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3"/>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429" r:id="rId30"/>
    <p:sldId id="430" r:id="rId31"/>
    <p:sldId id="431" r:id="rId32"/>
    <p:sldId id="432" r:id="rId33"/>
    <p:sldId id="433" r:id="rId34"/>
    <p:sldId id="434" r:id="rId35"/>
    <p:sldId id="435" r:id="rId36"/>
    <p:sldId id="436"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60" r:id="rId111"/>
    <p:sldId id="357" r:id="rId112"/>
    <p:sldId id="358" r:id="rId113"/>
    <p:sldId id="359" r:id="rId114"/>
    <p:sldId id="361" r:id="rId115"/>
    <p:sldId id="366" r:id="rId116"/>
    <p:sldId id="367" r:id="rId117"/>
    <p:sldId id="368" r:id="rId118"/>
    <p:sldId id="362" r:id="rId119"/>
    <p:sldId id="363" r:id="rId120"/>
    <p:sldId id="369" r:id="rId121"/>
    <p:sldId id="364" r:id="rId122"/>
    <p:sldId id="365"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399" r:id="rId180"/>
    <p:sldId id="400" r:id="rId181"/>
    <p:sldId id="401" r:id="rId18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88852" autoAdjust="0"/>
  </p:normalViewPr>
  <p:slideViewPr>
    <p:cSldViewPr>
      <p:cViewPr varScale="1">
        <p:scale>
          <a:sx n="66" d="100"/>
          <a:sy n="66"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777AA-84CA-4886-9992-2415724A2E80}" type="datetimeFigureOut">
              <a:rPr lang="es-AR" smtClean="0"/>
              <a:t>29/04/2016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244959-5878-4A6D-ACB5-8061AFF87E72}" type="slidenum">
              <a:rPr lang="es-AR" smtClean="0"/>
              <a:t>‹Nº›</a:t>
            </a:fld>
            <a:endParaRPr lang="es-AR"/>
          </a:p>
        </p:txBody>
      </p:sp>
    </p:spTree>
    <p:extLst>
      <p:ext uri="{BB962C8B-B14F-4D97-AF65-F5344CB8AC3E}">
        <p14:creationId xmlns:p14="http://schemas.microsoft.com/office/powerpoint/2010/main" val="76170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s.wikipedia.org/wiki/Medici%C3%B3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es.wikipedia.org/w/index.php?title=Proyecto_de_desarrollo_social&amp;action=edit&amp;redlink=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2</a:t>
            </a:fld>
            <a:endParaRPr lang="es-AR"/>
          </a:p>
        </p:txBody>
      </p:sp>
    </p:spTree>
    <p:extLst>
      <p:ext uri="{BB962C8B-B14F-4D97-AF65-F5344CB8AC3E}">
        <p14:creationId xmlns:p14="http://schemas.microsoft.com/office/powerpoint/2010/main" val="94227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El sistema real se crea en base a la arquitectura. No es un prototipo,</a:t>
            </a:r>
            <a:r>
              <a:rPr lang="es-AR" baseline="0" dirty="0" smtClean="0"/>
              <a:t> es el primer modelo del sistema deseado</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52</a:t>
            </a:fld>
            <a:endParaRPr lang="es-AR"/>
          </a:p>
        </p:txBody>
      </p:sp>
    </p:spTree>
    <p:extLst>
      <p:ext uri="{BB962C8B-B14F-4D97-AF65-F5344CB8AC3E}">
        <p14:creationId xmlns:p14="http://schemas.microsoft.com/office/powerpoint/2010/main" val="4118269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Modelado del Negocio </a:t>
            </a:r>
          </a:p>
          <a:p>
            <a:r>
              <a:rPr lang="es-AR" dirty="0" smtClean="0"/>
              <a:t>El modelamiento del negocio es una disciplina en la metodología PU que se ve en el ámbito más amplio de la empresa. Se utiliza para entender el negocio actual, procesos y determinan la forma en que se pueden mejorar. Identificar oportunidades para la automatización es una forma en que puede mejorar los procesos de negocio. Puede llevar a cabo el modelado de negocios como parte de un proyecto para ayudar a obtener una mejor comprensión del contexto de negocios o como un proyecto independiente que desova varios proyectos de desarrollo de software. </a:t>
            </a:r>
          </a:p>
          <a:p>
            <a:r>
              <a:rPr lang="es-AR" dirty="0" smtClean="0"/>
              <a:t>Según </a:t>
            </a:r>
            <a:r>
              <a:rPr lang="es-AR" dirty="0" err="1" smtClean="0"/>
              <a:t>Balarezo</a:t>
            </a:r>
            <a:r>
              <a:rPr lang="es-AR" dirty="0" smtClean="0"/>
              <a:t> (2013) se debe tener en cuenta lo siguiente. </a:t>
            </a:r>
          </a:p>
          <a:p>
            <a:r>
              <a:rPr lang="es-AR" dirty="0" smtClean="0"/>
              <a:t> Las necesidades se encuentran modelando el negocio. </a:t>
            </a:r>
          </a:p>
          <a:p>
            <a:r>
              <a:rPr lang="es-AR" dirty="0" smtClean="0"/>
              <a:t> El modelado del negocio se enfoca en los procesos en estudio y no en las áreas funcionales. </a:t>
            </a:r>
          </a:p>
          <a:p>
            <a:r>
              <a:rPr lang="es-AR" dirty="0" smtClean="0"/>
              <a:t> El análisis y diseño de los procesos es la mejor forma de encontrar todas las necesidades.</a:t>
            </a:r>
          </a:p>
          <a:p>
            <a:r>
              <a:rPr lang="es-AR" dirty="0" smtClean="0"/>
              <a:t>Ramos (2013) afirma que las necesidades deben ser: </a:t>
            </a:r>
          </a:p>
          <a:p>
            <a:r>
              <a:rPr lang="es-AR" dirty="0" smtClean="0"/>
              <a:t>Necesidades Comunicadas </a:t>
            </a:r>
          </a:p>
          <a:p>
            <a:r>
              <a:rPr lang="es-AR" dirty="0" smtClean="0"/>
              <a:t>• Por los participantes en los procesos del negocio. </a:t>
            </a:r>
          </a:p>
          <a:p>
            <a:r>
              <a:rPr lang="es-AR" dirty="0" smtClean="0"/>
              <a:t>• Clientes y usuarios de los servicios de la organización. </a:t>
            </a:r>
          </a:p>
          <a:p>
            <a:r>
              <a:rPr lang="es-AR" dirty="0" smtClean="0"/>
              <a:t>• Directivos de la organización.</a:t>
            </a:r>
          </a:p>
          <a:p>
            <a:r>
              <a:rPr lang="es-AR" dirty="0" smtClean="0"/>
              <a:t>• Dueños de la organización. </a:t>
            </a:r>
          </a:p>
          <a:p>
            <a:r>
              <a:rPr lang="es-AR" dirty="0" smtClean="0"/>
              <a:t>• Otros interesados del proyecto. </a:t>
            </a:r>
          </a:p>
          <a:p>
            <a:r>
              <a:rPr lang="es-AR" dirty="0" smtClean="0"/>
              <a:t>Necesidades Analizadas y Diseñadas </a:t>
            </a:r>
          </a:p>
          <a:p>
            <a:r>
              <a:rPr lang="es-AR" dirty="0" smtClean="0"/>
              <a:t>• Estudio de los procesos del negocio. </a:t>
            </a:r>
          </a:p>
          <a:p>
            <a:r>
              <a:rPr lang="es-AR" dirty="0" smtClean="0"/>
              <a:t>• Análisis de las actividades. </a:t>
            </a:r>
          </a:p>
          <a:p>
            <a:r>
              <a:rPr lang="es-AR" dirty="0" smtClean="0"/>
              <a:t>• Personas que se benefician de los procesos. </a:t>
            </a:r>
          </a:p>
          <a:p>
            <a:r>
              <a:rPr lang="es-AR" dirty="0" smtClean="0"/>
              <a:t>• Personas que ejecutan los procesos. </a:t>
            </a:r>
          </a:p>
          <a:p>
            <a:r>
              <a:rPr lang="es-AR" dirty="0" smtClean="0"/>
              <a:t>• Información usada en los procesos. </a:t>
            </a:r>
          </a:p>
          <a:p>
            <a:r>
              <a:rPr lang="es-AR" dirty="0" smtClean="0"/>
              <a:t>• Diseño de los procesos. </a:t>
            </a:r>
          </a:p>
          <a:p>
            <a:r>
              <a:rPr lang="es-AR" dirty="0" smtClean="0"/>
              <a:t>Necesidades Mejora de Procesos </a:t>
            </a:r>
          </a:p>
          <a:p>
            <a:r>
              <a:rPr lang="es-AR" dirty="0" smtClean="0"/>
              <a:t>• Refinamiento de los procesos del negocio. </a:t>
            </a:r>
          </a:p>
          <a:p>
            <a:r>
              <a:rPr lang="es-AR" dirty="0" smtClean="0"/>
              <a:t>• Optimización de algunas las actividades. </a:t>
            </a:r>
          </a:p>
          <a:p>
            <a:r>
              <a:rPr lang="es-AR" dirty="0" smtClean="0"/>
              <a:t>• Mejoramiento de la eficiencia. </a:t>
            </a:r>
          </a:p>
          <a:p>
            <a:r>
              <a:rPr lang="es-AR" dirty="0" smtClean="0"/>
              <a:t>• Cambios en las responsabilidades de las personas que ejecutan los procesos. </a:t>
            </a:r>
          </a:p>
          <a:p>
            <a:r>
              <a:rPr lang="es-AR" dirty="0" smtClean="0"/>
              <a:t>• Nueva información</a:t>
            </a:r>
          </a:p>
          <a:p>
            <a:r>
              <a:rPr lang="es-AR" dirty="0" smtClean="0"/>
              <a:t>Bocanegra (2006) enfatiza los siguientes objetivos: </a:t>
            </a:r>
          </a:p>
          <a:p>
            <a:r>
              <a:rPr lang="es-AR" dirty="0" smtClean="0"/>
              <a:t>Objetivos </a:t>
            </a:r>
          </a:p>
          <a:p>
            <a:r>
              <a:rPr lang="es-AR" dirty="0" smtClean="0"/>
              <a:t>• Comprender la estructura y la dinámica de la organización objetivo. </a:t>
            </a:r>
          </a:p>
          <a:p>
            <a:r>
              <a:rPr lang="es-AR" dirty="0" smtClean="0"/>
              <a:t>• Comprender los problemas actuales de la organización objetivo e identificar los potenciales. </a:t>
            </a:r>
          </a:p>
          <a:p>
            <a:r>
              <a:rPr lang="es-AR" dirty="0" smtClean="0"/>
              <a:t>• Evaluar el impacto del cambio en la organización objetivo. </a:t>
            </a:r>
          </a:p>
          <a:p>
            <a:r>
              <a:rPr lang="es-AR" dirty="0" smtClean="0"/>
              <a:t>• Asegurar que los clientes, usuarios finales, desarrolladores y otros roles tengan un entendimiento común de la organización objetivo. </a:t>
            </a:r>
          </a:p>
          <a:p>
            <a:r>
              <a:rPr lang="es-AR" dirty="0" smtClean="0"/>
              <a:t>• Obtener, de forma preliminar, los requerimientos del sistema que necesita la organización objetivo. </a:t>
            </a:r>
          </a:p>
          <a:p>
            <a:r>
              <a:rPr lang="es-AR" dirty="0" smtClean="0"/>
              <a:t>Ramos (2013) define las siguientes actividades: </a:t>
            </a:r>
          </a:p>
          <a:p>
            <a:r>
              <a:rPr lang="es-AR" dirty="0" smtClean="0"/>
              <a:t>Actividades </a:t>
            </a:r>
          </a:p>
          <a:p>
            <a:r>
              <a:rPr lang="es-AR" dirty="0" smtClean="0"/>
              <a:t>• Evaluar la organización objetivo. </a:t>
            </a:r>
          </a:p>
          <a:p>
            <a:r>
              <a:rPr lang="es-AR" dirty="0" smtClean="0"/>
              <a:t>• Encontrar los actores y casos de uso del negocio. </a:t>
            </a:r>
          </a:p>
          <a:p>
            <a:r>
              <a:rPr lang="es-AR" dirty="0" smtClean="0"/>
              <a:t>• Construir el Modelo de Casos de Uso del Negocio. </a:t>
            </a:r>
          </a:p>
          <a:p>
            <a:r>
              <a:rPr lang="es-AR" dirty="0" smtClean="0"/>
              <a:t>• Encontrar los trabajadores y entidades del negocio. </a:t>
            </a:r>
          </a:p>
          <a:p>
            <a:r>
              <a:rPr lang="es-AR" dirty="0" smtClean="0"/>
              <a:t>• Construir el Modelo de Análisis del Negocio. </a:t>
            </a:r>
          </a:p>
          <a:p>
            <a:r>
              <a:rPr lang="es-AR" dirty="0" smtClean="0"/>
              <a:t>• Detallar los casos de uso del negocio. </a:t>
            </a:r>
          </a:p>
          <a:p>
            <a:r>
              <a:rPr lang="es-AR" dirty="0" smtClean="0"/>
              <a:t>• Mantener las reglas del negocio. </a:t>
            </a:r>
          </a:p>
          <a:p>
            <a:r>
              <a:rPr lang="es-AR" dirty="0" smtClean="0"/>
              <a:t>• Capturar un vocabulario común. </a:t>
            </a:r>
          </a:p>
          <a:p>
            <a:r>
              <a:rPr lang="es-AR" dirty="0" smtClean="0"/>
              <a:t>• Definir las actividades a automatizar. </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54</a:t>
            </a:fld>
            <a:endParaRPr lang="es-AR"/>
          </a:p>
        </p:txBody>
      </p:sp>
    </p:spTree>
    <p:extLst>
      <p:ext uri="{BB962C8B-B14F-4D97-AF65-F5344CB8AC3E}">
        <p14:creationId xmlns:p14="http://schemas.microsoft.com/office/powerpoint/2010/main" val="668878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dirty="0" smtClean="0">
                <a:solidFill>
                  <a:schemeClr val="tx1"/>
                </a:solidFill>
                <a:effectLst/>
                <a:latin typeface="+mn-lt"/>
                <a:ea typeface="+mn-ea"/>
                <a:cs typeface="+mn-cs"/>
              </a:rPr>
              <a:t>Espacios de nombres</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Los paquetes son útiles para estructurar el trabajo en diferentes áreas. Cada paquete define un espacio de nombres para que los nombres definidos en paquetes diferentes no entren en conflicto entre sí.</a:t>
            </a:r>
          </a:p>
          <a:p>
            <a:r>
              <a:rPr lang="es-AR" sz="1200" b="0" i="0" kern="1200" dirty="0" smtClean="0">
                <a:solidFill>
                  <a:schemeClr val="tx1"/>
                </a:solidFill>
                <a:effectLst/>
                <a:latin typeface="+mn-lt"/>
                <a:ea typeface="+mn-ea"/>
                <a:cs typeface="+mn-cs"/>
              </a:rPr>
              <a:t>La propiedad de nombre completo de cada elemento es el nombre completo del paquete al que pertenece, seguido del propio nombre del elemento. Por ejemplo, si el paquete se denomina </a:t>
            </a:r>
            <a:r>
              <a:rPr lang="es-AR" sz="1200" b="0" i="0" kern="1200" dirty="0" err="1" smtClean="0">
                <a:solidFill>
                  <a:schemeClr val="tx1"/>
                </a:solidFill>
                <a:effectLst/>
                <a:latin typeface="+mn-lt"/>
                <a:ea typeface="+mn-ea"/>
                <a:cs typeface="+mn-cs"/>
              </a:rPr>
              <a:t>MyPackage</a:t>
            </a:r>
            <a:r>
              <a:rPr lang="es-AR" sz="1200" b="0" i="0" kern="1200" dirty="0" smtClean="0">
                <a:solidFill>
                  <a:schemeClr val="tx1"/>
                </a:solidFill>
                <a:effectLst/>
                <a:latin typeface="+mn-lt"/>
                <a:ea typeface="+mn-ea"/>
                <a:cs typeface="+mn-cs"/>
              </a:rPr>
              <a:t>, una clase dentro del paquete tendrá un nombre completo </a:t>
            </a:r>
            <a:r>
              <a:rPr lang="es-AR" sz="1200" b="0" i="0" kern="1200" dirty="0" err="1" smtClean="0">
                <a:solidFill>
                  <a:schemeClr val="tx1"/>
                </a:solidFill>
                <a:effectLst/>
                <a:latin typeface="+mn-lt"/>
                <a:ea typeface="+mn-ea"/>
                <a:cs typeface="+mn-cs"/>
              </a:rPr>
              <a:t>comoMyPackage</a:t>
            </a:r>
            <a:r>
              <a:rPr lang="es-AR" sz="1200" b="0" i="0" kern="1200" dirty="0" smtClean="0">
                <a:solidFill>
                  <a:schemeClr val="tx1"/>
                </a:solidFill>
                <a:effectLst/>
                <a:latin typeface="+mn-lt"/>
                <a:ea typeface="+mn-ea"/>
                <a:cs typeface="+mn-cs"/>
              </a:rPr>
              <a:t>::</a:t>
            </a:r>
            <a:r>
              <a:rPr lang="es-AR" sz="1200" b="0" i="0" kern="1200" dirty="0" err="1" smtClean="0">
                <a:solidFill>
                  <a:schemeClr val="tx1"/>
                </a:solidFill>
                <a:effectLst/>
                <a:latin typeface="+mn-lt"/>
                <a:ea typeface="+mn-ea"/>
                <a:cs typeface="+mn-cs"/>
              </a:rPr>
              <a:t>MyClass.Dado</a:t>
            </a:r>
            <a:r>
              <a:rPr lang="es-AR" sz="1200" b="0" i="0" kern="1200" dirty="0" smtClean="0">
                <a:solidFill>
                  <a:schemeClr val="tx1"/>
                </a:solidFill>
                <a:effectLst/>
                <a:latin typeface="+mn-lt"/>
                <a:ea typeface="+mn-ea"/>
                <a:cs typeface="+mn-cs"/>
              </a:rPr>
              <a:t> que cada elemento se incluye dentro de un modelo, cada nombre completo comienza con el nombre del modelo.</a:t>
            </a:r>
          </a:p>
          <a:p>
            <a:r>
              <a:rPr lang="es-AR" sz="1200" b="0" i="0" kern="1200" dirty="0" smtClean="0">
                <a:solidFill>
                  <a:schemeClr val="tx1"/>
                </a:solidFill>
                <a:effectLst/>
                <a:latin typeface="+mn-lt"/>
                <a:ea typeface="+mn-ea"/>
                <a:cs typeface="+mn-cs"/>
              </a:rPr>
              <a:t>Un modelo también define un espacio de nombres para que el nombre completo de cada elemento de un modelo comience con el nombre del modelo.</a:t>
            </a:r>
          </a:p>
          <a:p>
            <a:r>
              <a:rPr lang="es-AR" sz="1200" b="0" i="0" kern="1200" dirty="0" smtClean="0">
                <a:solidFill>
                  <a:schemeClr val="tx1"/>
                </a:solidFill>
                <a:effectLst/>
                <a:latin typeface="+mn-lt"/>
                <a:ea typeface="+mn-ea"/>
                <a:cs typeface="+mn-cs"/>
              </a:rPr>
              <a:t>Otros elementos del modelo también definen espacios de nombres. Por ejemplo, una operación pertenece al espacio de nombres definido por su clase principal, por lo que su nombre completo es como este </a:t>
            </a:r>
            <a:r>
              <a:rPr lang="es-AR" sz="1200" b="0" i="0" kern="1200" dirty="0" err="1" smtClean="0">
                <a:solidFill>
                  <a:schemeClr val="tx1"/>
                </a:solidFill>
                <a:effectLst/>
                <a:latin typeface="+mn-lt"/>
                <a:ea typeface="+mn-ea"/>
                <a:cs typeface="+mn-cs"/>
              </a:rPr>
              <a:t>MyModel</a:t>
            </a:r>
            <a:r>
              <a:rPr lang="es-AR" sz="1200" b="0" i="0" kern="120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MyPackage</a:t>
            </a:r>
            <a:r>
              <a:rPr lang="es-AR" sz="1200" b="0" i="0" kern="120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MyClass</a:t>
            </a:r>
            <a:r>
              <a:rPr lang="es-AR" sz="1200" b="0" i="0" kern="120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MyOperation</a:t>
            </a:r>
            <a:r>
              <a:rPr lang="es-AR" sz="1200" b="0" i="0" kern="1200" dirty="0" smtClean="0">
                <a:solidFill>
                  <a:schemeClr val="tx1"/>
                </a:solidFill>
                <a:effectLst/>
                <a:latin typeface="+mn-lt"/>
                <a:ea typeface="+mn-ea"/>
                <a:cs typeface="+mn-cs"/>
              </a:rPr>
              <a:t>. De la misma manera, una acción pertenece al espacio de nombres definido por su actividad principal.</a:t>
            </a:r>
          </a:p>
          <a:p>
            <a:r>
              <a:rPr lang="es-AR" sz="1200" b="0" i="0" kern="1200" dirty="0" smtClean="0">
                <a:solidFill>
                  <a:schemeClr val="tx1"/>
                </a:solidFill>
                <a:effectLst/>
                <a:latin typeface="+mn-lt"/>
                <a:ea typeface="+mn-ea"/>
                <a:cs typeface="+mn-cs"/>
              </a:rPr>
              <a:t>Los paquetes son contenedores. Si mueve o elimina un paquete, también se mueven o eliminan las clases, los paquetes y otras cosas definidas dentro de este .Lo mismo puede decirse de otros elementos que definen los espacios de nombres</a:t>
            </a:r>
          </a:p>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62</a:t>
            </a:fld>
            <a:endParaRPr lang="es-AR"/>
          </a:p>
        </p:txBody>
      </p:sp>
    </p:spTree>
    <p:extLst>
      <p:ext uri="{BB962C8B-B14F-4D97-AF65-F5344CB8AC3E}">
        <p14:creationId xmlns:p14="http://schemas.microsoft.com/office/powerpoint/2010/main" val="5204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El conector «</a:t>
            </a:r>
            <a:r>
              <a:rPr lang="es-AR" sz="1200" b="0" i="0" kern="1200" dirty="0" err="1" smtClean="0">
                <a:solidFill>
                  <a:schemeClr val="tx1"/>
                </a:solidFill>
                <a:effectLst/>
                <a:latin typeface="+mn-lt"/>
                <a:ea typeface="+mn-ea"/>
                <a:cs typeface="+mn-cs"/>
              </a:rPr>
              <a:t>import</a:t>
            </a:r>
            <a:r>
              <a:rPr lang="es-AR" sz="1200" b="0" i="0" kern="1200" dirty="0" smtClean="0">
                <a:solidFill>
                  <a:schemeClr val="tx1"/>
                </a:solidFill>
                <a:effectLst/>
                <a:latin typeface="+mn-lt"/>
                <a:ea typeface="+mn-ea"/>
                <a:cs typeface="+mn-cs"/>
              </a:rPr>
              <a:t>» indica que los elementos en el paquete destino, se importará en el paquete Origen. El nombre de espacio del Controlador obtendrá acceso a la clase Entero; el nombre de espacio de Entero no se afecta. </a:t>
            </a:r>
            <a:r>
              <a:rPr lang="es-AR" dirty="0" smtClean="0"/>
              <a:t/>
            </a:r>
            <a:br>
              <a:rPr lang="es-AR" dirty="0" smtClean="0"/>
            </a:br>
            <a:r>
              <a:rPr lang="es-AR" dirty="0" smtClean="0"/>
              <a:t/>
            </a:r>
            <a:br>
              <a:rPr lang="es-AR" dirty="0" smtClean="0"/>
            </a:br>
            <a:r>
              <a:rPr lang="es-AR" sz="1200" b="0" i="0" kern="1200" dirty="0" smtClean="0">
                <a:solidFill>
                  <a:schemeClr val="tx1"/>
                </a:solidFill>
                <a:effectLst/>
                <a:latin typeface="+mn-lt"/>
                <a:ea typeface="+mn-ea"/>
                <a:cs typeface="+mn-cs"/>
              </a:rPr>
              <a:t>El conector «</a:t>
            </a:r>
            <a:r>
              <a:rPr lang="es-AR" sz="1200" b="0" i="0" kern="1200" dirty="0" err="1" smtClean="0">
                <a:solidFill>
                  <a:schemeClr val="tx1"/>
                </a:solidFill>
                <a:effectLst/>
                <a:latin typeface="+mn-lt"/>
                <a:ea typeface="+mn-ea"/>
                <a:cs typeface="+mn-cs"/>
              </a:rPr>
              <a:t>merge</a:t>
            </a:r>
            <a:r>
              <a:rPr lang="es-AR" sz="1200" b="0" i="0" kern="1200" dirty="0" smtClean="0">
                <a:solidFill>
                  <a:schemeClr val="tx1"/>
                </a:solidFill>
                <a:effectLst/>
                <a:latin typeface="+mn-lt"/>
                <a:ea typeface="+mn-ea"/>
                <a:cs typeface="+mn-cs"/>
              </a:rPr>
              <a:t>» indica que los elementos del paquete Controlador se importarán en </a:t>
            </a:r>
            <a:r>
              <a:rPr lang="es-AR" sz="1200" b="0" i="0" kern="1200" dirty="0" err="1" smtClean="0">
                <a:solidFill>
                  <a:schemeClr val="tx1"/>
                </a:solidFill>
                <a:effectLst/>
                <a:latin typeface="+mn-lt"/>
                <a:ea typeface="+mn-ea"/>
                <a:cs typeface="+mn-cs"/>
              </a:rPr>
              <a:t>GenApply</a:t>
            </a:r>
            <a:r>
              <a:rPr lang="es-AR" sz="1200" b="0" i="0" kern="1200" dirty="0" smtClean="0">
                <a:solidFill>
                  <a:schemeClr val="tx1"/>
                </a:solidFill>
                <a:effectLst/>
                <a:latin typeface="+mn-lt"/>
                <a:ea typeface="+mn-ea"/>
                <a:cs typeface="+mn-cs"/>
              </a:rPr>
              <a:t>, incluyendo los contenidos anidados e importados de Controlador. Si un elemento ya existe en </a:t>
            </a:r>
            <a:r>
              <a:rPr lang="es-AR" sz="1200" b="0" i="0" kern="1200" dirty="0" err="1" smtClean="0">
                <a:solidFill>
                  <a:schemeClr val="tx1"/>
                </a:solidFill>
                <a:effectLst/>
                <a:latin typeface="+mn-lt"/>
                <a:ea typeface="+mn-ea"/>
                <a:cs typeface="+mn-cs"/>
              </a:rPr>
              <a:t>GenApply</a:t>
            </a:r>
            <a:r>
              <a:rPr lang="es-AR" sz="1200" b="0" i="0" kern="1200" dirty="0" smtClean="0">
                <a:solidFill>
                  <a:schemeClr val="tx1"/>
                </a:solidFill>
                <a:effectLst/>
                <a:latin typeface="+mn-lt"/>
                <a:ea typeface="+mn-ea"/>
                <a:cs typeface="+mn-cs"/>
              </a:rPr>
              <a:t>, tal como Cargador y Tiempo, las definiciones de estos elementos se expandirán por aquellas que se incluyen en el paquete Controlador. Todos los elementos agregados o actualizados por la mezcla son representados por una relación de generalización de vuelta a este paquete. </a:t>
            </a:r>
            <a:r>
              <a:rPr lang="es-AR" dirty="0" smtClean="0"/>
              <a:t/>
            </a:r>
            <a:br>
              <a:rPr lang="es-AR" dirty="0" smtClean="0"/>
            </a:b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63</a:t>
            </a:fld>
            <a:endParaRPr lang="es-AR"/>
          </a:p>
        </p:txBody>
      </p:sp>
    </p:spTree>
    <p:extLst>
      <p:ext uri="{BB962C8B-B14F-4D97-AF65-F5344CB8AC3E}">
        <p14:creationId xmlns:p14="http://schemas.microsoft.com/office/powerpoint/2010/main" val="6862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1" i="0" kern="1200" dirty="0" smtClean="0">
                <a:solidFill>
                  <a:schemeClr val="tx1"/>
                </a:solidFill>
                <a:effectLst/>
                <a:latin typeface="+mn-lt"/>
                <a:ea typeface="+mn-ea"/>
                <a:cs typeface="+mn-cs"/>
              </a:rPr>
              <a:t>Combinación de paquetes</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
            </a:r>
            <a:br>
              <a:rPr lang="es-AR" sz="1200" b="0" i="0" kern="1200" dirty="0" smtClean="0">
                <a:solidFill>
                  <a:schemeClr val="tx1"/>
                </a:solidFill>
                <a:effectLst/>
                <a:latin typeface="+mn-lt"/>
                <a:ea typeface="+mn-ea"/>
                <a:cs typeface="+mn-cs"/>
              </a:rPr>
            </a:br>
            <a:r>
              <a:rPr lang="es-AR" sz="1200" b="0" i="0" kern="1200" dirty="0" smtClean="0">
                <a:solidFill>
                  <a:schemeClr val="tx1"/>
                </a:solidFill>
                <a:effectLst/>
                <a:latin typeface="+mn-lt"/>
                <a:ea typeface="+mn-ea"/>
                <a:cs typeface="+mn-cs"/>
              </a:rPr>
              <a:t>Cuando un conector «</a:t>
            </a:r>
            <a:r>
              <a:rPr lang="es-AR" sz="1200" b="0" i="0" kern="1200" dirty="0" err="1" smtClean="0">
                <a:solidFill>
                  <a:schemeClr val="tx1"/>
                </a:solidFill>
                <a:effectLst/>
                <a:latin typeface="+mn-lt"/>
                <a:ea typeface="+mn-ea"/>
                <a:cs typeface="+mn-cs"/>
              </a:rPr>
              <a:t>merge</a:t>
            </a:r>
            <a:r>
              <a:rPr lang="es-AR" sz="1200" b="0" i="0" kern="1200" dirty="0" smtClean="0">
                <a:solidFill>
                  <a:schemeClr val="tx1"/>
                </a:solidFill>
                <a:effectLst/>
                <a:latin typeface="+mn-lt"/>
                <a:ea typeface="+mn-ea"/>
                <a:cs typeface="+mn-cs"/>
              </a:rPr>
              <a:t>» se usa en un paquete, la fuente de la combinación importa los contenidos importados y anidados del destino. Si existe un elemento dentro del origen y el destino, las definiciones del elemento origen se expandirán para incluir las definiciones del elemento contenidas en el destino. Todos los elementos agregados o actualizados por una combinación se notan por una relación de generalización desde el origen hasta el destino.</a:t>
            </a:r>
          </a:p>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64</a:t>
            </a:fld>
            <a:endParaRPr lang="es-AR"/>
          </a:p>
        </p:txBody>
      </p:sp>
    </p:spTree>
    <p:extLst>
      <p:ext uri="{BB962C8B-B14F-4D97-AF65-F5344CB8AC3E}">
        <p14:creationId xmlns:p14="http://schemas.microsoft.com/office/powerpoint/2010/main" val="64849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66</a:t>
            </a:fld>
            <a:endParaRPr lang="es-AR"/>
          </a:p>
        </p:txBody>
      </p:sp>
    </p:spTree>
    <p:extLst>
      <p:ext uri="{BB962C8B-B14F-4D97-AF65-F5344CB8AC3E}">
        <p14:creationId xmlns:p14="http://schemas.microsoft.com/office/powerpoint/2010/main" val="397872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73</a:t>
            </a:fld>
            <a:endParaRPr lang="es-AR"/>
          </a:p>
        </p:txBody>
      </p:sp>
    </p:spTree>
    <p:extLst>
      <p:ext uri="{BB962C8B-B14F-4D97-AF65-F5344CB8AC3E}">
        <p14:creationId xmlns:p14="http://schemas.microsoft.com/office/powerpoint/2010/main" val="2820821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Cuando las interfaces se muestran como si fueran apropiadas por las clases, se refieren a ellas como interfaces expuestas. Una interfaz expuesta se puede definir como provista o requerida. Una interfaz provista es una afirmación que el clasificador contenido provee a las operaciones definidas por el elemento de la interfaz nombrada y se define dibujando un vínculo de realización entre la clase y la interfaz. Una interfaz requerida es un estado que el clasificador puede comunicar con algún otro clasificador que provee operaciones definidas por el elemento de la interfaz nombrada y se define dibujando un vínculo de dependencia entre la clase y la interfaz</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87</a:t>
            </a:fld>
            <a:endParaRPr lang="es-AR"/>
          </a:p>
        </p:txBody>
      </p:sp>
    </p:spTree>
    <p:extLst>
      <p:ext uri="{BB962C8B-B14F-4D97-AF65-F5344CB8AC3E}">
        <p14:creationId xmlns:p14="http://schemas.microsoft.com/office/powerpoint/2010/main" val="1547417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representar el comportamiento dinámico de un sistema, haciendo hincapié en la secuencia de actividades que se llevan a cabo y las condiciones que guardan o disparan esas actividades</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111</a:t>
            </a:fld>
            <a:endParaRPr lang="es-AR"/>
          </a:p>
        </p:txBody>
      </p:sp>
    </p:spTree>
    <p:extLst>
      <p:ext uri="{BB962C8B-B14F-4D97-AF65-F5344CB8AC3E}">
        <p14:creationId xmlns:p14="http://schemas.microsoft.com/office/powerpoint/2010/main" val="470360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Acción/Actividad Una acción representa un paso del flujo de ejecución que se considera atómico, mientras que una actividad representa un comportamiento compuesto de elementos individuales que son acciones.</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112</a:t>
            </a:fld>
            <a:endParaRPr lang="es-AR"/>
          </a:p>
        </p:txBody>
      </p:sp>
    </p:spTree>
    <p:extLst>
      <p:ext uri="{BB962C8B-B14F-4D97-AF65-F5344CB8AC3E}">
        <p14:creationId xmlns:p14="http://schemas.microsoft.com/office/powerpoint/2010/main" val="35016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metodología (del griego de </a:t>
            </a:r>
            <a:r>
              <a:rPr lang="es-AR" dirty="0" err="1" smtClean="0"/>
              <a:t>metá</a:t>
            </a:r>
            <a:r>
              <a:rPr lang="es-AR" dirty="0" smtClean="0"/>
              <a:t> 'más allá, después, con', 'camino' y logos 'razón, estudio'), hace referencia al camino o al conjunto de procedimientos racionales utilizados para alcanzar el objetivo o la gama de objetivos que rige una investigación científica, una exposición doctrinal o tareas que requieran habilidades, conocimientos o cuidados específicos. Con frecuencia puede definirse la metodología como el estudio o elección de un método pertinente o adecuadamente aplicable a determinado objeto.</a:t>
            </a:r>
          </a:p>
          <a:p>
            <a:r>
              <a:rPr lang="es-AR" dirty="0" smtClean="0"/>
              <a:t>No debe llamarse metodología a cualquier procedimiento, pues se trata de un concepto que en la gran mayoría de los casos resulta demasiado amplio, siendo preferible usar el vocablo método. También es de saber que existe una posición </a:t>
            </a:r>
            <a:r>
              <a:rPr lang="es-AR" dirty="0" err="1" smtClean="0"/>
              <a:t>ametódica</a:t>
            </a:r>
            <a:r>
              <a:rPr lang="es-AR" dirty="0" smtClean="0"/>
              <a:t> e incluso una tendencia de matizado anarquismo epistemológico.</a:t>
            </a:r>
          </a:p>
          <a:p>
            <a:r>
              <a:rPr lang="es-AR" sz="1200" b="0" i="0" kern="1200" dirty="0" smtClean="0">
                <a:solidFill>
                  <a:schemeClr val="tx1"/>
                </a:solidFill>
                <a:effectLst/>
                <a:latin typeface="+mn-lt"/>
                <a:ea typeface="+mn-ea"/>
                <a:cs typeface="+mn-cs"/>
              </a:rPr>
              <a:t>La metodología es una de las etapas específicas de un trabajo o proyecto que parte de una posición teórica y conduce una selección de técnicas concretas (o </a:t>
            </a:r>
            <a:r>
              <a:rPr lang="es-AR" sz="1200" b="0" i="1" kern="1200" dirty="0" smtClean="0">
                <a:solidFill>
                  <a:schemeClr val="tx1"/>
                </a:solidFill>
                <a:effectLst/>
                <a:latin typeface="+mn-lt"/>
                <a:ea typeface="+mn-ea"/>
                <a:cs typeface="+mn-cs"/>
              </a:rPr>
              <a:t>métodos</a:t>
            </a:r>
            <a:r>
              <a:rPr lang="es-AR" sz="1200" b="0" i="0" kern="1200" dirty="0" smtClean="0">
                <a:solidFill>
                  <a:schemeClr val="tx1"/>
                </a:solidFill>
                <a:effectLst/>
                <a:latin typeface="+mn-lt"/>
                <a:ea typeface="+mn-ea"/>
                <a:cs typeface="+mn-cs"/>
              </a:rPr>
              <a:t>) acerca del procedimiento destinado a la realización de tareas vinculadas a la investigación, el trabajo o el proyecto.</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5</a:t>
            </a:fld>
            <a:endParaRPr lang="es-AR"/>
          </a:p>
        </p:txBody>
      </p:sp>
    </p:spTree>
    <p:extLst>
      <p:ext uri="{BB962C8B-B14F-4D97-AF65-F5344CB8AC3E}">
        <p14:creationId xmlns:p14="http://schemas.microsoft.com/office/powerpoint/2010/main" val="3004038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La diferencia entre los dos tipos de nodos es que el nodo final del flujo denota el final de un solo flujo de control, y el nodo final de actividad denota el final de todos los flujos finales dentro de la actividad.</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113</a:t>
            </a:fld>
            <a:endParaRPr lang="es-AR"/>
          </a:p>
        </p:txBody>
      </p:sp>
    </p:spTree>
    <p:extLst>
      <p:ext uri="{BB962C8B-B14F-4D97-AF65-F5344CB8AC3E}">
        <p14:creationId xmlns:p14="http://schemas.microsoft.com/office/powerpoint/2010/main" val="4014527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Flujo de objetos</a:t>
            </a:r>
          </a:p>
          <a:p>
            <a:r>
              <a:rPr lang="es-AR" dirty="0" smtClean="0"/>
              <a:t>Objetos: Objetos que se ven involucrados en las actividades</a:t>
            </a:r>
          </a:p>
          <a:p>
            <a:r>
              <a:rPr lang="es-AR" dirty="0" smtClean="0"/>
              <a:t>Flujo de objetos: Conectan los objetos con las actividades que los producen o los consumen. Un flujo de objetos de una actividad a otra implica un flujo de control.</a:t>
            </a:r>
          </a:p>
          <a:p>
            <a:r>
              <a:rPr lang="es-AR" dirty="0" smtClean="0"/>
              <a:t>Reglas </a:t>
            </a:r>
          </a:p>
          <a:p>
            <a:r>
              <a:rPr lang="es-AR" dirty="0" smtClean="0"/>
              <a:t>• Un flujo de objetos no puede iniciarse en un estado inicial </a:t>
            </a:r>
          </a:p>
          <a:p>
            <a:r>
              <a:rPr lang="es-AR" dirty="0" smtClean="0"/>
              <a:t>• Los objetos (por no tratarse de actividades) pueden aparecer encima de las líneas que sirven para dividir las calles de una partición</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114</a:t>
            </a:fld>
            <a:endParaRPr lang="es-AR"/>
          </a:p>
        </p:txBody>
      </p:sp>
    </p:spTree>
    <p:extLst>
      <p:ext uri="{BB962C8B-B14F-4D97-AF65-F5344CB8AC3E}">
        <p14:creationId xmlns:p14="http://schemas.microsoft.com/office/powerpoint/2010/main" val="3376894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Reglas</a:t>
            </a:r>
          </a:p>
          <a:p>
            <a:r>
              <a:rPr lang="es-AR" sz="1200" b="0" i="0" u="none" strike="noStrike" kern="1200" baseline="0" dirty="0" smtClean="0">
                <a:solidFill>
                  <a:schemeClr val="tx1"/>
                </a:solidFill>
                <a:latin typeface="+mn-lt"/>
                <a:ea typeface="+mn-ea"/>
                <a:cs typeface="+mn-cs"/>
              </a:rPr>
              <a:t>• Cuando un nodo ‘aceptar’ no tiene ningún flujo de entrada su</a:t>
            </a:r>
          </a:p>
          <a:p>
            <a:r>
              <a:rPr lang="es-AR" sz="1200" b="0" i="0" u="none" strike="noStrike" kern="1200" baseline="0" dirty="0" smtClean="0">
                <a:solidFill>
                  <a:schemeClr val="tx1"/>
                </a:solidFill>
                <a:latin typeface="+mn-lt"/>
                <a:ea typeface="+mn-ea"/>
                <a:cs typeface="+mn-cs"/>
              </a:rPr>
              <a:t>comportamiento es especial. No acaba cuando acepta un</a:t>
            </a:r>
          </a:p>
          <a:p>
            <a:r>
              <a:rPr lang="es-AR" sz="1200" b="0" i="0" u="none" strike="noStrike" kern="1200" baseline="0" dirty="0" smtClean="0">
                <a:solidFill>
                  <a:schemeClr val="tx1"/>
                </a:solidFill>
                <a:latin typeface="+mn-lt"/>
                <a:ea typeface="+mn-ea"/>
                <a:cs typeface="+mn-cs"/>
              </a:rPr>
              <a:t>evento sino que se queda a la espera de nuevos eventos</a:t>
            </a:r>
          </a:p>
          <a:p>
            <a:r>
              <a:rPr lang="es-AR" sz="1200" b="0" i="0" u="none" strike="noStrike" kern="1200" baseline="0" dirty="0" smtClean="0">
                <a:solidFill>
                  <a:schemeClr val="tx1"/>
                </a:solidFill>
                <a:latin typeface="+mn-lt"/>
                <a:ea typeface="+mn-ea"/>
                <a:cs typeface="+mn-cs"/>
              </a:rPr>
              <a:t>mientras la actividad que lo contiene permanece activa.</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117</a:t>
            </a:fld>
            <a:endParaRPr lang="es-AR"/>
          </a:p>
        </p:txBody>
      </p:sp>
    </p:spTree>
    <p:extLst>
      <p:ext uri="{BB962C8B-B14F-4D97-AF65-F5344CB8AC3E}">
        <p14:creationId xmlns:p14="http://schemas.microsoft.com/office/powerpoint/2010/main" val="1906416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Una unión es diferente de una combinación ya que la unión sincroniza dos flujos de entrada y produce un solo flujo de salida. El flujo de salida desde una unión no se puede ejecutar hasta que todos los flujos se hayan recibido. Una combinación pasa cualquier flujo de control directamente a través de esta. Si dos o más flujos de entrada se reciben por un símbolo de combinación, la acción a la que el flujo de salida apunta se ejecuta dos o más veces.</a:t>
            </a:r>
          </a:p>
          <a:p>
            <a:r>
              <a:rPr lang="es-AR" dirty="0" smtClean="0"/>
              <a:t>Decisión: </a:t>
            </a:r>
            <a:r>
              <a:rPr lang="es-AR" dirty="0" smtClean="0"/>
              <a:t>Marca la existencia de flujos alternativos </a:t>
            </a:r>
            <a:endParaRPr lang="es-AR" dirty="0" smtClean="0"/>
          </a:p>
          <a:p>
            <a:r>
              <a:rPr lang="es-AR" dirty="0" smtClean="0"/>
              <a:t>Fusión (</a:t>
            </a:r>
            <a:r>
              <a:rPr lang="es-AR" dirty="0" err="1" smtClean="0"/>
              <a:t>Merge</a:t>
            </a:r>
            <a:r>
              <a:rPr lang="es-AR" dirty="0" smtClean="0"/>
              <a:t>): </a:t>
            </a:r>
            <a:r>
              <a:rPr lang="es-AR" dirty="0" smtClean="0"/>
              <a:t>Se escribe encima de un flujo de control e indica la condición que se debe cumplir para que el flujo continúe a través de él </a:t>
            </a: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Condición/</a:t>
            </a:r>
            <a:r>
              <a:rPr lang="es-AR" dirty="0" err="1" smtClean="0"/>
              <a:t>guarda:</a:t>
            </a:r>
            <a:r>
              <a:rPr lang="es-AR" dirty="0" err="1" smtClean="0"/>
              <a:t>Sirve</a:t>
            </a:r>
            <a:r>
              <a:rPr lang="es-AR" dirty="0" smtClean="0"/>
              <a:t> para juntar dos o más flujos alternativos de ejecución que se han producido por una decisión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Flujos concurrentes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Marca el inicio de flujos de actividades en paralelo</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Marca el fin de flujos de actividades en paralelo</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Reglas</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 Una división tiene un flujo de entrada y dos o más flujos de salida</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a:t>
            </a:r>
            <a:r>
              <a:rPr lang="es-AR" dirty="0" smtClean="0"/>
              <a:t>Una unión tiene dos o más flujos de entrada y un flujo de salida</a:t>
            </a:r>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 El flujo de salida de una unión se dispara cuando se han finalizado todos los flujos de entrada en la unión (todos ellos discurren en paralelo)</a:t>
            </a:r>
            <a:endParaRPr lang="es-AR" dirty="0" smtClean="0"/>
          </a:p>
          <a:p>
            <a:endParaRPr lang="es-AR" dirty="0" smtClean="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118</a:t>
            </a:fld>
            <a:endParaRPr lang="es-AR"/>
          </a:p>
        </p:txBody>
      </p:sp>
    </p:spTree>
    <p:extLst>
      <p:ext uri="{BB962C8B-B14F-4D97-AF65-F5344CB8AC3E}">
        <p14:creationId xmlns:p14="http://schemas.microsoft.com/office/powerpoint/2010/main" val="3671271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Reglas</a:t>
            </a:r>
          </a:p>
          <a:p>
            <a:r>
              <a:rPr lang="es-AR" sz="1200" b="0" i="0" u="none" strike="noStrike" kern="1200" baseline="0" dirty="0" smtClean="0">
                <a:solidFill>
                  <a:schemeClr val="tx1"/>
                </a:solidFill>
                <a:latin typeface="+mn-lt"/>
                <a:ea typeface="+mn-ea"/>
                <a:cs typeface="+mn-cs"/>
              </a:rPr>
              <a:t>• Todos los vectores (de entrada y salida) deben tener el mismo tamaño</a:t>
            </a:r>
          </a:p>
          <a:p>
            <a:r>
              <a:rPr lang="es-AR" sz="1200" b="0" i="0" u="none" strike="noStrike" kern="1200" baseline="0" dirty="0" smtClean="0">
                <a:solidFill>
                  <a:schemeClr val="tx1"/>
                </a:solidFill>
                <a:latin typeface="+mn-lt"/>
                <a:ea typeface="+mn-ea"/>
                <a:cs typeface="+mn-cs"/>
              </a:rPr>
              <a:t>• Existe al menos un nodo de expansión de entrada y cero o más nodos de expansión de salida</a:t>
            </a:r>
          </a:p>
          <a:p>
            <a:r>
              <a:rPr lang="es-AR" sz="1200" b="0" i="0" u="none" strike="noStrike" kern="1200" baseline="0" dirty="0" smtClean="0">
                <a:solidFill>
                  <a:schemeClr val="tx1"/>
                </a:solidFill>
                <a:latin typeface="+mn-lt"/>
                <a:ea typeface="+mn-ea"/>
                <a:cs typeface="+mn-cs"/>
              </a:rPr>
              <a:t>• Si un nodo de expansión tiene nombre entonces corresponde al nombre de un elemento individual</a:t>
            </a:r>
          </a:p>
          <a:p>
            <a:r>
              <a:rPr lang="es-AR" sz="1200" b="0" i="0" u="none" strike="noStrike" kern="1200" baseline="0" dirty="0" smtClean="0">
                <a:solidFill>
                  <a:schemeClr val="tx1"/>
                </a:solidFill>
                <a:latin typeface="+mn-lt"/>
                <a:ea typeface="+mn-ea"/>
                <a:cs typeface="+mn-cs"/>
              </a:rPr>
              <a:t>• La ejecución para cada uno de los elementos puede ser:</a:t>
            </a:r>
          </a:p>
          <a:p>
            <a:pPr lvl="1"/>
            <a:r>
              <a:rPr lang="es-AR" sz="1200" b="0" i="0" u="none" strike="noStrike" kern="1200" baseline="0" dirty="0" smtClean="0">
                <a:solidFill>
                  <a:schemeClr val="tx1"/>
                </a:solidFill>
                <a:latin typeface="+mn-lt"/>
                <a:ea typeface="+mn-ea"/>
                <a:cs typeface="+mn-cs"/>
              </a:rPr>
              <a:t>• en paralelo: las ejecuciones son independientes</a:t>
            </a:r>
          </a:p>
          <a:p>
            <a:pPr lvl="1"/>
            <a:r>
              <a:rPr lang="es-AR" sz="1200" b="0" i="0" u="none" strike="noStrike" kern="1200" baseline="0" dirty="0" smtClean="0">
                <a:solidFill>
                  <a:schemeClr val="tx1"/>
                </a:solidFill>
                <a:latin typeface="+mn-lt"/>
                <a:ea typeface="+mn-ea"/>
                <a:cs typeface="+mn-cs"/>
              </a:rPr>
              <a:t>• iterativa: secuencial, una detrás de otra como corriente: una vez empezada la ejecución sigue recibiendo elementos de entrada</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120</a:t>
            </a:fld>
            <a:endParaRPr lang="es-AR"/>
          </a:p>
        </p:txBody>
      </p:sp>
    </p:spTree>
    <p:extLst>
      <p:ext uri="{BB962C8B-B14F-4D97-AF65-F5344CB8AC3E}">
        <p14:creationId xmlns:p14="http://schemas.microsoft.com/office/powerpoint/2010/main" val="3138857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Se pueden hacer particiones en un diagrama de actividades para identificar las acciones que tienen alguna característica en común. Por ejemplo que se llevan a cabo por un mismo actor. Por ejemplo: Indicar que es el usuario el que introduce el código y la cantidad Indicar que es el sistema el que expulsa la tarjeta y muestra el mensaje de error.</a:t>
            </a:r>
          </a:p>
          <a:p>
            <a:r>
              <a:rPr lang="es-AR" dirty="0" smtClean="0"/>
              <a:t>Particiones: El diagrama se divide en partes, agrupando las actividades que tienen algo en común</a:t>
            </a:r>
          </a:p>
          <a:p>
            <a:r>
              <a:rPr lang="es-AR" dirty="0" smtClean="0"/>
              <a:t>Reglas</a:t>
            </a:r>
          </a:p>
          <a:p>
            <a:r>
              <a:rPr lang="es-AR" dirty="0" smtClean="0"/>
              <a:t>• Cada actividad debe estar en una partición </a:t>
            </a:r>
          </a:p>
          <a:p>
            <a:r>
              <a:rPr lang="es-AR" dirty="0" smtClean="0"/>
              <a:t>• No aconsejan representar diagramas con más de cinco particiones por simplicidad</a:t>
            </a:r>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122</a:t>
            </a:fld>
            <a:endParaRPr lang="es-AR"/>
          </a:p>
        </p:txBody>
      </p:sp>
    </p:spTree>
    <p:extLst>
      <p:ext uri="{BB962C8B-B14F-4D97-AF65-F5344CB8AC3E}">
        <p14:creationId xmlns:p14="http://schemas.microsoft.com/office/powerpoint/2010/main" val="2172989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La puerta puede estar en uno de tres estados: “</a:t>
            </a:r>
            <a:r>
              <a:rPr lang="es-AR" sz="1200" b="0" i="0" kern="1200" dirty="0" err="1" smtClean="0">
                <a:solidFill>
                  <a:schemeClr val="tx1"/>
                </a:solidFill>
                <a:effectLst/>
                <a:latin typeface="+mn-lt"/>
                <a:ea typeface="+mn-ea"/>
                <a:cs typeface="+mn-cs"/>
              </a:rPr>
              <a:t>Opened</a:t>
            </a:r>
            <a:r>
              <a:rPr lang="es-AR" sz="1200" b="0" i="0" kern="1200" dirty="0" smtClean="0">
                <a:solidFill>
                  <a:schemeClr val="tx1"/>
                </a:solidFill>
                <a:effectLst/>
                <a:latin typeface="+mn-lt"/>
                <a:ea typeface="+mn-ea"/>
                <a:cs typeface="+mn-cs"/>
              </a:rPr>
              <a:t>”(Abierta), “</a:t>
            </a:r>
            <a:r>
              <a:rPr lang="es-AR" sz="1200" b="0" i="0" kern="1200" dirty="0" err="1" smtClean="0">
                <a:solidFill>
                  <a:schemeClr val="tx1"/>
                </a:solidFill>
                <a:effectLst/>
                <a:latin typeface="+mn-lt"/>
                <a:ea typeface="+mn-ea"/>
                <a:cs typeface="+mn-cs"/>
              </a:rPr>
              <a:t>Closed</a:t>
            </a:r>
            <a:r>
              <a:rPr lang="es-AR" sz="1200" b="0" i="0" kern="1200" dirty="0" smtClean="0">
                <a:solidFill>
                  <a:schemeClr val="tx1"/>
                </a:solidFill>
                <a:effectLst/>
                <a:latin typeface="+mn-lt"/>
                <a:ea typeface="+mn-ea"/>
                <a:cs typeface="+mn-cs"/>
              </a:rPr>
              <a:t>” (Cerrada) o “</a:t>
            </a:r>
            <a:r>
              <a:rPr lang="es-AR" sz="1200" b="0" i="0" kern="1200" dirty="0" err="1" smtClean="0">
                <a:solidFill>
                  <a:schemeClr val="tx1"/>
                </a:solidFill>
                <a:effectLst/>
                <a:latin typeface="+mn-lt"/>
                <a:ea typeface="+mn-ea"/>
                <a:cs typeface="+mn-cs"/>
              </a:rPr>
              <a:t>Locked</a:t>
            </a:r>
            <a:r>
              <a:rPr lang="es-AR" sz="1200" b="0" i="0" kern="1200" dirty="0" smtClean="0">
                <a:solidFill>
                  <a:schemeClr val="tx1"/>
                </a:solidFill>
                <a:effectLst/>
                <a:latin typeface="+mn-lt"/>
                <a:ea typeface="+mn-ea"/>
                <a:cs typeface="+mn-cs"/>
              </a:rPr>
              <a:t>”(Bloqueada). Puede responder a tres estados Abrir, Cerrar, Bloquear y No bloqueado. Tener en cuenta que no todos los eventos son válidos en todos los estados: por ejemplo, si una puerta está abierta, no lo puede bloquear hasta que lo cierre. También tener en cuenta de que como una transición de estado puede tener una condición de guarda adjunta. Si la puerta está abierta, esta solo puede responder al Evento cerrar si la condición </a:t>
            </a:r>
            <a:r>
              <a:rPr lang="es-AR" sz="1200" b="0" i="0" kern="1200" dirty="0" err="1" smtClean="0">
                <a:solidFill>
                  <a:schemeClr val="tx1"/>
                </a:solidFill>
                <a:effectLst/>
                <a:latin typeface="+mn-lt"/>
                <a:ea typeface="+mn-ea"/>
                <a:cs typeface="+mn-cs"/>
              </a:rPr>
              <a:t>doorWay</a:t>
            </a:r>
            <a:r>
              <a:rPr lang="es-AR" sz="1200" b="0" i="0" kern="1200" dirty="0" smtClean="0">
                <a:solidFill>
                  <a:schemeClr val="tx1"/>
                </a:solidFill>
                <a:effectLst/>
                <a:latin typeface="+mn-lt"/>
                <a:ea typeface="+mn-ea"/>
                <a:cs typeface="+mn-cs"/>
              </a:rPr>
              <a:t>-&gt;</a:t>
            </a:r>
            <a:r>
              <a:rPr lang="es-AR" sz="1200" b="0" i="0" kern="1200" dirty="0" err="1" smtClean="0">
                <a:solidFill>
                  <a:schemeClr val="tx1"/>
                </a:solidFill>
                <a:effectLst/>
                <a:latin typeface="+mn-lt"/>
                <a:ea typeface="+mn-ea"/>
                <a:cs typeface="+mn-cs"/>
              </a:rPr>
              <a:t>isEmpty</a:t>
            </a:r>
            <a:r>
              <a:rPr lang="es-AR" sz="1200" b="0" i="0" kern="1200" dirty="0" smtClean="0">
                <a:solidFill>
                  <a:schemeClr val="tx1"/>
                </a:solidFill>
                <a:effectLst/>
                <a:latin typeface="+mn-lt"/>
                <a:ea typeface="+mn-ea"/>
                <a:cs typeface="+mn-cs"/>
              </a:rPr>
              <a:t> esta completa. La sintaxis y las conexiones usadas en los diagramas de maquina de estados se discutirán por completo en las siguientes secciones.</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123</a:t>
            </a:fld>
            <a:endParaRPr lang="es-AR"/>
          </a:p>
        </p:txBody>
      </p:sp>
    </p:spTree>
    <p:extLst>
      <p:ext uri="{BB962C8B-B14F-4D97-AF65-F5344CB8AC3E}">
        <p14:creationId xmlns:p14="http://schemas.microsoft.com/office/powerpoint/2010/main" val="38717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esta maquina de estado, cuando un lavarropas comience, su proceso será desde el lavado y enjuague hasta el secado. Si hay un corte de luz, el lavarropas se detendrá por lo que pasará al estado </a:t>
            </a:r>
            <a:r>
              <a:rPr lang="es-AR" sz="1200" b="0" i="0" kern="1200" dirty="0" err="1" smtClean="0">
                <a:solidFill>
                  <a:schemeClr val="tx1"/>
                </a:solidFill>
                <a:effectLst/>
                <a:latin typeface="+mn-lt"/>
                <a:ea typeface="+mn-ea"/>
                <a:cs typeface="+mn-cs"/>
              </a:rPr>
              <a:t>Power</a:t>
            </a:r>
            <a:r>
              <a:rPr lang="es-AR" sz="1200" b="0" i="0" kern="1200" dirty="0" smtClean="0">
                <a:solidFill>
                  <a:schemeClr val="tx1"/>
                </a:solidFill>
                <a:effectLst/>
                <a:latin typeface="+mn-lt"/>
                <a:ea typeface="+mn-ea"/>
                <a:cs typeface="+mn-cs"/>
              </a:rPr>
              <a:t> off (apagado). Luego, cuando la energía retorne, el estado </a:t>
            </a:r>
            <a:r>
              <a:rPr lang="es-AR" sz="1200" b="0" i="0" kern="1200" dirty="0" err="1" smtClean="0">
                <a:solidFill>
                  <a:schemeClr val="tx1"/>
                </a:solidFill>
                <a:effectLst/>
                <a:latin typeface="+mn-lt"/>
                <a:ea typeface="+mn-ea"/>
                <a:cs typeface="+mn-cs"/>
              </a:rPr>
              <a:t>Running</a:t>
            </a:r>
            <a:r>
              <a:rPr lang="es-AR" sz="1200" b="0" i="0" kern="1200" dirty="0" smtClean="0">
                <a:solidFill>
                  <a:schemeClr val="tx1"/>
                </a:solidFill>
                <a:effectLst/>
                <a:latin typeface="+mn-lt"/>
                <a:ea typeface="+mn-ea"/>
                <a:cs typeface="+mn-cs"/>
              </a:rPr>
              <a:t> (ejecutar) ingresa al símbolo de estado Historial, lo que significa que debería seguir con el proceso donde quedó cuando se corto la energía.</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134</a:t>
            </a:fld>
            <a:endParaRPr lang="es-AR"/>
          </a:p>
        </p:txBody>
      </p:sp>
    </p:spTree>
    <p:extLst>
      <p:ext uri="{BB962C8B-B14F-4D97-AF65-F5344CB8AC3E}">
        <p14:creationId xmlns:p14="http://schemas.microsoft.com/office/powerpoint/2010/main" val="105188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noProof="0"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18</a:t>
            </a:fld>
            <a:endParaRPr lang="es-AR"/>
          </a:p>
        </p:txBody>
      </p:sp>
    </p:spTree>
    <p:extLst>
      <p:ext uri="{BB962C8B-B14F-4D97-AF65-F5344CB8AC3E}">
        <p14:creationId xmlns:p14="http://schemas.microsoft.com/office/powerpoint/2010/main" val="386711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Toda arquitectura de software debe describir diversos aspectos del software. Generalmente, cada uno de estos aspectos se describe de una manera más comprensible si se utilizan distintos modelos o vistas. Es importante destacar que cada uno de ellos constituye una descripción parcial de una misma arquitectura y es deseable que exista cierto solapamiento entre ellos. Esto es así porque todas las vistas deben ser coherentes entre sí, evidente dado que describen la misma cosa.</a:t>
            </a:r>
          </a:p>
          <a:p>
            <a:r>
              <a:rPr lang="es-AR" dirty="0" smtClean="0"/>
              <a:t>Cada paradigma de desarrollo exige diferente número y tipo de vistas o modelos para describir una arquitectura. No obstante, existen al menos tres vistas absolutamente fundamentales en cualquier arquitectura:</a:t>
            </a:r>
          </a:p>
          <a:p>
            <a:pPr marL="171450" indent="-171450">
              <a:buFont typeface="Arial" panose="020B0604020202020204" pitchFamily="34" charset="0"/>
              <a:buChar char="•"/>
            </a:pPr>
            <a:r>
              <a:rPr lang="es-AR" b="1" dirty="0" smtClean="0"/>
              <a:t>La visión estática</a:t>
            </a:r>
            <a:r>
              <a:rPr lang="es-AR" dirty="0" smtClean="0"/>
              <a:t>: describe qué componentes tiene la arquitectura.</a:t>
            </a:r>
          </a:p>
          <a:p>
            <a:pPr marL="171450" indent="-171450">
              <a:buFont typeface="Arial" panose="020B0604020202020204" pitchFamily="34" charset="0"/>
              <a:buChar char="•"/>
            </a:pPr>
            <a:r>
              <a:rPr lang="es-AR" b="1" dirty="0" smtClean="0"/>
              <a:t>La visión funcional</a:t>
            </a:r>
            <a:r>
              <a:rPr lang="es-AR" dirty="0" smtClean="0"/>
              <a:t>: describe qué hace cada componente.</a:t>
            </a:r>
          </a:p>
          <a:p>
            <a:pPr marL="171450" indent="-171450">
              <a:buFont typeface="Arial" panose="020B0604020202020204" pitchFamily="34" charset="0"/>
              <a:buChar char="•"/>
            </a:pPr>
            <a:r>
              <a:rPr lang="es-AR" b="1" dirty="0" smtClean="0"/>
              <a:t>La visión dinámica</a:t>
            </a:r>
            <a:r>
              <a:rPr lang="es-AR" dirty="0" smtClean="0"/>
              <a:t>: describe cómo se comportan los componentes a lo largo del tiempo y como interactúan entre sí.</a:t>
            </a:r>
          </a:p>
          <a:p>
            <a:r>
              <a:rPr lang="es-AR" dirty="0" smtClean="0"/>
              <a:t>Las vistas o modelos de una arquitectura de software pueden expresarse mediante uno o varios lenguajes. El más obvio es el lenguaje natural, pero existen otros lenguajes tales como los diagramas de estado, los diagramas de flujo de datos, etc. Estos lenguajes son apropiados únicamente para un modelo o vista. Afortunadamente existe cierto consenso en adoptar UML (</a:t>
            </a:r>
            <a:r>
              <a:rPr lang="es-AR" dirty="0" err="1" smtClean="0"/>
              <a:t>Unified</a:t>
            </a:r>
            <a:r>
              <a:rPr lang="es-AR" dirty="0" smtClean="0"/>
              <a:t> </a:t>
            </a:r>
            <a:r>
              <a:rPr lang="es-AR" dirty="0" err="1" smtClean="0"/>
              <a:t>Modeling</a:t>
            </a:r>
            <a:r>
              <a:rPr lang="es-AR" dirty="0" smtClean="0"/>
              <a:t> </a:t>
            </a:r>
            <a:r>
              <a:rPr lang="es-AR" dirty="0" err="1" smtClean="0"/>
              <a:t>Language</a:t>
            </a:r>
            <a:r>
              <a:rPr lang="es-AR" dirty="0" smtClean="0"/>
              <a:t>, lenguaje unificado de modelado) como lenguaje único para todos los modelos o vistas. Sin embargo, un lenguaje generalista corre el peligro de no ser capaz de describir determinadas restricciones de un sistema de información (o expresarlas de manera incomprensible).</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28</a:t>
            </a:fld>
            <a:endParaRPr lang="es-AR"/>
          </a:p>
        </p:txBody>
      </p:sp>
    </p:spTree>
    <p:extLst>
      <p:ext uri="{BB962C8B-B14F-4D97-AF65-F5344CB8AC3E}">
        <p14:creationId xmlns:p14="http://schemas.microsoft.com/office/powerpoint/2010/main" val="40062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http://www.ctr.unican.es/asignaturas/is1/is1-t11-trans.pdf</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29</a:t>
            </a:fld>
            <a:endParaRPr lang="es-AR"/>
          </a:p>
        </p:txBody>
      </p:sp>
    </p:spTree>
    <p:extLst>
      <p:ext uri="{BB962C8B-B14F-4D97-AF65-F5344CB8AC3E}">
        <p14:creationId xmlns:p14="http://schemas.microsoft.com/office/powerpoint/2010/main" val="275315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Ejemplo de organización de</a:t>
            </a:r>
          </a:p>
          <a:p>
            <a:r>
              <a:rPr lang="es-AR" sz="1200" b="0" i="0" u="none" strike="noStrike" kern="1200" baseline="0" dirty="0" smtClean="0">
                <a:solidFill>
                  <a:schemeClr val="tx1"/>
                </a:solidFill>
                <a:latin typeface="+mn-lt"/>
                <a:ea typeface="+mn-ea"/>
                <a:cs typeface="+mn-cs"/>
              </a:rPr>
              <a:t>la vista de diseño</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Arquitectura clásica en tres capas.</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La capa de interfaz (superior) importa los elementos de la capa de dominio (medio) que, a su vez, importa los elementos de la capa de almacenamiento (inferior).</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31</a:t>
            </a:fld>
            <a:endParaRPr lang="es-AR"/>
          </a:p>
        </p:txBody>
      </p:sp>
    </p:spTree>
    <p:extLst>
      <p:ext uri="{BB962C8B-B14F-4D97-AF65-F5344CB8AC3E}">
        <p14:creationId xmlns:p14="http://schemas.microsoft.com/office/powerpoint/2010/main" val="667310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En general, las metodologías de desarrollo OO basadas en UML suponen ir refinando un sistema en distintos niveles de abstracción, cada vez más</a:t>
            </a:r>
          </a:p>
          <a:p>
            <a:r>
              <a:rPr lang="es-AR" sz="1200" b="0" i="0" u="none" strike="noStrike" kern="1200" baseline="0" dirty="0" smtClean="0">
                <a:solidFill>
                  <a:schemeClr val="tx1"/>
                </a:solidFill>
                <a:latin typeface="+mn-lt"/>
                <a:ea typeface="+mn-ea"/>
                <a:cs typeface="+mn-cs"/>
              </a:rPr>
              <a:t>elaborados, a partir del conocimiento del dominio del problema:</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Modelos Conceptuales del Problema</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Requisitos del Sistema</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Diseño del Sistema</a:t>
            </a:r>
          </a:p>
          <a:p>
            <a:pPr marL="171450" indent="-171450">
              <a:buFont typeface="Arial" panose="020B0604020202020204" pitchFamily="34" charset="0"/>
              <a:buChar char="•"/>
            </a:pPr>
            <a:r>
              <a:rPr lang="es-AR" sz="1200" b="0" i="0" u="none" strike="noStrike" kern="1200" baseline="0" dirty="0" smtClean="0">
                <a:solidFill>
                  <a:schemeClr val="tx1"/>
                </a:solidFill>
                <a:latin typeface="+mn-lt"/>
                <a:ea typeface="+mn-ea"/>
                <a:cs typeface="+mn-cs"/>
              </a:rPr>
              <a:t>Implementación del sistema</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33</a:t>
            </a:fld>
            <a:endParaRPr lang="es-AR"/>
          </a:p>
        </p:txBody>
      </p:sp>
    </p:spTree>
    <p:extLst>
      <p:ext uri="{BB962C8B-B14F-4D97-AF65-F5344CB8AC3E}">
        <p14:creationId xmlns:p14="http://schemas.microsoft.com/office/powerpoint/2010/main" val="190364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a:t>
            </a:r>
            <a:r>
              <a:rPr lang="es-AR" sz="1200" b="0" i="0" kern="1200" baseline="0" dirty="0" smtClean="0">
                <a:solidFill>
                  <a:schemeClr val="tx1"/>
                </a:solidFill>
                <a:effectLst/>
                <a:latin typeface="+mn-lt"/>
                <a:ea typeface="+mn-ea"/>
                <a:cs typeface="+mn-cs"/>
              </a:rPr>
              <a:t> Software</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Cuando, en un proceso de desarrollo de software se realiza un producto (un documento, código fuente u otros), este producto pasa una etapa de producción en la que se puede modificar sin impedimentos. Sin embargo, una vez terminado este producto, tendrá una revisión formal y se aprobará por el equipo de calidad y, en caso de que así se decida, por el cliente. Una vez que el producto ha sido aprobado, ya no podrá ser modificado de modo informal, sino que deberá seguirse un estricto control de cambios realizados sobre dicho producto para controlar correctamente su evolución.</a:t>
            </a:r>
          </a:p>
          <a:p>
            <a:r>
              <a:rPr lang="es-AR" sz="1200" b="0" i="0" kern="1200" dirty="0" smtClean="0">
                <a:solidFill>
                  <a:schemeClr val="tx1"/>
                </a:solidFill>
                <a:effectLst/>
                <a:latin typeface="+mn-lt"/>
                <a:ea typeface="+mn-ea"/>
                <a:cs typeface="+mn-cs"/>
              </a:rPr>
              <a:t>Por lo tanto, una </a:t>
            </a:r>
            <a:r>
              <a:rPr lang="es-AR" sz="1200" b="1" i="0" kern="1200" dirty="0" smtClean="0">
                <a:solidFill>
                  <a:schemeClr val="tx1"/>
                </a:solidFill>
                <a:effectLst/>
                <a:latin typeface="+mn-lt"/>
                <a:ea typeface="+mn-ea"/>
                <a:cs typeface="+mn-cs"/>
              </a:rPr>
              <a:t>línea base se define como un producto que acaba de ser aprobado y que define la “base” de ese producto</a:t>
            </a:r>
            <a:r>
              <a:rPr lang="es-AR" sz="1200" b="0" i="0" kern="1200" dirty="0" smtClean="0">
                <a:solidFill>
                  <a:schemeClr val="tx1"/>
                </a:solidFill>
                <a:effectLst/>
                <a:latin typeface="+mn-lt"/>
                <a:ea typeface="+mn-ea"/>
                <a:cs typeface="+mn-cs"/>
              </a:rPr>
              <a:t> que para ser modificado deberá pasar por un protocolo de control de cambios. También puede verse como un </a:t>
            </a:r>
            <a:r>
              <a:rPr lang="es-AR" sz="1200" b="1" i="0" kern="1200" dirty="0" smtClean="0">
                <a:solidFill>
                  <a:schemeClr val="tx1"/>
                </a:solidFill>
                <a:effectLst/>
                <a:latin typeface="+mn-lt"/>
                <a:ea typeface="+mn-ea"/>
                <a:cs typeface="+mn-cs"/>
              </a:rPr>
              <a:t>punto de referencia en la configuración de un proyecto que marca un estado estable en algún producto del proyecto.</a:t>
            </a:r>
            <a:endParaRPr lang="es-AR" sz="1200" b="0" i="0" kern="1200" dirty="0" smtClean="0">
              <a:solidFill>
                <a:schemeClr val="tx1"/>
              </a:solidFill>
              <a:effectLst/>
              <a:latin typeface="+mn-lt"/>
              <a:ea typeface="+mn-ea"/>
              <a:cs typeface="+mn-cs"/>
            </a:endParaRP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 </a:t>
            </a:r>
            <a:r>
              <a:rPr lang="es-AR" sz="1200" b="0" i="0" kern="1200" dirty="0" err="1" smtClean="0">
                <a:solidFill>
                  <a:schemeClr val="tx1"/>
                </a:solidFill>
                <a:effectLst/>
                <a:latin typeface="+mn-lt"/>
                <a:ea typeface="+mn-ea"/>
                <a:cs typeface="+mn-cs"/>
              </a:rPr>
              <a:t>Investigacion</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a:t>
            </a:r>
            <a:r>
              <a:rPr lang="es-AR" sz="1200" b="1" i="0" kern="1200" dirty="0" smtClean="0">
                <a:solidFill>
                  <a:schemeClr val="tx1"/>
                </a:solidFill>
                <a:effectLst/>
                <a:latin typeface="+mn-lt"/>
                <a:ea typeface="+mn-ea"/>
                <a:cs typeface="+mn-cs"/>
              </a:rPr>
              <a:t>línea de base</a:t>
            </a:r>
            <a:r>
              <a:rPr lang="es-AR" sz="1200" b="0" i="0" kern="1200" dirty="0" smtClean="0">
                <a:solidFill>
                  <a:schemeClr val="tx1"/>
                </a:solidFill>
                <a:effectLst/>
                <a:latin typeface="+mn-lt"/>
                <a:ea typeface="+mn-ea"/>
                <a:cs typeface="+mn-cs"/>
              </a:rPr>
              <a:t> o </a:t>
            </a:r>
            <a:r>
              <a:rPr lang="es-AR" sz="1200" b="1" i="0" kern="1200" dirty="0" smtClean="0">
                <a:solidFill>
                  <a:schemeClr val="tx1"/>
                </a:solidFill>
                <a:effectLst/>
                <a:latin typeface="+mn-lt"/>
                <a:ea typeface="+mn-ea"/>
                <a:cs typeface="+mn-cs"/>
              </a:rPr>
              <a:t>línea basal</a:t>
            </a:r>
            <a:r>
              <a:rPr lang="es-AR" sz="1200" b="0" i="0" kern="1200" dirty="0" smtClean="0">
                <a:solidFill>
                  <a:schemeClr val="tx1"/>
                </a:solidFill>
                <a:effectLst/>
                <a:latin typeface="+mn-lt"/>
                <a:ea typeface="+mn-ea"/>
                <a:cs typeface="+mn-cs"/>
              </a:rPr>
              <a:t> o </a:t>
            </a:r>
            <a:r>
              <a:rPr lang="es-AR" sz="1200" b="1" i="0" kern="1200" dirty="0" smtClean="0">
                <a:solidFill>
                  <a:schemeClr val="tx1"/>
                </a:solidFill>
                <a:effectLst/>
                <a:latin typeface="+mn-lt"/>
                <a:ea typeface="+mn-ea"/>
                <a:cs typeface="+mn-cs"/>
              </a:rPr>
              <a:t>estudio de base</a:t>
            </a:r>
            <a:r>
              <a:rPr lang="es-AR" sz="1200" b="0" i="0" kern="1200" dirty="0" smtClean="0">
                <a:solidFill>
                  <a:schemeClr val="tx1"/>
                </a:solidFill>
                <a:effectLst/>
                <a:latin typeface="+mn-lt"/>
                <a:ea typeface="+mn-ea"/>
                <a:cs typeface="+mn-cs"/>
              </a:rPr>
              <a:t> es la primera </a:t>
            </a:r>
            <a:r>
              <a:rPr lang="es-AR" sz="1200" b="0" i="0" u="none" strike="noStrike" kern="1200" dirty="0" smtClean="0">
                <a:solidFill>
                  <a:schemeClr val="tx1"/>
                </a:solidFill>
                <a:effectLst/>
                <a:latin typeface="+mn-lt"/>
                <a:ea typeface="+mn-ea"/>
                <a:cs typeface="+mn-cs"/>
                <a:hlinkClick r:id="rId3" tooltip="Medición"/>
              </a:rPr>
              <a:t>medición</a:t>
            </a:r>
            <a:r>
              <a:rPr lang="es-AR" sz="1200" b="0" i="0" kern="1200" dirty="0" smtClean="0">
                <a:solidFill>
                  <a:schemeClr val="tx1"/>
                </a:solidFill>
                <a:effectLst/>
                <a:latin typeface="+mn-lt"/>
                <a:ea typeface="+mn-ea"/>
                <a:cs typeface="+mn-cs"/>
              </a:rPr>
              <a:t> de todos los indicadores contemplados en el diseño de un </a:t>
            </a:r>
            <a:r>
              <a:rPr lang="es-AR" sz="1200" b="0" i="0" u="none" strike="noStrike" kern="1200" dirty="0" smtClean="0">
                <a:solidFill>
                  <a:schemeClr val="tx1"/>
                </a:solidFill>
                <a:effectLst/>
                <a:latin typeface="+mn-lt"/>
                <a:ea typeface="+mn-ea"/>
                <a:cs typeface="+mn-cs"/>
                <a:hlinkClick r:id="rId4" tooltip="Proyecto de desarrollo social (aún no redactado)"/>
              </a:rPr>
              <a:t>proyecto de desarrollo social</a:t>
            </a:r>
            <a:r>
              <a:rPr lang="es-AR" sz="1200" b="0" i="0" kern="1200" dirty="0" smtClean="0">
                <a:solidFill>
                  <a:schemeClr val="tx1"/>
                </a:solidFill>
                <a:effectLst/>
                <a:latin typeface="+mn-lt"/>
                <a:ea typeface="+mn-ea"/>
                <a:cs typeface="+mn-cs"/>
              </a:rPr>
              <a:t> y, por ende, permite conocer el valor de los indicadores al momento de iniciarse las acciones planificadas, es decir, establece el 'punto de partida' del proyecto o intervención.</a:t>
            </a:r>
          </a:p>
          <a:p>
            <a:r>
              <a:rPr lang="es-AR" sz="1200" b="0" i="0" kern="1200" dirty="0" smtClean="0">
                <a:solidFill>
                  <a:schemeClr val="tx1"/>
                </a:solidFill>
                <a:effectLst/>
                <a:latin typeface="+mn-lt"/>
                <a:ea typeface="+mn-ea"/>
                <a:cs typeface="+mn-cs"/>
              </a:rPr>
              <a:t>El resultado de la línea base se expresa en un informe que describe la situación del problema identificado antes de la intervención del proyecto y la información elaborada se conoce como </a:t>
            </a:r>
            <a:r>
              <a:rPr lang="es-AR" sz="1200" b="1" i="0" kern="1200" dirty="0" smtClean="0">
                <a:solidFill>
                  <a:schemeClr val="tx1"/>
                </a:solidFill>
                <a:effectLst/>
                <a:latin typeface="+mn-lt"/>
                <a:ea typeface="+mn-ea"/>
                <a:cs typeface="+mn-cs"/>
              </a:rPr>
              <a:t>año base</a:t>
            </a:r>
            <a:r>
              <a:rPr lang="es-AR" sz="1200" b="0" i="0" kern="1200" dirty="0" smtClean="0">
                <a:solidFill>
                  <a:schemeClr val="tx1"/>
                </a:solidFill>
                <a:effectLst/>
                <a:latin typeface="+mn-lt"/>
                <a:ea typeface="+mn-ea"/>
                <a:cs typeface="+mn-cs"/>
              </a:rPr>
              <a:t>, </a:t>
            </a:r>
            <a:r>
              <a:rPr lang="es-AR" sz="1200" b="1" i="0" kern="1200" dirty="0" smtClean="0">
                <a:solidFill>
                  <a:schemeClr val="tx1"/>
                </a:solidFill>
                <a:effectLst/>
                <a:latin typeface="+mn-lt"/>
                <a:ea typeface="+mn-ea"/>
                <a:cs typeface="+mn-cs"/>
              </a:rPr>
              <a:t>punto de referencia</a:t>
            </a:r>
            <a:r>
              <a:rPr lang="es-AR" sz="1200" b="0" i="0" kern="1200" dirty="0" smtClean="0">
                <a:solidFill>
                  <a:schemeClr val="tx1"/>
                </a:solidFill>
                <a:effectLst/>
                <a:latin typeface="+mn-lt"/>
                <a:ea typeface="+mn-ea"/>
                <a:cs typeface="+mn-cs"/>
              </a:rPr>
              <a:t> o </a:t>
            </a:r>
            <a:r>
              <a:rPr lang="es-AR" sz="1200" b="1" i="0" kern="1200" dirty="0" smtClean="0">
                <a:solidFill>
                  <a:schemeClr val="tx1"/>
                </a:solidFill>
                <a:effectLst/>
                <a:latin typeface="+mn-lt"/>
                <a:ea typeface="+mn-ea"/>
                <a:cs typeface="+mn-cs"/>
              </a:rPr>
              <a:t>año cero</a:t>
            </a:r>
            <a:r>
              <a:rPr lang="es-AR" sz="1200" b="0" i="0" kern="1200" dirty="0" smtClean="0">
                <a:solidFill>
                  <a:schemeClr val="tx1"/>
                </a:solidFill>
                <a:effectLst/>
                <a:latin typeface="+mn-lt"/>
                <a:ea typeface="+mn-ea"/>
                <a:cs typeface="+mn-cs"/>
              </a:rPr>
              <a:t>.</a:t>
            </a:r>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41</a:t>
            </a:fld>
            <a:endParaRPr lang="es-AR"/>
          </a:p>
        </p:txBody>
      </p:sp>
    </p:spTree>
    <p:extLst>
      <p:ext uri="{BB962C8B-B14F-4D97-AF65-F5344CB8AC3E}">
        <p14:creationId xmlns:p14="http://schemas.microsoft.com/office/powerpoint/2010/main" val="397606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8C244959-5878-4A6D-ACB5-8061AFF87E72}" type="slidenum">
              <a:rPr lang="es-AR" smtClean="0"/>
              <a:t>43</a:t>
            </a:fld>
            <a:endParaRPr lang="es-AR"/>
          </a:p>
        </p:txBody>
      </p:sp>
    </p:spTree>
    <p:extLst>
      <p:ext uri="{BB962C8B-B14F-4D97-AF65-F5344CB8AC3E}">
        <p14:creationId xmlns:p14="http://schemas.microsoft.com/office/powerpoint/2010/main" val="16458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AR" dirty="0"/>
          </a:p>
        </p:txBody>
      </p:sp>
      <p:sp>
        <p:nvSpPr>
          <p:cNvPr id="4" name="3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283576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422507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12294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273443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300816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186445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305518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65409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274134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105373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5ECA03A-8E83-436E-8D3A-6030C69E5C68}" type="datetimeFigureOut">
              <a:rPr lang="es-AR" smtClean="0"/>
              <a:t>29/04/2016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C356967-BFF8-443F-8B2B-778D9E4DF079}" type="slidenum">
              <a:rPr lang="es-AR" smtClean="0"/>
              <a:t>‹Nº›</a:t>
            </a:fld>
            <a:endParaRPr lang="es-AR"/>
          </a:p>
        </p:txBody>
      </p:sp>
    </p:spTree>
    <p:extLst>
      <p:ext uri="{BB962C8B-B14F-4D97-AF65-F5344CB8AC3E}">
        <p14:creationId xmlns:p14="http://schemas.microsoft.com/office/powerpoint/2010/main" val="25011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CA03A-8E83-436E-8D3A-6030C69E5C68}" type="datetimeFigureOut">
              <a:rPr lang="es-AR" smtClean="0"/>
              <a:t>29/04/2016</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56967-BFF8-443F-8B2B-778D9E4DF079}" type="slidenum">
              <a:rPr lang="es-AR" smtClean="0"/>
              <a:t>‹Nº›</a:t>
            </a:fld>
            <a:endParaRPr lang="es-AR"/>
          </a:p>
        </p:txBody>
      </p:sp>
      <p:sp>
        <p:nvSpPr>
          <p:cNvPr id="7" name="6 Rectángulo"/>
          <p:cNvSpPr/>
          <p:nvPr userDrawn="1"/>
        </p:nvSpPr>
        <p:spPr>
          <a:xfrm>
            <a:off x="22222" y="6263601"/>
            <a:ext cx="9144000" cy="45719"/>
          </a:xfrm>
          <a:prstGeom prst="rect">
            <a:avLst/>
          </a:prstGeom>
          <a:solidFill>
            <a:schemeClr val="accent2">
              <a:lumMod val="60000"/>
              <a:lumOff val="40000"/>
            </a:schemeClr>
          </a:solidFill>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6634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8.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4.gif"/></Relationships>
</file>

<file path=ppt/slides/_rels/slide113.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gif"/><Relationship Id="rId4" Type="http://schemas.openxmlformats.org/officeDocument/2006/relationships/image" Target="../media/image66.gif"/></Relationships>
</file>

<file path=ppt/slides/_rels/slide114.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0.gi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73.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4.gif"/></Relationships>
</file>

<file path=ppt/slides/_rels/slide119.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7.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81.gif"/><Relationship Id="rId2" Type="http://schemas.openxmlformats.org/officeDocument/2006/relationships/image" Target="../media/image80.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2.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3.gi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5.gif"/><Relationship Id="rId2" Type="http://schemas.openxmlformats.org/officeDocument/2006/relationships/image" Target="../media/image84.gi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6.gi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8.gif"/><Relationship Id="rId2" Type="http://schemas.openxmlformats.org/officeDocument/2006/relationships/image" Target="../media/image8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9.gi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1.gi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2.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9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4.gi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5.gi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98.gif"/><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99.gi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0.gi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01.gi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05.gi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gi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https://msdn.microsoft.com/es-ar/library/dd465153.aspx"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8" Type="http://schemas.openxmlformats.org/officeDocument/2006/relationships/hyperlink" Target="http://www.uml-diagrams.org/sequence-diagrams-combined-fragment.html#operator-seq" TargetMode="External"/><Relationship Id="rId13" Type="http://schemas.openxmlformats.org/officeDocument/2006/relationships/hyperlink" Target="http://www.uml-diagrams.org/sequence-diagrams-combined-fragment.html#operator-neg" TargetMode="External"/><Relationship Id="rId3" Type="http://schemas.openxmlformats.org/officeDocument/2006/relationships/hyperlink" Target="http://www.uml-diagrams.org/sequence-diagrams-combined-fragment.html#operator-opt" TargetMode="External"/><Relationship Id="rId7" Type="http://schemas.openxmlformats.org/officeDocument/2006/relationships/hyperlink" Target="http://www.uml-diagrams.org/sequence-diagrams-combined-fragment.html#operator-strict" TargetMode="External"/><Relationship Id="rId12" Type="http://schemas.openxmlformats.org/officeDocument/2006/relationships/hyperlink" Target="http://www.uml-diagrams.org/sequence-diagrams-combined-fragment.html#operator-assert" TargetMode="External"/><Relationship Id="rId2" Type="http://schemas.openxmlformats.org/officeDocument/2006/relationships/hyperlink" Target="http://www.uml-diagrams.org/sequence-diagrams-combined-fragment.html#operator-alt" TargetMode="External"/><Relationship Id="rId1" Type="http://schemas.openxmlformats.org/officeDocument/2006/relationships/slideLayout" Target="../slideLayouts/slideLayout2.xml"/><Relationship Id="rId6" Type="http://schemas.openxmlformats.org/officeDocument/2006/relationships/hyperlink" Target="http://www.uml-diagrams.org/sequence-diagrams-combined-fragment.html#operator-par" TargetMode="External"/><Relationship Id="rId11" Type="http://schemas.openxmlformats.org/officeDocument/2006/relationships/hyperlink" Target="http://www.uml-diagrams.org/sequence-diagrams-combined-fragment.html#operator-consider" TargetMode="External"/><Relationship Id="rId5" Type="http://schemas.openxmlformats.org/officeDocument/2006/relationships/hyperlink" Target="http://www.uml-diagrams.org/sequence-diagrams-combined-fragment.html#operator-break" TargetMode="External"/><Relationship Id="rId10" Type="http://schemas.openxmlformats.org/officeDocument/2006/relationships/hyperlink" Target="http://www.uml-diagrams.org/sequence-diagrams-combined-fragment.html#operator-ignore" TargetMode="External"/><Relationship Id="rId4" Type="http://schemas.openxmlformats.org/officeDocument/2006/relationships/hyperlink" Target="http://www.uml-diagrams.org/sequence-diagrams-combined-fragment.html#operator-loop" TargetMode="External"/><Relationship Id="rId9" Type="http://schemas.openxmlformats.org/officeDocument/2006/relationships/hyperlink" Target="http://www.uml-diagrams.org/sequence-diagrams-combined-fragment.html#operator-critical" TargetMode="External"/></Relationships>
</file>

<file path=ppt/slides/_rels/slide165.xml.rels><?xml version="1.0" encoding="UTF-8" standalone="yes"?>
<Relationships xmlns="http://schemas.openxmlformats.org/package/2006/relationships"><Relationship Id="rId2" Type="http://schemas.openxmlformats.org/officeDocument/2006/relationships/hyperlink" Target="http://www.uml-diagrams.org/sequence-diagrams.html#lifeline"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hyperlink" Target="http://www.uml-diagrams.org/sequence-diagrams.html#lifeline" TargetMode="External"/><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hyperlink" Target="http://www.uml-diagrams.org/references.html#ref-uml-23-super"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3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31.gif"/><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3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7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836712"/>
            <a:ext cx="7772400" cy="1470025"/>
          </a:xfrm>
        </p:spPr>
        <p:txBody>
          <a:bodyPr/>
          <a:lstStyle/>
          <a:p>
            <a:r>
              <a:rPr lang="es-AR" dirty="0" smtClean="0"/>
              <a:t>UML 2. PROGRAMACION</a:t>
            </a:r>
            <a:endParaRPr lang="es-AR" dirty="0"/>
          </a:p>
        </p:txBody>
      </p:sp>
      <p:sp>
        <p:nvSpPr>
          <p:cNvPr id="3" name="2 Subtítulo"/>
          <p:cNvSpPr>
            <a:spLocks noGrp="1"/>
          </p:cNvSpPr>
          <p:nvPr>
            <p:ph type="subTitle" idx="1"/>
          </p:nvPr>
        </p:nvSpPr>
        <p:spPr/>
        <p:txBody>
          <a:bodyPr/>
          <a:lstStyle/>
          <a:p>
            <a:r>
              <a:rPr lang="es-AR" dirty="0" smtClean="0"/>
              <a:t> </a:t>
            </a:r>
            <a:r>
              <a:rPr lang="es-AR" dirty="0" err="1" smtClean="0"/>
              <a:t>Arlow</a:t>
            </a:r>
            <a:r>
              <a:rPr lang="es-AR" dirty="0" smtClean="0"/>
              <a:t>, I </a:t>
            </a:r>
            <a:r>
              <a:rPr lang="es-AR" dirty="0" err="1" smtClean="0"/>
              <a:t>Neustadt</a:t>
            </a:r>
            <a:r>
              <a:rPr lang="es-AR" dirty="0" smtClean="0"/>
              <a:t> </a:t>
            </a:r>
          </a:p>
          <a:p>
            <a:endParaRPr lang="es-AR" dirty="0"/>
          </a:p>
        </p:txBody>
      </p:sp>
    </p:spTree>
    <p:extLst>
      <p:ext uri="{BB962C8B-B14F-4D97-AF65-F5344CB8AC3E}">
        <p14:creationId xmlns:p14="http://schemas.microsoft.com/office/powerpoint/2010/main" val="2367503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922114"/>
          </a:xfrm>
        </p:spPr>
        <p:txBody>
          <a:bodyPr/>
          <a:lstStyle/>
          <a:p>
            <a:r>
              <a:rPr lang="es-AR" dirty="0" smtClean="0"/>
              <a:t>Relaciones</a:t>
            </a:r>
            <a:endParaRPr lang="es-AR" dirty="0"/>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553796738"/>
              </p:ext>
            </p:extLst>
          </p:nvPr>
        </p:nvGraphicFramePr>
        <p:xfrm>
          <a:off x="216024" y="1447760"/>
          <a:ext cx="8748464" cy="4861560"/>
        </p:xfrm>
        <a:graphic>
          <a:graphicData uri="http://schemas.openxmlformats.org/drawingml/2006/table">
            <a:tbl>
              <a:tblPr firstRow="1" bandRow="1">
                <a:tableStyleId>{5C22544A-7EE6-4342-B048-85BDC9FD1C3A}</a:tableStyleId>
              </a:tblPr>
              <a:tblGrid>
                <a:gridCol w="2077792"/>
                <a:gridCol w="1837152"/>
                <a:gridCol w="4833520"/>
              </a:tblGrid>
              <a:tr h="370840">
                <a:tc>
                  <a:txBody>
                    <a:bodyPr/>
                    <a:lstStyle/>
                    <a:p>
                      <a:pPr algn="ctr"/>
                      <a:r>
                        <a:rPr lang="es-AR" noProof="0" dirty="0" smtClean="0"/>
                        <a:t>Tipo de relaciones</a:t>
                      </a:r>
                      <a:endParaRPr lang="es-AR" noProof="0" dirty="0"/>
                    </a:p>
                  </a:txBody>
                  <a:tcPr/>
                </a:tc>
                <a:tc>
                  <a:txBody>
                    <a:bodyPr/>
                    <a:lstStyle/>
                    <a:p>
                      <a:pPr algn="ctr"/>
                      <a:r>
                        <a:rPr lang="es-AR" noProof="0" dirty="0" smtClean="0"/>
                        <a:t>Sintaxis UML</a:t>
                      </a:r>
                    </a:p>
                    <a:p>
                      <a:pPr algn="ctr"/>
                      <a:r>
                        <a:rPr lang="es-AR" noProof="0" dirty="0" smtClean="0"/>
                        <a:t>Origen destino</a:t>
                      </a:r>
                      <a:endParaRPr lang="es-AR" noProof="0" dirty="0"/>
                    </a:p>
                  </a:txBody>
                  <a:tcPr/>
                </a:tc>
                <a:tc>
                  <a:txBody>
                    <a:bodyPr/>
                    <a:lstStyle/>
                    <a:p>
                      <a:pPr algn="ctr"/>
                      <a:r>
                        <a:rPr lang="es-AR" noProof="0" dirty="0" smtClean="0"/>
                        <a:t>Semántica breve</a:t>
                      </a:r>
                      <a:endParaRPr lang="es-AR" noProof="0" dirty="0"/>
                    </a:p>
                  </a:txBody>
                  <a:tcPr/>
                </a:tc>
              </a:tr>
              <a:tr h="370840">
                <a:tc>
                  <a:txBody>
                    <a:bodyPr/>
                    <a:lstStyle/>
                    <a:p>
                      <a:r>
                        <a:rPr lang="es-AR" noProof="0" dirty="0" smtClean="0"/>
                        <a:t>Dependencia</a:t>
                      </a:r>
                      <a:endParaRPr lang="es-AR" noProof="0" dirty="0"/>
                    </a:p>
                  </a:txBody>
                  <a:tcPr/>
                </a:tc>
                <a:tc>
                  <a:txBody>
                    <a:bodyPr/>
                    <a:lstStyle/>
                    <a:p>
                      <a:endParaRPr lang="es-AR" noProof="0" dirty="0"/>
                    </a:p>
                  </a:txBody>
                  <a:tcPr/>
                </a:tc>
                <a:tc>
                  <a:txBody>
                    <a:bodyPr/>
                    <a:lstStyle/>
                    <a:p>
                      <a:r>
                        <a:rPr lang="es-AR" noProof="0" dirty="0" smtClean="0"/>
                        <a:t>El elemento origen depende del elemento destino y se puede ver afectado por cambios en este</a:t>
                      </a:r>
                      <a:endParaRPr lang="es-AR" noProof="0" dirty="0"/>
                    </a:p>
                  </a:txBody>
                  <a:tcPr/>
                </a:tc>
              </a:tr>
              <a:tr h="370840">
                <a:tc>
                  <a:txBody>
                    <a:bodyPr/>
                    <a:lstStyle/>
                    <a:p>
                      <a:r>
                        <a:rPr lang="es-AR" noProof="0" dirty="0" smtClean="0"/>
                        <a:t>Asociación</a:t>
                      </a:r>
                      <a:endParaRPr lang="es-AR" noProof="0" dirty="0"/>
                    </a:p>
                  </a:txBody>
                  <a:tcPr/>
                </a:tc>
                <a:tc>
                  <a:txBody>
                    <a:bodyPr/>
                    <a:lstStyle/>
                    <a:p>
                      <a:endParaRPr lang="es-AR" noProof="0" dirty="0"/>
                    </a:p>
                  </a:txBody>
                  <a:tcPr/>
                </a:tc>
                <a:tc>
                  <a:txBody>
                    <a:bodyPr/>
                    <a:lstStyle/>
                    <a:p>
                      <a:r>
                        <a:rPr lang="es-AR" noProof="0" dirty="0" smtClean="0"/>
                        <a:t>La descripción de un conjunto de vínculos entre objetos</a:t>
                      </a:r>
                      <a:endParaRPr lang="es-AR" noProof="0" dirty="0"/>
                    </a:p>
                  </a:txBody>
                  <a:tcPr/>
                </a:tc>
              </a:tr>
              <a:tr h="370840">
                <a:tc>
                  <a:txBody>
                    <a:bodyPr/>
                    <a:lstStyle/>
                    <a:p>
                      <a:r>
                        <a:rPr lang="es-AR" noProof="0" dirty="0" smtClean="0"/>
                        <a:t>Agregación</a:t>
                      </a:r>
                      <a:endParaRPr lang="es-AR" noProof="0" dirty="0"/>
                    </a:p>
                  </a:txBody>
                  <a:tcPr/>
                </a:tc>
                <a:tc>
                  <a:txBody>
                    <a:bodyPr/>
                    <a:lstStyle/>
                    <a:p>
                      <a:endParaRPr lang="es-AR" noProof="0" dirty="0"/>
                    </a:p>
                  </a:txBody>
                  <a:tcPr/>
                </a:tc>
                <a:tc>
                  <a:txBody>
                    <a:bodyPr/>
                    <a:lstStyle/>
                    <a:p>
                      <a:r>
                        <a:rPr lang="es-AR" noProof="0" dirty="0" smtClean="0"/>
                        <a:t>El elemento destino es parte del elemento origen</a:t>
                      </a:r>
                      <a:endParaRPr lang="es-AR" noProof="0" dirty="0"/>
                    </a:p>
                  </a:txBody>
                  <a:tcPr/>
                </a:tc>
              </a:tr>
              <a:tr h="370840">
                <a:tc>
                  <a:txBody>
                    <a:bodyPr/>
                    <a:lstStyle/>
                    <a:p>
                      <a:r>
                        <a:rPr lang="es-AR" noProof="0" dirty="0" smtClean="0"/>
                        <a:t>Composición</a:t>
                      </a:r>
                      <a:endParaRPr lang="es-AR" noProof="0" dirty="0"/>
                    </a:p>
                  </a:txBody>
                  <a:tcPr/>
                </a:tc>
                <a:tc>
                  <a:txBody>
                    <a:bodyPr/>
                    <a:lstStyle/>
                    <a:p>
                      <a:endParaRPr lang="es-AR" noProof="0" dirty="0"/>
                    </a:p>
                  </a:txBody>
                  <a:tcPr/>
                </a:tc>
                <a:tc>
                  <a:txBody>
                    <a:bodyPr/>
                    <a:lstStyle/>
                    <a:p>
                      <a:r>
                        <a:rPr lang="es-AR" noProof="0" dirty="0" smtClean="0"/>
                        <a:t>Una forma de agregación fuerte</a:t>
                      </a:r>
                      <a:endParaRPr lang="es-AR" noProof="0" dirty="0"/>
                    </a:p>
                  </a:txBody>
                  <a:tcPr/>
                </a:tc>
              </a:tr>
              <a:tr h="370840">
                <a:tc>
                  <a:txBody>
                    <a:bodyPr/>
                    <a:lstStyle/>
                    <a:p>
                      <a:r>
                        <a:rPr lang="es-AR" noProof="0" dirty="0" smtClean="0"/>
                        <a:t>Contención</a:t>
                      </a:r>
                      <a:endParaRPr lang="es-AR" noProof="0" dirty="0"/>
                    </a:p>
                  </a:txBody>
                  <a:tcPr/>
                </a:tc>
                <a:tc>
                  <a:txBody>
                    <a:bodyPr/>
                    <a:lstStyle/>
                    <a:p>
                      <a:endParaRPr lang="es-AR" noProof="0" dirty="0"/>
                    </a:p>
                  </a:txBody>
                  <a:tcPr/>
                </a:tc>
                <a:tc>
                  <a:txBody>
                    <a:bodyPr/>
                    <a:lstStyle/>
                    <a:p>
                      <a:r>
                        <a:rPr lang="es-AR" noProof="0" dirty="0" smtClean="0"/>
                        <a:t>El elemento origen contiene al elemento destino</a:t>
                      </a:r>
                      <a:endParaRPr lang="es-AR" noProof="0" dirty="0"/>
                    </a:p>
                  </a:txBody>
                  <a:tcPr/>
                </a:tc>
              </a:tr>
              <a:tr h="370840">
                <a:tc>
                  <a:txBody>
                    <a:bodyPr/>
                    <a:lstStyle/>
                    <a:p>
                      <a:r>
                        <a:rPr lang="es-AR" noProof="0" dirty="0" smtClean="0"/>
                        <a:t>Generalización</a:t>
                      </a:r>
                      <a:endParaRPr lang="es-AR" noProof="0" dirty="0"/>
                    </a:p>
                  </a:txBody>
                  <a:tcPr/>
                </a:tc>
                <a:tc>
                  <a:txBody>
                    <a:bodyPr/>
                    <a:lstStyle/>
                    <a:p>
                      <a:endParaRPr lang="es-AR" noProof="0" dirty="0"/>
                    </a:p>
                  </a:txBody>
                  <a:tcPr/>
                </a:tc>
                <a:tc>
                  <a:txBody>
                    <a:bodyPr/>
                    <a:lstStyle/>
                    <a:p>
                      <a:r>
                        <a:rPr lang="es-AR" noProof="0" dirty="0" smtClean="0"/>
                        <a:t>El elemento origen es una especialización</a:t>
                      </a:r>
                      <a:r>
                        <a:rPr lang="es-AR" baseline="0" noProof="0" dirty="0" smtClean="0"/>
                        <a:t> del elemento destino mas general y se puede sustituir por este</a:t>
                      </a:r>
                      <a:endParaRPr lang="es-AR" noProof="0" dirty="0"/>
                    </a:p>
                  </a:txBody>
                  <a:tcPr/>
                </a:tc>
              </a:tr>
              <a:tr h="370840">
                <a:tc>
                  <a:txBody>
                    <a:bodyPr/>
                    <a:lstStyle/>
                    <a:p>
                      <a:r>
                        <a:rPr lang="es-AR" noProof="0" dirty="0" smtClean="0"/>
                        <a:t>Realización</a:t>
                      </a:r>
                      <a:endParaRPr lang="es-AR" noProof="0" dirty="0"/>
                    </a:p>
                  </a:txBody>
                  <a:tcPr/>
                </a:tc>
                <a:tc>
                  <a:txBody>
                    <a:bodyPr/>
                    <a:lstStyle/>
                    <a:p>
                      <a:endParaRPr lang="es-AR" noProof="0" dirty="0"/>
                    </a:p>
                  </a:txBody>
                  <a:tcPr/>
                </a:tc>
                <a:tc>
                  <a:txBody>
                    <a:bodyPr/>
                    <a:lstStyle/>
                    <a:p>
                      <a:r>
                        <a:rPr lang="es-AR" noProof="0" dirty="0" smtClean="0"/>
                        <a:t>El elemento origen garantiza llevar a acabo el contrato especificado por el destino</a:t>
                      </a:r>
                      <a:endParaRPr lang="es-AR" noProof="0"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20888"/>
            <a:ext cx="1595254" cy="169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338" y="3212976"/>
            <a:ext cx="1162050" cy="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338" y="3789040"/>
            <a:ext cx="1343025" cy="1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4149080"/>
            <a:ext cx="1343025" cy="13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2338" y="4581128"/>
            <a:ext cx="1381125" cy="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5013176"/>
            <a:ext cx="13811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9178" y="5805264"/>
            <a:ext cx="14001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19" y="3414713"/>
            <a:ext cx="1162050" cy="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02649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457200" y="1600201"/>
            <a:ext cx="8229600" cy="2908920"/>
          </a:xfrm>
        </p:spPr>
        <p:txBody>
          <a:bodyPr>
            <a:normAutofit fontScale="77500" lnSpcReduction="20000"/>
          </a:bodyPr>
          <a:lstStyle/>
          <a:p>
            <a:r>
              <a:rPr lang="es-AR" b="1" dirty="0"/>
              <a:t>Instancia de </a:t>
            </a:r>
            <a:r>
              <a:rPr lang="es-AR" b="1" dirty="0" smtClean="0"/>
              <a:t>Nodo</a:t>
            </a:r>
            <a:r>
              <a:rPr lang="es-AR" dirty="0" smtClean="0"/>
              <a:t> </a:t>
            </a:r>
          </a:p>
          <a:p>
            <a:r>
              <a:rPr lang="es-AR" dirty="0" smtClean="0"/>
              <a:t>Una </a:t>
            </a:r>
            <a:r>
              <a:rPr lang="es-AR" dirty="0"/>
              <a:t>instancia de nodo se puede mostrar en un diagrama. </a:t>
            </a:r>
            <a:endParaRPr lang="es-AR" dirty="0" smtClean="0"/>
          </a:p>
          <a:p>
            <a:r>
              <a:rPr lang="es-AR" dirty="0" smtClean="0"/>
              <a:t>Una </a:t>
            </a:r>
            <a:r>
              <a:rPr lang="es-AR" dirty="0"/>
              <a:t>instancia se puede distinguir desde un nodo por el hecho de que su nombre esta subrayado y tiene dos puntos antes del tipo de nodo base. Una instancia puede o no tener un nombre antes de los dos puntos. </a:t>
            </a:r>
            <a:endParaRPr lang="es-AR" dirty="0" smtClean="0"/>
          </a:p>
          <a:p>
            <a:r>
              <a:rPr lang="es-AR" dirty="0" smtClean="0"/>
              <a:t>El </a:t>
            </a:r>
            <a:r>
              <a:rPr lang="es-AR" dirty="0"/>
              <a:t>siguiente diagrama muestra una instancia nombrada de una computadora.</a:t>
            </a:r>
            <a:endParaRPr lang="es-AR" dirty="0"/>
          </a:p>
        </p:txBody>
      </p:sp>
      <p:pic>
        <p:nvPicPr>
          <p:cNvPr id="33794" name="Picture 2" descr="http://www.sparxsystems.com/images/screenshots/uml2_tutorial/dd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221088"/>
            <a:ext cx="3528392" cy="264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86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457200" y="1600201"/>
            <a:ext cx="8229600" cy="3124944"/>
          </a:xfrm>
        </p:spPr>
        <p:txBody>
          <a:bodyPr>
            <a:normAutofit fontScale="92500" lnSpcReduction="20000"/>
          </a:bodyPr>
          <a:lstStyle/>
          <a:p>
            <a:r>
              <a:rPr lang="es-AR" b="1" dirty="0"/>
              <a:t>Estereotipo de </a:t>
            </a:r>
            <a:r>
              <a:rPr lang="es-AR" b="1" dirty="0" smtClean="0"/>
              <a:t>Nodo</a:t>
            </a:r>
            <a:endParaRPr lang="es-AR" dirty="0" smtClean="0"/>
          </a:p>
          <a:p>
            <a:pPr lvl="1"/>
            <a:r>
              <a:rPr lang="es-AR" dirty="0" smtClean="0"/>
              <a:t>Un </a:t>
            </a:r>
            <a:r>
              <a:rPr lang="es-AR" dirty="0"/>
              <a:t>número de estereotipos estándar se proveen para los nodos, nombrados «</a:t>
            </a:r>
            <a:r>
              <a:rPr lang="es-AR" dirty="0" err="1"/>
              <a:t>cdrom</a:t>
            </a:r>
            <a:r>
              <a:rPr lang="es-AR" dirty="0"/>
              <a:t>», «</a:t>
            </a:r>
            <a:r>
              <a:rPr lang="es-AR" dirty="0" err="1"/>
              <a:t>cd-rom</a:t>
            </a:r>
            <a:r>
              <a:rPr lang="es-AR" dirty="0"/>
              <a:t>», «</a:t>
            </a:r>
            <a:r>
              <a:rPr lang="es-AR" dirty="0" err="1"/>
              <a:t>computer</a:t>
            </a:r>
            <a:r>
              <a:rPr lang="es-AR" dirty="0"/>
              <a:t>», «disk </a:t>
            </a:r>
            <a:r>
              <a:rPr lang="es-AR" dirty="0" err="1"/>
              <a:t>array</a:t>
            </a:r>
            <a:r>
              <a:rPr lang="es-AR" dirty="0"/>
              <a:t>», «pc», «pc </a:t>
            </a:r>
            <a:r>
              <a:rPr lang="es-AR" dirty="0" err="1"/>
              <a:t>client</a:t>
            </a:r>
            <a:r>
              <a:rPr lang="es-AR" dirty="0"/>
              <a:t>», «pc server», «</a:t>
            </a:r>
            <a:r>
              <a:rPr lang="es-AR" dirty="0" err="1"/>
              <a:t>secure</a:t>
            </a:r>
            <a:r>
              <a:rPr lang="es-AR" dirty="0"/>
              <a:t>», «server», «</a:t>
            </a:r>
            <a:r>
              <a:rPr lang="es-AR" dirty="0" err="1"/>
              <a:t>storage</a:t>
            </a:r>
            <a:r>
              <a:rPr lang="es-AR" dirty="0"/>
              <a:t>», «</a:t>
            </a:r>
            <a:r>
              <a:rPr lang="es-AR" dirty="0" err="1"/>
              <a:t>unix</a:t>
            </a:r>
            <a:r>
              <a:rPr lang="es-AR" dirty="0"/>
              <a:t> server», «</a:t>
            </a:r>
            <a:r>
              <a:rPr lang="es-AR" dirty="0" err="1"/>
              <a:t>user</a:t>
            </a:r>
            <a:r>
              <a:rPr lang="es-AR" dirty="0"/>
              <a:t> pc». </a:t>
            </a:r>
            <a:endParaRPr lang="es-AR" dirty="0" smtClean="0"/>
          </a:p>
          <a:p>
            <a:pPr lvl="1"/>
            <a:r>
              <a:rPr lang="es-AR" dirty="0" smtClean="0"/>
              <a:t>Estos </a:t>
            </a:r>
            <a:r>
              <a:rPr lang="es-AR" dirty="0"/>
              <a:t>mostrarán un icono apropiado en la esquina derecha arriba del símbolo nodo.</a:t>
            </a:r>
            <a:endParaRPr lang="es-AR" dirty="0"/>
          </a:p>
        </p:txBody>
      </p:sp>
      <p:pic>
        <p:nvPicPr>
          <p:cNvPr id="34818" name="Picture 2" descr="http://www.sparxsystems.com/images/screenshots/uml2_tutorial/dd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653136"/>
            <a:ext cx="6884988"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6786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179512" y="1196752"/>
            <a:ext cx="8784976" cy="3312368"/>
          </a:xfrm>
        </p:spPr>
        <p:txBody>
          <a:bodyPr>
            <a:normAutofit fontScale="85000" lnSpcReduction="10000"/>
          </a:bodyPr>
          <a:lstStyle/>
          <a:p>
            <a:r>
              <a:rPr lang="es-AR" b="1" dirty="0" smtClean="0"/>
              <a:t>Artefacto</a:t>
            </a:r>
            <a:endParaRPr lang="es-AR" dirty="0"/>
          </a:p>
          <a:p>
            <a:pPr lvl="1"/>
            <a:r>
              <a:rPr lang="es-AR" dirty="0" smtClean="0"/>
              <a:t>Un </a:t>
            </a:r>
            <a:r>
              <a:rPr lang="es-AR" dirty="0"/>
              <a:t>artefacto es un producto del proceso de desarrollo de software, que puede incluir los modelos del proceso (</a:t>
            </a:r>
            <a:r>
              <a:rPr lang="es-AR" dirty="0" err="1"/>
              <a:t>e.g</a:t>
            </a:r>
            <a:r>
              <a:rPr lang="es-AR" dirty="0"/>
              <a:t>. modelos de Casos de Uso, modelos de Diseño, etc.), archivos fuente, ejecutables, documentos de diseño, reportes de prueba, prototipos, manuales de usuario y más.</a:t>
            </a:r>
          </a:p>
          <a:p>
            <a:pPr lvl="1"/>
            <a:r>
              <a:rPr lang="es-AR" dirty="0"/>
              <a:t>Un artefacto se denota por un rectángulo mostrando el nombre del artefacto, el estereotipo «</a:t>
            </a:r>
            <a:r>
              <a:rPr lang="es-AR" dirty="0" err="1"/>
              <a:t>artifact</a:t>
            </a:r>
            <a:r>
              <a:rPr lang="es-AR" dirty="0"/>
              <a:t>» y un icono de documento, como a continuación.</a:t>
            </a:r>
          </a:p>
        </p:txBody>
      </p:sp>
      <p:pic>
        <p:nvPicPr>
          <p:cNvPr id="35842" name="Picture 2" descr="http://www.sparxsystems.com/images/screenshots/uml2_tutorial/dd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742294"/>
            <a:ext cx="2750418" cy="21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964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457200" y="1600200"/>
            <a:ext cx="4042792" cy="4781127"/>
          </a:xfrm>
        </p:spPr>
        <p:txBody>
          <a:bodyPr>
            <a:normAutofit fontScale="77500" lnSpcReduction="20000"/>
          </a:bodyPr>
          <a:lstStyle/>
          <a:p>
            <a:r>
              <a:rPr lang="es-AR" b="1" dirty="0" smtClean="0"/>
              <a:t>Asociación</a:t>
            </a:r>
            <a:endParaRPr lang="es-AR" dirty="0" smtClean="0"/>
          </a:p>
          <a:p>
            <a:r>
              <a:rPr lang="es-AR" dirty="0" smtClean="0"/>
              <a:t>En </a:t>
            </a:r>
            <a:r>
              <a:rPr lang="es-AR" dirty="0"/>
              <a:t>el contexto del diagrama de despliegue, una asociación representa una ruta de comunicación entre los nodos. </a:t>
            </a:r>
            <a:endParaRPr lang="es-AR" dirty="0" smtClean="0"/>
          </a:p>
          <a:p>
            <a:r>
              <a:rPr lang="es-AR" dirty="0" smtClean="0"/>
              <a:t>El </a:t>
            </a:r>
            <a:r>
              <a:rPr lang="es-AR" dirty="0"/>
              <a:t>siguiente diagrama muestra un diagrama de despliegue para una red, mostrando los protocolos de red como estereotipos y también mostrando multiplicidades en los extremos de la asociación.</a:t>
            </a:r>
            <a:endParaRPr lang="es-AR" dirty="0"/>
          </a:p>
        </p:txBody>
      </p:sp>
      <p:pic>
        <p:nvPicPr>
          <p:cNvPr id="36866" name="Picture 2" descr="http://www.sparxsystems.com/images/screenshots/uml2_tutorial/dd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194358"/>
            <a:ext cx="4510107" cy="511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112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457200" y="1600201"/>
            <a:ext cx="8229600" cy="2764904"/>
          </a:xfrm>
        </p:spPr>
        <p:txBody>
          <a:bodyPr>
            <a:normAutofit fontScale="92500" lnSpcReduction="20000"/>
          </a:bodyPr>
          <a:lstStyle/>
          <a:p>
            <a:r>
              <a:rPr lang="es-AR" b="1" dirty="0"/>
              <a:t>Nodo como </a:t>
            </a:r>
            <a:r>
              <a:rPr lang="es-AR" b="1" dirty="0" smtClean="0"/>
              <a:t>contenedor</a:t>
            </a:r>
            <a:endParaRPr lang="es-AR" dirty="0" smtClean="0"/>
          </a:p>
          <a:p>
            <a:pPr lvl="1"/>
            <a:r>
              <a:rPr lang="es-AR" dirty="0" smtClean="0"/>
              <a:t>Un </a:t>
            </a:r>
            <a:r>
              <a:rPr lang="es-AR" dirty="0"/>
              <a:t>nodo puede contener otros elementos, como componentes o artefactos. </a:t>
            </a:r>
            <a:endParaRPr lang="es-AR" dirty="0" smtClean="0"/>
          </a:p>
          <a:p>
            <a:pPr lvl="1"/>
            <a:r>
              <a:rPr lang="es-AR" dirty="0" smtClean="0"/>
              <a:t>El </a:t>
            </a:r>
            <a:r>
              <a:rPr lang="es-AR" dirty="0"/>
              <a:t>siguiente diagrama muestra un diagrama de despliegue para una parte del sistema embebido y muestra un artefacto ejecutable como contenido por el nodo madre (</a:t>
            </a:r>
            <a:r>
              <a:rPr lang="es-AR" dirty="0" err="1"/>
              <a:t>motherboard</a:t>
            </a:r>
            <a:r>
              <a:rPr lang="es-AR" dirty="0"/>
              <a:t>).</a:t>
            </a:r>
            <a:endParaRPr lang="es-AR" dirty="0"/>
          </a:p>
        </p:txBody>
      </p:sp>
      <p:pic>
        <p:nvPicPr>
          <p:cNvPr id="37890" name="Picture 2" descr="http://www.sparxsystems.com/images/screenshots/uml2_tutorial/dd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221088"/>
            <a:ext cx="5256584" cy="257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88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pt-BR" b="1" dirty="0"/>
              <a:t>Diagrama </a:t>
            </a:r>
            <a:r>
              <a:rPr lang="es-AR" b="1" dirty="0" smtClean="0"/>
              <a:t>de </a:t>
            </a:r>
            <a:r>
              <a:rPr lang="es-AR" b="1" dirty="0"/>
              <a:t>Caso de </a:t>
            </a:r>
            <a:r>
              <a:rPr lang="es-AR" b="1" dirty="0" smtClean="0"/>
              <a:t>Uso</a:t>
            </a:r>
            <a:endParaRPr lang="es-AR" dirty="0"/>
          </a:p>
        </p:txBody>
      </p:sp>
      <p:sp>
        <p:nvSpPr>
          <p:cNvPr id="3" name="2 Marcador de contenido"/>
          <p:cNvSpPr>
            <a:spLocks noGrp="1"/>
          </p:cNvSpPr>
          <p:nvPr>
            <p:ph idx="1"/>
          </p:nvPr>
        </p:nvSpPr>
        <p:spPr>
          <a:xfrm>
            <a:off x="107504" y="1268760"/>
            <a:ext cx="4752528" cy="4968552"/>
          </a:xfrm>
        </p:spPr>
        <p:txBody>
          <a:bodyPr>
            <a:normAutofit fontScale="62500" lnSpcReduction="20000"/>
          </a:bodyPr>
          <a:lstStyle/>
          <a:p>
            <a:r>
              <a:rPr lang="es-AR" dirty="0"/>
              <a:t>El modelo de casos de uso describe la funcionalidad propuesta del nuevo sistema. </a:t>
            </a:r>
            <a:endParaRPr lang="es-AR" dirty="0" smtClean="0"/>
          </a:p>
          <a:p>
            <a:pPr lvl="1"/>
            <a:r>
              <a:rPr lang="es-AR" dirty="0" smtClean="0"/>
              <a:t>Un </a:t>
            </a:r>
            <a:r>
              <a:rPr lang="es-AR" dirty="0"/>
              <a:t>caso de uso representa una unidad discreta de interacción entre un usuario (humano o máquina) y el sistema. </a:t>
            </a:r>
            <a:endParaRPr lang="es-AR" dirty="0" smtClean="0"/>
          </a:p>
          <a:p>
            <a:pPr lvl="1"/>
            <a:r>
              <a:rPr lang="es-AR" dirty="0" smtClean="0"/>
              <a:t>Un </a:t>
            </a:r>
            <a:r>
              <a:rPr lang="es-AR" dirty="0"/>
              <a:t>Caso de Uso es una unidad simple de trabajo significativo; por ejemplo, "Validarse en el sistema", "Registrarse en el sistema" y "Crear un pedido" son todos casos de uso.</a:t>
            </a:r>
          </a:p>
          <a:p>
            <a:r>
              <a:rPr lang="es-AR" dirty="0"/>
              <a:t>Cada caso de uso tiene una descripción que describe la funcionalidad que se construirá en el sistema </a:t>
            </a:r>
            <a:r>
              <a:rPr lang="es-AR" dirty="0" smtClean="0"/>
              <a:t>propuesto.</a:t>
            </a:r>
          </a:p>
          <a:p>
            <a:r>
              <a:rPr lang="es-AR" dirty="0" smtClean="0"/>
              <a:t>Un </a:t>
            </a:r>
            <a:r>
              <a:rPr lang="es-AR" dirty="0"/>
              <a:t>caso de uso puede "incluir" la funcionalidad de otro caso de uso o "extender" a otro caso de uso con su propio comportamiento.</a:t>
            </a:r>
          </a:p>
        </p:txBody>
      </p:sp>
      <p:pic>
        <p:nvPicPr>
          <p:cNvPr id="38914" name="Picture 2" descr="http://sparxsystems.com.au/images/screenshots/UCLogi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132856"/>
            <a:ext cx="36957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721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pt-BR" b="1" dirty="0"/>
              <a:t>Diagrama </a:t>
            </a:r>
            <a:r>
              <a:rPr lang="es-AR" b="1" dirty="0"/>
              <a:t>de Caso de Uso</a:t>
            </a:r>
            <a:endParaRPr lang="es-AR" dirty="0"/>
          </a:p>
        </p:txBody>
      </p:sp>
      <p:sp>
        <p:nvSpPr>
          <p:cNvPr id="3" name="2 Marcador de contenido"/>
          <p:cNvSpPr>
            <a:spLocks noGrp="1"/>
          </p:cNvSpPr>
          <p:nvPr>
            <p:ph idx="1"/>
          </p:nvPr>
        </p:nvSpPr>
        <p:spPr>
          <a:xfrm>
            <a:off x="179512" y="980728"/>
            <a:ext cx="8856984" cy="5544616"/>
          </a:xfrm>
        </p:spPr>
        <p:txBody>
          <a:bodyPr>
            <a:normAutofit fontScale="70000" lnSpcReduction="20000"/>
          </a:bodyPr>
          <a:lstStyle/>
          <a:p>
            <a:r>
              <a:rPr lang="es-AR" dirty="0"/>
              <a:t>Una descripción de caso de uso generalmente incluirá:</a:t>
            </a:r>
          </a:p>
          <a:p>
            <a:pPr lvl="1"/>
            <a:r>
              <a:rPr lang="es-AR" dirty="0"/>
              <a:t>Comentarios generales y notas describiendo el caso de uso</a:t>
            </a:r>
          </a:p>
          <a:p>
            <a:pPr lvl="1"/>
            <a:r>
              <a:rPr lang="es-AR" dirty="0"/>
              <a:t>Requisitos -cosas que el caso de uso debe permitir hacer al usuario, tales como &lt;capacidad para actualizar pedido&gt;, &lt;capacidad para modificar pedido&gt;, etc.</a:t>
            </a:r>
          </a:p>
          <a:p>
            <a:pPr lvl="1"/>
            <a:r>
              <a:rPr lang="es-AR" dirty="0"/>
              <a:t>Restricciones -reglas acerca de qué se puede y qué no se puede hacer-. Incluye:</a:t>
            </a:r>
          </a:p>
          <a:p>
            <a:pPr lvl="2"/>
            <a:r>
              <a:rPr lang="es-AR" dirty="0"/>
              <a:t>Pre-condiciones que deben ser verdaderas antes de que el caso de uso se ejecute, por ejemplo &lt;crear pedido&gt; debe preceder a &lt;modificar pedido&gt;</a:t>
            </a:r>
          </a:p>
          <a:p>
            <a:pPr lvl="2"/>
            <a:r>
              <a:rPr lang="es-AR" dirty="0"/>
              <a:t>Post-condiciones que deben ser verdaderas una vez que el caso de uso se ejecutó, por ejemplo &lt;el pedido está modificado y es consistente&gt;</a:t>
            </a:r>
          </a:p>
          <a:p>
            <a:pPr lvl="2"/>
            <a:r>
              <a:rPr lang="es-AR" dirty="0"/>
              <a:t>invariantes: éstas son siempre verdaderas -por ejemplo, un pedido debe tener siempre un número de cliente.</a:t>
            </a:r>
          </a:p>
          <a:p>
            <a:pPr lvl="1"/>
            <a:r>
              <a:rPr lang="es-AR" dirty="0"/>
              <a:t>Escenarios -descripciones secuenciales de los pasos que se toman para llevar a cabo el caso de uso. Pueden incluir escenarios múltiples, para satisfacer circunstancias excepcionales y caminos de proceso alternativos</a:t>
            </a:r>
          </a:p>
          <a:p>
            <a:pPr lvl="1"/>
            <a:r>
              <a:rPr lang="es-AR" dirty="0"/>
              <a:t>Diagramas de escenarios -diagramas de secuencia para describir el flujo de trabajo- similar al punto 4 pero descrito gráficamente.</a:t>
            </a:r>
          </a:p>
          <a:p>
            <a:pPr lvl="1"/>
            <a:r>
              <a:rPr lang="es-AR" dirty="0"/>
              <a:t>Atributos adicionales como fase de implementación, número de versión, rango de complejidad, estereotipo y estado</a:t>
            </a:r>
          </a:p>
        </p:txBody>
      </p:sp>
    </p:spTree>
    <p:extLst>
      <p:ext uri="{BB962C8B-B14F-4D97-AF65-F5344CB8AC3E}">
        <p14:creationId xmlns:p14="http://schemas.microsoft.com/office/powerpoint/2010/main" val="37229626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a:t>
            </a:r>
            <a:r>
              <a:rPr lang="es-AR" b="1" dirty="0"/>
              <a:t>de Caso de Uso</a:t>
            </a:r>
            <a:endParaRPr lang="es-AR" dirty="0"/>
          </a:p>
        </p:txBody>
      </p:sp>
      <p:sp>
        <p:nvSpPr>
          <p:cNvPr id="3" name="2 Marcador de contenido"/>
          <p:cNvSpPr>
            <a:spLocks noGrp="1"/>
          </p:cNvSpPr>
          <p:nvPr>
            <p:ph idx="1"/>
          </p:nvPr>
        </p:nvSpPr>
        <p:spPr>
          <a:xfrm>
            <a:off x="179512" y="1268760"/>
            <a:ext cx="8507288" cy="5112568"/>
          </a:xfrm>
        </p:spPr>
        <p:txBody>
          <a:bodyPr>
            <a:normAutofit/>
          </a:bodyPr>
          <a:lstStyle/>
          <a:p>
            <a:r>
              <a:rPr lang="es-AR" b="1" dirty="0"/>
              <a:t>Actores</a:t>
            </a:r>
          </a:p>
          <a:p>
            <a:pPr lvl="1"/>
            <a:r>
              <a:rPr lang="es-AR" dirty="0"/>
              <a:t>Un actor es un usuario del sistema. </a:t>
            </a:r>
            <a:endParaRPr lang="es-AR" dirty="0" smtClean="0"/>
          </a:p>
          <a:p>
            <a:pPr marL="457200" lvl="1" indent="0" algn="ctr">
              <a:buNone/>
            </a:pPr>
            <a:r>
              <a:rPr lang="es-AR" dirty="0" smtClean="0"/>
              <a:t>“Incluye </a:t>
            </a:r>
            <a:r>
              <a:rPr lang="es-AR" dirty="0"/>
              <a:t>usuarios humanos y otros sistemas computarizados</a:t>
            </a:r>
            <a:r>
              <a:rPr lang="es-AR" dirty="0" smtClean="0"/>
              <a:t>.”</a:t>
            </a:r>
          </a:p>
          <a:p>
            <a:pPr marL="457200" lvl="1" indent="0" algn="ctr">
              <a:buNone/>
            </a:pPr>
            <a:r>
              <a:rPr lang="es-AR" dirty="0" smtClean="0"/>
              <a:t>“Un </a:t>
            </a:r>
            <a:r>
              <a:rPr lang="es-AR" dirty="0"/>
              <a:t>actor usa un caso de uso para desempeñar alguna porción de trabajo que es de valor para el negocio</a:t>
            </a:r>
            <a:r>
              <a:rPr lang="es-AR" dirty="0" smtClean="0"/>
              <a:t>.” </a:t>
            </a:r>
          </a:p>
          <a:p>
            <a:pPr lvl="1"/>
            <a:r>
              <a:rPr lang="es-AR" dirty="0" smtClean="0"/>
              <a:t>El </a:t>
            </a:r>
            <a:r>
              <a:rPr lang="es-AR" dirty="0"/>
              <a:t>conjunto de casos de uso al que un actor tiene acceso define su rol global en el sistema y el alcance de su acción.</a:t>
            </a:r>
          </a:p>
          <a:p>
            <a:endParaRPr lang="es-AR" dirty="0"/>
          </a:p>
        </p:txBody>
      </p:sp>
      <p:pic>
        <p:nvPicPr>
          <p:cNvPr id="39938" name="Picture 2" descr="http://sparxsystems.com.au/images/screenshots/Act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1340768"/>
            <a:ext cx="888107" cy="186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7059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pt-BR" b="1" dirty="0"/>
              <a:t>Diagrama </a:t>
            </a:r>
            <a:r>
              <a:rPr lang="es-AR" b="1" dirty="0"/>
              <a:t>de Caso de Uso</a:t>
            </a:r>
            <a:endParaRPr lang="es-AR" dirty="0"/>
          </a:p>
        </p:txBody>
      </p:sp>
      <p:sp>
        <p:nvSpPr>
          <p:cNvPr id="3" name="2 Marcador de contenido"/>
          <p:cNvSpPr>
            <a:spLocks noGrp="1"/>
          </p:cNvSpPr>
          <p:nvPr>
            <p:ph idx="1"/>
          </p:nvPr>
        </p:nvSpPr>
        <p:spPr>
          <a:xfrm>
            <a:off x="251520" y="980728"/>
            <a:ext cx="8712968" cy="5328592"/>
          </a:xfrm>
        </p:spPr>
        <p:txBody>
          <a:bodyPr>
            <a:normAutofit fontScale="77500" lnSpcReduction="20000"/>
          </a:bodyPr>
          <a:lstStyle/>
          <a:p>
            <a:r>
              <a:rPr lang="es-AR" b="1" dirty="0"/>
              <a:t>Relaciones de Inclusión y Extensión entre Casos de Uso</a:t>
            </a:r>
          </a:p>
          <a:p>
            <a:pPr lvl="1"/>
            <a:r>
              <a:rPr lang="es-AR" dirty="0"/>
              <a:t>Un Caso de Uso puede incluir la funcionalidad de otro como parte de su procesamiento normal. </a:t>
            </a:r>
            <a:endParaRPr lang="es-AR" dirty="0" smtClean="0"/>
          </a:p>
          <a:p>
            <a:pPr lvl="2"/>
            <a:r>
              <a:rPr lang="es-AR" dirty="0" smtClean="0"/>
              <a:t>Generalmente </a:t>
            </a:r>
            <a:r>
              <a:rPr lang="es-AR" dirty="0"/>
              <a:t>se asume que los casos de uso incluidos se llamarán cada vez que se ejecute el camino base. </a:t>
            </a:r>
            <a:endParaRPr lang="es-AR" dirty="0" smtClean="0"/>
          </a:p>
          <a:p>
            <a:pPr lvl="2"/>
            <a:r>
              <a:rPr lang="es-AR" dirty="0" smtClean="0"/>
              <a:t>Un </a:t>
            </a:r>
            <a:r>
              <a:rPr lang="es-AR" dirty="0"/>
              <a:t>ejemplo puede ser listar un conjunto de órdenes de clientes de las cuáles poder elegir antes de modificar una orden seleccionada; en este caso, el Caso de Uso &lt;listar órdenes&gt; se puede incluir en el Caso de Uso &lt;modificar orden&gt; cada vez que éste se ejecute.</a:t>
            </a:r>
          </a:p>
          <a:p>
            <a:pPr lvl="1"/>
            <a:r>
              <a:rPr lang="es-AR" dirty="0"/>
              <a:t>Un Caso de Uso puede ser incluido por uno o más casos de uso, ayudando así a reducir la duplicación de funcionalidad al factorizar el comportamiento común en los casos de uso que se reutilizan muchas veces.</a:t>
            </a:r>
          </a:p>
          <a:p>
            <a:pPr lvl="1"/>
            <a:r>
              <a:rPr lang="es-AR" dirty="0"/>
              <a:t>Un Caso de Uso puede extender el comportamiento de otro Caso de Uso; típicamente cuando ocurren situaciones excepcionales. </a:t>
            </a:r>
            <a:endParaRPr lang="es-AR" dirty="0" smtClean="0"/>
          </a:p>
          <a:p>
            <a:pPr lvl="2"/>
            <a:r>
              <a:rPr lang="es-AR" dirty="0" smtClean="0"/>
              <a:t>Por </a:t>
            </a:r>
            <a:r>
              <a:rPr lang="es-AR" dirty="0"/>
              <a:t>ejemplo, si antes de modificar un tipo particular de orden de cliente, un usuario debe obtener la aprobación de alguna autoridad superior, entonces el Caso de Uso &lt;obtener aprobación&gt; puede extender opcionalmente el Caso de Uso normal &lt;modificar orden&gt;.</a:t>
            </a:r>
          </a:p>
        </p:txBody>
      </p:sp>
    </p:spTree>
    <p:extLst>
      <p:ext uri="{BB962C8B-B14F-4D97-AF65-F5344CB8AC3E}">
        <p14:creationId xmlns:p14="http://schemas.microsoft.com/office/powerpoint/2010/main" val="344026689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pt-BR" b="1" dirty="0"/>
              <a:t>Diagrama de </a:t>
            </a:r>
            <a:r>
              <a:rPr lang="pt-BR" b="1" dirty="0" err="1"/>
              <a:t>Actividades</a:t>
            </a:r>
            <a:r>
              <a:rPr lang="pt-BR" b="1" dirty="0"/>
              <a:t> UML 2 </a:t>
            </a:r>
            <a:endParaRPr lang="es-AR" dirty="0"/>
          </a:p>
        </p:txBody>
      </p:sp>
      <p:sp>
        <p:nvSpPr>
          <p:cNvPr id="3" name="2 Marcador de contenido"/>
          <p:cNvSpPr>
            <a:spLocks noGrp="1"/>
          </p:cNvSpPr>
          <p:nvPr>
            <p:ph idx="1"/>
          </p:nvPr>
        </p:nvSpPr>
        <p:spPr/>
        <p:txBody>
          <a:bodyPr>
            <a:normAutofit fontScale="85000" lnSpcReduction="10000"/>
          </a:bodyPr>
          <a:lstStyle/>
          <a:p>
            <a:r>
              <a:rPr lang="es-AR" dirty="0"/>
              <a:t>En UML un diagrama de actividades se usa para mostrar la secuencia de actividades. </a:t>
            </a:r>
            <a:endParaRPr lang="es-AR" dirty="0" smtClean="0"/>
          </a:p>
          <a:p>
            <a:pPr lvl="1"/>
            <a:r>
              <a:rPr lang="es-AR" dirty="0" smtClean="0"/>
              <a:t>Los </a:t>
            </a:r>
            <a:r>
              <a:rPr lang="es-AR" dirty="0"/>
              <a:t>diagramas de actividades muestran el flujo de trabajo desde el punto de inicio hasta el punto final detallando muchas de las rutas de decisiones que existen en el progreso de eventos contenidos en la actividad. </a:t>
            </a:r>
            <a:endParaRPr lang="es-AR" dirty="0" smtClean="0"/>
          </a:p>
          <a:p>
            <a:pPr lvl="1"/>
            <a:r>
              <a:rPr lang="es-AR" dirty="0" smtClean="0"/>
              <a:t>Estos </a:t>
            </a:r>
            <a:r>
              <a:rPr lang="es-AR" dirty="0"/>
              <a:t>también pueden usarse para detallar situaciones donde el proceso paralelo puede ocurrir en la ejecución de algunas actividades. </a:t>
            </a:r>
            <a:endParaRPr lang="es-AR" dirty="0" smtClean="0"/>
          </a:p>
          <a:p>
            <a:r>
              <a:rPr lang="es-AR" dirty="0" smtClean="0"/>
              <a:t>Los </a:t>
            </a:r>
            <a:r>
              <a:rPr lang="es-AR" dirty="0"/>
              <a:t>Diagramas de Actividades son útiles para el Modelado de Negocios donde se usan para detallar el proceso involucrado en las actividades de negocio.</a:t>
            </a:r>
            <a:endParaRPr lang="es-AR" dirty="0"/>
          </a:p>
        </p:txBody>
      </p:sp>
    </p:spTree>
    <p:extLst>
      <p:ext uri="{BB962C8B-B14F-4D97-AF65-F5344CB8AC3E}">
        <p14:creationId xmlns:p14="http://schemas.microsoft.com/office/powerpoint/2010/main" val="252110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2098576" cy="562074"/>
          </a:xfrm>
        </p:spPr>
        <p:txBody>
          <a:bodyPr>
            <a:noAutofit/>
          </a:bodyPr>
          <a:lstStyle/>
          <a:p>
            <a:r>
              <a:rPr lang="en-US" sz="3200" dirty="0" err="1" smtClean="0"/>
              <a:t>Diagramas</a:t>
            </a:r>
            <a:endParaRPr lang="es-AR" sz="3200" dirty="0"/>
          </a:p>
        </p:txBody>
      </p:sp>
      <p:pic>
        <p:nvPicPr>
          <p:cNvPr id="4" name="Picture 2" descr="UML 2.5 Diagramas de Taxonomí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679" y="116632"/>
            <a:ext cx="6588071" cy="659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917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179512" y="1412776"/>
            <a:ext cx="8964488" cy="4896544"/>
          </a:xfrm>
        </p:spPr>
        <p:txBody>
          <a:bodyPr>
            <a:normAutofit fontScale="85000" lnSpcReduction="20000"/>
          </a:bodyPr>
          <a:lstStyle/>
          <a:p>
            <a:r>
              <a:rPr lang="es-AR" dirty="0" smtClean="0"/>
              <a:t>Elementos básicos</a:t>
            </a:r>
          </a:p>
          <a:p>
            <a:pPr lvl="1"/>
            <a:r>
              <a:rPr lang="es-AR" b="1" dirty="0"/>
              <a:t>Estado inicial</a:t>
            </a:r>
            <a:r>
              <a:rPr lang="es-AR" dirty="0"/>
              <a:t>: Marca el punto de inicio del flujo de ejecución </a:t>
            </a:r>
            <a:endParaRPr lang="es-AR" dirty="0" smtClean="0"/>
          </a:p>
          <a:p>
            <a:pPr lvl="1"/>
            <a:r>
              <a:rPr lang="es-AR" b="1" dirty="0" smtClean="0"/>
              <a:t>Actividad/Acción</a:t>
            </a:r>
            <a:r>
              <a:rPr lang="es-AR" dirty="0"/>
              <a:t>: Marca el punto final del flujo de ejecución </a:t>
            </a:r>
            <a:endParaRPr lang="es-AR" dirty="0" smtClean="0"/>
          </a:p>
          <a:p>
            <a:pPr lvl="1"/>
            <a:r>
              <a:rPr lang="es-AR" b="1" dirty="0" smtClean="0"/>
              <a:t>Estado </a:t>
            </a:r>
            <a:r>
              <a:rPr lang="es-AR" b="1" dirty="0"/>
              <a:t>final</a:t>
            </a:r>
            <a:r>
              <a:rPr lang="es-AR" dirty="0"/>
              <a:t>: Representan la realización de un paso del flujo de ejecución</a:t>
            </a:r>
            <a:endParaRPr lang="es-AR" dirty="0" smtClean="0"/>
          </a:p>
          <a:p>
            <a:pPr lvl="1"/>
            <a:r>
              <a:rPr lang="es-AR" b="1" dirty="0" smtClean="0"/>
              <a:t>Flujo </a:t>
            </a:r>
            <a:r>
              <a:rPr lang="es-AR" b="1" dirty="0"/>
              <a:t>de control</a:t>
            </a:r>
            <a:r>
              <a:rPr lang="es-AR" dirty="0"/>
              <a:t>: Determina qué actividad va a continuación de otra </a:t>
            </a:r>
            <a:endParaRPr lang="es-AR" dirty="0" smtClean="0"/>
          </a:p>
          <a:p>
            <a:r>
              <a:rPr lang="es-AR" dirty="0"/>
              <a:t>Restricciones</a:t>
            </a:r>
          </a:p>
          <a:p>
            <a:pPr lvl="1"/>
            <a:r>
              <a:rPr lang="es-AR" dirty="0"/>
              <a:t>Un estado inicial no puede ser destino de una transición</a:t>
            </a:r>
          </a:p>
          <a:p>
            <a:pPr lvl="1"/>
            <a:r>
              <a:rPr lang="es-AR" dirty="0"/>
              <a:t>Toda actividad tiene al menos un flujo de entrada y otro de salida</a:t>
            </a:r>
          </a:p>
          <a:p>
            <a:pPr lvl="1"/>
            <a:r>
              <a:rPr lang="es-AR" dirty="0"/>
              <a:t>Puede haber cero o más estados finales (por ejemplo, un proceso continuo no tendrá estado final)</a:t>
            </a:r>
          </a:p>
          <a:p>
            <a:endParaRPr lang="es-AR" dirty="0" smtClean="0"/>
          </a:p>
        </p:txBody>
      </p:sp>
    </p:spTree>
    <p:extLst>
      <p:ext uri="{BB962C8B-B14F-4D97-AF65-F5344CB8AC3E}">
        <p14:creationId xmlns:p14="http://schemas.microsoft.com/office/powerpoint/2010/main" val="41709870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pic>
        <p:nvPicPr>
          <p:cNvPr id="40962" name="Picture 2" descr="http://www.sparxsystems.com/images/screenshots/uml2_tutorial/ad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 y="2060848"/>
            <a:ext cx="9012999" cy="397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946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47819" y="1628800"/>
            <a:ext cx="4956229" cy="2592288"/>
          </a:xfrm>
        </p:spPr>
        <p:txBody>
          <a:bodyPr>
            <a:normAutofit fontScale="70000" lnSpcReduction="20000"/>
          </a:bodyPr>
          <a:lstStyle/>
          <a:p>
            <a:r>
              <a:rPr lang="es-AR" b="1" dirty="0" smtClean="0"/>
              <a:t>Actividades</a:t>
            </a:r>
            <a:endParaRPr lang="es-AR" dirty="0" smtClean="0"/>
          </a:p>
          <a:p>
            <a:pPr lvl="1"/>
            <a:r>
              <a:rPr lang="es-AR" dirty="0" smtClean="0"/>
              <a:t>Una </a:t>
            </a:r>
            <a:r>
              <a:rPr lang="es-AR" dirty="0"/>
              <a:t>actividad es la especificación de una secuencia parametrizada de comportamiento. </a:t>
            </a:r>
            <a:endParaRPr lang="es-AR" dirty="0" smtClean="0"/>
          </a:p>
          <a:p>
            <a:pPr lvl="1"/>
            <a:r>
              <a:rPr lang="es-AR" dirty="0" smtClean="0"/>
              <a:t>Una </a:t>
            </a:r>
            <a:r>
              <a:rPr lang="es-AR" dirty="0"/>
              <a:t>actividad muestra un rectángulo con las puntas redondeadas adjuntando todas las acciones, flujos de control y otros elementos que constituyen la actividad.</a:t>
            </a:r>
            <a:endParaRPr lang="es-AR" dirty="0"/>
          </a:p>
        </p:txBody>
      </p:sp>
      <p:pic>
        <p:nvPicPr>
          <p:cNvPr id="41986" name="Picture 2" descr="http://www.sparxsystems.com/images/screenshots/uml2_tutorial/ad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289" y="2132856"/>
            <a:ext cx="3835207"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7839" y="4365104"/>
            <a:ext cx="5562273" cy="144016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AR" b="1" dirty="0" smtClean="0"/>
              <a:t>Acciones</a:t>
            </a:r>
            <a:endParaRPr lang="es-AR" dirty="0" smtClean="0"/>
          </a:p>
          <a:p>
            <a:pPr lvl="1"/>
            <a:r>
              <a:rPr lang="es-AR" dirty="0" smtClean="0"/>
              <a:t>Una </a:t>
            </a:r>
            <a:r>
              <a:rPr lang="es-AR" dirty="0"/>
              <a:t>acción representa un solo paso dentro de una actividad. Las acciones se denotan por rectángulos con las puntas redondeadas.</a:t>
            </a:r>
            <a:endParaRPr lang="es-AR" dirty="0"/>
          </a:p>
        </p:txBody>
      </p:sp>
      <p:pic>
        <p:nvPicPr>
          <p:cNvPr id="41988" name="Picture 4" descr="http://www.sparxsystems.com/images/screenshots/uml2_tutorial/ad0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430" y="4365104"/>
            <a:ext cx="2136066" cy="1650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4642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179512" y="1340768"/>
            <a:ext cx="5616624" cy="4968552"/>
          </a:xfrm>
        </p:spPr>
        <p:txBody>
          <a:bodyPr>
            <a:normAutofit fontScale="62500" lnSpcReduction="20000"/>
          </a:bodyPr>
          <a:lstStyle/>
          <a:p>
            <a:r>
              <a:rPr lang="es-AR" b="1" dirty="0"/>
              <a:t>Restricciones de </a:t>
            </a:r>
            <a:r>
              <a:rPr lang="es-AR" b="1" dirty="0" smtClean="0"/>
              <a:t>Acción</a:t>
            </a:r>
            <a:endParaRPr lang="es-AR" dirty="0" smtClean="0"/>
          </a:p>
          <a:p>
            <a:pPr lvl="1"/>
            <a:r>
              <a:rPr lang="es-AR" dirty="0" smtClean="0"/>
              <a:t>Las </a:t>
            </a:r>
            <a:r>
              <a:rPr lang="es-AR" dirty="0"/>
              <a:t>restricciones se pueden adjuntar a una acción. El siguiente diagrama muestra una acción con pre y post condiciones locales</a:t>
            </a:r>
            <a:r>
              <a:rPr lang="es-AR" dirty="0" smtClean="0"/>
              <a:t>.</a:t>
            </a:r>
          </a:p>
          <a:p>
            <a:r>
              <a:rPr lang="es-AR" b="1" dirty="0"/>
              <a:t>Flujo de </a:t>
            </a:r>
            <a:r>
              <a:rPr lang="es-AR" b="1" dirty="0" smtClean="0"/>
              <a:t>Control</a:t>
            </a:r>
            <a:endParaRPr lang="es-AR" dirty="0" smtClean="0"/>
          </a:p>
          <a:p>
            <a:pPr lvl="1"/>
            <a:r>
              <a:rPr lang="es-AR" dirty="0" smtClean="0"/>
              <a:t>Un </a:t>
            </a:r>
            <a:r>
              <a:rPr lang="es-AR" dirty="0"/>
              <a:t>flujo de control muestra el flujo de control de una acción a otra. Su notación es una línea con una punta de flecha</a:t>
            </a:r>
            <a:r>
              <a:rPr lang="es-AR" dirty="0" smtClean="0"/>
              <a:t>.</a:t>
            </a:r>
          </a:p>
          <a:p>
            <a:r>
              <a:rPr lang="es-AR" b="1" dirty="0"/>
              <a:t>Nodo </a:t>
            </a:r>
            <a:r>
              <a:rPr lang="es-AR" b="1" dirty="0" smtClean="0"/>
              <a:t>Inicial</a:t>
            </a:r>
            <a:endParaRPr lang="es-AR" dirty="0" smtClean="0"/>
          </a:p>
          <a:p>
            <a:pPr lvl="1"/>
            <a:r>
              <a:rPr lang="es-AR" dirty="0" smtClean="0"/>
              <a:t>Un </a:t>
            </a:r>
            <a:r>
              <a:rPr lang="es-AR" dirty="0"/>
              <a:t>nodo inicial o de comienzo se describe por un gran punto negro, como se muestra a continuación</a:t>
            </a:r>
            <a:r>
              <a:rPr lang="es-AR" dirty="0" smtClean="0"/>
              <a:t>.</a:t>
            </a:r>
          </a:p>
          <a:p>
            <a:r>
              <a:rPr lang="es-AR" b="1" dirty="0"/>
              <a:t>Nodo </a:t>
            </a:r>
            <a:r>
              <a:rPr lang="es-AR" b="1" dirty="0" smtClean="0"/>
              <a:t>Final</a:t>
            </a:r>
            <a:endParaRPr lang="es-AR" dirty="0" smtClean="0"/>
          </a:p>
          <a:p>
            <a:pPr lvl="1"/>
            <a:r>
              <a:rPr lang="es-AR" dirty="0" smtClean="0"/>
              <a:t>Hay </a:t>
            </a:r>
            <a:r>
              <a:rPr lang="es-AR" dirty="0"/>
              <a:t>dos tipos de nodos finales: nodos finales de actividad y de flujo. </a:t>
            </a:r>
            <a:endParaRPr lang="es-AR" dirty="0" smtClean="0"/>
          </a:p>
          <a:p>
            <a:pPr lvl="1"/>
            <a:r>
              <a:rPr lang="es-AR" dirty="0" smtClean="0"/>
              <a:t>El </a:t>
            </a:r>
            <a:r>
              <a:rPr lang="es-AR" dirty="0"/>
              <a:t>nodo final de actividad se describe como un círculo con un punto dentro del mismo</a:t>
            </a:r>
            <a:r>
              <a:rPr lang="es-AR" dirty="0" smtClean="0"/>
              <a:t>.</a:t>
            </a:r>
          </a:p>
          <a:p>
            <a:pPr lvl="1"/>
            <a:r>
              <a:rPr lang="es-AR" dirty="0"/>
              <a:t>El nodo final de flujo se describe como un círculo con una cruz dentro del mismo.</a:t>
            </a:r>
            <a:endParaRPr lang="es-AR" dirty="0"/>
          </a:p>
        </p:txBody>
      </p:sp>
      <p:pic>
        <p:nvPicPr>
          <p:cNvPr id="43010" name="Picture 2" descr="http://www.sparxsystems.com/images/screenshots/uml2_tutorial/ad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953" y="2348880"/>
            <a:ext cx="3189527" cy="108012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http://www.sparxsystems.com/images/screenshots/uml2_tutorial/ad1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366" y="3645024"/>
            <a:ext cx="2664114" cy="1224054"/>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www.sparxsystems.com/images/screenshots/uml2_tutorial/ad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680" y="5013176"/>
            <a:ext cx="1828800" cy="809626"/>
          </a:xfrm>
          <a:prstGeom prst="rect">
            <a:avLst/>
          </a:prstGeom>
          <a:noFill/>
          <a:extLst>
            <a:ext uri="{909E8E84-426E-40DD-AFC4-6F175D3DCCD1}">
              <a14:hiddenFill xmlns:a14="http://schemas.microsoft.com/office/drawing/2010/main">
                <a:solidFill>
                  <a:srgbClr val="FFFFFF"/>
                </a:solidFill>
              </a14:hiddenFill>
            </a:ext>
          </a:extLst>
        </p:spPr>
      </p:pic>
      <p:pic>
        <p:nvPicPr>
          <p:cNvPr id="43016" name="Picture 8" descr="http://www.sparxsystems.com/images/screenshots/uml2_tutorial/ad09.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3230" y="5877272"/>
            <a:ext cx="161925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9137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179512" y="1340768"/>
            <a:ext cx="8964488" cy="4127351"/>
          </a:xfrm>
        </p:spPr>
        <p:txBody>
          <a:bodyPr>
            <a:normAutofit fontScale="77500" lnSpcReduction="20000"/>
          </a:bodyPr>
          <a:lstStyle/>
          <a:p>
            <a:r>
              <a:rPr lang="es-AR" b="1" dirty="0"/>
              <a:t>Flujos de Objetos y </a:t>
            </a:r>
            <a:r>
              <a:rPr lang="es-AR" b="1" dirty="0" smtClean="0"/>
              <a:t>Objeto</a:t>
            </a:r>
            <a:endParaRPr lang="es-AR" dirty="0"/>
          </a:p>
          <a:p>
            <a:pPr lvl="1"/>
            <a:r>
              <a:rPr lang="es-AR" dirty="0" smtClean="0"/>
              <a:t>Un </a:t>
            </a:r>
            <a:r>
              <a:rPr lang="es-AR" dirty="0"/>
              <a:t>flujo de objeto es la ruta a lo largo de la cual pueden pasar objetos o datos. </a:t>
            </a:r>
            <a:endParaRPr lang="es-AR" dirty="0" smtClean="0"/>
          </a:p>
          <a:p>
            <a:pPr lvl="2"/>
            <a:r>
              <a:rPr lang="es-AR" dirty="0" smtClean="0"/>
              <a:t>Un </a:t>
            </a:r>
            <a:r>
              <a:rPr lang="es-AR" dirty="0"/>
              <a:t>objeto se muestra cómo un rectángulo.</a:t>
            </a:r>
          </a:p>
          <a:p>
            <a:pPr lvl="1"/>
            <a:r>
              <a:rPr lang="es-AR" dirty="0"/>
              <a:t>Un flujo de objeto se muestra como un conector con una punta de flecha denotando la dirección a la cual se está pasando el objeto</a:t>
            </a:r>
            <a:r>
              <a:rPr lang="es-AR" dirty="0" smtClean="0"/>
              <a:t>.</a:t>
            </a:r>
            <a:endParaRPr lang="es-AR" dirty="0"/>
          </a:p>
          <a:p>
            <a:pPr lvl="1"/>
            <a:r>
              <a:rPr lang="es-AR" dirty="0"/>
              <a:t>Un flujo de objeto debe tener un objeto en por lo menos uno de sus extremos. </a:t>
            </a:r>
            <a:endParaRPr lang="es-AR" dirty="0" smtClean="0"/>
          </a:p>
          <a:p>
            <a:pPr lvl="2"/>
            <a:r>
              <a:rPr lang="es-AR" dirty="0" smtClean="0"/>
              <a:t>Una </a:t>
            </a:r>
            <a:r>
              <a:rPr lang="es-AR" dirty="0"/>
              <a:t>notación de acceso rápido para el diagrama de arriba sería usar los </a:t>
            </a:r>
            <a:r>
              <a:rPr lang="es-AR" dirty="0" err="1"/>
              <a:t>pins</a:t>
            </a:r>
            <a:r>
              <a:rPr lang="es-AR" dirty="0"/>
              <a:t> de salidas y entradas</a:t>
            </a:r>
            <a:r>
              <a:rPr lang="es-AR" dirty="0" smtClean="0"/>
              <a:t>.</a:t>
            </a:r>
          </a:p>
          <a:p>
            <a:pPr lvl="1"/>
            <a:r>
              <a:rPr lang="es-AR" dirty="0"/>
              <a:t>Un almacén de clave se muestra como un objeto con las clave «</a:t>
            </a:r>
            <a:r>
              <a:rPr lang="es-AR" dirty="0" err="1"/>
              <a:t>datastore</a:t>
            </a:r>
            <a:r>
              <a:rPr lang="es-AR" dirty="0"/>
              <a:t>».</a:t>
            </a:r>
          </a:p>
          <a:p>
            <a:endParaRPr lang="es-AR" dirty="0"/>
          </a:p>
        </p:txBody>
      </p:sp>
      <p:pic>
        <p:nvPicPr>
          <p:cNvPr id="45058" name="Picture 2" descr="http://www.sparxsystems.com/images/screenshots/uml2_tutorial/ad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45" y="5301208"/>
            <a:ext cx="4483487" cy="1389881"/>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http://www.sparxsystems.com/images/screenshots/uml2_tutorial/ad1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5373216"/>
            <a:ext cx="1728192" cy="1329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355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Señales</a:t>
            </a:r>
          </a:p>
          <a:p>
            <a:pPr lvl="1"/>
            <a:r>
              <a:rPr lang="es-AR" dirty="0"/>
              <a:t>Enviar (</a:t>
            </a:r>
            <a:r>
              <a:rPr lang="es-AR" dirty="0" err="1"/>
              <a:t>SendEventAction</a:t>
            </a:r>
            <a:r>
              <a:rPr lang="es-AR" dirty="0"/>
              <a:t>): Representa la acción de enviar una </a:t>
            </a:r>
            <a:r>
              <a:rPr lang="es-AR" dirty="0" smtClean="0"/>
              <a:t>señal</a:t>
            </a:r>
          </a:p>
          <a:p>
            <a:pPr lvl="1"/>
            <a:r>
              <a:rPr lang="es-AR" dirty="0"/>
              <a:t>Aceptar (</a:t>
            </a:r>
            <a:r>
              <a:rPr lang="es-AR" dirty="0" err="1"/>
              <a:t>AcceptEventAction</a:t>
            </a:r>
            <a:r>
              <a:rPr lang="es-AR" dirty="0"/>
              <a:t>): Representa la acción de aceptar una </a:t>
            </a:r>
            <a:r>
              <a:rPr lang="es-AR" dirty="0" smtClean="0"/>
              <a:t>señal</a:t>
            </a:r>
          </a:p>
          <a:p>
            <a:pPr lvl="1"/>
            <a:r>
              <a:rPr lang="es-AR" dirty="0"/>
              <a:t>Aceptar evento temporal: Tipo particular de acción ‘aceptar’ en la que la señal es una señal de tiempo</a:t>
            </a:r>
            <a:r>
              <a:rPr lang="es-AR" dirty="0" smtClean="0"/>
              <a:t>.</a:t>
            </a:r>
          </a:p>
          <a:p>
            <a:pPr lvl="1"/>
            <a:r>
              <a:rPr lang="es-AR" dirty="0"/>
              <a:t>Excepción: Representa la ocurrencia de una excepción</a:t>
            </a:r>
            <a:r>
              <a:rPr lang="es-AR" dirty="0" smtClean="0"/>
              <a:t>.</a:t>
            </a:r>
          </a:p>
          <a:p>
            <a:pPr lvl="1"/>
            <a:r>
              <a:rPr lang="es-AR" dirty="0"/>
              <a:t>Región que se puede interrumpir: Representa un grupo de actividades que se pueden interrumpir.</a:t>
            </a:r>
          </a:p>
        </p:txBody>
      </p:sp>
    </p:spTree>
    <p:extLst>
      <p:ext uri="{BB962C8B-B14F-4D97-AF65-F5344CB8AC3E}">
        <p14:creationId xmlns:p14="http://schemas.microsoft.com/office/powerpoint/2010/main" val="22328133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lstStyle/>
          <a:p>
            <a:r>
              <a:rPr lang="pt-BR" b="1" dirty="0"/>
              <a:t>Diagrama de </a:t>
            </a:r>
            <a:r>
              <a:rPr lang="pt-BR" b="1" dirty="0" err="1"/>
              <a:t>Actividades</a:t>
            </a:r>
            <a:r>
              <a:rPr lang="pt-BR" b="1" dirty="0"/>
              <a:t> UML 2</a:t>
            </a:r>
            <a:endParaRPr lang="es-AR"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55" y="2359667"/>
            <a:ext cx="7608515" cy="4459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1969227" y="1268760"/>
            <a:ext cx="4320480" cy="954107"/>
          </a:xfrm>
          <a:prstGeom prst="rect">
            <a:avLst/>
          </a:prstGeom>
        </p:spPr>
        <p:txBody>
          <a:bodyPr wrap="square">
            <a:spAutoFit/>
          </a:bodyPr>
          <a:lstStyle/>
          <a:p>
            <a:pPr algn="ctr"/>
            <a:r>
              <a:rPr lang="es-AR" sz="2800" dirty="0" smtClean="0"/>
              <a:t>Señales</a:t>
            </a:r>
          </a:p>
          <a:p>
            <a:pPr algn="ctr"/>
            <a:r>
              <a:rPr lang="es-AR" sz="2800" dirty="0" smtClean="0"/>
              <a:t>Representación Grafica</a:t>
            </a:r>
            <a:endParaRPr lang="es-AR" sz="2800" dirty="0"/>
          </a:p>
        </p:txBody>
      </p:sp>
    </p:spTree>
    <p:extLst>
      <p:ext uri="{BB962C8B-B14F-4D97-AF65-F5344CB8AC3E}">
        <p14:creationId xmlns:p14="http://schemas.microsoft.com/office/powerpoint/2010/main" val="1976185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457200" y="1600201"/>
            <a:ext cx="8229600" cy="892696"/>
          </a:xfrm>
        </p:spPr>
        <p:txBody>
          <a:bodyPr>
            <a:normAutofit fontScale="85000" lnSpcReduction="20000"/>
          </a:bodyPr>
          <a:lstStyle/>
          <a:p>
            <a:pPr marL="0" indent="0" algn="ctr">
              <a:buNone/>
            </a:pPr>
            <a:r>
              <a:rPr lang="es-AR" dirty="0"/>
              <a:t>Señales</a:t>
            </a:r>
          </a:p>
          <a:p>
            <a:pPr marL="0" indent="0" algn="ctr">
              <a:buNone/>
            </a:pPr>
            <a:r>
              <a:rPr lang="es-AR" dirty="0"/>
              <a:t>Representación Grafica</a:t>
            </a:r>
          </a:p>
          <a:p>
            <a:endParaRPr lang="es-AR" dirty="0"/>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492896"/>
            <a:ext cx="678180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5972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0" y="1124744"/>
            <a:ext cx="5652120" cy="5256584"/>
          </a:xfrm>
        </p:spPr>
        <p:txBody>
          <a:bodyPr>
            <a:normAutofit fontScale="70000" lnSpcReduction="20000"/>
          </a:bodyPr>
          <a:lstStyle/>
          <a:p>
            <a:r>
              <a:rPr lang="es-AR" b="1" dirty="0"/>
              <a:t>Nodos de Decisión y </a:t>
            </a:r>
            <a:r>
              <a:rPr lang="es-AR" b="1" dirty="0" smtClean="0"/>
              <a:t>Combinación</a:t>
            </a:r>
            <a:endParaRPr lang="es-AR" dirty="0" smtClean="0"/>
          </a:p>
          <a:p>
            <a:pPr lvl="1"/>
            <a:r>
              <a:rPr lang="es-AR" dirty="0" smtClean="0"/>
              <a:t>Los </a:t>
            </a:r>
            <a:r>
              <a:rPr lang="es-AR" dirty="0"/>
              <a:t>nodos de decisión y combinación tienen la misma notación: una forma de diamante. Los dos se pueden nombrar. </a:t>
            </a:r>
            <a:endParaRPr lang="es-AR" dirty="0" smtClean="0"/>
          </a:p>
          <a:p>
            <a:pPr lvl="1"/>
            <a:r>
              <a:rPr lang="es-AR" dirty="0" smtClean="0"/>
              <a:t>Los </a:t>
            </a:r>
            <a:r>
              <a:rPr lang="es-AR" dirty="0"/>
              <a:t>flujos de control que provienen de un nodo de decisión tendrán condiciones de guarda que permitirán el control para fluir si la condición de guarda se realiza. </a:t>
            </a:r>
            <a:endParaRPr lang="es-AR" dirty="0" smtClean="0"/>
          </a:p>
          <a:p>
            <a:pPr lvl="1"/>
            <a:r>
              <a:rPr lang="es-AR" dirty="0" smtClean="0"/>
              <a:t>El </a:t>
            </a:r>
            <a:r>
              <a:rPr lang="es-AR" dirty="0"/>
              <a:t>siguiente diagrama muestra el uso de un nodo de decisión y un nodo de combinación</a:t>
            </a:r>
            <a:r>
              <a:rPr lang="es-AR" dirty="0" smtClean="0"/>
              <a:t>.</a:t>
            </a:r>
          </a:p>
          <a:p>
            <a:r>
              <a:rPr lang="es-AR" b="1" dirty="0"/>
              <a:t>Nodos de Bifurcación y </a:t>
            </a:r>
            <a:r>
              <a:rPr lang="es-AR" b="1" dirty="0" smtClean="0"/>
              <a:t>Unión</a:t>
            </a:r>
            <a:endParaRPr lang="es-AR" dirty="0" smtClean="0"/>
          </a:p>
          <a:p>
            <a:pPr lvl="1"/>
            <a:r>
              <a:rPr lang="es-AR" dirty="0" smtClean="0"/>
              <a:t>Las </a:t>
            </a:r>
            <a:r>
              <a:rPr lang="es-AR" dirty="0"/>
              <a:t>bifurcaciones y uniones tienen la misma notación: tanto una barra horizontal como vertical (la orientación depende de si el flujo de control va de derecha a izquierda o hacia abajo y arriba</a:t>
            </a:r>
            <a:r>
              <a:rPr lang="es-AR" dirty="0" smtClean="0"/>
              <a:t>.</a:t>
            </a:r>
          </a:p>
          <a:p>
            <a:pPr lvl="1"/>
            <a:r>
              <a:rPr lang="es-AR" dirty="0" smtClean="0"/>
              <a:t> </a:t>
            </a:r>
            <a:r>
              <a:rPr lang="es-AR" dirty="0"/>
              <a:t>Estos indican el comienzo y final de hilos actuales de control. El siguiente diagrama muestra un ejemplo de su uso.</a:t>
            </a:r>
            <a:endParaRPr lang="es-AR" dirty="0"/>
          </a:p>
        </p:txBody>
      </p:sp>
      <p:pic>
        <p:nvPicPr>
          <p:cNvPr id="46082" name="Picture 2" descr="http://www.sparxsystems.com/images/screenshots/uml2_tutorial/ad0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40" y="1844824"/>
            <a:ext cx="3246460" cy="151216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sparxsystems.com/images/screenshots/uml2_tutorial/ad1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644" y="4365104"/>
            <a:ext cx="323850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2010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457200" y="1340768"/>
            <a:ext cx="8579296" cy="3384376"/>
          </a:xfrm>
        </p:spPr>
        <p:txBody>
          <a:bodyPr>
            <a:normAutofit fontScale="70000" lnSpcReduction="20000"/>
          </a:bodyPr>
          <a:lstStyle/>
          <a:p>
            <a:r>
              <a:rPr lang="es-AR" b="1" dirty="0"/>
              <a:t>Región de </a:t>
            </a:r>
            <a:r>
              <a:rPr lang="es-AR" b="1" dirty="0" smtClean="0"/>
              <a:t>Expansión</a:t>
            </a:r>
            <a:endParaRPr lang="es-AR" dirty="0"/>
          </a:p>
          <a:p>
            <a:pPr lvl="1"/>
            <a:r>
              <a:rPr lang="es-AR" dirty="0" smtClean="0"/>
              <a:t>Una </a:t>
            </a:r>
            <a:r>
              <a:rPr lang="es-AR" dirty="0"/>
              <a:t>región de expansión es una región de actividad estructurada que se ejecuta muchas veces. </a:t>
            </a:r>
            <a:endParaRPr lang="es-AR" dirty="0" smtClean="0"/>
          </a:p>
          <a:p>
            <a:pPr lvl="1"/>
            <a:r>
              <a:rPr lang="es-AR" dirty="0" smtClean="0"/>
              <a:t>Los </a:t>
            </a:r>
            <a:r>
              <a:rPr lang="es-AR" dirty="0"/>
              <a:t>nodos de expansión de salida y entrada se dibujan como un grupo de tres casillas representando una selección múltiple de ítems. </a:t>
            </a:r>
            <a:endParaRPr lang="es-AR" dirty="0" smtClean="0"/>
          </a:p>
          <a:p>
            <a:pPr lvl="1"/>
            <a:r>
              <a:rPr lang="es-AR" dirty="0" smtClean="0"/>
              <a:t>La </a:t>
            </a:r>
            <a:r>
              <a:rPr lang="es-AR" dirty="0"/>
              <a:t>clave reiterativa, paralelo, o flujo se muestra en la esquina izquierda arriba de la región.</a:t>
            </a:r>
          </a:p>
          <a:p>
            <a:r>
              <a:rPr lang="es-AR" b="1" dirty="0"/>
              <a:t>Gestores de </a:t>
            </a:r>
            <a:r>
              <a:rPr lang="es-AR" b="1" dirty="0" smtClean="0"/>
              <a:t>Excepción</a:t>
            </a:r>
            <a:endParaRPr lang="es-AR" dirty="0"/>
          </a:p>
          <a:p>
            <a:pPr lvl="1"/>
            <a:r>
              <a:rPr lang="es-AR" dirty="0" smtClean="0"/>
              <a:t>Los </a:t>
            </a:r>
            <a:r>
              <a:rPr lang="es-AR" dirty="0"/>
              <a:t>gestores de Excepción se pueden modelar en diagramas de actividad como en siguiente ejemplo.</a:t>
            </a:r>
          </a:p>
          <a:p>
            <a:endParaRPr lang="es-AR" dirty="0"/>
          </a:p>
        </p:txBody>
      </p:sp>
      <p:pic>
        <p:nvPicPr>
          <p:cNvPr id="47106" name="Picture 2" descr="http://www.sparxsystems.com/images/screenshots/uml2_tutorial/ad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509120"/>
            <a:ext cx="6235317"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07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Diagramas</a:t>
            </a:r>
            <a:endParaRPr lang="es-AR" dirty="0"/>
          </a:p>
        </p:txBody>
      </p:sp>
      <p:sp>
        <p:nvSpPr>
          <p:cNvPr id="3" name="2 Marcador de contenido"/>
          <p:cNvSpPr>
            <a:spLocks noGrp="1"/>
          </p:cNvSpPr>
          <p:nvPr>
            <p:ph idx="1"/>
          </p:nvPr>
        </p:nvSpPr>
        <p:spPr>
          <a:xfrm>
            <a:off x="0" y="1340768"/>
            <a:ext cx="9036496" cy="4785395"/>
          </a:xfrm>
        </p:spPr>
        <p:txBody>
          <a:bodyPr>
            <a:normAutofit fontScale="77500" lnSpcReduction="20000"/>
          </a:bodyPr>
          <a:lstStyle/>
          <a:p>
            <a:r>
              <a:rPr lang="es-AR" dirty="0" smtClean="0"/>
              <a:t>Los diagramas son una  vista del modelo</a:t>
            </a:r>
          </a:p>
          <a:p>
            <a:r>
              <a:rPr lang="es-AR" dirty="0" smtClean="0"/>
              <a:t>Un modulo es el repositorio de todos los elementos que han sido creados para describir el comportamiento y la estructura del sistema que se quiere diseñar.</a:t>
            </a:r>
          </a:p>
          <a:p>
            <a:r>
              <a:rPr lang="es-AR" dirty="0" smtClean="0"/>
              <a:t>Los diagramas son construidos en paralelo, refilándolos a medida que se descubre nueva información </a:t>
            </a:r>
          </a:p>
          <a:p>
            <a:pPr lvl="1"/>
            <a:r>
              <a:rPr lang="es-AR" dirty="0" smtClean="0"/>
              <a:t>Los diagramas son tanto una vista del modelo como los mecanismos para incorporar y descubrir información para el diseño del sistema</a:t>
            </a:r>
          </a:p>
          <a:p>
            <a:pPr lvl="1"/>
            <a:r>
              <a:rPr lang="es-AR" dirty="0" smtClean="0"/>
              <a:t>Los diagramas pueden tener un marco , un encabezado y área de contenido</a:t>
            </a:r>
          </a:p>
          <a:p>
            <a:pPr lvl="2"/>
            <a:r>
              <a:rPr lang="es-AR" dirty="0" smtClean="0"/>
              <a:t>Tipo: que tipo de diagrama es</a:t>
            </a:r>
          </a:p>
          <a:p>
            <a:pPr lvl="2"/>
            <a:r>
              <a:rPr lang="es-AR" dirty="0" smtClean="0"/>
              <a:t>Nombre: Nombre del diagrama</a:t>
            </a:r>
          </a:p>
          <a:p>
            <a:pPr lvl="2"/>
            <a:r>
              <a:rPr lang="es-AR" dirty="0" smtClean="0"/>
              <a:t>Parámetros: por ejemplo, en un diagrama de actividades, los paramentos permiten que una acciones tenga conjuntos alternativos de pines de entrada y salida </a:t>
            </a:r>
          </a:p>
          <a:p>
            <a:pPr lvl="2"/>
            <a:endParaRPr lang="es-AR" dirty="0" smtClean="0"/>
          </a:p>
          <a:p>
            <a:endParaRPr lang="es-AR" dirty="0"/>
          </a:p>
        </p:txBody>
      </p:sp>
    </p:spTree>
    <p:extLst>
      <p:ext uri="{BB962C8B-B14F-4D97-AF65-F5344CB8AC3E}">
        <p14:creationId xmlns:p14="http://schemas.microsoft.com/office/powerpoint/2010/main" val="71591148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457200" y="1196753"/>
            <a:ext cx="8229600" cy="1537244"/>
          </a:xfrm>
        </p:spPr>
        <p:txBody>
          <a:bodyPr>
            <a:normAutofit fontScale="62500" lnSpcReduction="20000"/>
          </a:bodyPr>
          <a:lstStyle/>
          <a:p>
            <a:r>
              <a:rPr lang="es-AR" dirty="0"/>
              <a:t>Nodo de </a:t>
            </a:r>
            <a:r>
              <a:rPr lang="es-AR" dirty="0" smtClean="0"/>
              <a:t>expansión:</a:t>
            </a:r>
          </a:p>
          <a:p>
            <a:pPr lvl="1"/>
            <a:r>
              <a:rPr lang="es-AR" dirty="0" smtClean="0"/>
              <a:t>Flujo </a:t>
            </a:r>
            <a:r>
              <a:rPr lang="es-AR" dirty="0"/>
              <a:t>de una colección a través de la </a:t>
            </a:r>
            <a:r>
              <a:rPr lang="es-AR" dirty="0" smtClean="0"/>
              <a:t>frontera de </a:t>
            </a:r>
            <a:r>
              <a:rPr lang="es-AR" dirty="0"/>
              <a:t>una región de </a:t>
            </a:r>
            <a:r>
              <a:rPr lang="es-AR" dirty="0" smtClean="0"/>
              <a:t>expansión</a:t>
            </a:r>
          </a:p>
          <a:p>
            <a:pPr lvl="1"/>
            <a:r>
              <a:rPr lang="es-AR" dirty="0"/>
              <a:t>Región de expansión:</a:t>
            </a:r>
          </a:p>
          <a:p>
            <a:pPr lvl="2"/>
            <a:r>
              <a:rPr lang="es-AR" dirty="0"/>
              <a:t>Permite representar la ejecución de un </a:t>
            </a:r>
            <a:r>
              <a:rPr lang="es-AR" dirty="0" smtClean="0"/>
              <a:t>bloque de </a:t>
            </a:r>
            <a:r>
              <a:rPr lang="es-AR" dirty="0"/>
              <a:t>actividades para cada elemento de </a:t>
            </a:r>
            <a:r>
              <a:rPr lang="es-AR" dirty="0" smtClean="0"/>
              <a:t>una colección </a:t>
            </a:r>
            <a:r>
              <a:rPr lang="es-AR" dirty="0"/>
              <a:t>de entrada</a:t>
            </a:r>
            <a:endParaRPr lang="es-AR" dirty="0"/>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33996"/>
            <a:ext cx="58578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7666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107504" y="1340768"/>
            <a:ext cx="8928992" cy="2404863"/>
          </a:xfrm>
        </p:spPr>
        <p:txBody>
          <a:bodyPr>
            <a:normAutofit fontScale="77500" lnSpcReduction="20000"/>
          </a:bodyPr>
          <a:lstStyle/>
          <a:p>
            <a:r>
              <a:rPr lang="es-AR" b="1" dirty="0"/>
              <a:t>Región de Actividad </a:t>
            </a:r>
            <a:r>
              <a:rPr lang="es-AR" b="1" dirty="0" smtClean="0"/>
              <a:t>Interrumpible</a:t>
            </a:r>
            <a:endParaRPr lang="es-AR" dirty="0" smtClean="0"/>
          </a:p>
          <a:p>
            <a:pPr lvl="1"/>
            <a:r>
              <a:rPr lang="es-AR" dirty="0" smtClean="0"/>
              <a:t>Una </a:t>
            </a:r>
            <a:r>
              <a:rPr lang="es-AR" dirty="0"/>
              <a:t>región de actividad interrumpible rodea un grupo de acciones que se pueden interrumpir. </a:t>
            </a:r>
            <a:endParaRPr lang="es-AR" dirty="0" smtClean="0"/>
          </a:p>
          <a:p>
            <a:pPr lvl="1"/>
            <a:r>
              <a:rPr lang="es-AR" dirty="0" smtClean="0"/>
              <a:t>En </a:t>
            </a:r>
            <a:r>
              <a:rPr lang="es-AR" dirty="0"/>
              <a:t>un ejemplo simple como el siguiente, la acción Procesar Orden se ejecutará hasta su cumplimiento cuando pase control a la acción Cerrar Orden, a menos que una interrupción Cancelar Pedido se reciba, la cual pasará el control a la acción Cancelar Orden.</a:t>
            </a:r>
            <a:endParaRPr lang="es-AR" dirty="0"/>
          </a:p>
        </p:txBody>
      </p:sp>
      <p:pic>
        <p:nvPicPr>
          <p:cNvPr id="48130" name="Picture 2" descr="http://www.sparxsystems.com/images/screenshots/uml2_tutorial/ad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96241"/>
            <a:ext cx="6624736" cy="321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0878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Actividades</a:t>
            </a:r>
            <a:r>
              <a:rPr lang="pt-BR" b="1" dirty="0"/>
              <a:t> UML 2</a:t>
            </a:r>
            <a:endParaRPr lang="es-AR" dirty="0"/>
          </a:p>
        </p:txBody>
      </p:sp>
      <p:sp>
        <p:nvSpPr>
          <p:cNvPr id="3" name="2 Marcador de contenido"/>
          <p:cNvSpPr>
            <a:spLocks noGrp="1"/>
          </p:cNvSpPr>
          <p:nvPr>
            <p:ph idx="1"/>
          </p:nvPr>
        </p:nvSpPr>
        <p:spPr>
          <a:xfrm>
            <a:off x="0" y="1340768"/>
            <a:ext cx="4644008" cy="5002907"/>
          </a:xfrm>
        </p:spPr>
        <p:txBody>
          <a:bodyPr>
            <a:normAutofit fontScale="92500" lnSpcReduction="10000"/>
          </a:bodyPr>
          <a:lstStyle/>
          <a:p>
            <a:r>
              <a:rPr lang="es-AR" b="1" dirty="0" smtClean="0"/>
              <a:t>Partición</a:t>
            </a:r>
            <a:endParaRPr lang="es-AR" dirty="0" smtClean="0"/>
          </a:p>
          <a:p>
            <a:pPr lvl="1"/>
            <a:r>
              <a:rPr lang="es-AR" dirty="0" smtClean="0"/>
              <a:t>Una </a:t>
            </a:r>
            <a:r>
              <a:rPr lang="es-AR" dirty="0"/>
              <a:t>partición de una actividad se muestra como calles horizontales o verticales. </a:t>
            </a:r>
            <a:endParaRPr lang="es-AR" dirty="0" smtClean="0"/>
          </a:p>
          <a:p>
            <a:pPr lvl="1"/>
            <a:r>
              <a:rPr lang="es-AR" dirty="0" smtClean="0"/>
              <a:t>En </a:t>
            </a:r>
            <a:r>
              <a:rPr lang="es-AR" dirty="0"/>
              <a:t>el siguiente diagrama, las particiones se usan para separar acciones dentro de una actividad en aquellas realizadas por el departamento de contabilidad y aquellas realizadas por el cliente.</a:t>
            </a:r>
            <a:endParaRPr lang="es-AR" dirty="0"/>
          </a:p>
        </p:txBody>
      </p:sp>
      <p:pic>
        <p:nvPicPr>
          <p:cNvPr id="49154" name="Picture 2" descr="http://www.sparxsystems.com/images/screenshots/uml2_tutorial/ad1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636912"/>
            <a:ext cx="4355976" cy="321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115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26926" y="1124744"/>
            <a:ext cx="8856984" cy="2476872"/>
          </a:xfrm>
        </p:spPr>
        <p:txBody>
          <a:bodyPr>
            <a:normAutofit fontScale="85000" lnSpcReduction="20000"/>
          </a:bodyPr>
          <a:lstStyle/>
          <a:p>
            <a:r>
              <a:rPr lang="es-AR" dirty="0"/>
              <a:t>Un diagrama de maquina de estado modela el comportamiento de un solo objeto, especificando la secuencia de eventos que un objeto atraviesa durante su tiempo de vida en respuesta a los eventos. </a:t>
            </a:r>
            <a:endParaRPr lang="es-AR" dirty="0" smtClean="0"/>
          </a:p>
          <a:p>
            <a:pPr lvl="1"/>
            <a:r>
              <a:rPr lang="es-AR" dirty="0" smtClean="0"/>
              <a:t>Como </a:t>
            </a:r>
            <a:r>
              <a:rPr lang="es-AR" dirty="0"/>
              <a:t>ejemplo, el siguiente diagrama de maquina de estado muestra los estados que una puerta atraviesa durante su tiempo de vida.</a:t>
            </a:r>
            <a:endParaRPr lang="es-AR" dirty="0"/>
          </a:p>
        </p:txBody>
      </p:sp>
      <p:pic>
        <p:nvPicPr>
          <p:cNvPr id="53250" name="Picture 2" descr="http://www.sparxsystems.com/images/screenshots/uml2_tutorial/sm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01008"/>
            <a:ext cx="7012657" cy="329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5630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457200" y="1196752"/>
            <a:ext cx="5266928" cy="5112568"/>
          </a:xfrm>
        </p:spPr>
        <p:txBody>
          <a:bodyPr>
            <a:normAutofit fontScale="85000" lnSpcReduction="10000"/>
          </a:bodyPr>
          <a:lstStyle/>
          <a:p>
            <a:r>
              <a:rPr lang="es-AR" b="1" dirty="0"/>
              <a:t>Estados</a:t>
            </a:r>
          </a:p>
          <a:p>
            <a:pPr lvl="1"/>
            <a:r>
              <a:rPr lang="es-AR" dirty="0"/>
              <a:t>Un estado se denota por un rectángulo con las esquinas redondeadas y con el nombre del estado escrito dentro del mismo.</a:t>
            </a:r>
          </a:p>
          <a:p>
            <a:r>
              <a:rPr lang="es-AR" b="1" dirty="0"/>
              <a:t>Estados </a:t>
            </a:r>
            <a:r>
              <a:rPr lang="es-AR" b="1" dirty="0" err="1"/>
              <a:t>Initial</a:t>
            </a:r>
            <a:r>
              <a:rPr lang="es-AR" b="1" dirty="0"/>
              <a:t> y Final (Iniciales y </a:t>
            </a:r>
            <a:r>
              <a:rPr lang="es-AR" b="1" dirty="0" smtClean="0"/>
              <a:t>Finales)</a:t>
            </a:r>
            <a:endParaRPr lang="es-AR" dirty="0" smtClean="0"/>
          </a:p>
          <a:p>
            <a:pPr lvl="1"/>
            <a:r>
              <a:rPr lang="es-AR" dirty="0" smtClean="0"/>
              <a:t>El </a:t>
            </a:r>
            <a:r>
              <a:rPr lang="es-AR" dirty="0"/>
              <a:t>estado inicial se denota con un círculo negro y se le puede proporcionar un nombre. El estado final se denota con un círculo con un punto negro en el medio y también se lo puede nombrar.</a:t>
            </a:r>
            <a:endParaRPr lang="es-AR" dirty="0"/>
          </a:p>
        </p:txBody>
      </p:sp>
      <p:pic>
        <p:nvPicPr>
          <p:cNvPr id="55298" name="Picture 2" descr="http://www.sparxsystems.com/images/screenshots/uml2_tutorial/sm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830" y="1844824"/>
            <a:ext cx="2304254" cy="1584176"/>
          </a:xfrm>
          <a:prstGeom prst="rect">
            <a:avLst/>
          </a:prstGeom>
          <a:noFill/>
          <a:extLst>
            <a:ext uri="{909E8E84-426E-40DD-AFC4-6F175D3DCCD1}">
              <a14:hiddenFill xmlns:a14="http://schemas.microsoft.com/office/drawing/2010/main">
                <a:solidFill>
                  <a:srgbClr val="FFFFFF"/>
                </a:solidFill>
              </a14:hiddenFill>
            </a:ext>
          </a:extLst>
        </p:spPr>
      </p:pic>
      <p:pic>
        <p:nvPicPr>
          <p:cNvPr id="55300" name="Picture 4" descr="http://www.sparxsystems.com/images/screenshots/uml2_tutorial/sm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045" y="4509120"/>
            <a:ext cx="317182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23193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179512" y="980729"/>
            <a:ext cx="8784976" cy="4032448"/>
          </a:xfrm>
        </p:spPr>
        <p:txBody>
          <a:bodyPr>
            <a:normAutofit fontScale="92500" lnSpcReduction="20000"/>
          </a:bodyPr>
          <a:lstStyle/>
          <a:p>
            <a:r>
              <a:rPr lang="es-AR" b="1" dirty="0" smtClean="0"/>
              <a:t>Transiciones</a:t>
            </a:r>
            <a:endParaRPr lang="es-AR" dirty="0" smtClean="0"/>
          </a:p>
          <a:p>
            <a:pPr lvl="1"/>
            <a:r>
              <a:rPr lang="es-AR" dirty="0" smtClean="0"/>
              <a:t>Las </a:t>
            </a:r>
            <a:r>
              <a:rPr lang="es-AR" dirty="0"/>
              <a:t>transiciones desde un estado al siguiente se denotan por líneas con flechas. Una transición puede tener un disparador, una guarda y un efecto, como a continuación</a:t>
            </a:r>
            <a:r>
              <a:rPr lang="es-AR" dirty="0" smtClean="0"/>
              <a:t>.</a:t>
            </a:r>
          </a:p>
          <a:p>
            <a:pPr lvl="2"/>
            <a:r>
              <a:rPr lang="es-AR" dirty="0"/>
              <a:t>“</a:t>
            </a:r>
            <a:r>
              <a:rPr lang="es-AR" dirty="0" err="1"/>
              <a:t>Trigger</a:t>
            </a:r>
            <a:r>
              <a:rPr lang="es-AR" dirty="0"/>
              <a:t>” (Disparador) es la causa de la transición, la cual podría ser una señal, un evento, un cambio en alguna condición, o el pasaje de tiempo. </a:t>
            </a:r>
            <a:endParaRPr lang="es-AR" dirty="0" smtClean="0"/>
          </a:p>
          <a:p>
            <a:pPr lvl="2"/>
            <a:r>
              <a:rPr lang="es-AR" dirty="0" smtClean="0"/>
              <a:t>"</a:t>
            </a:r>
            <a:r>
              <a:rPr lang="es-AR" dirty="0" err="1"/>
              <a:t>Guard</a:t>
            </a:r>
            <a:r>
              <a:rPr lang="es-AR" dirty="0"/>
              <a:t>" (guarda) es una condición que debe ser verdadera para que el disparador cause la transición. </a:t>
            </a:r>
            <a:endParaRPr lang="es-AR" dirty="0" smtClean="0"/>
          </a:p>
          <a:p>
            <a:pPr lvl="2"/>
            <a:r>
              <a:rPr lang="es-AR" dirty="0" smtClean="0"/>
              <a:t>"</a:t>
            </a:r>
            <a:r>
              <a:rPr lang="es-AR" dirty="0" err="1"/>
              <a:t>Effect</a:t>
            </a:r>
            <a:r>
              <a:rPr lang="es-AR" dirty="0"/>
              <a:t>" (efecto) es una acción que se llamará directamente en el objeto que tiene la maquina de estado como resultado de la transición.</a:t>
            </a:r>
            <a:endParaRPr lang="es-AR" dirty="0"/>
          </a:p>
        </p:txBody>
      </p:sp>
      <p:pic>
        <p:nvPicPr>
          <p:cNvPr id="56322" name="Picture 2" descr="http://www.sparxsystems.com/images/screenshots/uml2_tutorial/sm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97152"/>
            <a:ext cx="6768752" cy="178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257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457200" y="908721"/>
            <a:ext cx="8229600" cy="4032448"/>
          </a:xfrm>
        </p:spPr>
        <p:txBody>
          <a:bodyPr>
            <a:normAutofit fontScale="85000" lnSpcReduction="20000"/>
          </a:bodyPr>
          <a:lstStyle/>
          <a:p>
            <a:r>
              <a:rPr lang="es-AR" b="1" dirty="0"/>
              <a:t>Acciones de </a:t>
            </a:r>
            <a:r>
              <a:rPr lang="es-AR" b="1" dirty="0" smtClean="0"/>
              <a:t>Estado</a:t>
            </a:r>
            <a:endParaRPr lang="es-AR" dirty="0" smtClean="0"/>
          </a:p>
          <a:p>
            <a:pPr lvl="1"/>
            <a:r>
              <a:rPr lang="es-AR" dirty="0" smtClean="0"/>
              <a:t>En </a:t>
            </a:r>
            <a:r>
              <a:rPr lang="es-AR" dirty="0"/>
              <a:t>el ejemplo de transición, un efecto se asoció con la transición. </a:t>
            </a:r>
            <a:endParaRPr lang="es-AR" dirty="0" smtClean="0"/>
          </a:p>
          <a:p>
            <a:pPr lvl="1"/>
            <a:r>
              <a:rPr lang="es-AR" dirty="0" smtClean="0"/>
              <a:t>Si </a:t>
            </a:r>
            <a:r>
              <a:rPr lang="es-AR" dirty="0"/>
              <a:t>el estado de destino tenía muchas transiciones llegando al mismo, y cada transición tenía el mismo efecto asociado con este, sería mejor asociar el efecto con el estado de destino en lugar de con las transiciones</a:t>
            </a:r>
            <a:r>
              <a:rPr lang="es-AR" dirty="0" smtClean="0"/>
              <a:t>.</a:t>
            </a:r>
          </a:p>
          <a:p>
            <a:pPr lvl="1"/>
            <a:r>
              <a:rPr lang="es-AR" dirty="0" smtClean="0"/>
              <a:t> </a:t>
            </a:r>
            <a:r>
              <a:rPr lang="es-AR" dirty="0"/>
              <a:t>Esto se puede realizar para definir una acción de entrada para el estado. </a:t>
            </a:r>
            <a:endParaRPr lang="es-AR" dirty="0" smtClean="0"/>
          </a:p>
          <a:p>
            <a:pPr lvl="1"/>
            <a:r>
              <a:rPr lang="es-AR" dirty="0" smtClean="0"/>
              <a:t>El </a:t>
            </a:r>
            <a:r>
              <a:rPr lang="es-AR" dirty="0"/>
              <a:t>siguiente diagrama muestra un estado con una acción de entrada y una acción de salida.</a:t>
            </a:r>
            <a:endParaRPr lang="es-AR" dirty="0"/>
          </a:p>
        </p:txBody>
      </p:sp>
      <p:pic>
        <p:nvPicPr>
          <p:cNvPr id="57346" name="Picture 2" descr="http://www.sparxsystems.com/images/screenshots/uml2_tutorial/sm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581128"/>
            <a:ext cx="3138037" cy="1916832"/>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95536" y="4797152"/>
            <a:ext cx="5256584" cy="1200329"/>
          </a:xfrm>
          <a:prstGeom prst="rect">
            <a:avLst/>
          </a:prstGeom>
          <a:noFill/>
        </p:spPr>
        <p:txBody>
          <a:bodyPr wrap="square" rtlCol="0">
            <a:spAutoFit/>
          </a:bodyPr>
          <a:lstStyle/>
          <a:p>
            <a:r>
              <a:rPr lang="es-AR" dirty="0"/>
              <a:t>También es posible definir las acciones que ocurren en los eventos, o acciones que siempre ocurren. Es posible definir cualquier número de acciones de cada tipo.</a:t>
            </a:r>
          </a:p>
        </p:txBody>
      </p:sp>
    </p:spTree>
    <p:extLst>
      <p:ext uri="{BB962C8B-B14F-4D97-AF65-F5344CB8AC3E}">
        <p14:creationId xmlns:p14="http://schemas.microsoft.com/office/powerpoint/2010/main" val="40979861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33591" y="980729"/>
            <a:ext cx="4538409" cy="3024336"/>
          </a:xfrm>
        </p:spPr>
        <p:txBody>
          <a:bodyPr>
            <a:normAutofit fontScale="70000" lnSpcReduction="20000"/>
          </a:bodyPr>
          <a:lstStyle/>
          <a:p>
            <a:r>
              <a:rPr lang="es-AR" b="1" dirty="0"/>
              <a:t>Transiciones </a:t>
            </a:r>
            <a:r>
              <a:rPr lang="es-AR" b="1" dirty="0" smtClean="0"/>
              <a:t>recursivas</a:t>
            </a:r>
            <a:endParaRPr lang="es-AR" dirty="0" smtClean="0"/>
          </a:p>
          <a:p>
            <a:pPr lvl="1"/>
            <a:r>
              <a:rPr lang="es-AR" dirty="0" smtClean="0"/>
              <a:t>Un </a:t>
            </a:r>
            <a:r>
              <a:rPr lang="es-AR" dirty="0"/>
              <a:t>estado puede tener una transición que retorna a sí misma, como en el siguiente diagrama. Esto es más útil cuando un efecto se asocia con la transición</a:t>
            </a:r>
            <a:r>
              <a:rPr lang="es-AR" dirty="0" smtClean="0"/>
              <a:t>.</a:t>
            </a:r>
          </a:p>
          <a:p>
            <a:r>
              <a:rPr lang="es-AR" b="1" dirty="0"/>
              <a:t>Estados </a:t>
            </a:r>
            <a:r>
              <a:rPr lang="es-AR" b="1" dirty="0" smtClean="0"/>
              <a:t>Compuestos</a:t>
            </a:r>
            <a:endParaRPr lang="es-AR" dirty="0" smtClean="0"/>
          </a:p>
          <a:p>
            <a:pPr lvl="1"/>
            <a:r>
              <a:rPr lang="es-AR" dirty="0" smtClean="0"/>
              <a:t>Un </a:t>
            </a:r>
            <a:r>
              <a:rPr lang="es-AR" dirty="0"/>
              <a:t>diagrama de maquina de estado puede incluir diagramas de sub maquinas, como en el siguiente ejemplo.</a:t>
            </a:r>
            <a:endParaRPr lang="es-AR" dirty="0"/>
          </a:p>
        </p:txBody>
      </p:sp>
      <p:pic>
        <p:nvPicPr>
          <p:cNvPr id="58370" name="Picture 2" descr="http://www.sparxsystems.com/images/screenshots/uml2_tutorial/sm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05064"/>
            <a:ext cx="2592288" cy="2334577"/>
          </a:xfrm>
          <a:prstGeom prst="rect">
            <a:avLst/>
          </a:prstGeom>
          <a:noFill/>
          <a:extLst>
            <a:ext uri="{909E8E84-426E-40DD-AFC4-6F175D3DCCD1}">
              <a14:hiddenFill xmlns:a14="http://schemas.microsoft.com/office/drawing/2010/main">
                <a:solidFill>
                  <a:srgbClr val="FFFFFF"/>
                </a:solidFill>
              </a14:hiddenFill>
            </a:ext>
          </a:extLst>
        </p:spPr>
      </p:pic>
      <p:pic>
        <p:nvPicPr>
          <p:cNvPr id="58372" name="Picture 4" descr="http://www.sparxsystems.com/images/screenshots/uml2_tutorial/sm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96751"/>
            <a:ext cx="4716016" cy="509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2379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0" y="1124744"/>
            <a:ext cx="4211960" cy="5400600"/>
          </a:xfrm>
        </p:spPr>
        <p:txBody>
          <a:bodyPr>
            <a:normAutofit/>
          </a:bodyPr>
          <a:lstStyle/>
          <a:p>
            <a:r>
              <a:rPr lang="es-AR" b="1" dirty="0"/>
              <a:t>Estados </a:t>
            </a:r>
            <a:r>
              <a:rPr lang="es-AR" b="1" dirty="0" smtClean="0"/>
              <a:t>Compuestos</a:t>
            </a:r>
          </a:p>
          <a:p>
            <a:pPr lvl="1"/>
            <a:r>
              <a:rPr lang="es-AR" dirty="0"/>
              <a:t>La forma alternativa de mostrar la misma información es como el siguiente ejemplo</a:t>
            </a:r>
            <a:r>
              <a:rPr lang="es-AR" dirty="0" smtClean="0"/>
              <a:t>.</a:t>
            </a:r>
          </a:p>
          <a:p>
            <a:pPr lvl="1"/>
            <a:r>
              <a:rPr lang="es-AR" dirty="0"/>
              <a:t>La notación en la versión anterior indica que los detalles de la sub maquina </a:t>
            </a:r>
            <a:r>
              <a:rPr lang="es-AR" dirty="0" err="1"/>
              <a:t>Check</a:t>
            </a:r>
            <a:r>
              <a:rPr lang="es-AR" dirty="0"/>
              <a:t> Pin se muestran en un diagrama separado.</a:t>
            </a:r>
            <a:endParaRPr lang="es-AR" dirty="0"/>
          </a:p>
        </p:txBody>
      </p:sp>
      <p:pic>
        <p:nvPicPr>
          <p:cNvPr id="59394" name="Picture 2" descr="http://www.sparxsystems.com/images/screenshots/uml2_tutorial/sm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385886"/>
            <a:ext cx="4772034" cy="486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1147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179512" y="980728"/>
            <a:ext cx="8856984" cy="2808312"/>
          </a:xfrm>
        </p:spPr>
        <p:txBody>
          <a:bodyPr>
            <a:normAutofit fontScale="77500" lnSpcReduction="20000"/>
          </a:bodyPr>
          <a:lstStyle/>
          <a:p>
            <a:r>
              <a:rPr lang="es-AR" b="1" dirty="0"/>
              <a:t>Punto de </a:t>
            </a:r>
            <a:r>
              <a:rPr lang="es-AR" b="1" dirty="0" smtClean="0"/>
              <a:t>Entrada</a:t>
            </a:r>
            <a:endParaRPr lang="es-AR" dirty="0" smtClean="0"/>
          </a:p>
          <a:p>
            <a:pPr lvl="1"/>
            <a:r>
              <a:rPr lang="es-AR" dirty="0" smtClean="0"/>
              <a:t>Algunas </a:t>
            </a:r>
            <a:r>
              <a:rPr lang="es-AR" dirty="0"/>
              <a:t>veces no deseará ingresar una sub maquina en un Estado Inicial normal</a:t>
            </a:r>
            <a:r>
              <a:rPr lang="es-AR" dirty="0" smtClean="0"/>
              <a:t>.</a:t>
            </a:r>
          </a:p>
          <a:p>
            <a:pPr lvl="1"/>
            <a:r>
              <a:rPr lang="es-AR" dirty="0" smtClean="0"/>
              <a:t> </a:t>
            </a:r>
            <a:r>
              <a:rPr lang="es-AR" dirty="0"/>
              <a:t>Por ejemplo, en la siguiente sub maquina sería normal comenzar en el estado inicial, pero si por alguna razón no fuera necesario realizar la inicialización, sería posible comenzar en el estado </a:t>
            </a:r>
            <a:r>
              <a:rPr lang="es-AR" dirty="0" err="1"/>
              <a:t>Ready</a:t>
            </a:r>
            <a:r>
              <a:rPr lang="es-AR" dirty="0"/>
              <a:t> realizando una transición al punto de entrada nombrado</a:t>
            </a:r>
            <a:r>
              <a:rPr lang="es-AR" dirty="0" smtClean="0"/>
              <a:t>.</a:t>
            </a:r>
          </a:p>
          <a:p>
            <a:pPr lvl="1"/>
            <a:r>
              <a:rPr lang="es-AR" dirty="0"/>
              <a:t>El </a:t>
            </a:r>
            <a:r>
              <a:rPr lang="es-AR" dirty="0" smtClean="0"/>
              <a:t>segundo </a:t>
            </a:r>
            <a:r>
              <a:rPr lang="es-AR" dirty="0"/>
              <a:t>diagrama muestra la maquina de estado un nivel hacia arriba:</a:t>
            </a:r>
            <a:endParaRPr lang="es-AR" dirty="0"/>
          </a:p>
        </p:txBody>
      </p:sp>
      <p:pic>
        <p:nvPicPr>
          <p:cNvPr id="60418" name="Picture 2" descr="http://www.sparxsystems.com/images/screenshots/uml2_tutorial/sm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054783"/>
            <a:ext cx="3600400" cy="2614577"/>
          </a:xfrm>
          <a:prstGeom prst="rect">
            <a:avLst/>
          </a:prstGeom>
          <a:noFill/>
          <a:extLst>
            <a:ext uri="{909E8E84-426E-40DD-AFC4-6F175D3DCCD1}">
              <a14:hiddenFill xmlns:a14="http://schemas.microsoft.com/office/drawing/2010/main">
                <a:solidFill>
                  <a:srgbClr val="FFFFFF"/>
                </a:solidFill>
              </a14:hiddenFill>
            </a:ext>
          </a:extLst>
        </p:spPr>
      </p:pic>
      <p:pic>
        <p:nvPicPr>
          <p:cNvPr id="60420" name="Picture 4" descr="http://www.sparxsystems.com/images/screenshots/uml2_tutorial/sm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061377"/>
            <a:ext cx="4311688" cy="260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2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Mecanismos comunes de UML</a:t>
            </a:r>
            <a:endParaRPr lang="es-AR" dirty="0"/>
          </a:p>
        </p:txBody>
      </p:sp>
      <p:sp>
        <p:nvSpPr>
          <p:cNvPr id="3" name="2 Marcador de contenido"/>
          <p:cNvSpPr>
            <a:spLocks noGrp="1"/>
          </p:cNvSpPr>
          <p:nvPr>
            <p:ph idx="1"/>
          </p:nvPr>
        </p:nvSpPr>
        <p:spPr>
          <a:xfrm>
            <a:off x="251520" y="1412776"/>
            <a:ext cx="8640960" cy="1152128"/>
          </a:xfrm>
        </p:spPr>
        <p:txBody>
          <a:bodyPr>
            <a:normAutofit fontScale="85000" lnSpcReduction="20000"/>
          </a:bodyPr>
          <a:lstStyle/>
          <a:p>
            <a:r>
              <a:rPr lang="es-AR" dirty="0" smtClean="0"/>
              <a:t>UML tiene cuatro mecanismos comunes</a:t>
            </a:r>
          </a:p>
          <a:p>
            <a:pPr lvl="1"/>
            <a:r>
              <a:rPr lang="es-AR" dirty="0" smtClean="0"/>
              <a:t>son estrategias para aproximar el modelo y se aplica en forma repetida en diferentes contextos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996952"/>
            <a:ext cx="8630534"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00230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251520" y="1196752"/>
            <a:ext cx="8784976" cy="2088232"/>
          </a:xfrm>
        </p:spPr>
        <p:txBody>
          <a:bodyPr>
            <a:normAutofit fontScale="85000" lnSpcReduction="20000"/>
          </a:bodyPr>
          <a:lstStyle/>
          <a:p>
            <a:r>
              <a:rPr lang="es-AR" b="1" dirty="0"/>
              <a:t>Punto de </a:t>
            </a:r>
            <a:r>
              <a:rPr lang="es-AR" b="1" dirty="0" smtClean="0"/>
              <a:t>Salida</a:t>
            </a:r>
            <a:endParaRPr lang="es-AR" dirty="0" smtClean="0"/>
          </a:p>
          <a:p>
            <a:pPr lvl="1"/>
            <a:r>
              <a:rPr lang="es-AR" dirty="0" smtClean="0"/>
              <a:t>Similar </a:t>
            </a:r>
            <a:r>
              <a:rPr lang="es-AR" dirty="0"/>
              <a:t>al Punto de Entada, es posible nombrar Puntos de Salida nombrados. El siguiente diagrama provee un ejemplo donde el estado ejecutado después del estado de procesos principal depende de que ruta se use para realizar la transición del estado.</a:t>
            </a:r>
            <a:endParaRPr lang="es-AR" dirty="0"/>
          </a:p>
        </p:txBody>
      </p:sp>
      <p:pic>
        <p:nvPicPr>
          <p:cNvPr id="61442" name="Picture 2" descr="http://www.sparxsystems.com/images/screenshots/uml2_tutorial/sm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284984"/>
            <a:ext cx="7675253" cy="353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51775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457200" y="908720"/>
            <a:ext cx="8229600" cy="2304256"/>
          </a:xfrm>
        </p:spPr>
        <p:txBody>
          <a:bodyPr>
            <a:normAutofit fontScale="77500" lnSpcReduction="20000"/>
          </a:bodyPr>
          <a:lstStyle/>
          <a:p>
            <a:r>
              <a:rPr lang="es-AR" b="1" dirty="0" err="1"/>
              <a:t>Pseudo</a:t>
            </a:r>
            <a:r>
              <a:rPr lang="es-AR" b="1" dirty="0"/>
              <a:t> estado “</a:t>
            </a:r>
            <a:r>
              <a:rPr lang="es-AR" b="1" dirty="0" err="1"/>
              <a:t>Choice</a:t>
            </a:r>
            <a:r>
              <a:rPr lang="es-AR" b="1" dirty="0"/>
              <a:t>” (</a:t>
            </a:r>
            <a:r>
              <a:rPr lang="es-AR" b="1" dirty="0" smtClean="0"/>
              <a:t>Elección)</a:t>
            </a:r>
            <a:endParaRPr lang="es-AR" dirty="0" smtClean="0"/>
          </a:p>
          <a:p>
            <a:pPr lvl="1"/>
            <a:r>
              <a:rPr lang="es-AR" dirty="0" smtClean="0"/>
              <a:t>Un </a:t>
            </a:r>
            <a:r>
              <a:rPr lang="es-AR" dirty="0" err="1"/>
              <a:t>pseudo</a:t>
            </a:r>
            <a:r>
              <a:rPr lang="es-AR" dirty="0"/>
              <a:t> estado se muestra como un diamante con una transición llegando y dos o más transiciones saliendo</a:t>
            </a:r>
            <a:r>
              <a:rPr lang="es-AR" dirty="0" smtClean="0"/>
              <a:t>.</a:t>
            </a:r>
          </a:p>
          <a:p>
            <a:pPr lvl="1"/>
            <a:r>
              <a:rPr lang="es-AR" dirty="0" smtClean="0"/>
              <a:t>El </a:t>
            </a:r>
            <a:r>
              <a:rPr lang="es-AR" dirty="0"/>
              <a:t>siguiente diagrama muestra que cualquier estado al que se llega después del </a:t>
            </a:r>
            <a:r>
              <a:rPr lang="es-AR" dirty="0" err="1"/>
              <a:t>pseudo</a:t>
            </a:r>
            <a:r>
              <a:rPr lang="es-AR" dirty="0"/>
              <a:t> estado elección depende del formato del mensaje seleccionado durante la ejecución del estado anterior.</a:t>
            </a:r>
            <a:endParaRPr lang="es-AR" dirty="0"/>
          </a:p>
        </p:txBody>
      </p:sp>
      <p:pic>
        <p:nvPicPr>
          <p:cNvPr id="62466" name="Picture 2" descr="http://www.sparxsystems.com/images/screenshots/uml2_tutorial/sm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140968"/>
            <a:ext cx="5256584" cy="346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8721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179512" y="1196752"/>
            <a:ext cx="4320480" cy="5184576"/>
          </a:xfrm>
        </p:spPr>
        <p:txBody>
          <a:bodyPr>
            <a:normAutofit fontScale="70000" lnSpcReduction="20000"/>
          </a:bodyPr>
          <a:lstStyle/>
          <a:p>
            <a:r>
              <a:rPr lang="es-AR" b="1" dirty="0" err="1"/>
              <a:t>Pseudo</a:t>
            </a:r>
            <a:r>
              <a:rPr lang="es-AR" b="1" dirty="0"/>
              <a:t> estado “Junction” (</a:t>
            </a:r>
            <a:r>
              <a:rPr lang="es-AR" b="1" dirty="0" smtClean="0"/>
              <a:t>unión)</a:t>
            </a:r>
            <a:endParaRPr lang="es-AR" dirty="0" smtClean="0"/>
          </a:p>
          <a:p>
            <a:pPr lvl="1"/>
            <a:r>
              <a:rPr lang="es-AR" dirty="0" smtClean="0"/>
              <a:t>Los </a:t>
            </a:r>
            <a:r>
              <a:rPr lang="es-AR" dirty="0" err="1"/>
              <a:t>pseudo</a:t>
            </a:r>
            <a:r>
              <a:rPr lang="es-AR" dirty="0"/>
              <a:t> estados unión se usan para unir transiciones múltiples. </a:t>
            </a:r>
            <a:endParaRPr lang="es-AR" dirty="0" smtClean="0"/>
          </a:p>
          <a:p>
            <a:pPr lvl="1"/>
            <a:r>
              <a:rPr lang="es-AR" dirty="0" smtClean="0"/>
              <a:t>Una </a:t>
            </a:r>
            <a:r>
              <a:rPr lang="es-AR" dirty="0"/>
              <a:t>sola unión puede tener una o más transiciones de entradas y una o más de salida, y se puede aplicar una guarda a cada transición. </a:t>
            </a:r>
            <a:endParaRPr lang="es-AR" dirty="0" smtClean="0"/>
          </a:p>
          <a:p>
            <a:pPr lvl="1"/>
            <a:r>
              <a:rPr lang="es-AR" dirty="0" smtClean="0"/>
              <a:t>Las </a:t>
            </a:r>
            <a:r>
              <a:rPr lang="es-AR" dirty="0"/>
              <a:t>uniones son libres de semántica; una unión que divide una transición de entrada en transiciones de salida múltiples realiza una rama condicional estática, opuesto a un </a:t>
            </a:r>
            <a:r>
              <a:rPr lang="es-AR" dirty="0" err="1"/>
              <a:t>pseudo</a:t>
            </a:r>
            <a:r>
              <a:rPr lang="es-AR" dirty="0"/>
              <a:t> estado elección que realiza una rama condicional dinámica.</a:t>
            </a:r>
            <a:endParaRPr lang="es-AR" dirty="0"/>
          </a:p>
        </p:txBody>
      </p:sp>
      <p:pic>
        <p:nvPicPr>
          <p:cNvPr id="63490" name="Picture 2" descr="http://www.sparxsystems.com/images/screenshots/uml2_tutorial/sm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2060848"/>
            <a:ext cx="43624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95650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457200" y="1052736"/>
            <a:ext cx="8229600" cy="2304255"/>
          </a:xfrm>
        </p:spPr>
        <p:txBody>
          <a:bodyPr>
            <a:normAutofit fontScale="92500" lnSpcReduction="20000"/>
          </a:bodyPr>
          <a:lstStyle/>
          <a:p>
            <a:r>
              <a:rPr lang="es-AR" b="1" dirty="0" err="1"/>
              <a:t>Pseudo</a:t>
            </a:r>
            <a:r>
              <a:rPr lang="es-AR" b="1" dirty="0"/>
              <a:t> estado “</a:t>
            </a:r>
            <a:r>
              <a:rPr lang="es-AR" b="1" dirty="0" err="1"/>
              <a:t>Terminate</a:t>
            </a:r>
            <a:r>
              <a:rPr lang="es-AR" b="1" dirty="0"/>
              <a:t>” (</a:t>
            </a:r>
            <a:r>
              <a:rPr lang="es-AR" b="1" dirty="0" smtClean="0"/>
              <a:t>terminar)</a:t>
            </a:r>
            <a:endParaRPr lang="es-AR" dirty="0" smtClean="0"/>
          </a:p>
          <a:p>
            <a:pPr lvl="1"/>
            <a:r>
              <a:rPr lang="es-AR" dirty="0" smtClean="0"/>
              <a:t>Ingresar </a:t>
            </a:r>
            <a:r>
              <a:rPr lang="es-AR" dirty="0"/>
              <a:t>un </a:t>
            </a:r>
            <a:r>
              <a:rPr lang="es-AR" dirty="0" err="1"/>
              <a:t>pseudo</a:t>
            </a:r>
            <a:r>
              <a:rPr lang="es-AR" dirty="0"/>
              <a:t> terminar indica que la línea de vida de la maquina de estado ha terminado. </a:t>
            </a:r>
            <a:endParaRPr lang="es-AR" dirty="0" smtClean="0"/>
          </a:p>
          <a:p>
            <a:pPr lvl="1"/>
            <a:r>
              <a:rPr lang="es-AR" dirty="0" smtClean="0"/>
              <a:t>Un </a:t>
            </a:r>
            <a:r>
              <a:rPr lang="es-AR" dirty="0" err="1"/>
              <a:t>pseudo</a:t>
            </a:r>
            <a:r>
              <a:rPr lang="es-AR" dirty="0"/>
              <a:t> estado indica que una línea de vida de la maquina de estado ha terminado. Un </a:t>
            </a:r>
            <a:r>
              <a:rPr lang="es-AR" dirty="0" err="1"/>
              <a:t>pseudo</a:t>
            </a:r>
            <a:r>
              <a:rPr lang="es-AR" dirty="0"/>
              <a:t> estado terminar se denota como una cruz.</a:t>
            </a:r>
            <a:endParaRPr lang="es-AR" dirty="0"/>
          </a:p>
        </p:txBody>
      </p:sp>
      <p:pic>
        <p:nvPicPr>
          <p:cNvPr id="64514" name="Picture 2" descr="http://www.sparxsystems.com/images/screenshots/uml2_tutorial/sm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05" y="3617782"/>
            <a:ext cx="6478379" cy="259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9580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395536" y="1124745"/>
            <a:ext cx="8229600" cy="2448271"/>
          </a:xfrm>
        </p:spPr>
        <p:txBody>
          <a:bodyPr>
            <a:normAutofit fontScale="85000" lnSpcReduction="10000"/>
          </a:bodyPr>
          <a:lstStyle/>
          <a:p>
            <a:r>
              <a:rPr lang="es-AR" b="1" dirty="0"/>
              <a:t>Estado “</a:t>
            </a:r>
            <a:r>
              <a:rPr lang="es-AR" b="1" dirty="0" err="1"/>
              <a:t>History</a:t>
            </a:r>
            <a:r>
              <a:rPr lang="es-AR" b="1" dirty="0"/>
              <a:t>” (</a:t>
            </a:r>
            <a:r>
              <a:rPr lang="es-AR" b="1" dirty="0" smtClean="0"/>
              <a:t>Historial)</a:t>
            </a:r>
            <a:endParaRPr lang="es-AR" dirty="0" smtClean="0"/>
          </a:p>
          <a:p>
            <a:pPr lvl="1"/>
            <a:r>
              <a:rPr lang="es-AR" dirty="0" smtClean="0"/>
              <a:t>Un </a:t>
            </a:r>
            <a:r>
              <a:rPr lang="es-AR" dirty="0"/>
              <a:t>estado historial se usa para recordar el estado anterior de una maquina de estado cuando fue interrumpida. </a:t>
            </a:r>
            <a:endParaRPr lang="es-AR" dirty="0" smtClean="0"/>
          </a:p>
          <a:p>
            <a:pPr lvl="1"/>
            <a:r>
              <a:rPr lang="es-AR" dirty="0" smtClean="0"/>
              <a:t>El </a:t>
            </a:r>
            <a:r>
              <a:rPr lang="es-AR" dirty="0"/>
              <a:t>siguiente diagrama ilustra el uso de estados del historial. </a:t>
            </a:r>
            <a:endParaRPr lang="es-AR" dirty="0" smtClean="0"/>
          </a:p>
          <a:p>
            <a:pPr lvl="1"/>
            <a:r>
              <a:rPr lang="es-AR" dirty="0" smtClean="0"/>
              <a:t>El </a:t>
            </a:r>
            <a:r>
              <a:rPr lang="es-AR" dirty="0"/>
              <a:t>ejemplo es una maquina de estado que pertenece a un lavarropas.</a:t>
            </a:r>
            <a:endParaRPr lang="es-AR" dirty="0"/>
          </a:p>
        </p:txBody>
      </p:sp>
      <p:pic>
        <p:nvPicPr>
          <p:cNvPr id="65538" name="Picture 2" descr="http://www.sparxsystems.com/images/screenshots/uml2_tutorial/sm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309" y="3645024"/>
            <a:ext cx="6380793" cy="32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7722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AR" sz="3600" b="1" dirty="0"/>
              <a:t>Diagrama de Máquina de Estados UML 2</a:t>
            </a:r>
            <a:endParaRPr lang="es-AR" sz="3600" dirty="0"/>
          </a:p>
        </p:txBody>
      </p:sp>
      <p:sp>
        <p:nvSpPr>
          <p:cNvPr id="3" name="2 Marcador de contenido"/>
          <p:cNvSpPr>
            <a:spLocks noGrp="1"/>
          </p:cNvSpPr>
          <p:nvPr>
            <p:ph idx="1"/>
          </p:nvPr>
        </p:nvSpPr>
        <p:spPr>
          <a:xfrm>
            <a:off x="179512" y="980729"/>
            <a:ext cx="8856984" cy="2592287"/>
          </a:xfrm>
        </p:spPr>
        <p:txBody>
          <a:bodyPr>
            <a:normAutofit fontScale="70000" lnSpcReduction="20000"/>
          </a:bodyPr>
          <a:lstStyle/>
          <a:p>
            <a:r>
              <a:rPr lang="es-AR" b="1" dirty="0"/>
              <a:t>Regiones </a:t>
            </a:r>
            <a:r>
              <a:rPr lang="es-AR" b="1" dirty="0" smtClean="0"/>
              <a:t>recientes</a:t>
            </a:r>
            <a:endParaRPr lang="es-AR" dirty="0" smtClean="0"/>
          </a:p>
          <a:p>
            <a:pPr lvl="1"/>
            <a:r>
              <a:rPr lang="es-AR" dirty="0" smtClean="0"/>
              <a:t>Un </a:t>
            </a:r>
            <a:r>
              <a:rPr lang="es-AR" dirty="0"/>
              <a:t>estado se puede dividir en regiones conteniendo sub estados que existen y se ejecutan concurrentemente. </a:t>
            </a:r>
            <a:endParaRPr lang="es-AR" dirty="0" smtClean="0"/>
          </a:p>
          <a:p>
            <a:pPr lvl="1"/>
            <a:r>
              <a:rPr lang="es-AR" dirty="0" smtClean="0"/>
              <a:t>El </a:t>
            </a:r>
            <a:r>
              <a:rPr lang="es-AR" dirty="0"/>
              <a:t>siguiente ejemplo muestra que dentro del estado “</a:t>
            </a:r>
            <a:r>
              <a:rPr lang="es-AR" dirty="0" err="1"/>
              <a:t>Applying</a:t>
            </a:r>
            <a:r>
              <a:rPr lang="es-AR" dirty="0"/>
              <a:t> </a:t>
            </a:r>
            <a:r>
              <a:rPr lang="es-AR" dirty="0" err="1"/>
              <a:t>Brakes</a:t>
            </a:r>
            <a:r>
              <a:rPr lang="es-AR" dirty="0"/>
              <a:t>” (Aplicar frenos), los frenos de adelante y atrás estarán operando simultáneamente e independientemente. </a:t>
            </a:r>
            <a:endParaRPr lang="es-AR" dirty="0" smtClean="0"/>
          </a:p>
          <a:p>
            <a:pPr lvl="1"/>
            <a:r>
              <a:rPr lang="es-AR" dirty="0" smtClean="0"/>
              <a:t>Tener </a:t>
            </a:r>
            <a:r>
              <a:rPr lang="es-AR" dirty="0"/>
              <a:t>en cuenta el uso de los </a:t>
            </a:r>
            <a:r>
              <a:rPr lang="es-AR" dirty="0" err="1"/>
              <a:t>pseudo</a:t>
            </a:r>
            <a:r>
              <a:rPr lang="es-AR" dirty="0"/>
              <a:t> estados en lugar de los </a:t>
            </a:r>
            <a:r>
              <a:rPr lang="es-AR" dirty="0" err="1"/>
              <a:t>pseudo</a:t>
            </a:r>
            <a:r>
              <a:rPr lang="es-AR" dirty="0"/>
              <a:t> estados elección y combinación. Estos símbolos se usan para sincronizar los hilos concurrentes.</a:t>
            </a:r>
            <a:endParaRPr lang="es-AR" dirty="0"/>
          </a:p>
        </p:txBody>
      </p:sp>
      <p:pic>
        <p:nvPicPr>
          <p:cNvPr id="66562" name="Picture 2" descr="http://www.sparxsystems.com/images/screenshots/uml2_tutorial/sm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9622"/>
            <a:ext cx="6558597"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5182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 de Comunicaciones UML 2</a:t>
            </a:r>
            <a:endParaRPr lang="es-AR" dirty="0"/>
          </a:p>
        </p:txBody>
      </p:sp>
      <p:sp>
        <p:nvSpPr>
          <p:cNvPr id="3" name="2 Marcador de contenido"/>
          <p:cNvSpPr>
            <a:spLocks noGrp="1"/>
          </p:cNvSpPr>
          <p:nvPr>
            <p:ph idx="1"/>
          </p:nvPr>
        </p:nvSpPr>
        <p:spPr>
          <a:xfrm>
            <a:off x="107504" y="1268761"/>
            <a:ext cx="8928992" cy="4824536"/>
          </a:xfrm>
        </p:spPr>
        <p:txBody>
          <a:bodyPr>
            <a:normAutofit fontScale="70000" lnSpcReduction="20000"/>
          </a:bodyPr>
          <a:lstStyle/>
          <a:p>
            <a:r>
              <a:rPr lang="es-AR" b="1" dirty="0"/>
              <a:t>Diagrama de </a:t>
            </a:r>
            <a:r>
              <a:rPr lang="es-AR" b="1" dirty="0" smtClean="0"/>
              <a:t>Comunicaciones</a:t>
            </a:r>
            <a:endParaRPr lang="es-AR" dirty="0" smtClean="0"/>
          </a:p>
          <a:p>
            <a:pPr lvl="1"/>
            <a:r>
              <a:rPr lang="es-AR" dirty="0" smtClean="0"/>
              <a:t>Un </a:t>
            </a:r>
            <a:r>
              <a:rPr lang="es-AR" dirty="0"/>
              <a:t>diagrama de comunicaciones, inicialmente llamado un diagrama de colaboración, es un diagrama de interacción que muestra información similar a los diagramas de secuencia pero su foco principal es en la relación de </a:t>
            </a:r>
            <a:r>
              <a:rPr lang="es-AR" dirty="0" smtClean="0"/>
              <a:t>objetos.</a:t>
            </a:r>
            <a:endParaRPr lang="es-AR" dirty="0"/>
          </a:p>
          <a:p>
            <a:pPr lvl="1"/>
            <a:r>
              <a:rPr lang="es-AR" dirty="0" smtClean="0"/>
              <a:t>En </a:t>
            </a:r>
            <a:r>
              <a:rPr lang="es-AR" dirty="0"/>
              <a:t>los diagramas de comunicaciones, los objetos como se muestran con conectores de asociación entre ellos. Los mensajes se agregan a las asociaciones y se muestran como flechas cortas apuntando en la dirección del flujo del mensaje. La secuencia de los mensajes se muestra a través de un esquena enumerado. </a:t>
            </a:r>
            <a:endParaRPr lang="es-AR" dirty="0"/>
          </a:p>
          <a:p>
            <a:pPr lvl="1"/>
            <a:r>
              <a:rPr lang="es-AR" dirty="0" smtClean="0"/>
              <a:t>Los </a:t>
            </a:r>
            <a:r>
              <a:rPr lang="es-AR" dirty="0"/>
              <a:t>siguientes diagramas muestran un diagrama de comunicación y el diagrama de secuencia que muestran la misma información. A pesar de que es posible derivar la secuencia de mensajes en el diagrama de comunicación desde el esquema enumerado, no es inmediatamente visible. Lo que el diagrama de comunicación realiza es mostrar claramente el conjunto completo de mensajes pasados entre objetos adyacentes.</a:t>
            </a:r>
            <a:endParaRPr lang="es-AR" dirty="0"/>
          </a:p>
        </p:txBody>
      </p:sp>
    </p:spTree>
    <p:extLst>
      <p:ext uri="{BB962C8B-B14F-4D97-AF65-F5344CB8AC3E}">
        <p14:creationId xmlns:p14="http://schemas.microsoft.com/office/powerpoint/2010/main" val="1865207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 de Comunicaciones UML 2</a:t>
            </a:r>
            <a:endParaRPr lang="es-AR" dirty="0"/>
          </a:p>
        </p:txBody>
      </p:sp>
      <p:sp>
        <p:nvSpPr>
          <p:cNvPr id="3" name="2 Marcador de contenido"/>
          <p:cNvSpPr>
            <a:spLocks noGrp="1"/>
          </p:cNvSpPr>
          <p:nvPr>
            <p:ph idx="1"/>
          </p:nvPr>
        </p:nvSpPr>
        <p:spPr>
          <a:xfrm>
            <a:off x="107504" y="1268761"/>
            <a:ext cx="8928992" cy="648071"/>
          </a:xfrm>
        </p:spPr>
        <p:txBody>
          <a:bodyPr>
            <a:normAutofit/>
          </a:bodyPr>
          <a:lstStyle/>
          <a:p>
            <a:r>
              <a:rPr lang="es-AR" b="1" dirty="0"/>
              <a:t>Diagrama de </a:t>
            </a:r>
            <a:r>
              <a:rPr lang="es-AR" b="1" dirty="0" smtClean="0"/>
              <a:t>Comunicaciones</a:t>
            </a:r>
            <a:endParaRPr lang="es-AR" dirty="0" smtClean="0"/>
          </a:p>
        </p:txBody>
      </p:sp>
      <p:pic>
        <p:nvPicPr>
          <p:cNvPr id="67586" name="Picture 2" descr="http://www.sparxsystems.com/images/screenshots/uml2_tutorial/com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42122"/>
            <a:ext cx="8164785" cy="462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6557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 de Comunicaciones UML 2</a:t>
            </a:r>
            <a:endParaRPr lang="es-AR" dirty="0"/>
          </a:p>
        </p:txBody>
      </p:sp>
      <p:sp>
        <p:nvSpPr>
          <p:cNvPr id="3" name="2 Marcador de contenido"/>
          <p:cNvSpPr>
            <a:spLocks noGrp="1"/>
          </p:cNvSpPr>
          <p:nvPr>
            <p:ph idx="1"/>
          </p:nvPr>
        </p:nvSpPr>
        <p:spPr>
          <a:xfrm>
            <a:off x="107504" y="1268761"/>
            <a:ext cx="8928992" cy="648071"/>
          </a:xfrm>
        </p:spPr>
        <p:txBody>
          <a:bodyPr>
            <a:normAutofit/>
          </a:bodyPr>
          <a:lstStyle/>
          <a:p>
            <a:r>
              <a:rPr lang="es-AR" b="1" dirty="0"/>
              <a:t>Diagrama de </a:t>
            </a:r>
            <a:r>
              <a:rPr lang="es-AR" b="1" dirty="0" smtClean="0"/>
              <a:t>Comunicaciones</a:t>
            </a:r>
            <a:endParaRPr lang="es-AR" dirty="0" smtClean="0"/>
          </a:p>
        </p:txBody>
      </p:sp>
      <p:pic>
        <p:nvPicPr>
          <p:cNvPr id="68610" name="Picture 2" descr="http://www.sparxsystems.com/images/screenshots/uml2_tutorial/com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58233"/>
            <a:ext cx="7992888" cy="459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5096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Secuencia UML 2</a:t>
            </a:r>
            <a:endParaRPr lang="es-AR" dirty="0"/>
          </a:p>
        </p:txBody>
      </p:sp>
      <p:sp>
        <p:nvSpPr>
          <p:cNvPr id="3" name="2 Marcador de contenido"/>
          <p:cNvSpPr>
            <a:spLocks noGrp="1"/>
          </p:cNvSpPr>
          <p:nvPr>
            <p:ph idx="1"/>
          </p:nvPr>
        </p:nvSpPr>
        <p:spPr/>
        <p:txBody>
          <a:bodyPr>
            <a:normAutofit fontScale="92500" lnSpcReduction="20000"/>
          </a:bodyPr>
          <a:lstStyle/>
          <a:p>
            <a:r>
              <a:rPr lang="es-AR" b="1" dirty="0"/>
              <a:t>Diagrama de </a:t>
            </a:r>
            <a:r>
              <a:rPr lang="es-AR" b="1" dirty="0" smtClean="0"/>
              <a:t>Secuencia</a:t>
            </a:r>
            <a:endParaRPr lang="es-AR" dirty="0" smtClean="0"/>
          </a:p>
          <a:p>
            <a:pPr lvl="1"/>
            <a:r>
              <a:rPr lang="es-AR" dirty="0" smtClean="0"/>
              <a:t>Un </a:t>
            </a:r>
            <a:r>
              <a:rPr lang="es-AR" dirty="0"/>
              <a:t>diagrama de secuencia es una forma de diagrama de interacción que muestra los objetos como líneas de vida a lo largo de la página y con sus interacciones en el tiempo representadas como mensajes dibujados como flechas desde la línea de vida origen hasta la línea de vida destino. </a:t>
            </a:r>
            <a:endParaRPr lang="es-AR" dirty="0" smtClean="0"/>
          </a:p>
          <a:p>
            <a:pPr lvl="1"/>
            <a:r>
              <a:rPr lang="es-AR" dirty="0" smtClean="0"/>
              <a:t>Los </a:t>
            </a:r>
            <a:r>
              <a:rPr lang="es-AR" dirty="0"/>
              <a:t>diagramas de secuencia son buenos para mostrar qué objetos se comunican con qué otros objetos y qué mensajes disparan esas comunicaciones. </a:t>
            </a:r>
            <a:endParaRPr lang="es-AR" dirty="0" smtClean="0"/>
          </a:p>
          <a:p>
            <a:pPr lvl="1"/>
            <a:r>
              <a:rPr lang="es-AR" dirty="0" smtClean="0"/>
              <a:t>Los </a:t>
            </a:r>
            <a:r>
              <a:rPr lang="es-AR" dirty="0"/>
              <a:t>diagramas de secuencia no están pensados para mostrar lógicas de procedimientos complejos.</a:t>
            </a:r>
            <a:endParaRPr lang="es-AR" dirty="0"/>
          </a:p>
        </p:txBody>
      </p:sp>
    </p:spTree>
    <p:extLst>
      <p:ext uri="{BB962C8B-B14F-4D97-AF65-F5344CB8AC3E}">
        <p14:creationId xmlns:p14="http://schemas.microsoft.com/office/powerpoint/2010/main" val="3805758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Especificaciones</a:t>
            </a:r>
            <a:endParaRPr lang="es-AR" dirty="0"/>
          </a:p>
        </p:txBody>
      </p:sp>
      <p:sp>
        <p:nvSpPr>
          <p:cNvPr id="3" name="2 Marcador de contenido"/>
          <p:cNvSpPr>
            <a:spLocks noGrp="1"/>
          </p:cNvSpPr>
          <p:nvPr>
            <p:ph idx="1"/>
          </p:nvPr>
        </p:nvSpPr>
        <p:spPr>
          <a:xfrm>
            <a:off x="323528" y="1340768"/>
            <a:ext cx="8712968" cy="5040560"/>
          </a:xfrm>
        </p:spPr>
        <p:txBody>
          <a:bodyPr>
            <a:normAutofit fontScale="92500"/>
          </a:bodyPr>
          <a:lstStyle/>
          <a:p>
            <a:r>
              <a:rPr lang="es-AR" dirty="0" smtClean="0"/>
              <a:t>Para la especificación UML tiene dos dimensiones:</a:t>
            </a:r>
          </a:p>
          <a:p>
            <a:pPr lvl="1"/>
            <a:r>
              <a:rPr lang="es-AR" dirty="0" smtClean="0"/>
              <a:t>Grafica: para visualizar diagramas, iconos, etc.</a:t>
            </a:r>
          </a:p>
          <a:p>
            <a:pPr lvl="1"/>
            <a:r>
              <a:rPr lang="es-AR" dirty="0" smtClean="0"/>
              <a:t>Texto: para especificar los diferentes elementos de modelado, son descripciones textuales de la semántica de un elemento</a:t>
            </a:r>
          </a:p>
          <a:p>
            <a:r>
              <a:rPr lang="es-AR" dirty="0" smtClean="0"/>
              <a:t>La semántica de un elemento es capturada en una especificación, es lo que representa el elemento en el modelado.</a:t>
            </a:r>
          </a:p>
          <a:p>
            <a:r>
              <a:rPr lang="es-AR" dirty="0" smtClean="0"/>
              <a:t>El conjunto de especificaciones textual son lo mas importante del modelado</a:t>
            </a:r>
          </a:p>
        </p:txBody>
      </p:sp>
    </p:spTree>
    <p:extLst>
      <p:ext uri="{BB962C8B-B14F-4D97-AF65-F5344CB8AC3E}">
        <p14:creationId xmlns:p14="http://schemas.microsoft.com/office/powerpoint/2010/main" val="2646672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90066"/>
          </a:xfrm>
        </p:spPr>
        <p:txBody>
          <a:bodyPr>
            <a:normAutofit fontScale="90000"/>
          </a:bodyPr>
          <a:lstStyle/>
          <a:p>
            <a:r>
              <a:rPr lang="es-AR" b="1" dirty="0"/>
              <a:t>Diagrama de Secuencia UML 2</a:t>
            </a:r>
            <a:endParaRPr lang="es-AR" dirty="0"/>
          </a:p>
        </p:txBody>
      </p:sp>
      <p:sp>
        <p:nvSpPr>
          <p:cNvPr id="3" name="2 Marcador de contenido"/>
          <p:cNvSpPr>
            <a:spLocks noGrp="1"/>
          </p:cNvSpPr>
          <p:nvPr>
            <p:ph idx="1"/>
          </p:nvPr>
        </p:nvSpPr>
        <p:spPr>
          <a:xfrm>
            <a:off x="0" y="980728"/>
            <a:ext cx="9036496" cy="3581766"/>
          </a:xfrm>
        </p:spPr>
        <p:txBody>
          <a:bodyPr>
            <a:normAutofit fontScale="70000" lnSpcReduction="20000"/>
          </a:bodyPr>
          <a:lstStyle/>
          <a:p>
            <a:r>
              <a:rPr lang="es-AR" b="1" dirty="0"/>
              <a:t>Línea de </a:t>
            </a:r>
            <a:r>
              <a:rPr lang="es-AR" b="1" dirty="0" smtClean="0"/>
              <a:t>Vida</a:t>
            </a:r>
            <a:endParaRPr lang="es-AR" dirty="0" smtClean="0"/>
          </a:p>
          <a:p>
            <a:pPr lvl="1"/>
            <a:r>
              <a:rPr lang="es-AR" dirty="0" smtClean="0"/>
              <a:t>Una </a:t>
            </a:r>
            <a:r>
              <a:rPr lang="es-AR" dirty="0"/>
              <a:t>línea de vida representa un participante individual en un diagrama de secuencia. </a:t>
            </a:r>
            <a:endParaRPr lang="es-AR" dirty="0" smtClean="0"/>
          </a:p>
          <a:p>
            <a:pPr lvl="1"/>
            <a:r>
              <a:rPr lang="es-AR" dirty="0" smtClean="0"/>
              <a:t>Una </a:t>
            </a:r>
            <a:r>
              <a:rPr lang="es-AR" dirty="0"/>
              <a:t>línea de vida usualmente tiene un rectángulo que contiene el nombre del </a:t>
            </a:r>
            <a:r>
              <a:rPr lang="es-AR" dirty="0" smtClean="0"/>
              <a:t>objeto.</a:t>
            </a:r>
          </a:p>
          <a:p>
            <a:pPr lvl="1"/>
            <a:r>
              <a:rPr lang="es-AR" dirty="0" smtClean="0"/>
              <a:t>Si </a:t>
            </a:r>
            <a:r>
              <a:rPr lang="es-AR" dirty="0"/>
              <a:t>el nombre es </a:t>
            </a:r>
            <a:r>
              <a:rPr lang="es-AR" dirty="0" err="1"/>
              <a:t>self</a:t>
            </a:r>
            <a:r>
              <a:rPr lang="es-AR" dirty="0"/>
              <a:t> entonces eso indica que la línea de vida representa el clasificador que posee el diagrama de secuencia</a:t>
            </a:r>
            <a:r>
              <a:rPr lang="es-AR" dirty="0" smtClean="0"/>
              <a:t>.</a:t>
            </a:r>
          </a:p>
          <a:p>
            <a:pPr lvl="1"/>
            <a:r>
              <a:rPr lang="es-AR" dirty="0"/>
              <a:t>Algunas veces un diagrama de secuencia tendrá una línea de vida con un símbolo del elemento actor en la parte superior. </a:t>
            </a:r>
            <a:endParaRPr lang="es-AR" dirty="0" smtClean="0"/>
          </a:p>
          <a:p>
            <a:pPr lvl="1"/>
            <a:r>
              <a:rPr lang="es-AR" dirty="0" smtClean="0"/>
              <a:t>Este </a:t>
            </a:r>
            <a:r>
              <a:rPr lang="es-AR" dirty="0"/>
              <a:t>usualmente sería el caso si un diagrama de secuencia es contenido por un caso de uso. Los elementos entidad, control y límite de los diagramas de robustez también pueden contener líneas de vida.</a:t>
            </a:r>
            <a:endParaRPr lang="es-AR" dirty="0"/>
          </a:p>
        </p:txBody>
      </p:sp>
      <p:pic>
        <p:nvPicPr>
          <p:cNvPr id="69634" name="Picture 2" descr="http://www.sparxsystems.com/images/screenshots/uml2_tutorial/seq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562494"/>
            <a:ext cx="4608512" cy="2322890"/>
          </a:xfrm>
          <a:prstGeom prst="rect">
            <a:avLst/>
          </a:prstGeom>
          <a:noFill/>
          <a:extLst>
            <a:ext uri="{909E8E84-426E-40DD-AFC4-6F175D3DCCD1}">
              <a14:hiddenFill xmlns:a14="http://schemas.microsoft.com/office/drawing/2010/main">
                <a:solidFill>
                  <a:srgbClr val="FFFFFF"/>
                </a:solidFill>
              </a14:hiddenFill>
            </a:ext>
          </a:extLst>
        </p:spPr>
      </p:pic>
      <p:pic>
        <p:nvPicPr>
          <p:cNvPr id="69636" name="Picture 4" descr="http://www.sparxsystems.com/images/screenshots/uml2_tutorial/seq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81128"/>
            <a:ext cx="4234067"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484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r>
              <a:rPr lang="es-AR" b="1" dirty="0"/>
              <a:t>Diagrama de Secuencia UML 2</a:t>
            </a:r>
            <a:endParaRPr lang="es-AR" dirty="0"/>
          </a:p>
        </p:txBody>
      </p:sp>
      <p:sp>
        <p:nvSpPr>
          <p:cNvPr id="3" name="2 Marcador de contenido"/>
          <p:cNvSpPr>
            <a:spLocks noGrp="1"/>
          </p:cNvSpPr>
          <p:nvPr>
            <p:ph idx="1"/>
          </p:nvPr>
        </p:nvSpPr>
        <p:spPr>
          <a:xfrm>
            <a:off x="0" y="1052736"/>
            <a:ext cx="4157298" cy="5661247"/>
          </a:xfrm>
        </p:spPr>
        <p:txBody>
          <a:bodyPr>
            <a:normAutofit fontScale="70000" lnSpcReduction="20000"/>
          </a:bodyPr>
          <a:lstStyle/>
          <a:p>
            <a:r>
              <a:rPr lang="es-AR" b="1" dirty="0" smtClean="0"/>
              <a:t>Mensajes</a:t>
            </a:r>
            <a:endParaRPr lang="es-AR" dirty="0" smtClean="0"/>
          </a:p>
          <a:p>
            <a:pPr lvl="1"/>
            <a:r>
              <a:rPr lang="es-AR" dirty="0" smtClean="0"/>
              <a:t>Los </a:t>
            </a:r>
            <a:r>
              <a:rPr lang="es-AR" dirty="0"/>
              <a:t>mensajes se muestran como flechas. </a:t>
            </a:r>
            <a:endParaRPr lang="es-AR" dirty="0" smtClean="0"/>
          </a:p>
          <a:p>
            <a:pPr lvl="1"/>
            <a:r>
              <a:rPr lang="es-AR" dirty="0" smtClean="0"/>
              <a:t>Los </a:t>
            </a:r>
            <a:r>
              <a:rPr lang="es-AR" dirty="0"/>
              <a:t>mensajes pueden ser completos, perdidos o encontrados; síncronos o asíncronos: llamadas o señales</a:t>
            </a:r>
            <a:r>
              <a:rPr lang="es-AR" dirty="0" smtClean="0"/>
              <a:t>.</a:t>
            </a:r>
          </a:p>
          <a:p>
            <a:pPr lvl="1"/>
            <a:r>
              <a:rPr lang="es-AR" dirty="0" smtClean="0"/>
              <a:t>En </a:t>
            </a:r>
            <a:r>
              <a:rPr lang="es-AR" dirty="0"/>
              <a:t>el siguiente diagrama, el primer mensaje es un mensaje </a:t>
            </a:r>
            <a:r>
              <a:rPr lang="es-AR" b="1" dirty="0"/>
              <a:t>síncrono </a:t>
            </a:r>
            <a:r>
              <a:rPr lang="es-AR" dirty="0"/>
              <a:t>(denotado por una punta de flecha oscura), completo con un mensaje de retorno implícito; el segundo mensaje es </a:t>
            </a:r>
            <a:r>
              <a:rPr lang="es-AR" b="1" dirty="0"/>
              <a:t>asíncron</a:t>
            </a:r>
            <a:r>
              <a:rPr lang="es-AR" dirty="0"/>
              <a:t>o (denotado por una punta de flecha en línea) y el tercero es un mensaje de </a:t>
            </a:r>
            <a:r>
              <a:rPr lang="es-AR" b="1" dirty="0"/>
              <a:t>retorno asíncrono </a:t>
            </a:r>
            <a:r>
              <a:rPr lang="es-AR" dirty="0"/>
              <a:t>(denotado por una línea punteada).</a:t>
            </a:r>
            <a:endParaRPr lang="es-AR" dirty="0"/>
          </a:p>
        </p:txBody>
      </p:sp>
      <p:pic>
        <p:nvPicPr>
          <p:cNvPr id="70658" name="Picture 2" descr="http://www.sparxsystems.com/images/screenshots/uml2_tutorial/seq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98" y="2348880"/>
            <a:ext cx="4986702" cy="400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17593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b="1" dirty="0"/>
              <a:t>Diagrama de Secuencia UML 2</a:t>
            </a:r>
            <a:endParaRPr lang="es-AR" dirty="0"/>
          </a:p>
        </p:txBody>
      </p:sp>
      <p:sp>
        <p:nvSpPr>
          <p:cNvPr id="3" name="2 Marcador de contenido"/>
          <p:cNvSpPr>
            <a:spLocks noGrp="1"/>
          </p:cNvSpPr>
          <p:nvPr>
            <p:ph idx="1"/>
          </p:nvPr>
        </p:nvSpPr>
        <p:spPr>
          <a:xfrm>
            <a:off x="0" y="980728"/>
            <a:ext cx="9036496" cy="2292170"/>
          </a:xfrm>
        </p:spPr>
        <p:txBody>
          <a:bodyPr>
            <a:normAutofit fontScale="70000" lnSpcReduction="20000"/>
          </a:bodyPr>
          <a:lstStyle/>
          <a:p>
            <a:r>
              <a:rPr lang="es-AR" b="1" dirty="0"/>
              <a:t>Ocurrencia de </a:t>
            </a:r>
            <a:r>
              <a:rPr lang="es-AR" b="1" dirty="0" smtClean="0"/>
              <a:t>ejecución</a:t>
            </a:r>
            <a:endParaRPr lang="es-AR" dirty="0" smtClean="0"/>
          </a:p>
          <a:p>
            <a:pPr lvl="1"/>
            <a:r>
              <a:rPr lang="es-AR" dirty="0" smtClean="0"/>
              <a:t>Un </a:t>
            </a:r>
            <a:r>
              <a:rPr lang="es-AR" dirty="0"/>
              <a:t>rectángulo fino a lo largo de la línea de vida denota la ocurrencia de ejecución o activación de un foco de control. </a:t>
            </a:r>
            <a:endParaRPr lang="es-AR" dirty="0" smtClean="0"/>
          </a:p>
          <a:p>
            <a:pPr lvl="1"/>
            <a:r>
              <a:rPr lang="es-AR" dirty="0" smtClean="0"/>
              <a:t>En </a:t>
            </a:r>
            <a:r>
              <a:rPr lang="es-AR" dirty="0"/>
              <a:t>el diagrama anterior hay tres ocurrencias de ejecución. </a:t>
            </a:r>
            <a:endParaRPr lang="es-AR" dirty="0" smtClean="0"/>
          </a:p>
          <a:p>
            <a:pPr lvl="1"/>
            <a:r>
              <a:rPr lang="es-AR" dirty="0" smtClean="0"/>
              <a:t>El </a:t>
            </a:r>
            <a:r>
              <a:rPr lang="es-AR" dirty="0"/>
              <a:t>primero es el objeto origen que envía dos mensajes y recibe dos respuestas, el segundo es el objeto destino que recibe un mensaje asíncrono y retorna una respuesta, y el tercero es el objeto destino que recibe un mensaje asíncrono y retorna una respuesta</a:t>
            </a:r>
            <a:r>
              <a:rPr lang="es-AR" dirty="0" smtClean="0"/>
              <a:t>.</a:t>
            </a:r>
          </a:p>
          <a:p>
            <a:endParaRPr lang="es-AR" dirty="0"/>
          </a:p>
        </p:txBody>
      </p:sp>
      <p:sp>
        <p:nvSpPr>
          <p:cNvPr id="4" name="3 Rectángulo"/>
          <p:cNvSpPr/>
          <p:nvPr/>
        </p:nvSpPr>
        <p:spPr>
          <a:xfrm>
            <a:off x="251520" y="3645024"/>
            <a:ext cx="5913950" cy="2277547"/>
          </a:xfrm>
          <a:prstGeom prst="rect">
            <a:avLst/>
          </a:prstGeom>
        </p:spPr>
        <p:txBody>
          <a:bodyPr wrap="square">
            <a:spAutoFit/>
          </a:bodyPr>
          <a:lstStyle/>
          <a:p>
            <a:pPr marL="285750" indent="-285750">
              <a:buFont typeface="Arial" panose="020B0604020202020204" pitchFamily="34" charset="0"/>
              <a:buChar char="•"/>
            </a:pPr>
            <a:r>
              <a:rPr lang="es-AR" sz="2200" b="1" dirty="0"/>
              <a:t>Mensaje </a:t>
            </a:r>
            <a:r>
              <a:rPr lang="es-AR" sz="2200" b="1" dirty="0" err="1"/>
              <a:t>Self</a:t>
            </a:r>
            <a:endParaRPr lang="es-AR" sz="2200" b="1" dirty="0"/>
          </a:p>
          <a:p>
            <a:pPr marL="742950" lvl="1" indent="-285750">
              <a:buFont typeface="Arial" panose="020B0604020202020204" pitchFamily="34" charset="0"/>
              <a:buChar char="•"/>
            </a:pPr>
            <a:r>
              <a:rPr lang="es-AR" sz="2000" dirty="0"/>
              <a:t>Un </a:t>
            </a:r>
            <a:r>
              <a:rPr lang="es-AR" sz="2000" dirty="0"/>
              <a:t>mensaje </a:t>
            </a:r>
            <a:r>
              <a:rPr lang="es-AR" sz="2000" dirty="0" err="1"/>
              <a:t>self</a:t>
            </a:r>
            <a:r>
              <a:rPr lang="es-AR" sz="2000" dirty="0"/>
              <a:t> puede representar una llamada recursiva de una operación, o un método llamando a otro método perteneciente al mismo objeto. Este se muestra como cuando crea un foco de control anidado en la ocurrencia de ejecución de la línea de vida.</a:t>
            </a:r>
          </a:p>
        </p:txBody>
      </p:sp>
      <p:pic>
        <p:nvPicPr>
          <p:cNvPr id="71682" name="Picture 2" descr="http://www.sparxsystems.com/images/screenshots/uml2_tutorial/seq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7" y="3272898"/>
            <a:ext cx="2620134" cy="355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917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b="1" dirty="0"/>
              <a:t>Diagrama de Secuencia UML 2</a:t>
            </a:r>
            <a:endParaRPr lang="es-AR" dirty="0"/>
          </a:p>
        </p:txBody>
      </p:sp>
      <p:sp>
        <p:nvSpPr>
          <p:cNvPr id="3" name="2 Marcador de contenido"/>
          <p:cNvSpPr>
            <a:spLocks noGrp="1"/>
          </p:cNvSpPr>
          <p:nvPr>
            <p:ph idx="1"/>
          </p:nvPr>
        </p:nvSpPr>
        <p:spPr>
          <a:xfrm>
            <a:off x="179512" y="1340768"/>
            <a:ext cx="5328592" cy="4896544"/>
          </a:xfrm>
        </p:spPr>
        <p:txBody>
          <a:bodyPr>
            <a:normAutofit fontScale="85000" lnSpcReduction="20000"/>
          </a:bodyPr>
          <a:lstStyle/>
          <a:p>
            <a:r>
              <a:rPr lang="es-AR" b="1" dirty="0"/>
              <a:t>Mensajes perdidos y </a:t>
            </a:r>
            <a:r>
              <a:rPr lang="es-AR" b="1" dirty="0" smtClean="0"/>
              <a:t>encontrados</a:t>
            </a:r>
            <a:endParaRPr lang="es-AR" dirty="0" smtClean="0"/>
          </a:p>
          <a:p>
            <a:pPr lvl="1"/>
            <a:r>
              <a:rPr lang="es-AR" dirty="0" smtClean="0"/>
              <a:t>Los </a:t>
            </a:r>
            <a:r>
              <a:rPr lang="es-AR" dirty="0"/>
              <a:t>mensajes perdidos son aquellos que han sido enviados pero que no han llegado al destino esperado, o que han llegado a un destino que no se muestra en el diagrama actual. </a:t>
            </a:r>
            <a:endParaRPr lang="es-AR" dirty="0" smtClean="0"/>
          </a:p>
          <a:p>
            <a:pPr lvl="1"/>
            <a:r>
              <a:rPr lang="es-AR" dirty="0" smtClean="0"/>
              <a:t>Los </a:t>
            </a:r>
            <a:r>
              <a:rPr lang="es-AR" dirty="0"/>
              <a:t>mensajes encontrados son aquellos que llegan de un remitente no conocido, o de un remitente no conocido en el diagrama </a:t>
            </a:r>
            <a:r>
              <a:rPr lang="es-AR" dirty="0" smtClean="0"/>
              <a:t>actual.</a:t>
            </a:r>
          </a:p>
          <a:p>
            <a:pPr lvl="1"/>
            <a:r>
              <a:rPr lang="es-AR" dirty="0" smtClean="0"/>
              <a:t>Ellos </a:t>
            </a:r>
            <a:r>
              <a:rPr lang="es-AR" dirty="0"/>
              <a:t>se denotan yendo o llegando desde un elemento de punto final.</a:t>
            </a:r>
            <a:endParaRPr lang="es-AR" dirty="0"/>
          </a:p>
        </p:txBody>
      </p:sp>
      <p:pic>
        <p:nvPicPr>
          <p:cNvPr id="72706" name="Picture 2" descr="http://www.sparxsystems.com/images/screenshots/uml2_tutorial/seq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772816"/>
            <a:ext cx="3397045"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772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b="1" dirty="0"/>
              <a:t>Diagrama de Secuencia UML 2</a:t>
            </a:r>
            <a:endParaRPr lang="es-AR" dirty="0"/>
          </a:p>
        </p:txBody>
      </p:sp>
      <p:sp>
        <p:nvSpPr>
          <p:cNvPr id="3" name="2 Marcador de contenido"/>
          <p:cNvSpPr>
            <a:spLocks noGrp="1"/>
          </p:cNvSpPr>
          <p:nvPr>
            <p:ph idx="1"/>
          </p:nvPr>
        </p:nvSpPr>
        <p:spPr>
          <a:xfrm>
            <a:off x="107504" y="1124744"/>
            <a:ext cx="8928992" cy="2448272"/>
          </a:xfrm>
        </p:spPr>
        <p:txBody>
          <a:bodyPr>
            <a:normAutofit fontScale="70000" lnSpcReduction="20000"/>
          </a:bodyPr>
          <a:lstStyle/>
          <a:p>
            <a:r>
              <a:rPr lang="es-AR" b="1" dirty="0"/>
              <a:t>Inicio y final de línea de </a:t>
            </a:r>
            <a:r>
              <a:rPr lang="es-AR" b="1" dirty="0" smtClean="0"/>
              <a:t>vida</a:t>
            </a:r>
            <a:endParaRPr lang="es-AR" dirty="0" smtClean="0"/>
          </a:p>
          <a:p>
            <a:pPr lvl="1"/>
            <a:r>
              <a:rPr lang="es-AR" dirty="0" smtClean="0"/>
              <a:t>Una </a:t>
            </a:r>
            <a:r>
              <a:rPr lang="es-AR" dirty="0"/>
              <a:t>línea de vida se puede crear o destruir durante la escala de tiempo representada por un diagrama de secuencia. </a:t>
            </a:r>
            <a:endParaRPr lang="es-AR" dirty="0" smtClean="0"/>
          </a:p>
          <a:p>
            <a:pPr lvl="1"/>
            <a:r>
              <a:rPr lang="es-AR" dirty="0" smtClean="0"/>
              <a:t>En </a:t>
            </a:r>
            <a:r>
              <a:rPr lang="es-AR" dirty="0"/>
              <a:t>el último caso, la línea de vida se termina por un símbolo de detención, representado como una cruz. En el primer caso, el símbolo al inicio de la línea de vida se muestra en un nivel más bajo de la página que el símbolo del objeto que causó la creación. </a:t>
            </a:r>
            <a:endParaRPr lang="es-AR" dirty="0" smtClean="0"/>
          </a:p>
          <a:p>
            <a:pPr lvl="1"/>
            <a:r>
              <a:rPr lang="es-AR" dirty="0" smtClean="0"/>
              <a:t>El </a:t>
            </a:r>
            <a:r>
              <a:rPr lang="es-AR" dirty="0"/>
              <a:t>siguiente diagrama muestra un objeto que fue creado y destruido.</a:t>
            </a:r>
            <a:endParaRPr lang="es-AR" dirty="0"/>
          </a:p>
        </p:txBody>
      </p:sp>
      <p:pic>
        <p:nvPicPr>
          <p:cNvPr id="73730" name="Picture 2" descr="http://www.sparxsystems.com/images/screenshots/uml2_tutorial/seq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645024"/>
            <a:ext cx="4824536" cy="308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7725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b="1" dirty="0"/>
              <a:t>Diagrama de Secuencia UML 2</a:t>
            </a:r>
            <a:endParaRPr lang="es-AR" dirty="0"/>
          </a:p>
        </p:txBody>
      </p:sp>
      <p:sp>
        <p:nvSpPr>
          <p:cNvPr id="3" name="2 Marcador de contenido"/>
          <p:cNvSpPr>
            <a:spLocks noGrp="1"/>
          </p:cNvSpPr>
          <p:nvPr>
            <p:ph idx="1"/>
          </p:nvPr>
        </p:nvSpPr>
        <p:spPr>
          <a:xfrm>
            <a:off x="11427" y="1340768"/>
            <a:ext cx="4762872" cy="5018533"/>
          </a:xfrm>
        </p:spPr>
        <p:txBody>
          <a:bodyPr>
            <a:normAutofit fontScale="77500" lnSpcReduction="20000"/>
          </a:bodyPr>
          <a:lstStyle/>
          <a:p>
            <a:r>
              <a:rPr lang="es-AR" b="1" dirty="0"/>
              <a:t>Restricciones de tiempo y </a:t>
            </a:r>
            <a:r>
              <a:rPr lang="es-AR" b="1" dirty="0" smtClean="0"/>
              <a:t>duración</a:t>
            </a:r>
            <a:endParaRPr lang="es-AR" dirty="0" smtClean="0"/>
          </a:p>
          <a:p>
            <a:pPr lvl="1"/>
            <a:r>
              <a:rPr lang="es-AR" dirty="0" smtClean="0"/>
              <a:t>En </a:t>
            </a:r>
            <a:r>
              <a:rPr lang="es-AR" dirty="0"/>
              <a:t>forma predeterminada, un mensaje se muestra como una línea horizontal. Ya que la línea de vida representa el pasaje de tiempo hacia abajo, cuando se modela un sistema en tiempo real, o incluso un proceso de negocios en tiempo límite, puede ser importante considerar el tiempo que toma realizar las acciones. </a:t>
            </a:r>
            <a:endParaRPr lang="es-AR" dirty="0" smtClean="0"/>
          </a:p>
          <a:p>
            <a:pPr lvl="1"/>
            <a:r>
              <a:rPr lang="es-AR" dirty="0" smtClean="0"/>
              <a:t>Al </a:t>
            </a:r>
            <a:r>
              <a:rPr lang="es-AR" dirty="0"/>
              <a:t>configurar una restricción de duración para un mensaje, el mensaje se mostrará como una línea inclinada.</a:t>
            </a:r>
            <a:endParaRPr lang="es-AR" dirty="0"/>
          </a:p>
        </p:txBody>
      </p:sp>
      <p:pic>
        <p:nvPicPr>
          <p:cNvPr id="74754" name="Picture 2" descr="http://www.sparxsystems.com/images/screenshots/uml2_tutorial/seq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551" y="1916832"/>
            <a:ext cx="4428449" cy="426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772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196752"/>
            <a:ext cx="9036496" cy="5184576"/>
          </a:xfrm>
        </p:spPr>
        <p:txBody>
          <a:bodyPr>
            <a:normAutofit/>
          </a:bodyPr>
          <a:lstStyle/>
          <a:p>
            <a:r>
              <a:rPr lang="es-AR" b="1" dirty="0"/>
              <a:t>Fragmentos </a:t>
            </a:r>
            <a:r>
              <a:rPr lang="es-AR" b="1" dirty="0" smtClean="0"/>
              <a:t>combinados</a:t>
            </a:r>
            <a:endParaRPr lang="es-AR" b="1" dirty="0"/>
          </a:p>
          <a:p>
            <a:pPr lvl="1"/>
            <a:r>
              <a:rPr lang="es-AR" dirty="0" smtClean="0"/>
              <a:t>Se </a:t>
            </a:r>
            <a:r>
              <a:rPr lang="es-AR" dirty="0"/>
              <a:t>estableció anteriormente que no se espera que los diagramas de secuencia muestren lógicas de procedimientos complejos. </a:t>
            </a:r>
            <a:endParaRPr lang="es-AR" dirty="0" smtClean="0"/>
          </a:p>
          <a:p>
            <a:pPr lvl="1"/>
            <a:r>
              <a:rPr lang="es-AR" dirty="0" smtClean="0"/>
              <a:t>Siendo </a:t>
            </a:r>
            <a:r>
              <a:rPr lang="es-AR" dirty="0"/>
              <a:t>este el caso, hay un número de mecanismos que permiten agregar un grado de lógicas de procedimientos a los diagramas y que a la vez vienen bajo el encabezado de fragmentos combinados. </a:t>
            </a:r>
            <a:endParaRPr lang="es-AR" dirty="0" smtClean="0"/>
          </a:p>
          <a:p>
            <a:pPr lvl="1"/>
            <a:r>
              <a:rPr lang="es-AR" dirty="0" smtClean="0"/>
              <a:t>Un </a:t>
            </a:r>
            <a:r>
              <a:rPr lang="es-AR" dirty="0"/>
              <a:t>fragmento combinado es una o más secuencias de procesos incluidas en un marco y ejecutadas bajo circunstancias nombradas específicas. </a:t>
            </a:r>
            <a:endParaRPr lang="es-AR" dirty="0" smtClean="0"/>
          </a:p>
          <a:p>
            <a:endParaRPr lang="es-AR" dirty="0"/>
          </a:p>
        </p:txBody>
      </p:sp>
      <p:sp>
        <p:nvSpPr>
          <p:cNvPr id="4" name="1 Título"/>
          <p:cNvSpPr>
            <a:spLocks noGrp="1"/>
          </p:cNvSpPr>
          <p:nvPr>
            <p:ph type="title"/>
          </p:nvPr>
        </p:nvSpPr>
        <p:spPr/>
        <p:txBody>
          <a:bodyPr>
            <a:normAutofit/>
          </a:bodyPr>
          <a:lstStyle/>
          <a:p>
            <a:r>
              <a:rPr lang="es-AR" b="1" dirty="0"/>
              <a:t>Diagrama de Secuencia UML 2</a:t>
            </a:r>
            <a:endParaRPr lang="es-AR" dirty="0"/>
          </a:p>
        </p:txBody>
      </p:sp>
    </p:spTree>
    <p:extLst>
      <p:ext uri="{BB962C8B-B14F-4D97-AF65-F5344CB8AC3E}">
        <p14:creationId xmlns:p14="http://schemas.microsoft.com/office/powerpoint/2010/main" val="20746569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196752"/>
            <a:ext cx="9144000" cy="5472608"/>
          </a:xfrm>
        </p:spPr>
        <p:txBody>
          <a:bodyPr>
            <a:normAutofit fontScale="85000" lnSpcReduction="20000"/>
          </a:bodyPr>
          <a:lstStyle/>
          <a:p>
            <a:r>
              <a:rPr lang="es-AR" b="1" dirty="0"/>
              <a:t>Fragmentos combinados</a:t>
            </a:r>
            <a:br>
              <a:rPr lang="es-AR" b="1" dirty="0"/>
            </a:br>
            <a:endParaRPr lang="es-AR" b="1" dirty="0"/>
          </a:p>
          <a:p>
            <a:r>
              <a:rPr lang="es-AR" dirty="0" smtClean="0"/>
              <a:t>Los </a:t>
            </a:r>
            <a:r>
              <a:rPr lang="es-AR" dirty="0"/>
              <a:t>fragmentos disponibles </a:t>
            </a:r>
            <a:r>
              <a:rPr lang="es-AR" dirty="0" smtClean="0"/>
              <a:t>son:</a:t>
            </a:r>
          </a:p>
          <a:p>
            <a:pPr lvl="1"/>
            <a:r>
              <a:rPr lang="es-AR" dirty="0" smtClean="0"/>
              <a:t>El </a:t>
            </a:r>
            <a:r>
              <a:rPr lang="es-AR" dirty="0"/>
              <a:t>fragmento </a:t>
            </a:r>
            <a:r>
              <a:rPr lang="es-AR" dirty="0" err="1"/>
              <a:t>Alternative</a:t>
            </a:r>
            <a:r>
              <a:rPr lang="es-AR" dirty="0"/>
              <a:t> (</a:t>
            </a:r>
            <a:r>
              <a:rPr lang="es-AR" dirty="0" err="1"/>
              <a:t>denotedo</a:t>
            </a:r>
            <a:r>
              <a:rPr lang="es-AR" dirty="0"/>
              <a:t> “</a:t>
            </a:r>
            <a:r>
              <a:rPr lang="es-AR" dirty="0" err="1"/>
              <a:t>alt</a:t>
            </a:r>
            <a:r>
              <a:rPr lang="es-AR" dirty="0"/>
              <a:t>”) modela estructuras </a:t>
            </a:r>
            <a:r>
              <a:rPr lang="es-AR" dirty="0" err="1"/>
              <a:t>if</a:t>
            </a:r>
            <a:r>
              <a:rPr lang="es-AR" dirty="0"/>
              <a:t>…</a:t>
            </a:r>
            <a:r>
              <a:rPr lang="es-AR" dirty="0" err="1"/>
              <a:t>then</a:t>
            </a:r>
            <a:r>
              <a:rPr lang="es-AR" dirty="0"/>
              <a:t>…</a:t>
            </a:r>
            <a:r>
              <a:rPr lang="es-AR" dirty="0" err="1"/>
              <a:t>else</a:t>
            </a:r>
            <a:r>
              <a:rPr lang="es-AR" dirty="0"/>
              <a:t>.</a:t>
            </a:r>
          </a:p>
          <a:p>
            <a:pPr lvl="1"/>
            <a:r>
              <a:rPr lang="es-AR" dirty="0"/>
              <a:t>El fragmento </a:t>
            </a:r>
            <a:r>
              <a:rPr lang="es-AR" dirty="0" err="1"/>
              <a:t>Option</a:t>
            </a:r>
            <a:r>
              <a:rPr lang="es-AR" dirty="0"/>
              <a:t> (denotado “</a:t>
            </a:r>
            <a:r>
              <a:rPr lang="es-AR" dirty="0" err="1"/>
              <a:t>opt</a:t>
            </a:r>
            <a:r>
              <a:rPr lang="es-AR" dirty="0"/>
              <a:t>”) modela estructuras </a:t>
            </a:r>
            <a:r>
              <a:rPr lang="es-AR" dirty="0" err="1"/>
              <a:t>switch</a:t>
            </a:r>
            <a:r>
              <a:rPr lang="es-AR" dirty="0"/>
              <a:t>.</a:t>
            </a:r>
          </a:p>
          <a:p>
            <a:pPr lvl="1"/>
            <a:r>
              <a:rPr lang="es-AR" dirty="0"/>
              <a:t>El fragmento Break modela una secuencia alternativa de eventos que se procesa en lugar de todo del resto del diagrama.</a:t>
            </a:r>
          </a:p>
          <a:p>
            <a:pPr lvl="1"/>
            <a:r>
              <a:rPr lang="es-AR" dirty="0"/>
              <a:t>El fragmento </a:t>
            </a:r>
            <a:r>
              <a:rPr lang="es-AR" dirty="0" err="1"/>
              <a:t>Parallel</a:t>
            </a:r>
            <a:r>
              <a:rPr lang="es-AR" dirty="0"/>
              <a:t> (denotado “par”) modela procesos concurrentes.</a:t>
            </a:r>
          </a:p>
          <a:p>
            <a:pPr lvl="1"/>
            <a:r>
              <a:rPr lang="es-AR" dirty="0"/>
              <a:t>El fragmento de secuenciado </a:t>
            </a:r>
            <a:r>
              <a:rPr lang="es-AR" dirty="0" err="1"/>
              <a:t>Weak</a:t>
            </a:r>
            <a:r>
              <a:rPr lang="es-AR" dirty="0"/>
              <a:t> (denotado “</a:t>
            </a:r>
            <a:r>
              <a:rPr lang="es-AR" dirty="0" err="1"/>
              <a:t>seq</a:t>
            </a:r>
            <a:r>
              <a:rPr lang="es-AR" dirty="0"/>
              <a:t>”) incluye un número de secuencias para las cuales todos los mensajes se deben procesar en un segmento anterior, antes de que el siguiente segmento pueda comenzar, pero que no impone ningún secuenciado en los mensajes que no comparten una línea de vida.</a:t>
            </a:r>
          </a:p>
          <a:p>
            <a:endParaRPr lang="es-AR" dirty="0"/>
          </a:p>
        </p:txBody>
      </p:sp>
      <p:sp>
        <p:nvSpPr>
          <p:cNvPr id="4" name="1 Título"/>
          <p:cNvSpPr>
            <a:spLocks noGrp="1"/>
          </p:cNvSpPr>
          <p:nvPr>
            <p:ph type="title"/>
          </p:nvPr>
        </p:nvSpPr>
        <p:spPr/>
        <p:txBody>
          <a:bodyPr>
            <a:normAutofit/>
          </a:bodyPr>
          <a:lstStyle/>
          <a:p>
            <a:r>
              <a:rPr lang="es-AR" b="1" dirty="0"/>
              <a:t>Diagrama de Secuencia UML 2</a:t>
            </a:r>
            <a:endParaRPr lang="es-AR" dirty="0"/>
          </a:p>
        </p:txBody>
      </p:sp>
    </p:spTree>
    <p:extLst>
      <p:ext uri="{BB962C8B-B14F-4D97-AF65-F5344CB8AC3E}">
        <p14:creationId xmlns:p14="http://schemas.microsoft.com/office/powerpoint/2010/main" val="31385026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196752"/>
            <a:ext cx="9144000" cy="5472608"/>
          </a:xfrm>
        </p:spPr>
        <p:txBody>
          <a:bodyPr>
            <a:normAutofit fontScale="77500" lnSpcReduction="20000"/>
          </a:bodyPr>
          <a:lstStyle/>
          <a:p>
            <a:r>
              <a:rPr lang="es-AR" b="1" dirty="0"/>
              <a:t>Fragmentos combinados</a:t>
            </a:r>
            <a:br>
              <a:rPr lang="es-AR" b="1" dirty="0"/>
            </a:br>
            <a:endParaRPr lang="es-AR" b="1" dirty="0"/>
          </a:p>
          <a:p>
            <a:r>
              <a:rPr lang="es-AR" dirty="0" smtClean="0"/>
              <a:t>Los </a:t>
            </a:r>
            <a:r>
              <a:rPr lang="es-AR" dirty="0"/>
              <a:t>fragmentos disponibles </a:t>
            </a:r>
            <a:r>
              <a:rPr lang="es-AR" dirty="0" smtClean="0"/>
              <a:t>son:</a:t>
            </a:r>
          </a:p>
          <a:p>
            <a:pPr lvl="1"/>
            <a:r>
              <a:rPr lang="es-AR" dirty="0" smtClean="0"/>
              <a:t>El </a:t>
            </a:r>
            <a:r>
              <a:rPr lang="es-AR" dirty="0"/>
              <a:t>fragmento de secuenciado </a:t>
            </a:r>
            <a:r>
              <a:rPr lang="es-AR" dirty="0" err="1"/>
              <a:t>Strict</a:t>
            </a:r>
            <a:r>
              <a:rPr lang="es-AR" dirty="0"/>
              <a:t> (denotado “</a:t>
            </a:r>
            <a:r>
              <a:rPr lang="es-AR" dirty="0" err="1"/>
              <a:t>strict</a:t>
            </a:r>
            <a:r>
              <a:rPr lang="es-AR" dirty="0"/>
              <a:t>”) incluye una serie de mensajes que se deben procesar en el orden proporcionado.</a:t>
            </a:r>
          </a:p>
          <a:p>
            <a:pPr lvl="1"/>
            <a:r>
              <a:rPr lang="es-AR" dirty="0"/>
              <a:t>El fragmento </a:t>
            </a:r>
            <a:r>
              <a:rPr lang="es-AR" dirty="0" err="1"/>
              <a:t>Negative</a:t>
            </a:r>
            <a:r>
              <a:rPr lang="es-AR" dirty="0"/>
              <a:t> (denotado “</a:t>
            </a:r>
            <a:r>
              <a:rPr lang="es-AR" dirty="0" err="1"/>
              <a:t>neg</a:t>
            </a:r>
            <a:r>
              <a:rPr lang="es-AR" dirty="0"/>
              <a:t>”) incluye una serie de mensajes inválidos.</a:t>
            </a:r>
          </a:p>
          <a:p>
            <a:pPr lvl="1"/>
            <a:r>
              <a:rPr lang="es-AR" dirty="0"/>
              <a:t>El fragmento </a:t>
            </a:r>
            <a:r>
              <a:rPr lang="es-AR" dirty="0" err="1"/>
              <a:t>Critical</a:t>
            </a:r>
            <a:r>
              <a:rPr lang="es-AR" dirty="0"/>
              <a:t> incluye una sección crítica.</a:t>
            </a:r>
          </a:p>
          <a:p>
            <a:pPr lvl="1"/>
            <a:r>
              <a:rPr lang="es-AR" dirty="0"/>
              <a:t>El fragmento Ignore declara un mensaje o mensajes que no son de ningún interés si este aparece en el contexto actual.</a:t>
            </a:r>
          </a:p>
          <a:p>
            <a:pPr lvl="1"/>
            <a:r>
              <a:rPr lang="es-AR" dirty="0"/>
              <a:t>El fragmento </a:t>
            </a:r>
            <a:r>
              <a:rPr lang="es-AR" dirty="0" err="1"/>
              <a:t>Consider</a:t>
            </a:r>
            <a:r>
              <a:rPr lang="es-AR" dirty="0"/>
              <a:t> es el opuesto del fragmento Ignore: cualquier mensaje que no se incluya en el fragmento </a:t>
            </a:r>
            <a:r>
              <a:rPr lang="es-AR" dirty="0" err="1"/>
              <a:t>Consider</a:t>
            </a:r>
            <a:r>
              <a:rPr lang="es-AR" dirty="0"/>
              <a:t> se debería ignorar.</a:t>
            </a:r>
          </a:p>
          <a:p>
            <a:pPr lvl="1"/>
            <a:r>
              <a:rPr lang="es-AR" dirty="0"/>
              <a:t>El fragmento </a:t>
            </a:r>
            <a:r>
              <a:rPr lang="es-AR" dirty="0" err="1"/>
              <a:t>Assertion</a:t>
            </a:r>
            <a:r>
              <a:rPr lang="es-AR" dirty="0"/>
              <a:t> (denotado “</a:t>
            </a:r>
            <a:r>
              <a:rPr lang="es-AR" dirty="0" err="1"/>
              <a:t>assert</a:t>
            </a:r>
            <a:r>
              <a:rPr lang="es-AR" dirty="0"/>
              <a:t>”) designa que cualquier secuencia que no se muestra como un operando de la aserción es inválida.</a:t>
            </a:r>
          </a:p>
          <a:p>
            <a:pPr lvl="1"/>
            <a:r>
              <a:rPr lang="es-AR" dirty="0"/>
              <a:t>El fragmento </a:t>
            </a:r>
            <a:r>
              <a:rPr lang="es-AR" dirty="0" err="1"/>
              <a:t>Loop</a:t>
            </a:r>
            <a:r>
              <a:rPr lang="es-AR" dirty="0"/>
              <a:t> incluye una serie de mensajes que están repetidos.</a:t>
            </a:r>
          </a:p>
          <a:p>
            <a:endParaRPr lang="es-AR" dirty="0"/>
          </a:p>
        </p:txBody>
      </p:sp>
      <p:sp>
        <p:nvSpPr>
          <p:cNvPr id="4" name="1 Título"/>
          <p:cNvSpPr>
            <a:spLocks noGrp="1"/>
          </p:cNvSpPr>
          <p:nvPr>
            <p:ph type="title"/>
          </p:nvPr>
        </p:nvSpPr>
        <p:spPr/>
        <p:txBody>
          <a:bodyPr>
            <a:normAutofit/>
          </a:bodyPr>
          <a:lstStyle/>
          <a:p>
            <a:r>
              <a:rPr lang="es-AR" b="1" dirty="0"/>
              <a:t>Diagrama de Secuencia UML 2</a:t>
            </a:r>
            <a:endParaRPr lang="es-AR" dirty="0"/>
          </a:p>
        </p:txBody>
      </p:sp>
    </p:spTree>
    <p:extLst>
      <p:ext uri="{BB962C8B-B14F-4D97-AF65-F5344CB8AC3E}">
        <p14:creationId xmlns:p14="http://schemas.microsoft.com/office/powerpoint/2010/main" val="16968178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196752"/>
            <a:ext cx="3635896" cy="4968553"/>
          </a:xfrm>
        </p:spPr>
        <p:txBody>
          <a:bodyPr>
            <a:normAutofit fontScale="70000" lnSpcReduction="20000"/>
          </a:bodyPr>
          <a:lstStyle/>
          <a:p>
            <a:r>
              <a:rPr lang="es-AR" b="1" dirty="0"/>
              <a:t>Fragmentos </a:t>
            </a:r>
            <a:r>
              <a:rPr lang="es-AR" b="1" dirty="0" smtClean="0"/>
              <a:t>combinados</a:t>
            </a:r>
          </a:p>
          <a:p>
            <a:pPr lvl="1"/>
            <a:r>
              <a:rPr lang="es-AR" dirty="0"/>
              <a:t>También hay una ocurrencia de interacción, que es similar a un fragmento combinado. </a:t>
            </a:r>
            <a:endParaRPr lang="es-AR" dirty="0" smtClean="0"/>
          </a:p>
          <a:p>
            <a:pPr lvl="1"/>
            <a:r>
              <a:rPr lang="es-AR" dirty="0" smtClean="0"/>
              <a:t>Una </a:t>
            </a:r>
            <a:r>
              <a:rPr lang="es-AR" dirty="0"/>
              <a:t>ocurrencia de interacción es una referencia a otro diagrama que tiene la palabra “</a:t>
            </a:r>
            <a:r>
              <a:rPr lang="es-AR" dirty="0" err="1"/>
              <a:t>ref</a:t>
            </a:r>
            <a:r>
              <a:rPr lang="es-AR" dirty="0"/>
              <a:t>” en la esquina izquierda arriba del marco, y tiene el nombre del diagrama referenciado que se muestra en el medio del marco</a:t>
            </a:r>
            <a:r>
              <a:rPr lang="es-AR" b="1" dirty="0"/>
              <a:t/>
            </a:r>
            <a:br>
              <a:rPr lang="es-AR" b="1" dirty="0"/>
            </a:br>
            <a:endParaRPr lang="es-AR" b="1" dirty="0"/>
          </a:p>
        </p:txBody>
      </p:sp>
      <p:sp>
        <p:nvSpPr>
          <p:cNvPr id="4" name="1 Título"/>
          <p:cNvSpPr>
            <a:spLocks noGrp="1"/>
          </p:cNvSpPr>
          <p:nvPr>
            <p:ph type="title"/>
          </p:nvPr>
        </p:nvSpPr>
        <p:spPr/>
        <p:txBody>
          <a:bodyPr>
            <a:normAutofit/>
          </a:bodyPr>
          <a:lstStyle/>
          <a:p>
            <a:r>
              <a:rPr lang="es-AR" b="1" dirty="0"/>
              <a:t>Diagrama de Secuencia UML 2</a:t>
            </a:r>
            <a:endParaRPr lang="es-AR" dirty="0"/>
          </a:p>
        </p:txBody>
      </p:sp>
      <p:pic>
        <p:nvPicPr>
          <p:cNvPr id="75778" name="Picture 2" descr="http://www.sparxsystems.com/images/screenshots/uml2_tutorial/seq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064" y="1512859"/>
            <a:ext cx="5028400" cy="465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851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Especificaciones</a:t>
            </a:r>
            <a:endParaRPr lang="es-AR" dirty="0"/>
          </a:p>
        </p:txBody>
      </p:sp>
      <p:sp>
        <p:nvSpPr>
          <p:cNvPr id="3" name="2 Marcador de contenido"/>
          <p:cNvSpPr>
            <a:spLocks noGrp="1"/>
          </p:cNvSpPr>
          <p:nvPr>
            <p:ph idx="1"/>
          </p:nvPr>
        </p:nvSpPr>
        <p:spPr/>
        <p:txBody>
          <a:bodyPr/>
          <a:lstStyle/>
          <a:p>
            <a:r>
              <a:rPr lang="es-AR" dirty="0" smtClean="0"/>
              <a:t>Los modelos UML pueden ser / estar:</a:t>
            </a:r>
          </a:p>
          <a:p>
            <a:pPr lvl="1"/>
            <a:r>
              <a:rPr lang="es-AR" dirty="0" smtClean="0"/>
              <a:t>Elididos (desvanecer): algunos elementos están presente en el plano posterior, pero oculto en los diagramas</a:t>
            </a:r>
          </a:p>
          <a:p>
            <a:pPr lvl="1"/>
            <a:r>
              <a:rPr lang="es-AR" dirty="0" smtClean="0"/>
              <a:t>Incompletos: algunos elementos pueden faltar por completo</a:t>
            </a:r>
          </a:p>
          <a:p>
            <a:pPr lvl="1"/>
            <a:r>
              <a:rPr lang="es-AR" dirty="0" smtClean="0"/>
              <a:t>Incoherentes: el modelo puede tener inconsistencias</a:t>
            </a:r>
          </a:p>
          <a:p>
            <a:pPr lvl="1"/>
            <a:endParaRPr lang="es-AR" dirty="0"/>
          </a:p>
        </p:txBody>
      </p:sp>
    </p:spTree>
    <p:extLst>
      <p:ext uri="{BB962C8B-B14F-4D97-AF65-F5344CB8AC3E}">
        <p14:creationId xmlns:p14="http://schemas.microsoft.com/office/powerpoint/2010/main" val="70106502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Secuencia UML 2</a:t>
            </a:r>
            <a:endParaRPr lang="es-AR" dirty="0"/>
          </a:p>
        </p:txBody>
      </p:sp>
      <p:sp>
        <p:nvSpPr>
          <p:cNvPr id="3" name="2 Marcador de contenido"/>
          <p:cNvSpPr>
            <a:spLocks noGrp="1"/>
          </p:cNvSpPr>
          <p:nvPr>
            <p:ph idx="1"/>
          </p:nvPr>
        </p:nvSpPr>
        <p:spPr>
          <a:xfrm>
            <a:off x="457200" y="1600200"/>
            <a:ext cx="4258816" cy="4781127"/>
          </a:xfrm>
        </p:spPr>
        <p:txBody>
          <a:bodyPr>
            <a:normAutofit/>
          </a:bodyPr>
          <a:lstStyle/>
          <a:p>
            <a:r>
              <a:rPr lang="es-AR" b="1" dirty="0"/>
              <a:t>Descomposición en </a:t>
            </a:r>
            <a:r>
              <a:rPr lang="es-AR" b="1" dirty="0" smtClean="0"/>
              <a:t>parte</a:t>
            </a:r>
            <a:endParaRPr lang="es-AR" dirty="0" smtClean="0"/>
          </a:p>
          <a:p>
            <a:pPr lvl="1"/>
            <a:r>
              <a:rPr lang="es-AR" dirty="0" smtClean="0"/>
              <a:t>Un </a:t>
            </a:r>
            <a:r>
              <a:rPr lang="es-AR" dirty="0"/>
              <a:t>objeto puede tener más de una línea de vida que viene de ésta. </a:t>
            </a:r>
            <a:endParaRPr lang="es-AR" dirty="0" smtClean="0"/>
          </a:p>
          <a:p>
            <a:pPr lvl="1"/>
            <a:r>
              <a:rPr lang="es-AR" dirty="0" smtClean="0"/>
              <a:t>Esto </a:t>
            </a:r>
            <a:r>
              <a:rPr lang="es-AR" dirty="0"/>
              <a:t>permite mensajes de entre e </a:t>
            </a:r>
            <a:r>
              <a:rPr lang="es-AR" dirty="0" err="1"/>
              <a:t>intra</a:t>
            </a:r>
            <a:r>
              <a:rPr lang="es-AR" dirty="0"/>
              <a:t> objetos para que se muestren en el mismo diagrama.</a:t>
            </a:r>
            <a:endParaRPr lang="es-AR" dirty="0"/>
          </a:p>
        </p:txBody>
      </p:sp>
      <p:pic>
        <p:nvPicPr>
          <p:cNvPr id="79874" name="Picture 2" descr="http://www.sparxsystems.com/images/screenshots/uml2_tutorial/seq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628800"/>
            <a:ext cx="4201997"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9203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Secuencia UML 2</a:t>
            </a:r>
            <a:endParaRPr lang="es-AR" dirty="0"/>
          </a:p>
        </p:txBody>
      </p:sp>
      <p:sp>
        <p:nvSpPr>
          <p:cNvPr id="3" name="2 Marcador de contenido"/>
          <p:cNvSpPr>
            <a:spLocks noGrp="1"/>
          </p:cNvSpPr>
          <p:nvPr>
            <p:ph idx="1"/>
          </p:nvPr>
        </p:nvSpPr>
        <p:spPr>
          <a:xfrm>
            <a:off x="251520" y="1600200"/>
            <a:ext cx="5770984" cy="4709120"/>
          </a:xfrm>
        </p:spPr>
        <p:txBody>
          <a:bodyPr>
            <a:normAutofit fontScale="85000" lnSpcReduction="10000"/>
          </a:bodyPr>
          <a:lstStyle/>
          <a:p>
            <a:r>
              <a:rPr lang="es-AR" b="1" dirty="0"/>
              <a:t>Continuaciones / Invariantes de </a:t>
            </a:r>
            <a:r>
              <a:rPr lang="es-AR" b="1" dirty="0" smtClean="0"/>
              <a:t>Estado</a:t>
            </a:r>
            <a:endParaRPr lang="es-AR" dirty="0" smtClean="0"/>
          </a:p>
          <a:p>
            <a:pPr lvl="1"/>
            <a:r>
              <a:rPr lang="es-AR" dirty="0" smtClean="0"/>
              <a:t>Una </a:t>
            </a:r>
            <a:r>
              <a:rPr lang="es-AR" dirty="0"/>
              <a:t>invariante de estado es una restricción ubicada en una línea de vida que debe ser verdadera en el tiempo de ejecución</a:t>
            </a:r>
            <a:r>
              <a:rPr lang="es-AR" dirty="0" smtClean="0"/>
              <a:t>.</a:t>
            </a:r>
          </a:p>
          <a:p>
            <a:pPr lvl="1"/>
            <a:r>
              <a:rPr lang="es-AR" dirty="0" smtClean="0"/>
              <a:t> </a:t>
            </a:r>
            <a:r>
              <a:rPr lang="es-AR" dirty="0"/>
              <a:t>Esta se muestra como un rectángulo con los extremos en </a:t>
            </a:r>
            <a:r>
              <a:rPr lang="es-AR" dirty="0" err="1"/>
              <a:t>semi-circulos</a:t>
            </a:r>
            <a:r>
              <a:rPr lang="es-AR" dirty="0" smtClean="0"/>
              <a:t>.</a:t>
            </a:r>
          </a:p>
          <a:p>
            <a:pPr lvl="1"/>
            <a:r>
              <a:rPr lang="es-AR" dirty="0"/>
              <a:t>Una continuación tiene la misma notación que una invariante de estado pero se usa en fragmentos combinados y puede extenderse a través de más de una línea de vida.</a:t>
            </a:r>
            <a:endParaRPr lang="es-AR" dirty="0"/>
          </a:p>
        </p:txBody>
      </p:sp>
      <p:pic>
        <p:nvPicPr>
          <p:cNvPr id="80898" name="Picture 2" descr="http://www.sparxsystems.com/images/screenshots/uml2_tutorial/seq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628799"/>
            <a:ext cx="2838684" cy="460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8540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 de Secuencia UML </a:t>
            </a:r>
            <a:r>
              <a:rPr lang="es-AR" b="1" dirty="0" smtClean="0"/>
              <a:t>2</a:t>
            </a:r>
            <a:br>
              <a:rPr lang="es-AR" b="1" dirty="0" smtClean="0"/>
            </a:br>
            <a:r>
              <a:rPr lang="es-AR" dirty="0" smtClean="0"/>
              <a:t>Interacción</a:t>
            </a:r>
            <a:endParaRPr lang="es-A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6542" y="1988840"/>
            <a:ext cx="7809535"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53278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 de Secuencia UML </a:t>
            </a:r>
            <a:r>
              <a:rPr lang="es-AR" b="1" dirty="0" smtClean="0"/>
              <a:t>2</a:t>
            </a:r>
            <a:br>
              <a:rPr lang="es-AR" b="1" dirty="0" smtClean="0"/>
            </a:br>
            <a:r>
              <a:rPr lang="es-AR" dirty="0" smtClean="0"/>
              <a:t>Interacción</a:t>
            </a:r>
            <a:endParaRPr lang="es-A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672" y="1772816"/>
            <a:ext cx="8893568" cy="417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41411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Diagrama de secuencia</a:t>
            </a:r>
            <a:endParaRPr lang="es-A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391" y="1916832"/>
            <a:ext cx="805426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1600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 diagrama de secuencia</a:t>
            </a:r>
            <a:endParaRPr lang="es-AR"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54" y="2276872"/>
            <a:ext cx="878964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7048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333776"/>
            <a:ext cx="8298421" cy="6191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82858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0" y="548680"/>
            <a:ext cx="8947880"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64352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69" y="908720"/>
            <a:ext cx="8531060" cy="5040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1061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AR" dirty="0" smtClean="0"/>
              <a:t>Diagrama de secuencias</a:t>
            </a:r>
            <a:endParaRPr lang="es-AR" dirty="0"/>
          </a:p>
        </p:txBody>
      </p:sp>
      <p:pic>
        <p:nvPicPr>
          <p:cNvPr id="8194" name="Picture 2" descr="Elementos de un diagrama de 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24744"/>
            <a:ext cx="5948164" cy="547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Adornos</a:t>
            </a:r>
            <a:endParaRPr lang="es-AR" dirty="0"/>
          </a:p>
        </p:txBody>
      </p:sp>
      <p:sp>
        <p:nvSpPr>
          <p:cNvPr id="3" name="2 Marcador de contenido"/>
          <p:cNvSpPr>
            <a:spLocks noGrp="1"/>
          </p:cNvSpPr>
          <p:nvPr>
            <p:ph idx="1"/>
          </p:nvPr>
        </p:nvSpPr>
        <p:spPr/>
        <p:txBody>
          <a:bodyPr/>
          <a:lstStyle/>
          <a:p>
            <a:r>
              <a:rPr lang="es-AR" dirty="0" smtClean="0"/>
              <a:t>Un adorno hace visible una </a:t>
            </a:r>
            <a:r>
              <a:rPr lang="es-AR" dirty="0" err="1" smtClean="0"/>
              <a:t>espesificasion</a:t>
            </a:r>
            <a:r>
              <a:rPr lang="es-AR" dirty="0" smtClean="0"/>
              <a:t> del elemento</a:t>
            </a:r>
          </a:p>
          <a:p>
            <a:pPr lvl="1"/>
            <a:r>
              <a:rPr lang="es-AR" dirty="0" smtClean="0"/>
              <a:t>A todo elemento de UML se le puede </a:t>
            </a:r>
            <a:r>
              <a:rPr lang="es-AR" dirty="0" err="1" smtClean="0"/>
              <a:t>aderir</a:t>
            </a:r>
            <a:r>
              <a:rPr lang="es-AR" dirty="0" smtClean="0"/>
              <a:t> uno o mas adornos</a:t>
            </a:r>
          </a:p>
          <a:p>
            <a:pPr lvl="1"/>
            <a:r>
              <a:rPr lang="es-AR" dirty="0" smtClean="0"/>
              <a:t>Se pueden agregar adornos hasta que el elemento este lo suficientemente descripto</a:t>
            </a:r>
          </a:p>
          <a:p>
            <a:pPr lvl="1"/>
            <a:r>
              <a:rPr lang="es-AR" dirty="0" smtClean="0"/>
              <a:t>Cada diagrama, por ser una vista, muestra los adornos relacionado con la vista</a:t>
            </a:r>
            <a:endParaRPr lang="es-AR" dirty="0"/>
          </a:p>
        </p:txBody>
      </p:sp>
    </p:spTree>
    <p:extLst>
      <p:ext uri="{BB962C8B-B14F-4D97-AF65-F5344CB8AC3E}">
        <p14:creationId xmlns:p14="http://schemas.microsoft.com/office/powerpoint/2010/main" val="409474422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031402725"/>
              </p:ext>
            </p:extLst>
          </p:nvPr>
        </p:nvGraphicFramePr>
        <p:xfrm>
          <a:off x="251520" y="188641"/>
          <a:ext cx="8640959" cy="6486573"/>
        </p:xfrm>
        <a:graphic>
          <a:graphicData uri="http://schemas.openxmlformats.org/drawingml/2006/table">
            <a:tbl>
              <a:tblPr firstRow="1" firstCol="1" bandRow="1">
                <a:tableStyleId>{5C22544A-7EE6-4342-B048-85BDC9FD1C3A}</a:tableStyleId>
              </a:tblPr>
              <a:tblGrid>
                <a:gridCol w="740654"/>
                <a:gridCol w="1234423"/>
                <a:gridCol w="6665882"/>
              </a:tblGrid>
              <a:tr h="334514">
                <a:tc>
                  <a:txBody>
                    <a:bodyPr/>
                    <a:lstStyle/>
                    <a:p>
                      <a:pPr>
                        <a:lnSpc>
                          <a:spcPct val="115000"/>
                        </a:lnSpc>
                        <a:spcAft>
                          <a:spcPts val="0"/>
                        </a:spcAft>
                      </a:pPr>
                      <a:r>
                        <a:rPr lang="es-AR" sz="1400" dirty="0">
                          <a:effectLst/>
                        </a:rPr>
                        <a:t>Forma</a:t>
                      </a:r>
                      <a:endParaRPr lang="es-AR" sz="1400" dirty="0">
                        <a:effectLst/>
                        <a:latin typeface="Calibri"/>
                        <a:ea typeface="Calibri"/>
                        <a:cs typeface="Times New Roman"/>
                      </a:endParaRPr>
                    </a:p>
                  </a:txBody>
                  <a:tcPr marL="38001" marR="38001" marT="47502" marB="47502" anchor="ctr"/>
                </a:tc>
                <a:tc>
                  <a:txBody>
                    <a:bodyPr/>
                    <a:lstStyle/>
                    <a:p>
                      <a:pPr>
                        <a:lnSpc>
                          <a:spcPct val="115000"/>
                        </a:lnSpc>
                        <a:spcAft>
                          <a:spcPts val="0"/>
                        </a:spcAft>
                      </a:pPr>
                      <a:r>
                        <a:rPr lang="es-AR" sz="1400">
                          <a:effectLst/>
                        </a:rPr>
                        <a:t>Elemento</a:t>
                      </a:r>
                      <a:endParaRPr lang="es-AR" sz="1400">
                        <a:effectLst/>
                        <a:latin typeface="Calibri"/>
                        <a:ea typeface="Calibri"/>
                        <a:cs typeface="Times New Roman"/>
                      </a:endParaRPr>
                    </a:p>
                  </a:txBody>
                  <a:tcPr marL="38001" marR="38001" marT="47502" marB="47502" anchor="ctr"/>
                </a:tc>
                <a:tc>
                  <a:txBody>
                    <a:bodyPr/>
                    <a:lstStyle/>
                    <a:p>
                      <a:pPr>
                        <a:lnSpc>
                          <a:spcPct val="115000"/>
                        </a:lnSpc>
                        <a:spcAft>
                          <a:spcPts val="0"/>
                        </a:spcAft>
                      </a:pPr>
                      <a:r>
                        <a:rPr lang="es-AR" sz="1400" dirty="0">
                          <a:effectLst/>
                        </a:rPr>
                        <a:t>Descripción</a:t>
                      </a:r>
                      <a:endParaRPr lang="es-AR" sz="1400" dirty="0">
                        <a:effectLst/>
                        <a:latin typeface="Calibri"/>
                        <a:ea typeface="Calibri"/>
                        <a:cs typeface="Times New Roman"/>
                      </a:endParaRPr>
                    </a:p>
                  </a:txBody>
                  <a:tcPr marL="38001" marR="38001" marT="47502" marB="47502" anchor="ctr"/>
                </a:tc>
              </a:tr>
              <a:tr h="819187">
                <a:tc>
                  <a:txBody>
                    <a:bodyPr/>
                    <a:lstStyle/>
                    <a:p>
                      <a:pPr>
                        <a:lnSpc>
                          <a:spcPct val="115000"/>
                        </a:lnSpc>
                        <a:spcAft>
                          <a:spcPts val="0"/>
                        </a:spcAft>
                      </a:pPr>
                      <a:r>
                        <a:rPr lang="es-AR" sz="1200">
                          <a:effectLst/>
                        </a:rPr>
                        <a:t>1</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Lifeline</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dirty="0">
                          <a:effectLst/>
                        </a:rPr>
                        <a:t>Línea vertical que representa la secuencia de eventos que se producen en un participante durante una interacción, mientras el tiempo avanza por la </a:t>
                      </a:r>
                      <a:r>
                        <a:rPr lang="es-AR" sz="1200" dirty="0" err="1">
                          <a:effectLst/>
                        </a:rPr>
                        <a:t>línea.Este</a:t>
                      </a:r>
                      <a:r>
                        <a:rPr lang="es-AR" sz="1200" dirty="0">
                          <a:effectLst/>
                        </a:rPr>
                        <a:t> participante puede ser una instancia de una clase, un componente o un actor.</a:t>
                      </a:r>
                      <a:endParaRPr lang="es-AR" sz="1200" dirty="0">
                        <a:effectLst/>
                        <a:latin typeface="Calibri"/>
                        <a:ea typeface="Calibri"/>
                        <a:cs typeface="Times New Roman"/>
                      </a:endParaRPr>
                    </a:p>
                  </a:txBody>
                  <a:tcPr marL="38001" marR="38001" marT="47502" marB="47502"/>
                </a:tc>
              </a:tr>
              <a:tr h="732363">
                <a:tc>
                  <a:txBody>
                    <a:bodyPr/>
                    <a:lstStyle/>
                    <a:p>
                      <a:pPr>
                        <a:lnSpc>
                          <a:spcPct val="115000"/>
                        </a:lnSpc>
                        <a:spcAft>
                          <a:spcPts val="0"/>
                        </a:spcAft>
                      </a:pPr>
                      <a:r>
                        <a:rPr lang="es-AR" sz="1200">
                          <a:effectLst/>
                        </a:rPr>
                        <a:t>2</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Actor</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Participante externo al sistema que está desarrollando.</a:t>
                      </a:r>
                    </a:p>
                    <a:p>
                      <a:pPr>
                        <a:lnSpc>
                          <a:spcPct val="115000"/>
                        </a:lnSpc>
                        <a:spcAft>
                          <a:spcPts val="0"/>
                        </a:spcAft>
                      </a:pPr>
                      <a:r>
                        <a:rPr lang="es-AR" sz="1200">
                          <a:effectLst/>
                        </a:rPr>
                        <a:t>Para que aparezca un símbolo de actor al principio de una línea de vida, establezca la propiedad Actor.</a:t>
                      </a:r>
                      <a:endParaRPr lang="es-AR" sz="1200">
                        <a:effectLst/>
                        <a:latin typeface="Calibri"/>
                        <a:ea typeface="Calibri"/>
                        <a:cs typeface="Times New Roman"/>
                      </a:endParaRPr>
                    </a:p>
                  </a:txBody>
                  <a:tcPr marL="38001" marR="38001" marT="47502" marB="47502"/>
                </a:tc>
              </a:tr>
              <a:tr h="948198">
                <a:tc>
                  <a:txBody>
                    <a:bodyPr/>
                    <a:lstStyle/>
                    <a:p>
                      <a:pPr>
                        <a:lnSpc>
                          <a:spcPct val="115000"/>
                        </a:lnSpc>
                        <a:spcAft>
                          <a:spcPts val="0"/>
                        </a:spcAft>
                      </a:pPr>
                      <a:r>
                        <a:rPr lang="es-AR" sz="1200">
                          <a:effectLst/>
                        </a:rPr>
                        <a:t>3</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sincrónico</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El remitente espera una respuesta a un mensaje sincrónico antes de continuar.El diagrama muestra la llamada y la devolución.Los mensajes sincrónicos se usan para representar llamadas de función ordinarias dentro de un programa, así como otros tipos de mensaje que se comportan de la misma manera.</a:t>
                      </a:r>
                      <a:endParaRPr lang="es-AR" sz="1200">
                        <a:effectLst/>
                        <a:latin typeface="Calibri"/>
                        <a:ea typeface="Calibri"/>
                        <a:cs typeface="Times New Roman"/>
                      </a:endParaRPr>
                    </a:p>
                  </a:txBody>
                  <a:tcPr marL="38001" marR="38001" marT="47502" marB="47502"/>
                </a:tc>
              </a:tr>
              <a:tr h="824219">
                <a:tc>
                  <a:txBody>
                    <a:bodyPr/>
                    <a:lstStyle/>
                    <a:p>
                      <a:pPr>
                        <a:lnSpc>
                          <a:spcPct val="115000"/>
                        </a:lnSpc>
                        <a:spcAft>
                          <a:spcPts val="0"/>
                        </a:spcAft>
                      </a:pPr>
                      <a:r>
                        <a:rPr lang="es-AR" sz="1200">
                          <a:effectLst/>
                        </a:rPr>
                        <a:t>4</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asincrónico</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que no requiere una respuesta para que el remitente continúe.Un mensaje asincrónico muestra solo una llamada del remitente.Se usa para representar la comunicación entre subprocesos diferentes o la creación de un nuevo subproceso.</a:t>
                      </a:r>
                      <a:endParaRPr lang="es-AR" sz="1200">
                        <a:effectLst/>
                        <a:latin typeface="Calibri"/>
                        <a:ea typeface="Calibri"/>
                        <a:cs typeface="Times New Roman"/>
                      </a:endParaRPr>
                    </a:p>
                  </a:txBody>
                  <a:tcPr marL="38001" marR="38001" marT="47502" marB="47502"/>
                </a:tc>
              </a:tr>
              <a:tr h="1056821">
                <a:tc>
                  <a:txBody>
                    <a:bodyPr/>
                    <a:lstStyle/>
                    <a:p>
                      <a:pPr>
                        <a:lnSpc>
                          <a:spcPct val="115000"/>
                        </a:lnSpc>
                        <a:spcAft>
                          <a:spcPts val="0"/>
                        </a:spcAft>
                      </a:pPr>
                      <a:r>
                        <a:rPr lang="es-AR" sz="1200">
                          <a:effectLst/>
                        </a:rPr>
                        <a:t>5</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Ocurrencia de ejecución</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Rectángulo sombreado vertical que aparece en la línea de vida de un participante y representa el período en el que el participante ejecuta una operación.</a:t>
                      </a:r>
                    </a:p>
                    <a:p>
                      <a:pPr>
                        <a:lnSpc>
                          <a:spcPct val="115000"/>
                        </a:lnSpc>
                        <a:spcAft>
                          <a:spcPts val="0"/>
                        </a:spcAft>
                      </a:pPr>
                      <a:r>
                        <a:rPr lang="es-AR" sz="1200">
                          <a:effectLst/>
                        </a:rPr>
                        <a:t>La ejecución empieza cuando el participante recibe un mensaje.Si el mensaje de inicio es un mensaje sincrónico, la ejecución finalizará con una flecha de retorno al remitente.</a:t>
                      </a:r>
                      <a:endParaRPr lang="es-AR" sz="1200">
                        <a:effectLst/>
                        <a:latin typeface="Calibri"/>
                        <a:ea typeface="Calibri"/>
                        <a:cs typeface="Times New Roman"/>
                      </a:endParaRPr>
                    </a:p>
                  </a:txBody>
                  <a:tcPr marL="38001" marR="38001" marT="47502" marB="47502"/>
                </a:tc>
              </a:tr>
              <a:tr h="732363">
                <a:tc>
                  <a:txBody>
                    <a:bodyPr/>
                    <a:lstStyle/>
                    <a:p>
                      <a:pPr>
                        <a:lnSpc>
                          <a:spcPct val="115000"/>
                        </a:lnSpc>
                        <a:spcAft>
                          <a:spcPts val="0"/>
                        </a:spcAft>
                      </a:pPr>
                      <a:r>
                        <a:rPr lang="es-AR" sz="1200">
                          <a:effectLst/>
                        </a:rPr>
                        <a:t>6</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de devolución de llamada</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que se devuelve a un participante que espera la devolución de una llamada anterior.La ocurrencia de ejecución resultante aparece encima de la que ya existe.</a:t>
                      </a:r>
                      <a:endParaRPr lang="es-AR" sz="1200">
                        <a:effectLst/>
                        <a:latin typeface="Calibri"/>
                        <a:ea typeface="Calibri"/>
                        <a:cs typeface="Times New Roman"/>
                      </a:endParaRPr>
                    </a:p>
                  </a:txBody>
                  <a:tcPr marL="38001" marR="38001" marT="47502" marB="47502"/>
                </a:tc>
              </a:tr>
              <a:tr h="516527">
                <a:tc>
                  <a:txBody>
                    <a:bodyPr/>
                    <a:lstStyle/>
                    <a:p>
                      <a:pPr>
                        <a:lnSpc>
                          <a:spcPct val="115000"/>
                        </a:lnSpc>
                        <a:spcAft>
                          <a:spcPts val="0"/>
                        </a:spcAft>
                      </a:pPr>
                      <a:r>
                        <a:rPr lang="es-AR" sz="1200">
                          <a:effectLst/>
                        </a:rPr>
                        <a:t>7</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propio</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de un participante a sí mismo.La ocurrencia de ejecución resultante aparece encima de la ejecución de envío.</a:t>
                      </a:r>
                      <a:endParaRPr lang="es-AR" sz="1200">
                        <a:effectLst/>
                        <a:latin typeface="Calibri"/>
                        <a:ea typeface="Calibri"/>
                        <a:cs typeface="Times New Roman"/>
                      </a:endParaRPr>
                    </a:p>
                  </a:txBody>
                  <a:tcPr marL="38001" marR="38001" marT="47502" marB="47502"/>
                </a:tc>
              </a:tr>
              <a:tr h="516527">
                <a:tc>
                  <a:txBody>
                    <a:bodyPr/>
                    <a:lstStyle/>
                    <a:p>
                      <a:pPr>
                        <a:lnSpc>
                          <a:spcPct val="115000"/>
                        </a:lnSpc>
                        <a:spcAft>
                          <a:spcPts val="0"/>
                        </a:spcAft>
                      </a:pPr>
                      <a:r>
                        <a:rPr lang="es-AR" sz="1200">
                          <a:effectLst/>
                        </a:rPr>
                        <a:t>8</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a:effectLst/>
                        </a:rPr>
                        <a:t>Mensaje de creación</a:t>
                      </a:r>
                      <a:endParaRPr lang="es-AR" sz="1200">
                        <a:effectLst/>
                        <a:latin typeface="Calibri"/>
                        <a:ea typeface="Calibri"/>
                        <a:cs typeface="Times New Roman"/>
                      </a:endParaRPr>
                    </a:p>
                  </a:txBody>
                  <a:tcPr marL="38001" marR="38001" marT="47502" marB="47502"/>
                </a:tc>
                <a:tc>
                  <a:txBody>
                    <a:bodyPr/>
                    <a:lstStyle/>
                    <a:p>
                      <a:pPr>
                        <a:lnSpc>
                          <a:spcPct val="115000"/>
                        </a:lnSpc>
                        <a:spcAft>
                          <a:spcPts val="0"/>
                        </a:spcAft>
                      </a:pPr>
                      <a:r>
                        <a:rPr lang="es-AR" sz="1200" dirty="0">
                          <a:effectLst/>
                        </a:rPr>
                        <a:t>Mensaje que crea un </a:t>
                      </a:r>
                      <a:r>
                        <a:rPr lang="es-AR" sz="1200" dirty="0" err="1">
                          <a:effectLst/>
                        </a:rPr>
                        <a:t>participante.Si</a:t>
                      </a:r>
                      <a:r>
                        <a:rPr lang="es-AR" sz="1200" dirty="0">
                          <a:effectLst/>
                        </a:rPr>
                        <a:t> un participante recibe un mensaje de creación, este debe ser el primero que reciba.</a:t>
                      </a:r>
                      <a:endParaRPr lang="es-AR" sz="1200" dirty="0">
                        <a:effectLst/>
                        <a:latin typeface="Calibri"/>
                        <a:ea typeface="Calibri"/>
                        <a:cs typeface="Times New Roman"/>
                      </a:endParaRPr>
                    </a:p>
                  </a:txBody>
                  <a:tcPr marL="38001" marR="38001" marT="47502" marB="47502"/>
                </a:tc>
              </a:tr>
            </a:tbl>
          </a:graphicData>
        </a:graphic>
      </p:graphicFrame>
    </p:spTree>
    <p:extLst>
      <p:ext uri="{BB962C8B-B14F-4D97-AF65-F5344CB8AC3E}">
        <p14:creationId xmlns:p14="http://schemas.microsoft.com/office/powerpoint/2010/main" val="24505841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483119980"/>
              </p:ext>
            </p:extLst>
          </p:nvPr>
        </p:nvGraphicFramePr>
        <p:xfrm>
          <a:off x="251520" y="109907"/>
          <a:ext cx="8496944" cy="6631461"/>
        </p:xfrm>
        <a:graphic>
          <a:graphicData uri="http://schemas.openxmlformats.org/drawingml/2006/table">
            <a:tbl>
              <a:tblPr firstRow="1" firstCol="1" bandRow="1">
                <a:tableStyleId>{5C22544A-7EE6-4342-B048-85BDC9FD1C3A}</a:tableStyleId>
              </a:tblPr>
              <a:tblGrid>
                <a:gridCol w="499819"/>
                <a:gridCol w="999641"/>
                <a:gridCol w="6997484"/>
              </a:tblGrid>
              <a:tr h="287746">
                <a:tc>
                  <a:txBody>
                    <a:bodyPr/>
                    <a:lstStyle/>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Forma</a:t>
                      </a:r>
                      <a:endParaRPr lang="es-AR" sz="1100" dirty="0">
                        <a:effectLst/>
                        <a:latin typeface="Times New Roman" panose="02020603050405020304" pitchFamily="18" charset="0"/>
                        <a:ea typeface="Calibri"/>
                        <a:cs typeface="Times New Roman" panose="02020603050405020304" pitchFamily="18" charset="0"/>
                      </a:endParaRPr>
                    </a:p>
                  </a:txBody>
                  <a:tcPr marL="42900" marR="42900" marT="53625" marB="53625" anchor="ctr"/>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Elemento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nchor="ctr"/>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Descripción</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nchor="ctr"/>
                </a:tc>
              </a:tr>
              <a:tr h="482659">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9</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Mensaje encontrado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Mensaje asincrónico de un participante desconocido o no especificado.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482659">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10</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Mensaje perdido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Mensaje asincrónico a un participante desconocido o no especificado.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398463">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11</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Comentario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Se puede asociar un comentario a cualquier punto de una línea de vida.</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802127">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12</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Interaction Use</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Contiene una secuencia de mensajes definidos en otro diagrama.</a:t>
                      </a:r>
                    </a:p>
                    <a:p>
                      <a:pPr>
                        <a:lnSpc>
                          <a:spcPct val="115000"/>
                        </a:lnSpc>
                        <a:spcAft>
                          <a:spcPts val="0"/>
                        </a:spcAft>
                      </a:pPr>
                      <a:r>
                        <a:rPr lang="es-AR" sz="1100">
                          <a:effectLst/>
                          <a:latin typeface="Times New Roman" panose="02020603050405020304" pitchFamily="18" charset="0"/>
                          <a:cs typeface="Times New Roman" panose="02020603050405020304" pitchFamily="18" charset="0"/>
                        </a:rPr>
                        <a:t>Para crear un uso de interacción, haga clic en la herramienta y, después, arrastre el mouse por las líneas de vida que quiere incluir.</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1474901">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13</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Fragmento combinado</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Colección de </a:t>
                      </a:r>
                      <a:r>
                        <a:rPr lang="es-AR" sz="1100" dirty="0" err="1">
                          <a:effectLst/>
                          <a:latin typeface="Times New Roman" panose="02020603050405020304" pitchFamily="18" charset="0"/>
                          <a:cs typeface="Times New Roman" panose="02020603050405020304" pitchFamily="18" charset="0"/>
                        </a:rPr>
                        <a:t>fragmentos.Cada</a:t>
                      </a:r>
                      <a:r>
                        <a:rPr lang="es-AR" sz="1100" dirty="0">
                          <a:effectLst/>
                          <a:latin typeface="Times New Roman" panose="02020603050405020304" pitchFamily="18" charset="0"/>
                          <a:cs typeface="Times New Roman" panose="02020603050405020304" pitchFamily="18" charset="0"/>
                        </a:rPr>
                        <a:t> fragmento puede incluir uno o varios </a:t>
                      </a:r>
                      <a:r>
                        <a:rPr lang="es-AR" sz="1100" dirty="0" err="1">
                          <a:effectLst/>
                          <a:latin typeface="Times New Roman" panose="02020603050405020304" pitchFamily="18" charset="0"/>
                          <a:cs typeface="Times New Roman" panose="02020603050405020304" pitchFamily="18" charset="0"/>
                        </a:rPr>
                        <a:t>mensajes.Hay</a:t>
                      </a:r>
                      <a:r>
                        <a:rPr lang="es-AR" sz="1100" dirty="0">
                          <a:effectLst/>
                          <a:latin typeface="Times New Roman" panose="02020603050405020304" pitchFamily="18" charset="0"/>
                          <a:cs typeface="Times New Roman" panose="02020603050405020304" pitchFamily="18" charset="0"/>
                        </a:rPr>
                        <a:t> varios tipos de fragmentos </a:t>
                      </a:r>
                      <a:r>
                        <a:rPr lang="es-AR" sz="1100" dirty="0" err="1">
                          <a:effectLst/>
                          <a:latin typeface="Times New Roman" panose="02020603050405020304" pitchFamily="18" charset="0"/>
                          <a:cs typeface="Times New Roman" panose="02020603050405020304" pitchFamily="18" charset="0"/>
                        </a:rPr>
                        <a:t>combinados.Para</a:t>
                      </a:r>
                      <a:r>
                        <a:rPr lang="es-AR" sz="1100" dirty="0">
                          <a:effectLst/>
                          <a:latin typeface="Times New Roman" panose="02020603050405020304" pitchFamily="18" charset="0"/>
                          <a:cs typeface="Times New Roman" panose="02020603050405020304" pitchFamily="18" charset="0"/>
                        </a:rPr>
                        <a:t> más información, vea </a:t>
                      </a:r>
                      <a:r>
                        <a:rPr lang="es-AR" sz="1100" u="sng" dirty="0">
                          <a:effectLst/>
                          <a:latin typeface="Times New Roman" panose="02020603050405020304" pitchFamily="18" charset="0"/>
                          <a:cs typeface="Times New Roman" panose="02020603050405020304" pitchFamily="18" charset="0"/>
                          <a:hlinkClick r:id="rId2"/>
                        </a:rPr>
                        <a:t>Describir el flujo de control con fragmentos de diagramas de secuencia de UML</a:t>
                      </a:r>
                      <a:r>
                        <a:rPr lang="es-AR" sz="1100" dirty="0">
                          <a:effectLst/>
                          <a:latin typeface="Times New Roman" panose="02020603050405020304" pitchFamily="18" charset="0"/>
                          <a:cs typeface="Times New Roman" panose="02020603050405020304" pitchFamily="18" charset="0"/>
                        </a:rPr>
                        <a:t>.</a:t>
                      </a:r>
                    </a:p>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Para crear un fragmento, haga clic con el botón derecho en un mensaje, seleccione Delimitar con y, después, haga clic en un tipo de fragmento.</a:t>
                      </a:r>
                      <a:endParaRPr lang="es-AR" sz="1100" dirty="0">
                        <a:effectLst/>
                        <a:latin typeface="Times New Roman" panose="02020603050405020304" pitchFamily="18" charset="0"/>
                        <a:ea typeface="Calibri"/>
                        <a:cs typeface="Times New Roman" panose="02020603050405020304" pitchFamily="18" charset="0"/>
                      </a:endParaRPr>
                    </a:p>
                  </a:txBody>
                  <a:tcPr marL="42900" marR="42900" marT="53625" marB="53625"/>
                </a:tc>
              </a:tr>
              <a:tr h="802127">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14</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Restricción de fragmentos</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Se puede usar para indicar una condición sobre si tendrá lugar el fragmento.</a:t>
                      </a:r>
                    </a:p>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Para establecer la restricción, seleccione un fragmento y, después, seleccione la restricción y escriba un valor.</a:t>
                      </a:r>
                      <a:endParaRPr lang="es-AR" sz="1100" dirty="0">
                        <a:effectLst/>
                        <a:latin typeface="Times New Roman" panose="02020603050405020304" pitchFamily="18" charset="0"/>
                        <a:ea typeface="Calibri"/>
                        <a:cs typeface="Times New Roman" panose="02020603050405020304" pitchFamily="18" charset="0"/>
                      </a:endParaRPr>
                    </a:p>
                  </a:txBody>
                  <a:tcPr marL="42900" marR="42900" marT="53625" marB="53625"/>
                </a:tc>
              </a:tr>
              <a:tr h="533018">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X</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Evento de destrucción</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Representa el punto en el que el objeto se ha eliminado o ya no es accesible.Aparece en la parte inferior de cada línea de vida.</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802127">
                <a:tc>
                  <a:txBody>
                    <a:bodyPr/>
                    <a:lstStyle/>
                    <a:p>
                      <a:pPr>
                        <a:lnSpc>
                          <a:spcPct val="115000"/>
                        </a:lnSpc>
                      </a:pPr>
                      <a:endParaRPr lang="es-AR" sz="1100">
                        <a:effectLst/>
                        <a:latin typeface="Times New Roman" panose="02020603050405020304" pitchFamily="18" charset="0"/>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Interacción</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Colección de mensajes y líneas de vida que se muestra en el diagrama de secuencia.Para ver las propiedades de una interacción, debe seleccionarla en el Explorador de modelos UML.</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r>
              <a:tr h="533018">
                <a:tc>
                  <a:txBody>
                    <a:bodyPr/>
                    <a:lstStyle/>
                    <a:p>
                      <a:pPr>
                        <a:lnSpc>
                          <a:spcPct val="115000"/>
                        </a:lnSpc>
                      </a:pPr>
                      <a:endParaRPr lang="es-AR" sz="1100">
                        <a:effectLst/>
                        <a:latin typeface="Times New Roman" panose="02020603050405020304" pitchFamily="18" charset="0"/>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a:effectLst/>
                          <a:latin typeface="Times New Roman" panose="02020603050405020304" pitchFamily="18" charset="0"/>
                          <a:cs typeface="Times New Roman" panose="02020603050405020304" pitchFamily="18" charset="0"/>
                        </a:rPr>
                        <a:t>Diagrama de secuencia</a:t>
                      </a:r>
                      <a:endParaRPr lang="es-AR" sz="1100">
                        <a:effectLst/>
                        <a:latin typeface="Times New Roman" panose="02020603050405020304" pitchFamily="18" charset="0"/>
                        <a:ea typeface="Calibri"/>
                        <a:cs typeface="Times New Roman" panose="02020603050405020304" pitchFamily="18" charset="0"/>
                      </a:endParaRPr>
                    </a:p>
                  </a:txBody>
                  <a:tcPr marL="42900" marR="42900" marT="53625" marB="53625"/>
                </a:tc>
                <a:tc>
                  <a:txBody>
                    <a:bodyPr/>
                    <a:lstStyle/>
                    <a:p>
                      <a:pPr>
                        <a:lnSpc>
                          <a:spcPct val="115000"/>
                        </a:lnSpc>
                        <a:spcAft>
                          <a:spcPts val="0"/>
                        </a:spcAft>
                      </a:pPr>
                      <a:r>
                        <a:rPr lang="es-AR" sz="1100" dirty="0">
                          <a:effectLst/>
                          <a:latin typeface="Times New Roman" panose="02020603050405020304" pitchFamily="18" charset="0"/>
                          <a:cs typeface="Times New Roman" panose="02020603050405020304" pitchFamily="18" charset="0"/>
                        </a:rPr>
                        <a:t>Diagrama que muestra una </a:t>
                      </a:r>
                      <a:r>
                        <a:rPr lang="es-AR" sz="1100" dirty="0" err="1">
                          <a:effectLst/>
                          <a:latin typeface="Times New Roman" panose="02020603050405020304" pitchFamily="18" charset="0"/>
                          <a:cs typeface="Times New Roman" panose="02020603050405020304" pitchFamily="18" charset="0"/>
                        </a:rPr>
                        <a:t>interacción.Para</a:t>
                      </a:r>
                      <a:r>
                        <a:rPr lang="es-AR" sz="1100" dirty="0">
                          <a:effectLst/>
                          <a:latin typeface="Times New Roman" panose="02020603050405020304" pitchFamily="18" charset="0"/>
                          <a:cs typeface="Times New Roman" panose="02020603050405020304" pitchFamily="18" charset="0"/>
                        </a:rPr>
                        <a:t> ver sus propiedades, haga clic en una parte vacía del diagrama.</a:t>
                      </a:r>
                      <a:endParaRPr lang="es-AR" sz="1100" dirty="0">
                        <a:effectLst/>
                        <a:latin typeface="Times New Roman" panose="02020603050405020304" pitchFamily="18" charset="0"/>
                        <a:ea typeface="Calibri"/>
                        <a:cs typeface="Times New Roman" panose="02020603050405020304" pitchFamily="18" charset="0"/>
                      </a:endParaRPr>
                    </a:p>
                  </a:txBody>
                  <a:tcPr marL="42900" marR="42900" marT="53625" marB="53625"/>
                </a:tc>
              </a:tr>
            </a:tbl>
          </a:graphicData>
        </a:graphic>
      </p:graphicFrame>
    </p:spTree>
    <p:extLst>
      <p:ext uri="{BB962C8B-B14F-4D97-AF65-F5344CB8AC3E}">
        <p14:creationId xmlns:p14="http://schemas.microsoft.com/office/powerpoint/2010/main" val="198327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b="1" dirty="0" smtClean="0"/>
              <a:t>UML</a:t>
            </a:r>
            <a:br>
              <a:rPr lang="es-AR" b="1" dirty="0" smtClean="0"/>
            </a:br>
            <a:r>
              <a:rPr lang="es-AR" b="1" dirty="0" err="1" smtClean="0"/>
              <a:t>Combined</a:t>
            </a:r>
            <a:r>
              <a:rPr lang="es-AR" b="1" dirty="0" smtClean="0"/>
              <a:t> </a:t>
            </a:r>
            <a:r>
              <a:rPr lang="es-AR" b="1" dirty="0" err="1" smtClean="0"/>
              <a:t>Fragment</a:t>
            </a:r>
            <a:endParaRPr lang="es-AR" dirty="0"/>
          </a:p>
        </p:txBody>
      </p:sp>
      <p:sp>
        <p:nvSpPr>
          <p:cNvPr id="3" name="2 Subtítulo"/>
          <p:cNvSpPr>
            <a:spLocks noGrp="1"/>
          </p:cNvSpPr>
          <p:nvPr>
            <p:ph type="subTitle" idx="1"/>
          </p:nvPr>
        </p:nvSpPr>
        <p:spPr>
          <a:xfrm>
            <a:off x="395536" y="3886200"/>
            <a:ext cx="8280920" cy="1198984"/>
          </a:xfrm>
        </p:spPr>
        <p:txBody>
          <a:bodyPr/>
          <a:lstStyle/>
          <a:p>
            <a:r>
              <a:rPr lang="es-AR" dirty="0" smtClean="0"/>
              <a:t>http://www.uml-diagrams.org/sequence-diagrams-combined-fragment.html</a:t>
            </a:r>
            <a:endParaRPr lang="es-AR" dirty="0"/>
          </a:p>
        </p:txBody>
      </p:sp>
    </p:spTree>
    <p:extLst>
      <p:ext uri="{BB962C8B-B14F-4D97-AF65-F5344CB8AC3E}">
        <p14:creationId xmlns:p14="http://schemas.microsoft.com/office/powerpoint/2010/main" val="413145733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err="1"/>
              <a:t>Combined</a:t>
            </a:r>
            <a:r>
              <a:rPr lang="es-AR" b="1" dirty="0"/>
              <a:t> </a:t>
            </a:r>
            <a:r>
              <a:rPr lang="es-AR" b="1" dirty="0" err="1"/>
              <a:t>Fragment</a:t>
            </a:r>
            <a:endParaRPr lang="es-AR" b="1" dirty="0"/>
          </a:p>
        </p:txBody>
      </p:sp>
      <p:sp>
        <p:nvSpPr>
          <p:cNvPr id="3" name="2 Marcador de contenido"/>
          <p:cNvSpPr>
            <a:spLocks noGrp="1"/>
          </p:cNvSpPr>
          <p:nvPr>
            <p:ph idx="1"/>
          </p:nvPr>
        </p:nvSpPr>
        <p:spPr/>
        <p:txBody>
          <a:bodyPr>
            <a:normAutofit fontScale="85000" lnSpcReduction="10000"/>
          </a:bodyPr>
          <a:lstStyle/>
          <a:p>
            <a:r>
              <a:rPr lang="es-AR" dirty="0"/>
              <a:t>U</a:t>
            </a:r>
            <a:r>
              <a:rPr lang="es-AR" dirty="0" smtClean="0"/>
              <a:t>n interacción entre fragmento se define cono una combinación (expresión) de los fragmentos de interacción. </a:t>
            </a:r>
          </a:p>
          <a:p>
            <a:r>
              <a:rPr lang="es-AR" dirty="0" smtClean="0"/>
              <a:t>Un fragmento combinado se define por un operador interacción y los </a:t>
            </a:r>
            <a:r>
              <a:rPr lang="es-AR" dirty="0" err="1" smtClean="0"/>
              <a:t>operandos</a:t>
            </a:r>
            <a:r>
              <a:rPr lang="es-AR" dirty="0" smtClean="0"/>
              <a:t> de interacción correspondientes. </a:t>
            </a:r>
          </a:p>
          <a:p>
            <a:r>
              <a:rPr lang="es-AR" dirty="0" smtClean="0"/>
              <a:t>Mediante el uso de fragmentos combinados el usuario será capaz de describir un número de trazas de una manera compacta y concisa.</a:t>
            </a:r>
          </a:p>
          <a:p>
            <a:r>
              <a:rPr lang="es-AR" dirty="0" smtClean="0"/>
              <a:t>Los fragmento combinado puede tener limitaciones de interacción también llamados guardas en UML 2.4.</a:t>
            </a:r>
          </a:p>
        </p:txBody>
      </p:sp>
    </p:spTree>
    <p:extLst>
      <p:ext uri="{BB962C8B-B14F-4D97-AF65-F5344CB8AC3E}">
        <p14:creationId xmlns:p14="http://schemas.microsoft.com/office/powerpoint/2010/main" val="22217159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Los operador  de interacción pueden ser :</a:t>
            </a:r>
            <a:endParaRPr lang="es-AR" dirty="0"/>
          </a:p>
        </p:txBody>
      </p:sp>
      <p:sp>
        <p:nvSpPr>
          <p:cNvPr id="3" name="2 Marcador de contenido"/>
          <p:cNvSpPr>
            <a:spLocks noGrp="1"/>
          </p:cNvSpPr>
          <p:nvPr>
            <p:ph idx="1"/>
          </p:nvPr>
        </p:nvSpPr>
        <p:spPr>
          <a:xfrm>
            <a:off x="1259632" y="1600200"/>
            <a:ext cx="7427168" cy="4525963"/>
          </a:xfrm>
        </p:spPr>
        <p:txBody>
          <a:bodyPr>
            <a:normAutofit fontScale="70000" lnSpcReduction="20000"/>
          </a:bodyPr>
          <a:lstStyle/>
          <a:p>
            <a:r>
              <a:rPr lang="es-AR" b="1" dirty="0" err="1"/>
              <a:t>alt</a:t>
            </a:r>
            <a:r>
              <a:rPr lang="es-AR" dirty="0"/>
              <a:t> - </a:t>
            </a:r>
            <a:r>
              <a:rPr lang="es-AR" b="1" dirty="0" err="1">
                <a:hlinkClick r:id="rId2"/>
              </a:rPr>
              <a:t>alternatives</a:t>
            </a:r>
            <a:endParaRPr lang="es-AR" dirty="0"/>
          </a:p>
          <a:p>
            <a:r>
              <a:rPr lang="es-AR" b="1" dirty="0" err="1"/>
              <a:t>opt</a:t>
            </a:r>
            <a:r>
              <a:rPr lang="es-AR" dirty="0"/>
              <a:t> - </a:t>
            </a:r>
            <a:r>
              <a:rPr lang="es-AR" b="1" dirty="0" err="1">
                <a:hlinkClick r:id="rId3"/>
              </a:rPr>
              <a:t>option</a:t>
            </a:r>
            <a:endParaRPr lang="es-AR" dirty="0"/>
          </a:p>
          <a:p>
            <a:r>
              <a:rPr lang="es-AR" b="1" dirty="0" err="1"/>
              <a:t>loop</a:t>
            </a:r>
            <a:r>
              <a:rPr lang="es-AR" dirty="0"/>
              <a:t> - </a:t>
            </a:r>
            <a:r>
              <a:rPr lang="es-AR" b="1" dirty="0" err="1">
                <a:hlinkClick r:id="rId4"/>
              </a:rPr>
              <a:t>iteration</a:t>
            </a:r>
            <a:endParaRPr lang="es-AR" dirty="0"/>
          </a:p>
          <a:p>
            <a:r>
              <a:rPr lang="es-AR" b="1" dirty="0"/>
              <a:t>break</a:t>
            </a:r>
            <a:r>
              <a:rPr lang="es-AR" dirty="0"/>
              <a:t> - </a:t>
            </a:r>
            <a:r>
              <a:rPr lang="es-AR" b="1" dirty="0">
                <a:hlinkClick r:id="rId5"/>
              </a:rPr>
              <a:t>break</a:t>
            </a:r>
            <a:endParaRPr lang="es-AR" dirty="0"/>
          </a:p>
          <a:p>
            <a:r>
              <a:rPr lang="es-AR" b="1" dirty="0"/>
              <a:t>par</a:t>
            </a:r>
            <a:r>
              <a:rPr lang="es-AR" dirty="0"/>
              <a:t> - </a:t>
            </a:r>
            <a:r>
              <a:rPr lang="es-AR" b="1" dirty="0" err="1">
                <a:hlinkClick r:id="rId6"/>
              </a:rPr>
              <a:t>parallel</a:t>
            </a:r>
            <a:endParaRPr lang="es-AR" dirty="0"/>
          </a:p>
          <a:p>
            <a:r>
              <a:rPr lang="es-AR" b="1" dirty="0" err="1"/>
              <a:t>strict</a:t>
            </a:r>
            <a:r>
              <a:rPr lang="es-AR" dirty="0"/>
              <a:t> - </a:t>
            </a:r>
            <a:r>
              <a:rPr lang="es-AR" b="1" dirty="0" err="1">
                <a:hlinkClick r:id="rId7"/>
              </a:rPr>
              <a:t>strict</a:t>
            </a:r>
            <a:r>
              <a:rPr lang="es-AR" b="1" dirty="0">
                <a:hlinkClick r:id="rId7"/>
              </a:rPr>
              <a:t> </a:t>
            </a:r>
            <a:r>
              <a:rPr lang="es-AR" b="1" dirty="0" err="1">
                <a:hlinkClick r:id="rId7"/>
              </a:rPr>
              <a:t>sequencing</a:t>
            </a:r>
            <a:endParaRPr lang="es-AR" dirty="0"/>
          </a:p>
          <a:p>
            <a:r>
              <a:rPr lang="es-AR" b="1" dirty="0" err="1"/>
              <a:t>seq</a:t>
            </a:r>
            <a:r>
              <a:rPr lang="es-AR" dirty="0"/>
              <a:t> - </a:t>
            </a:r>
            <a:r>
              <a:rPr lang="es-AR" b="1" dirty="0" err="1">
                <a:hlinkClick r:id="rId8"/>
              </a:rPr>
              <a:t>weak</a:t>
            </a:r>
            <a:r>
              <a:rPr lang="es-AR" b="1" dirty="0">
                <a:hlinkClick r:id="rId8"/>
              </a:rPr>
              <a:t> </a:t>
            </a:r>
            <a:r>
              <a:rPr lang="es-AR" b="1" dirty="0" err="1">
                <a:hlinkClick r:id="rId8"/>
              </a:rPr>
              <a:t>sequencing</a:t>
            </a:r>
            <a:endParaRPr lang="es-AR" dirty="0"/>
          </a:p>
          <a:p>
            <a:r>
              <a:rPr lang="es-AR" b="1" dirty="0" err="1"/>
              <a:t>critical</a:t>
            </a:r>
            <a:r>
              <a:rPr lang="es-AR" dirty="0"/>
              <a:t> - </a:t>
            </a:r>
            <a:r>
              <a:rPr lang="es-AR" b="1" dirty="0" err="1">
                <a:hlinkClick r:id="rId9"/>
              </a:rPr>
              <a:t>critical</a:t>
            </a:r>
            <a:r>
              <a:rPr lang="es-AR" b="1" dirty="0">
                <a:hlinkClick r:id="rId9"/>
              </a:rPr>
              <a:t> </a:t>
            </a:r>
            <a:r>
              <a:rPr lang="es-AR" b="1" dirty="0" err="1">
                <a:hlinkClick r:id="rId9"/>
              </a:rPr>
              <a:t>region</a:t>
            </a:r>
            <a:endParaRPr lang="es-AR" dirty="0"/>
          </a:p>
          <a:p>
            <a:r>
              <a:rPr lang="es-AR" b="1" dirty="0"/>
              <a:t>ignore</a:t>
            </a:r>
            <a:r>
              <a:rPr lang="es-AR" dirty="0"/>
              <a:t> - </a:t>
            </a:r>
            <a:r>
              <a:rPr lang="es-AR" b="1" dirty="0">
                <a:hlinkClick r:id="rId10"/>
              </a:rPr>
              <a:t>ignore</a:t>
            </a:r>
            <a:endParaRPr lang="es-AR" dirty="0"/>
          </a:p>
          <a:p>
            <a:r>
              <a:rPr lang="es-AR" b="1" dirty="0" err="1"/>
              <a:t>consider</a:t>
            </a:r>
            <a:r>
              <a:rPr lang="es-AR" dirty="0"/>
              <a:t> - </a:t>
            </a:r>
            <a:r>
              <a:rPr lang="es-AR" b="1" dirty="0" err="1">
                <a:hlinkClick r:id="rId11"/>
              </a:rPr>
              <a:t>consider</a:t>
            </a:r>
            <a:endParaRPr lang="es-AR" dirty="0"/>
          </a:p>
          <a:p>
            <a:r>
              <a:rPr lang="es-AR" b="1" dirty="0" err="1"/>
              <a:t>assert</a:t>
            </a:r>
            <a:r>
              <a:rPr lang="es-AR" dirty="0"/>
              <a:t> - </a:t>
            </a:r>
            <a:r>
              <a:rPr lang="es-AR" b="1" dirty="0" err="1">
                <a:hlinkClick r:id="rId12"/>
              </a:rPr>
              <a:t>assertion</a:t>
            </a:r>
            <a:endParaRPr lang="es-AR" dirty="0"/>
          </a:p>
          <a:p>
            <a:r>
              <a:rPr lang="es-AR" b="1" dirty="0" err="1"/>
              <a:t>neg</a:t>
            </a:r>
            <a:r>
              <a:rPr lang="es-AR" dirty="0"/>
              <a:t> - </a:t>
            </a:r>
            <a:r>
              <a:rPr lang="es-AR" b="1" dirty="0" err="1">
                <a:hlinkClick r:id="rId13"/>
              </a:rPr>
              <a:t>negative</a:t>
            </a:r>
            <a:endParaRPr lang="es-AR" dirty="0"/>
          </a:p>
          <a:p>
            <a:endParaRPr lang="es-AR" dirty="0"/>
          </a:p>
        </p:txBody>
      </p:sp>
    </p:spTree>
    <p:extLst>
      <p:ext uri="{BB962C8B-B14F-4D97-AF65-F5344CB8AC3E}">
        <p14:creationId xmlns:p14="http://schemas.microsoft.com/office/powerpoint/2010/main" val="347721052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a:t>Interaction</a:t>
            </a:r>
            <a:r>
              <a:rPr lang="es-AR" b="1" i="1" dirty="0"/>
              <a:t> </a:t>
            </a:r>
            <a:r>
              <a:rPr lang="es-AR" b="1" i="1" dirty="0" err="1"/>
              <a:t>Constraint</a:t>
            </a:r>
            <a:endParaRPr lang="es-AR" b="1" i="1" dirty="0"/>
          </a:p>
        </p:txBody>
      </p:sp>
      <p:sp>
        <p:nvSpPr>
          <p:cNvPr id="3" name="2 Marcador de contenido"/>
          <p:cNvSpPr>
            <a:spLocks noGrp="1"/>
          </p:cNvSpPr>
          <p:nvPr>
            <p:ph idx="1"/>
          </p:nvPr>
        </p:nvSpPr>
        <p:spPr>
          <a:xfrm>
            <a:off x="457200" y="1600201"/>
            <a:ext cx="8229600" cy="3124944"/>
          </a:xfrm>
        </p:spPr>
        <p:txBody>
          <a:bodyPr>
            <a:normAutofit fontScale="70000" lnSpcReduction="20000"/>
          </a:bodyPr>
          <a:lstStyle/>
          <a:p>
            <a:r>
              <a:rPr lang="es-AR" dirty="0" smtClean="0"/>
              <a:t>Para hacer una</a:t>
            </a:r>
            <a:r>
              <a:rPr lang="es-AR" dirty="0"/>
              <a:t> </a:t>
            </a:r>
            <a:r>
              <a:rPr lang="es-AR" b="1" dirty="0"/>
              <a:t>restricción </a:t>
            </a:r>
            <a:r>
              <a:rPr lang="es-AR" b="1" dirty="0" smtClean="0"/>
              <a:t>en una </a:t>
            </a:r>
            <a:r>
              <a:rPr lang="es-AR" b="1" dirty="0"/>
              <a:t>interacción</a:t>
            </a:r>
            <a:r>
              <a:rPr lang="es-AR" dirty="0"/>
              <a:t> </a:t>
            </a:r>
            <a:r>
              <a:rPr lang="es-AR" dirty="0" smtClean="0"/>
              <a:t>se usa </a:t>
            </a:r>
            <a:r>
              <a:rPr lang="es-AR" dirty="0"/>
              <a:t>una expresión booleana </a:t>
            </a:r>
            <a:r>
              <a:rPr lang="es-AR" dirty="0" smtClean="0"/>
              <a:t>en la</a:t>
            </a:r>
            <a:r>
              <a:rPr lang="es-AR" dirty="0"/>
              <a:t> </a:t>
            </a:r>
            <a:r>
              <a:rPr lang="es-AR" b="1" dirty="0"/>
              <a:t>guarda</a:t>
            </a:r>
            <a:r>
              <a:rPr lang="es-AR" dirty="0"/>
              <a:t> </a:t>
            </a:r>
            <a:endParaRPr lang="es-AR" dirty="0" smtClean="0"/>
          </a:p>
          <a:p>
            <a:pPr lvl="1"/>
            <a:r>
              <a:rPr lang="es-AR" dirty="0" smtClean="0"/>
              <a:t>operando combinado</a:t>
            </a:r>
            <a:r>
              <a:rPr lang="es-AR" dirty="0"/>
              <a:t>.</a:t>
            </a:r>
          </a:p>
          <a:p>
            <a:r>
              <a:rPr lang="es-AR" dirty="0"/>
              <a:t>Una restricción se </a:t>
            </a:r>
            <a:r>
              <a:rPr lang="es-AR" dirty="0" smtClean="0"/>
              <a:t>muestra en </a:t>
            </a:r>
            <a:r>
              <a:rPr lang="es-AR" dirty="0"/>
              <a:t>la interacción entre corchetes que cubre la </a:t>
            </a:r>
            <a:r>
              <a:rPr lang="es-AR" b="1" dirty="0">
                <a:hlinkClick r:id="rId2"/>
              </a:rPr>
              <a:t>línea de vida</a:t>
            </a:r>
            <a:r>
              <a:rPr lang="es-AR" dirty="0"/>
              <a:t> donde ocurrirá la primera ocurrencia de un evento, colocado por encima de ese evento, en la interacción o la interacción que contiene el operando.</a:t>
            </a:r>
          </a:p>
          <a:p>
            <a:r>
              <a:rPr lang="es-AR" dirty="0"/>
              <a:t>UML 2.4 a menudo se refiere a la restricción de la interacción como un </a:t>
            </a:r>
            <a:r>
              <a:rPr lang="es-AR" b="1" dirty="0"/>
              <a:t>guardia</a:t>
            </a:r>
            <a:r>
              <a:rPr lang="es-AR" dirty="0"/>
              <a:t> .</a:t>
            </a:r>
          </a:p>
          <a:p>
            <a:endParaRPr lang="es-AR" dirty="0"/>
          </a:p>
        </p:txBody>
      </p:sp>
    </p:spTree>
    <p:extLst>
      <p:ext uri="{BB962C8B-B14F-4D97-AF65-F5344CB8AC3E}">
        <p14:creationId xmlns:p14="http://schemas.microsoft.com/office/powerpoint/2010/main" val="55002977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rmAutofit/>
          </a:bodyPr>
          <a:lstStyle/>
          <a:p>
            <a:r>
              <a:rPr lang="es-AR" b="1" i="1" dirty="0" smtClean="0"/>
              <a:t>Alternativas</a:t>
            </a:r>
            <a:endParaRPr lang="es-AR" dirty="0"/>
          </a:p>
        </p:txBody>
      </p:sp>
      <p:sp>
        <p:nvSpPr>
          <p:cNvPr id="3" name="2 Marcador de contenido"/>
          <p:cNvSpPr>
            <a:spLocks noGrp="1"/>
          </p:cNvSpPr>
          <p:nvPr>
            <p:ph idx="1"/>
          </p:nvPr>
        </p:nvSpPr>
        <p:spPr>
          <a:xfrm>
            <a:off x="130438" y="1196752"/>
            <a:ext cx="8784976" cy="2736304"/>
          </a:xfrm>
        </p:spPr>
        <p:txBody>
          <a:bodyPr>
            <a:normAutofit fontScale="77500" lnSpcReduction="20000"/>
          </a:bodyPr>
          <a:lstStyle/>
          <a:p>
            <a:r>
              <a:rPr lang="es-AR" dirty="0"/>
              <a:t>El operador de la interacción </a:t>
            </a:r>
            <a:r>
              <a:rPr lang="es-AR" b="1" dirty="0" err="1"/>
              <a:t>alt</a:t>
            </a:r>
            <a:r>
              <a:rPr lang="es-AR" dirty="0"/>
              <a:t> significa que el fragmento combinado representa una </a:t>
            </a:r>
            <a:r>
              <a:rPr lang="es-AR" b="1" dirty="0"/>
              <a:t>elección</a:t>
            </a:r>
            <a:r>
              <a:rPr lang="es-AR" dirty="0"/>
              <a:t> o alternativas de comportamiento. </a:t>
            </a:r>
            <a:endParaRPr lang="es-AR" dirty="0" smtClean="0"/>
          </a:p>
          <a:p>
            <a:pPr lvl="1"/>
            <a:r>
              <a:rPr lang="es-AR" dirty="0" smtClean="0"/>
              <a:t>A </a:t>
            </a:r>
            <a:r>
              <a:rPr lang="es-AR" dirty="0"/>
              <a:t>lo sumo uno de los </a:t>
            </a:r>
            <a:r>
              <a:rPr lang="es-AR" dirty="0" smtClean="0"/>
              <a:t>operando </a:t>
            </a:r>
            <a:r>
              <a:rPr lang="es-AR" dirty="0"/>
              <a:t>se elegirá. </a:t>
            </a:r>
            <a:endParaRPr lang="es-AR" dirty="0" smtClean="0"/>
          </a:p>
          <a:p>
            <a:pPr lvl="1"/>
            <a:r>
              <a:rPr lang="es-AR" dirty="0" smtClean="0"/>
              <a:t>El </a:t>
            </a:r>
            <a:r>
              <a:rPr lang="es-AR" dirty="0"/>
              <a:t>operando elegido debe tener una expresión </a:t>
            </a:r>
            <a:r>
              <a:rPr lang="es-AR" dirty="0" smtClean="0"/>
              <a:t>de guarda </a:t>
            </a:r>
            <a:r>
              <a:rPr lang="es-AR" dirty="0"/>
              <a:t>explícita o </a:t>
            </a:r>
            <a:r>
              <a:rPr lang="es-AR" dirty="0" smtClean="0"/>
              <a:t>implícita </a:t>
            </a:r>
            <a:r>
              <a:rPr lang="es-AR" dirty="0"/>
              <a:t>que se evalúa como verdadera en este momento de la interacción.</a:t>
            </a:r>
          </a:p>
          <a:p>
            <a:pPr lvl="1"/>
            <a:r>
              <a:rPr lang="es-AR" dirty="0"/>
              <a:t>Un verdadero </a:t>
            </a:r>
            <a:r>
              <a:rPr lang="es-AR" dirty="0" smtClean="0"/>
              <a:t>es implícito </a:t>
            </a:r>
            <a:r>
              <a:rPr lang="es-AR" dirty="0"/>
              <a:t>si el </a:t>
            </a:r>
            <a:r>
              <a:rPr lang="es-AR" dirty="0" smtClean="0"/>
              <a:t>operando no </a:t>
            </a:r>
            <a:r>
              <a:rPr lang="es-AR" dirty="0"/>
              <a:t>tiene </a:t>
            </a:r>
            <a:r>
              <a:rPr lang="es-AR" dirty="0" smtClean="0"/>
              <a:t>guardia.</a:t>
            </a:r>
            <a:endParaRPr lang="es-AR" dirty="0"/>
          </a:p>
        </p:txBody>
      </p:sp>
      <p:pic>
        <p:nvPicPr>
          <p:cNvPr id="1026" name="Picture 2" descr="La interacción del operador alt ejemp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5" y="4104023"/>
            <a:ext cx="3119279" cy="2417441"/>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07504" y="3789040"/>
            <a:ext cx="5580112" cy="2516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s-AR" sz="2400" dirty="0"/>
              <a:t>Un operando vigilado por lo demás (</a:t>
            </a:r>
            <a:r>
              <a:rPr lang="es-AR" sz="2400" dirty="0" err="1"/>
              <a:t>else</a:t>
            </a:r>
            <a:r>
              <a:rPr lang="es-AR" sz="2400" dirty="0"/>
              <a:t>) significa un guardia que es la negación de la disyunción de la guarda. </a:t>
            </a:r>
          </a:p>
          <a:p>
            <a:pPr lvl="1"/>
            <a:r>
              <a:rPr lang="es-AR" sz="2400" dirty="0"/>
              <a:t>Si ninguno de los </a:t>
            </a:r>
            <a:r>
              <a:rPr lang="es-AR" sz="2400" dirty="0" err="1"/>
              <a:t>operandos</a:t>
            </a:r>
            <a:r>
              <a:rPr lang="es-AR" sz="2400" dirty="0"/>
              <a:t> tiene un guarda que se evalúa como verdadera, ninguno de los </a:t>
            </a:r>
            <a:r>
              <a:rPr lang="es-AR" sz="2400" dirty="0" err="1"/>
              <a:t>operandos</a:t>
            </a:r>
            <a:r>
              <a:rPr lang="es-AR" sz="2400" dirty="0"/>
              <a:t> se ejecutan y se ejecuta el resto del fragmento de interacción que encierra.</a:t>
            </a:r>
          </a:p>
          <a:p>
            <a:endParaRPr lang="es-AR" dirty="0"/>
          </a:p>
        </p:txBody>
      </p:sp>
    </p:spTree>
    <p:extLst>
      <p:ext uri="{BB962C8B-B14F-4D97-AF65-F5344CB8AC3E}">
        <p14:creationId xmlns:p14="http://schemas.microsoft.com/office/powerpoint/2010/main" val="350077338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i="1" dirty="0"/>
              <a:t>Opción</a:t>
            </a:r>
          </a:p>
        </p:txBody>
      </p:sp>
      <p:sp>
        <p:nvSpPr>
          <p:cNvPr id="3" name="2 Marcador de contenido"/>
          <p:cNvSpPr>
            <a:spLocks noGrp="1"/>
          </p:cNvSpPr>
          <p:nvPr>
            <p:ph idx="1"/>
          </p:nvPr>
        </p:nvSpPr>
        <p:spPr>
          <a:xfrm>
            <a:off x="457200" y="1600201"/>
            <a:ext cx="8229600" cy="2692896"/>
          </a:xfrm>
        </p:spPr>
        <p:txBody>
          <a:bodyPr>
            <a:normAutofit fontScale="77500" lnSpcReduction="20000"/>
          </a:bodyPr>
          <a:lstStyle/>
          <a:p>
            <a:r>
              <a:rPr lang="es-AR" dirty="0"/>
              <a:t>El operador de la interacción </a:t>
            </a:r>
            <a:r>
              <a:rPr lang="es-AR" b="1" dirty="0" err="1"/>
              <a:t>opt</a:t>
            </a:r>
            <a:r>
              <a:rPr lang="es-AR" dirty="0"/>
              <a:t> significa que el fragmento combinado representa una </a:t>
            </a:r>
            <a:r>
              <a:rPr lang="es-AR" b="1" dirty="0"/>
              <a:t>elección</a:t>
            </a:r>
            <a:r>
              <a:rPr lang="es-AR" dirty="0"/>
              <a:t> de la conducta, ya sea </a:t>
            </a:r>
            <a:r>
              <a:rPr lang="es-AR" dirty="0" smtClean="0"/>
              <a:t>que una única </a:t>
            </a:r>
            <a:r>
              <a:rPr lang="es-AR" dirty="0"/>
              <a:t>operando </a:t>
            </a:r>
            <a:r>
              <a:rPr lang="es-AR" dirty="0" smtClean="0"/>
              <a:t>ocurra </a:t>
            </a:r>
            <a:r>
              <a:rPr lang="es-AR" dirty="0"/>
              <a:t>o no ocurre nada. </a:t>
            </a:r>
            <a:endParaRPr lang="es-AR" dirty="0" smtClean="0"/>
          </a:p>
          <a:p>
            <a:r>
              <a:rPr lang="es-AR" dirty="0" smtClean="0"/>
              <a:t>Una </a:t>
            </a:r>
            <a:r>
              <a:rPr lang="es-AR" dirty="0"/>
              <a:t>opción es semánticamente equivalente a un fragmento combinado alternativo donde hay un operando con un contenido que no esté vacía y el segundo operando es vacía</a:t>
            </a:r>
          </a:p>
        </p:txBody>
      </p:sp>
      <p:pic>
        <p:nvPicPr>
          <p:cNvPr id="2050" name="Picture 2" descr="operador de interacción ejemplo o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4" y="3645024"/>
            <a:ext cx="420046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09443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720080"/>
          </a:xfrm>
        </p:spPr>
        <p:txBody>
          <a:bodyPr>
            <a:normAutofit fontScale="90000"/>
          </a:bodyPr>
          <a:lstStyle/>
          <a:p>
            <a:r>
              <a:rPr lang="es-AR" b="1" i="1" dirty="0" err="1"/>
              <a:t>Loop</a:t>
            </a:r>
            <a:endParaRPr lang="es-AR" b="1" i="1" dirty="0"/>
          </a:p>
        </p:txBody>
      </p:sp>
      <p:sp>
        <p:nvSpPr>
          <p:cNvPr id="3" name="2 Marcador de contenido"/>
          <p:cNvSpPr>
            <a:spLocks noGrp="1"/>
          </p:cNvSpPr>
          <p:nvPr>
            <p:ph idx="1"/>
          </p:nvPr>
        </p:nvSpPr>
        <p:spPr>
          <a:xfrm>
            <a:off x="86178" y="1124744"/>
            <a:ext cx="8878309" cy="3528391"/>
          </a:xfrm>
        </p:spPr>
        <p:txBody>
          <a:bodyPr>
            <a:normAutofit fontScale="55000" lnSpcReduction="20000"/>
          </a:bodyPr>
          <a:lstStyle/>
          <a:p>
            <a:r>
              <a:rPr lang="es-AR" dirty="0"/>
              <a:t>El operador de la interacción </a:t>
            </a:r>
            <a:r>
              <a:rPr lang="es-AR" b="1" dirty="0"/>
              <a:t>del bucle</a:t>
            </a:r>
            <a:r>
              <a:rPr lang="es-AR" dirty="0"/>
              <a:t> significa que el fragmento combinado representa un bucle. </a:t>
            </a:r>
            <a:endParaRPr lang="es-AR" dirty="0" smtClean="0"/>
          </a:p>
          <a:p>
            <a:pPr lvl="1"/>
            <a:r>
              <a:rPr lang="es-AR" dirty="0" smtClean="0"/>
              <a:t>El </a:t>
            </a:r>
            <a:r>
              <a:rPr lang="es-AR" dirty="0"/>
              <a:t>operando de bucle se repite un número de veces. La construcción de lazo representa una aplicación recursiva de la </a:t>
            </a:r>
            <a:r>
              <a:rPr lang="es-AR" b="1" dirty="0"/>
              <a:t>SEQ</a:t>
            </a:r>
            <a:r>
              <a:rPr lang="es-AR" dirty="0"/>
              <a:t> operador donde el operando bucle se secuencia después de que el resultado de iteraciones anteriores.</a:t>
            </a:r>
          </a:p>
          <a:p>
            <a:r>
              <a:rPr lang="es-AR" dirty="0" err="1" smtClean="0"/>
              <a:t>Loop</a:t>
            </a:r>
            <a:r>
              <a:rPr lang="es-AR" dirty="0" smtClean="0"/>
              <a:t> </a:t>
            </a:r>
            <a:r>
              <a:rPr lang="es-AR" dirty="0"/>
              <a:t>podría ser controlado por uno o los dos límites de iteración y </a:t>
            </a:r>
            <a:r>
              <a:rPr lang="es-AR" dirty="0" smtClean="0"/>
              <a:t>una guarda. </a:t>
            </a:r>
          </a:p>
          <a:p>
            <a:r>
              <a:rPr lang="es-AR" dirty="0" smtClean="0"/>
              <a:t>Operando </a:t>
            </a:r>
            <a:r>
              <a:rPr lang="es-AR" dirty="0" err="1"/>
              <a:t>Loop</a:t>
            </a:r>
            <a:r>
              <a:rPr lang="es-AR" dirty="0"/>
              <a:t> </a:t>
            </a:r>
            <a:r>
              <a:rPr lang="es-AR" dirty="0" smtClean="0"/>
              <a:t>puede tener </a:t>
            </a:r>
            <a:r>
              <a:rPr lang="es-AR" dirty="0"/>
              <a:t>iteración límites que pueden incluir un número superior de iteraciones del bucle </a:t>
            </a:r>
            <a:r>
              <a:rPr lang="es-AR" dirty="0" smtClean="0"/>
              <a:t>y uno inferior .</a:t>
            </a:r>
            <a:r>
              <a:rPr lang="es-AR" dirty="0"/>
              <a:t> </a:t>
            </a:r>
            <a:endParaRPr lang="es-AR" dirty="0" smtClean="0"/>
          </a:p>
          <a:p>
            <a:r>
              <a:rPr lang="es-AR" dirty="0" smtClean="0"/>
              <a:t>LA </a:t>
            </a:r>
            <a:r>
              <a:rPr lang="es-AR" dirty="0"/>
              <a:t>sintaxis del bucle es:</a:t>
            </a:r>
          </a:p>
          <a:p>
            <a:r>
              <a:rPr lang="es-AR" b="1" i="1" dirty="0"/>
              <a:t>bucle operando</a:t>
            </a:r>
            <a:r>
              <a:rPr lang="es-AR" dirty="0"/>
              <a:t> :: = </a:t>
            </a:r>
            <a:r>
              <a:rPr lang="es-AR" b="1" dirty="0"/>
              <a:t>bucle</a:t>
            </a:r>
            <a:r>
              <a:rPr lang="es-AR" dirty="0"/>
              <a:t>  [ '(' </a:t>
            </a:r>
            <a:r>
              <a:rPr lang="es-AR" b="1" i="1" dirty="0"/>
              <a:t>min </a:t>
            </a:r>
            <a:r>
              <a:rPr lang="es-AR" b="1" i="1" dirty="0" err="1"/>
              <a:t>int</a:t>
            </a:r>
            <a:r>
              <a:rPr lang="es-AR" dirty="0"/>
              <a:t> [ ',' </a:t>
            </a:r>
            <a:r>
              <a:rPr lang="es-AR" b="1" i="1" dirty="0" err="1"/>
              <a:t>max-int</a:t>
            </a:r>
            <a:r>
              <a:rPr lang="es-AR" dirty="0"/>
              <a:t> ] ')'] </a:t>
            </a:r>
            <a:endParaRPr lang="es-AR" dirty="0" smtClean="0"/>
          </a:p>
          <a:p>
            <a:r>
              <a:rPr lang="es-AR" b="1" i="1" dirty="0" smtClean="0"/>
              <a:t>min-</a:t>
            </a:r>
            <a:r>
              <a:rPr lang="es-AR" b="1" i="1" dirty="0" err="1" smtClean="0"/>
              <a:t>int</a:t>
            </a:r>
            <a:r>
              <a:rPr lang="es-AR" dirty="0"/>
              <a:t> :: = </a:t>
            </a:r>
            <a:r>
              <a:rPr lang="es-AR" b="1" i="1" dirty="0"/>
              <a:t>no negativo entero </a:t>
            </a:r>
            <a:endParaRPr lang="es-AR" b="1" i="1" dirty="0" smtClean="0"/>
          </a:p>
          <a:p>
            <a:r>
              <a:rPr lang="es-AR" b="1" i="1" dirty="0" err="1" smtClean="0"/>
              <a:t>max-int</a:t>
            </a:r>
            <a:r>
              <a:rPr lang="es-AR" dirty="0"/>
              <a:t> :: = </a:t>
            </a:r>
            <a:r>
              <a:rPr lang="es-AR" b="1" i="1" dirty="0"/>
              <a:t>positivo entero</a:t>
            </a:r>
            <a:r>
              <a:rPr lang="es-AR" dirty="0"/>
              <a:t> | '*' </a:t>
            </a:r>
          </a:p>
          <a:p>
            <a:pPr lvl="1"/>
            <a:r>
              <a:rPr lang="es-AR" dirty="0"/>
              <a:t>Si bucle no tiene límites especificados, significa bucle infinito potencial con el cero como límite inferior y límite superior infinita</a:t>
            </a:r>
            <a:r>
              <a:rPr lang="es-AR" dirty="0" smtClean="0"/>
              <a:t>.</a:t>
            </a:r>
          </a:p>
          <a:p>
            <a:endParaRPr lang="es-AR" dirty="0"/>
          </a:p>
          <a:p>
            <a:endParaRPr lang="es-AR" dirty="0"/>
          </a:p>
        </p:txBody>
      </p:sp>
      <p:sp>
        <p:nvSpPr>
          <p:cNvPr id="4" name="AutoShape 2" descr="bucle potencialmente infinit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AutoShape 4" descr="bucle potencialmente infinit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437112"/>
            <a:ext cx="2899023"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31869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i="1" dirty="0" smtClean="0"/>
              <a:t>Lazo</a:t>
            </a:r>
            <a:endParaRPr lang="es-AR" dirty="0"/>
          </a:p>
        </p:txBody>
      </p:sp>
      <p:pic>
        <p:nvPicPr>
          <p:cNvPr id="4100" name="Picture 4" descr="Loop para ejecutar exactamente 10 v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981" y="1628799"/>
            <a:ext cx="2667283" cy="2093819"/>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contenido"/>
          <p:cNvSpPr>
            <a:spLocks noGrp="1"/>
          </p:cNvSpPr>
          <p:nvPr>
            <p:ph idx="1"/>
          </p:nvPr>
        </p:nvSpPr>
        <p:spPr>
          <a:xfrm>
            <a:off x="457200" y="1600200"/>
            <a:ext cx="5338936" cy="4525963"/>
          </a:xfrm>
        </p:spPr>
        <p:txBody>
          <a:bodyPr>
            <a:normAutofit fontScale="62500" lnSpcReduction="20000"/>
          </a:bodyPr>
          <a:lstStyle/>
          <a:p>
            <a:r>
              <a:rPr lang="es-AR" i="1" dirty="0" err="1"/>
              <a:t>Loop</a:t>
            </a:r>
            <a:r>
              <a:rPr lang="es-AR" i="1" dirty="0"/>
              <a:t> para ejecutar exactamente 10 veces</a:t>
            </a:r>
            <a:r>
              <a:rPr lang="es-AR" i="1" dirty="0" smtClean="0"/>
              <a:t>.</a:t>
            </a:r>
          </a:p>
          <a:p>
            <a:endParaRPr lang="es-AR" i="1" dirty="0"/>
          </a:p>
          <a:p>
            <a:endParaRPr lang="es-AR" i="1" dirty="0" smtClean="0"/>
          </a:p>
          <a:p>
            <a:endParaRPr lang="es-AR" i="1" dirty="0"/>
          </a:p>
          <a:p>
            <a:endParaRPr lang="es-AR" i="1" dirty="0" smtClean="0"/>
          </a:p>
          <a:p>
            <a:endParaRPr lang="es-AR" i="1" dirty="0"/>
          </a:p>
          <a:p>
            <a:endParaRPr lang="es-AR" i="1" dirty="0" smtClean="0"/>
          </a:p>
          <a:p>
            <a:r>
              <a:rPr lang="es-AR" i="1" dirty="0"/>
              <a:t>Podemos suponer que según UML 2.3, se espera que el bucle para ejecutarse </a:t>
            </a:r>
            <a:r>
              <a:rPr lang="es-AR" dirty="0" smtClean="0"/>
              <a:t/>
            </a:r>
            <a:br>
              <a:rPr lang="es-AR" dirty="0" smtClean="0"/>
            </a:br>
            <a:r>
              <a:rPr lang="es-AR" i="1" dirty="0"/>
              <a:t>mínimo de 5 veces y no más de 10 veces. </a:t>
            </a:r>
            <a:r>
              <a:rPr lang="es-AR" dirty="0" smtClean="0"/>
              <a:t/>
            </a:r>
            <a:br>
              <a:rPr lang="es-AR" dirty="0" smtClean="0"/>
            </a:br>
            <a:r>
              <a:rPr lang="es-AR" i="1" dirty="0"/>
              <a:t>Si la condición de guardia [tamaño &lt;0] se convierte en bucle falsa termina </a:t>
            </a:r>
            <a:r>
              <a:rPr lang="es-AR" dirty="0" smtClean="0"/>
              <a:t/>
            </a:r>
            <a:br>
              <a:rPr lang="es-AR" dirty="0" smtClean="0"/>
            </a:br>
            <a:r>
              <a:rPr lang="es-AR" i="1" dirty="0"/>
              <a:t>sin importar el número mínimo de iteraciones especificado. </a:t>
            </a:r>
            <a:r>
              <a:rPr lang="es-AR" dirty="0" smtClean="0"/>
              <a:t/>
            </a:r>
            <a:br>
              <a:rPr lang="es-AR" dirty="0" smtClean="0"/>
            </a:br>
            <a:r>
              <a:rPr lang="es-AR" i="1" dirty="0"/>
              <a:t>(Entonces ¿por qué necesitamos que el número mínimo especificado ?!)</a:t>
            </a:r>
            <a:endParaRPr lang="es-AR" i="1" dirty="0" smtClean="0"/>
          </a:p>
          <a:p>
            <a:endParaRPr lang="es-AR"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981" y="3868798"/>
            <a:ext cx="2667283" cy="208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4700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Divisiones comunes</a:t>
            </a:r>
            <a:endParaRPr lang="es-AR" dirty="0"/>
          </a:p>
        </p:txBody>
      </p:sp>
      <p:sp>
        <p:nvSpPr>
          <p:cNvPr id="3" name="2 Marcador de contenido"/>
          <p:cNvSpPr>
            <a:spLocks noGrp="1"/>
          </p:cNvSpPr>
          <p:nvPr>
            <p:ph idx="1"/>
          </p:nvPr>
        </p:nvSpPr>
        <p:spPr/>
        <p:txBody>
          <a:bodyPr/>
          <a:lstStyle/>
          <a:p>
            <a:r>
              <a:rPr lang="es-AR" dirty="0" smtClean="0"/>
              <a:t>Son formas de pensar para entender el mundo, hay dos:</a:t>
            </a:r>
          </a:p>
          <a:p>
            <a:pPr lvl="1"/>
            <a:r>
              <a:rPr lang="es-AR" dirty="0" smtClean="0"/>
              <a:t>Clasificados/Instancia</a:t>
            </a:r>
          </a:p>
          <a:p>
            <a:pPr lvl="1"/>
            <a:r>
              <a:rPr lang="es-AR" dirty="0" smtClean="0"/>
              <a:t>Interface / implementación</a:t>
            </a:r>
          </a:p>
          <a:p>
            <a:pPr lvl="1"/>
            <a:endParaRPr lang="es-AR" dirty="0"/>
          </a:p>
        </p:txBody>
      </p:sp>
    </p:spTree>
    <p:extLst>
      <p:ext uri="{BB962C8B-B14F-4D97-AF65-F5344CB8AC3E}">
        <p14:creationId xmlns:p14="http://schemas.microsoft.com/office/powerpoint/2010/main" val="20572408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smtClean="0"/>
              <a:t>Break</a:t>
            </a:r>
            <a:endParaRPr lang="es-AR" dirty="0"/>
          </a:p>
        </p:txBody>
      </p:sp>
      <p:sp>
        <p:nvSpPr>
          <p:cNvPr id="3" name="2 Marcador de contenido"/>
          <p:cNvSpPr>
            <a:spLocks noGrp="1"/>
          </p:cNvSpPr>
          <p:nvPr>
            <p:ph idx="1"/>
          </p:nvPr>
        </p:nvSpPr>
        <p:spPr>
          <a:xfrm>
            <a:off x="457200" y="1600200"/>
            <a:ext cx="4546848" cy="4709120"/>
          </a:xfrm>
        </p:spPr>
        <p:txBody>
          <a:bodyPr>
            <a:normAutofit fontScale="70000" lnSpcReduction="20000"/>
          </a:bodyPr>
          <a:lstStyle/>
          <a:p>
            <a:r>
              <a:rPr lang="es-AR" dirty="0"/>
              <a:t>El operador de la interacción </a:t>
            </a:r>
            <a:r>
              <a:rPr lang="es-AR" b="1" dirty="0"/>
              <a:t>ruptura</a:t>
            </a:r>
            <a:r>
              <a:rPr lang="es-AR" dirty="0"/>
              <a:t> representa una </a:t>
            </a:r>
            <a:r>
              <a:rPr lang="es-AR" b="1" dirty="0" smtClean="0"/>
              <a:t>ruptura en un</a:t>
            </a:r>
            <a:r>
              <a:rPr lang="es-AR" dirty="0"/>
              <a:t> escenario o excepcional que se realiza en lugar de el resto del fragmento de interacción que encierra.</a:t>
            </a:r>
          </a:p>
          <a:p>
            <a:pPr lvl="1"/>
            <a:r>
              <a:rPr lang="es-AR" dirty="0"/>
              <a:t>Un operador </a:t>
            </a:r>
            <a:r>
              <a:rPr lang="es-AR" b="1" i="1" dirty="0" smtClean="0"/>
              <a:t>Break  con</a:t>
            </a:r>
            <a:r>
              <a:rPr lang="es-AR" dirty="0" smtClean="0"/>
              <a:t> una</a:t>
            </a:r>
            <a:r>
              <a:rPr lang="es-AR" dirty="0"/>
              <a:t> </a:t>
            </a:r>
            <a:r>
              <a:rPr lang="es-AR" b="1" dirty="0"/>
              <a:t>guardia</a:t>
            </a:r>
            <a:r>
              <a:rPr lang="es-AR" dirty="0"/>
              <a:t> se elige cuando el guardia es cierto. </a:t>
            </a:r>
            <a:endParaRPr lang="es-AR" dirty="0" smtClean="0"/>
          </a:p>
          <a:p>
            <a:pPr lvl="1"/>
            <a:r>
              <a:rPr lang="es-AR" dirty="0" smtClean="0"/>
              <a:t>En </a:t>
            </a:r>
            <a:r>
              <a:rPr lang="es-AR" dirty="0"/>
              <a:t>este caso se ignora el resto del fragmento de interacción que encierra directamente. </a:t>
            </a:r>
            <a:endParaRPr lang="es-AR" dirty="0" smtClean="0"/>
          </a:p>
          <a:p>
            <a:r>
              <a:rPr lang="es-AR" dirty="0" smtClean="0"/>
              <a:t>Cuando </a:t>
            </a:r>
            <a:r>
              <a:rPr lang="es-AR" dirty="0"/>
              <a:t>el </a:t>
            </a:r>
            <a:r>
              <a:rPr lang="es-AR" dirty="0" smtClean="0"/>
              <a:t>guarda </a:t>
            </a:r>
            <a:r>
              <a:rPr lang="es-AR" dirty="0"/>
              <a:t>del operando </a:t>
            </a:r>
            <a:r>
              <a:rPr lang="es-AR" dirty="0" smtClean="0"/>
              <a:t>break </a:t>
            </a:r>
            <a:r>
              <a:rPr lang="es-AR" dirty="0"/>
              <a:t>es falsa, el operando </a:t>
            </a:r>
            <a:r>
              <a:rPr lang="es-AR" dirty="0" smtClean="0"/>
              <a:t>se </a:t>
            </a:r>
            <a:r>
              <a:rPr lang="es-AR" dirty="0"/>
              <a:t>ignora y el resto de </a:t>
            </a:r>
            <a:r>
              <a:rPr lang="es-AR" dirty="0" smtClean="0"/>
              <a:t>las sentencias que </a:t>
            </a:r>
            <a:r>
              <a:rPr lang="es-AR" dirty="0"/>
              <a:t>encierran fragmentos de interacción.</a:t>
            </a:r>
          </a:p>
          <a:p>
            <a:endParaRPr lang="es-AR" dirty="0"/>
          </a:p>
        </p:txBody>
      </p:sp>
      <p:pic>
        <p:nvPicPr>
          <p:cNvPr id="5122" name="Picture 2" descr="Rotura de lazo que encierra si y&g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543" y="2780928"/>
            <a:ext cx="3449897" cy="348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88320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Parallel</a:t>
            </a:r>
            <a:endParaRPr lang="es-AR" dirty="0"/>
          </a:p>
        </p:txBody>
      </p:sp>
      <p:sp>
        <p:nvSpPr>
          <p:cNvPr id="3" name="2 Marcador de contenido"/>
          <p:cNvSpPr>
            <a:spLocks noGrp="1"/>
          </p:cNvSpPr>
          <p:nvPr>
            <p:ph idx="1"/>
          </p:nvPr>
        </p:nvSpPr>
        <p:spPr>
          <a:xfrm>
            <a:off x="0" y="1196752"/>
            <a:ext cx="6300192" cy="3124944"/>
          </a:xfrm>
        </p:spPr>
        <p:txBody>
          <a:bodyPr>
            <a:normAutofit fontScale="62500" lnSpcReduction="20000"/>
          </a:bodyPr>
          <a:lstStyle/>
          <a:p>
            <a:r>
              <a:rPr lang="es-AR" dirty="0"/>
              <a:t>El operador de la interacción </a:t>
            </a:r>
            <a:r>
              <a:rPr lang="es-AR" b="1" dirty="0"/>
              <a:t>par</a:t>
            </a:r>
            <a:r>
              <a:rPr lang="es-AR" dirty="0"/>
              <a:t> define la ejecución de </a:t>
            </a:r>
            <a:r>
              <a:rPr lang="es-AR" dirty="0" smtClean="0"/>
              <a:t>ejecuciones </a:t>
            </a:r>
            <a:r>
              <a:rPr lang="es-AR" dirty="0"/>
              <a:t>potencialmente paralelo </a:t>
            </a:r>
            <a:r>
              <a:rPr lang="es-AR" dirty="0" smtClean="0"/>
              <a:t>, </a:t>
            </a:r>
            <a:r>
              <a:rPr lang="es-AR" dirty="0"/>
              <a:t>fragmento combinado. </a:t>
            </a:r>
            <a:endParaRPr lang="es-AR" dirty="0" smtClean="0"/>
          </a:p>
          <a:p>
            <a:r>
              <a:rPr lang="es-AR" dirty="0" smtClean="0"/>
              <a:t>Diferentes </a:t>
            </a:r>
            <a:r>
              <a:rPr lang="es-AR" dirty="0" err="1"/>
              <a:t>operandos</a:t>
            </a:r>
            <a:r>
              <a:rPr lang="es-AR" dirty="0"/>
              <a:t> pueden ser intercalados en cualquier forma, siempre y cuando el orden impuesto por cada operando se conserva.</a:t>
            </a:r>
          </a:p>
          <a:p>
            <a:r>
              <a:rPr lang="es-AR" dirty="0"/>
              <a:t>Conjunto de rastros de que el operador paralelo se describen todas las posibles formas o combinaciones que las especificaciones de la ocurrencia de los </a:t>
            </a:r>
            <a:r>
              <a:rPr lang="es-AR" dirty="0" err="1"/>
              <a:t>operandos</a:t>
            </a:r>
            <a:r>
              <a:rPr lang="es-AR" dirty="0"/>
              <a:t> pueden ser intercalados sin cambiar el orden dentro de cada operando.</a:t>
            </a:r>
          </a:p>
          <a:p>
            <a:endParaRPr lang="es-AR" dirty="0"/>
          </a:p>
        </p:txBody>
      </p:sp>
      <p:pic>
        <p:nvPicPr>
          <p:cNvPr id="6146" name="Picture 2" descr="Busque en Google, Bing y Ask en cualquier orden, posiblemente en parale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484784"/>
            <a:ext cx="2749386" cy="2636912"/>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52693" y="4221088"/>
            <a:ext cx="6247499" cy="2554545"/>
          </a:xfrm>
          <a:prstGeom prst="rect">
            <a:avLst/>
          </a:prstGeom>
          <a:noFill/>
        </p:spPr>
        <p:txBody>
          <a:bodyPr wrap="square" rtlCol="0">
            <a:spAutoFit/>
          </a:bodyPr>
          <a:lstStyle/>
          <a:p>
            <a:pPr marL="342900" indent="-342900">
              <a:buFont typeface="Arial" panose="020B0604020202020204" pitchFamily="34" charset="0"/>
              <a:buChar char="•"/>
            </a:pPr>
            <a:r>
              <a:rPr lang="es-AR" sz="2000" dirty="0"/>
              <a:t>Fragmento combinado paralelo tiene la abreviatura de notación para las situaciones comunes en el orden de los acontecimientos en una </a:t>
            </a:r>
            <a:r>
              <a:rPr lang="es-AR" sz="2000" dirty="0">
                <a:hlinkClick r:id="rId3"/>
              </a:rPr>
              <a:t>línea de vida</a:t>
            </a:r>
            <a:r>
              <a:rPr lang="es-AR" sz="2000" dirty="0"/>
              <a:t> es insignificante. </a:t>
            </a:r>
          </a:p>
          <a:p>
            <a:pPr marL="342900" indent="-342900">
              <a:buFont typeface="Arial" panose="020B0604020202020204" pitchFamily="34" charset="0"/>
              <a:buChar char="•"/>
            </a:pPr>
            <a:r>
              <a:rPr lang="es-AR" sz="2000" dirty="0"/>
              <a:t>En un </a:t>
            </a:r>
            <a:r>
              <a:rPr lang="es-AR" sz="2000" dirty="0" err="1"/>
              <a:t>coregion</a:t>
            </a:r>
            <a:r>
              <a:rPr lang="es-AR" sz="2000" dirty="0"/>
              <a:t> área de una línea de vida limitado por corchetes horizontales directamente todas contenían fragmentos son considerados como </a:t>
            </a:r>
            <a:r>
              <a:rPr lang="es-AR" sz="2000" dirty="0" err="1"/>
              <a:t>operandos</a:t>
            </a:r>
            <a:r>
              <a:rPr lang="es-AR" sz="2000" dirty="0"/>
              <a:t> separados de un fragmento combinado paralelo.</a:t>
            </a:r>
          </a:p>
        </p:txBody>
      </p:sp>
      <p:pic>
        <p:nvPicPr>
          <p:cNvPr id="6148" name="Picture 4" descr="Coregion - Buscador de Google, Bing y Ask en cualquier orden, posiblemente en paralel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724" y="4437112"/>
            <a:ext cx="2751896"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91685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Strict</a:t>
            </a:r>
            <a:r>
              <a:rPr lang="es-AR" b="1" i="1" dirty="0" smtClean="0"/>
              <a:t> </a:t>
            </a:r>
            <a:r>
              <a:rPr lang="es-AR" b="1" i="1" dirty="0" err="1" smtClean="0"/>
              <a:t>Sequencing</a:t>
            </a:r>
            <a:endParaRPr lang="es-AR" dirty="0"/>
          </a:p>
        </p:txBody>
      </p:sp>
      <p:sp>
        <p:nvSpPr>
          <p:cNvPr id="3" name="2 Marcador de contenido"/>
          <p:cNvSpPr>
            <a:spLocks noGrp="1"/>
          </p:cNvSpPr>
          <p:nvPr>
            <p:ph idx="1"/>
          </p:nvPr>
        </p:nvSpPr>
        <p:spPr>
          <a:xfrm>
            <a:off x="251520" y="1600200"/>
            <a:ext cx="5760640" cy="4349080"/>
          </a:xfrm>
        </p:spPr>
        <p:txBody>
          <a:bodyPr>
            <a:normAutofit fontScale="70000" lnSpcReduction="20000"/>
          </a:bodyPr>
          <a:lstStyle/>
          <a:p>
            <a:r>
              <a:rPr lang="es-AR" dirty="0"/>
              <a:t>El operador de la interacción </a:t>
            </a:r>
            <a:r>
              <a:rPr lang="es-AR" b="1" dirty="0"/>
              <a:t>estricta</a:t>
            </a:r>
            <a:r>
              <a:rPr lang="es-AR" dirty="0"/>
              <a:t> requiere una estricta secuencia (orden) de los </a:t>
            </a:r>
            <a:r>
              <a:rPr lang="es-AR" dirty="0" err="1"/>
              <a:t>operandos</a:t>
            </a:r>
            <a:r>
              <a:rPr lang="es-AR" dirty="0"/>
              <a:t> en el primer nivel dentro del fragmento combinado</a:t>
            </a:r>
            <a:r>
              <a:rPr lang="es-AR" dirty="0" smtClean="0"/>
              <a:t>.</a:t>
            </a:r>
          </a:p>
          <a:p>
            <a:r>
              <a:rPr lang="es-AR" dirty="0" err="1"/>
              <a:t>Operandos</a:t>
            </a:r>
            <a:r>
              <a:rPr lang="es-AR" dirty="0"/>
              <a:t> de los niveles más bajos dentro del fragmento combinado contenida no se pueden comparar directamente con otras especificaciones de la ocurrencia del fragmento combinado que encierra</a:t>
            </a:r>
            <a:r>
              <a:rPr lang="es-AR" dirty="0" smtClean="0"/>
              <a:t>.</a:t>
            </a:r>
          </a:p>
          <a:p>
            <a:r>
              <a:rPr lang="es-AR" dirty="0"/>
              <a:t> La notación, esto significa que la coordenada vertical de los fragmentos contenidos es significativo en todo el alcance del fragmento combinado y no sólo en una línea de vida.</a:t>
            </a:r>
            <a:endParaRPr lang="es-AR" dirty="0" smtClean="0"/>
          </a:p>
          <a:p>
            <a:endParaRPr lang="es-AR" dirty="0"/>
          </a:p>
        </p:txBody>
      </p:sp>
      <p:pic>
        <p:nvPicPr>
          <p:cNvPr id="9218" name="Picture 2" descr="Busque en Google, Bing y Yahoo en el estricto orden secuen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66" y="2377954"/>
            <a:ext cx="2887588" cy="274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37368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AR" b="1" i="1" dirty="0" err="1" smtClean="0"/>
              <a:t>Weak</a:t>
            </a:r>
            <a:r>
              <a:rPr lang="es-AR" b="1" i="1" dirty="0" smtClean="0"/>
              <a:t> </a:t>
            </a:r>
            <a:r>
              <a:rPr lang="es-AR" b="1" i="1" dirty="0" err="1" smtClean="0"/>
              <a:t>Sequencing</a:t>
            </a:r>
            <a:endParaRPr lang="es-AR" dirty="0"/>
          </a:p>
        </p:txBody>
      </p:sp>
      <p:sp>
        <p:nvSpPr>
          <p:cNvPr id="3" name="2 Marcador de contenido"/>
          <p:cNvSpPr>
            <a:spLocks noGrp="1"/>
          </p:cNvSpPr>
          <p:nvPr>
            <p:ph idx="1"/>
          </p:nvPr>
        </p:nvSpPr>
        <p:spPr>
          <a:xfrm>
            <a:off x="179512" y="908720"/>
            <a:ext cx="5688632" cy="5832647"/>
          </a:xfrm>
        </p:spPr>
        <p:txBody>
          <a:bodyPr>
            <a:normAutofit fontScale="62500" lnSpcReduction="20000"/>
          </a:bodyPr>
          <a:lstStyle/>
          <a:p>
            <a:r>
              <a:rPr lang="es-AR" dirty="0"/>
              <a:t>El operador interacción </a:t>
            </a:r>
            <a:r>
              <a:rPr lang="es-AR" b="1" dirty="0" err="1"/>
              <a:t>ss</a:t>
            </a:r>
            <a:r>
              <a:rPr lang="es-AR" dirty="0"/>
              <a:t> significa que el fragmento combinado representa una secuenciación débil entre los comportamientos de los </a:t>
            </a:r>
            <a:r>
              <a:rPr lang="es-AR" dirty="0" err="1"/>
              <a:t>operandos</a:t>
            </a:r>
            <a:r>
              <a:rPr lang="es-AR" dirty="0"/>
              <a:t>.</a:t>
            </a:r>
          </a:p>
          <a:p>
            <a:r>
              <a:rPr lang="es-AR" dirty="0" smtClean="0"/>
              <a:t>Secuenciación </a:t>
            </a:r>
            <a:r>
              <a:rPr lang="es-AR" dirty="0"/>
              <a:t>débil se define por el conjunto de trazas con estas propiedades:</a:t>
            </a:r>
          </a:p>
          <a:p>
            <a:pPr lvl="1"/>
            <a:r>
              <a:rPr lang="es-AR" dirty="0"/>
              <a:t>El orden de las especificaciones de la ocurrencia dentro de cada uno de los </a:t>
            </a:r>
            <a:r>
              <a:rPr lang="es-AR" dirty="0" err="1"/>
              <a:t>operandos</a:t>
            </a:r>
            <a:r>
              <a:rPr lang="es-AR" dirty="0"/>
              <a:t> se mantiene.</a:t>
            </a:r>
          </a:p>
          <a:p>
            <a:pPr lvl="1"/>
            <a:r>
              <a:rPr lang="es-AR" dirty="0"/>
              <a:t>especificaciones sobre la presencia de diferentes líneas de vida de diferentes </a:t>
            </a:r>
            <a:r>
              <a:rPr lang="es-AR" dirty="0" err="1"/>
              <a:t>operandos</a:t>
            </a:r>
            <a:r>
              <a:rPr lang="es-AR" dirty="0"/>
              <a:t> pueden venir en cualquier orden.</a:t>
            </a:r>
          </a:p>
          <a:p>
            <a:pPr lvl="1"/>
            <a:r>
              <a:rPr lang="es-AR" dirty="0"/>
              <a:t>especificaciones sobre la presencia de la misma línea de vida de diferentes </a:t>
            </a:r>
            <a:r>
              <a:rPr lang="es-AR" dirty="0" err="1"/>
              <a:t>operandos</a:t>
            </a:r>
            <a:r>
              <a:rPr lang="es-AR" dirty="0"/>
              <a:t> están clasificadas de tal manera que una especificación de ocurrencia del primer operando antes de que viene del segundo operando.</a:t>
            </a:r>
          </a:p>
          <a:p>
            <a:r>
              <a:rPr lang="es-AR" b="1" dirty="0"/>
              <a:t>Débil</a:t>
            </a:r>
            <a:r>
              <a:rPr lang="es-AR" dirty="0"/>
              <a:t> secuenciación reduce a un </a:t>
            </a:r>
            <a:r>
              <a:rPr lang="es-AR" b="1" dirty="0"/>
              <a:t>paralelo</a:t>
            </a:r>
            <a:r>
              <a:rPr lang="es-AR" dirty="0"/>
              <a:t> de mezcla cuando los </a:t>
            </a:r>
            <a:r>
              <a:rPr lang="es-AR" dirty="0" err="1"/>
              <a:t>operandos</a:t>
            </a:r>
            <a:r>
              <a:rPr lang="es-AR" dirty="0"/>
              <a:t> están en diferentes grupos de participantes. </a:t>
            </a:r>
            <a:endParaRPr lang="es-AR" dirty="0" smtClean="0"/>
          </a:p>
          <a:p>
            <a:r>
              <a:rPr lang="es-AR" dirty="0" smtClean="0"/>
              <a:t>Secuenciación </a:t>
            </a:r>
            <a:r>
              <a:rPr lang="es-AR" dirty="0"/>
              <a:t>débil reduce a la </a:t>
            </a:r>
            <a:r>
              <a:rPr lang="es-AR" b="1" dirty="0" err="1"/>
              <a:t>estricta</a:t>
            </a:r>
            <a:r>
              <a:rPr lang="es-AR" dirty="0" err="1"/>
              <a:t>secuencia</a:t>
            </a:r>
            <a:r>
              <a:rPr lang="es-AR" dirty="0"/>
              <a:t> cuando los </a:t>
            </a:r>
            <a:r>
              <a:rPr lang="es-AR" dirty="0" err="1"/>
              <a:t>operandos</a:t>
            </a:r>
            <a:r>
              <a:rPr lang="es-AR" dirty="0"/>
              <a:t> trabajan en el mismo participante</a:t>
            </a:r>
          </a:p>
          <a:p>
            <a:endParaRPr lang="es-AR" dirty="0"/>
          </a:p>
        </p:txBody>
      </p:sp>
      <p:pic>
        <p:nvPicPr>
          <p:cNvPr id="7170" name="Picture 2" descr="Busque en Google, Bing y Yahoo en el estricto orden secuen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844824"/>
            <a:ext cx="3031916"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9384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Critical</a:t>
            </a:r>
            <a:r>
              <a:rPr lang="es-AR" b="1" i="1" dirty="0" smtClean="0"/>
              <a:t> </a:t>
            </a:r>
            <a:r>
              <a:rPr lang="es-AR" b="1" i="1" dirty="0" err="1" smtClean="0"/>
              <a:t>Region</a:t>
            </a:r>
            <a:endParaRPr lang="es-AR" dirty="0"/>
          </a:p>
        </p:txBody>
      </p:sp>
      <p:sp>
        <p:nvSpPr>
          <p:cNvPr id="3" name="2 Marcador de contenido"/>
          <p:cNvSpPr>
            <a:spLocks noGrp="1"/>
          </p:cNvSpPr>
          <p:nvPr>
            <p:ph idx="1"/>
          </p:nvPr>
        </p:nvSpPr>
        <p:spPr>
          <a:xfrm>
            <a:off x="107504" y="1412776"/>
            <a:ext cx="8784976" cy="2592288"/>
          </a:xfrm>
        </p:spPr>
        <p:txBody>
          <a:bodyPr>
            <a:normAutofit fontScale="70000" lnSpcReduction="20000"/>
          </a:bodyPr>
          <a:lstStyle/>
          <a:p>
            <a:r>
              <a:rPr lang="es-AR" dirty="0"/>
              <a:t>El operador interacción </a:t>
            </a:r>
            <a:r>
              <a:rPr lang="es-AR" b="1" dirty="0"/>
              <a:t>crítica</a:t>
            </a:r>
            <a:r>
              <a:rPr lang="es-AR" dirty="0"/>
              <a:t> define que el fragmento combinado representa una </a:t>
            </a:r>
            <a:r>
              <a:rPr lang="es-AR" b="1" dirty="0"/>
              <a:t>región crítica</a:t>
            </a:r>
            <a:r>
              <a:rPr lang="es-AR" dirty="0"/>
              <a:t> . </a:t>
            </a:r>
            <a:endParaRPr lang="es-AR" dirty="0" smtClean="0"/>
          </a:p>
          <a:p>
            <a:r>
              <a:rPr lang="es-AR" dirty="0" smtClean="0"/>
              <a:t>Una </a:t>
            </a:r>
            <a:r>
              <a:rPr lang="es-AR" dirty="0"/>
              <a:t>región crítica es una región con restos que no pueden ser intercaladas por otras especificaciones de ocurrencia (en las líneas de vida cubiertos por la región). </a:t>
            </a:r>
            <a:endParaRPr lang="es-AR" dirty="0" smtClean="0"/>
          </a:p>
          <a:p>
            <a:r>
              <a:rPr lang="es-AR" dirty="0" smtClean="0"/>
              <a:t>Esto </a:t>
            </a:r>
            <a:r>
              <a:rPr lang="es-AR" dirty="0"/>
              <a:t>significa que la región se trata </a:t>
            </a:r>
            <a:r>
              <a:rPr lang="es-AR" b="1" dirty="0"/>
              <a:t>atómicamente</a:t>
            </a:r>
            <a:r>
              <a:rPr lang="es-AR" dirty="0"/>
              <a:t> por el fragmento que encierra y no puede ser intercalada, por ejemplo, por operador paralelo.</a:t>
            </a:r>
          </a:p>
        </p:txBody>
      </p:sp>
      <p:pic>
        <p:nvPicPr>
          <p:cNvPr id="8194" name="Picture 2" descr="Agregar () o eliminar () podría ser llamado en paralelo, pero cada uno debe funcionar como una región crí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95829"/>
            <a:ext cx="2736304" cy="2855275"/>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683568" y="4268995"/>
            <a:ext cx="4104456" cy="1200329"/>
          </a:xfrm>
          <a:prstGeom prst="rect">
            <a:avLst/>
          </a:prstGeom>
          <a:noFill/>
        </p:spPr>
        <p:txBody>
          <a:bodyPr wrap="square" rtlCol="0">
            <a:spAutoFit/>
          </a:bodyPr>
          <a:lstStyle/>
          <a:p>
            <a:r>
              <a:rPr lang="es-AR" i="1"/>
              <a:t>Agregar () o eliminar () podría ser llamado en paralelo, </a:t>
            </a:r>
            <a:r>
              <a:rPr lang="es-AR" smtClean="0"/>
              <a:t/>
            </a:r>
            <a:br>
              <a:rPr lang="es-AR" smtClean="0"/>
            </a:br>
            <a:r>
              <a:rPr lang="es-AR" i="1"/>
              <a:t>pero cada uno debe funcionar como una región crítica.</a:t>
            </a:r>
            <a:endParaRPr lang="es-AR"/>
          </a:p>
        </p:txBody>
      </p:sp>
    </p:spTree>
    <p:extLst>
      <p:ext uri="{BB962C8B-B14F-4D97-AF65-F5344CB8AC3E}">
        <p14:creationId xmlns:p14="http://schemas.microsoft.com/office/powerpoint/2010/main" val="4450818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smtClean="0"/>
              <a:t>Ignore</a:t>
            </a:r>
            <a:endParaRPr lang="es-AR" dirty="0"/>
          </a:p>
        </p:txBody>
      </p:sp>
      <p:sp>
        <p:nvSpPr>
          <p:cNvPr id="3" name="2 Marcador de contenido"/>
          <p:cNvSpPr>
            <a:spLocks noGrp="1"/>
          </p:cNvSpPr>
          <p:nvPr>
            <p:ph idx="1"/>
          </p:nvPr>
        </p:nvSpPr>
        <p:spPr>
          <a:xfrm>
            <a:off x="179512" y="1196752"/>
            <a:ext cx="8811454" cy="3384377"/>
          </a:xfrm>
        </p:spPr>
        <p:txBody>
          <a:bodyPr>
            <a:normAutofit fontScale="55000" lnSpcReduction="20000"/>
          </a:bodyPr>
          <a:lstStyle/>
          <a:p>
            <a:r>
              <a:rPr lang="es-AR" dirty="0"/>
              <a:t>Semántica y el propósito de la interacción del operador </a:t>
            </a:r>
            <a:r>
              <a:rPr lang="es-AR" b="1" dirty="0"/>
              <a:t>ignoran</a:t>
            </a:r>
            <a:r>
              <a:rPr lang="es-AR" dirty="0"/>
              <a:t> es </a:t>
            </a:r>
            <a:r>
              <a:rPr lang="es-AR" dirty="0" smtClean="0"/>
              <a:t>opaca.</a:t>
            </a:r>
          </a:p>
          <a:p>
            <a:pPr lvl="1"/>
            <a:r>
              <a:rPr lang="es-AR" dirty="0"/>
              <a:t> UML 2.3 define su significado que "hay algunos tipos de mensajes que no se muestran en este fragmento combinado. </a:t>
            </a:r>
            <a:endParaRPr lang="es-AR" dirty="0" smtClean="0"/>
          </a:p>
          <a:p>
            <a:r>
              <a:rPr lang="es-AR" dirty="0" smtClean="0"/>
              <a:t>Estos </a:t>
            </a:r>
            <a:r>
              <a:rPr lang="es-AR" dirty="0"/>
              <a:t>tipos de mensajes pueden ser considerados insignificantes y están implícitamente ignoran si aparecen en una ejecución correspondiente. </a:t>
            </a:r>
            <a:endParaRPr lang="es-AR" dirty="0" smtClean="0"/>
          </a:p>
          <a:p>
            <a:pPr lvl="1"/>
            <a:r>
              <a:rPr lang="es-AR" dirty="0" smtClean="0"/>
              <a:t>Alternativamente</a:t>
            </a:r>
            <a:r>
              <a:rPr lang="es-AR" dirty="0"/>
              <a:t>, se puede entender ignorar el sentido de que la tipos de mensajes que son ignorados pueden aparecer en cualquier parte de las </a:t>
            </a:r>
            <a:r>
              <a:rPr lang="es-AR" dirty="0" smtClean="0"/>
              <a:t>traza </a:t>
            </a:r>
            <a:r>
              <a:rPr lang="es-AR" dirty="0"/>
              <a:t>".</a:t>
            </a:r>
          </a:p>
          <a:p>
            <a:pPr lvl="1"/>
            <a:r>
              <a:rPr lang="es-AR" dirty="0"/>
              <a:t>Por otra parte, las explicaciones a la figura 14.25 en p. 530 </a:t>
            </a:r>
            <a:r>
              <a:rPr lang="es-AR" dirty="0">
                <a:hlinkClick r:id="rId2" tooltip="UML 2.3 - Superestructura"/>
              </a:rPr>
              <a:t>[UML 2.3 - Superestructura]</a:t>
            </a:r>
            <a:r>
              <a:rPr lang="es-AR" dirty="0"/>
              <a:t> son que este tipo de interacción puede ser usado para especificar </a:t>
            </a:r>
            <a:r>
              <a:rPr lang="es-AR" dirty="0" smtClean="0"/>
              <a:t>una </a:t>
            </a:r>
            <a:r>
              <a:rPr lang="es-AR" b="1" dirty="0" smtClean="0"/>
              <a:t>prueba</a:t>
            </a:r>
            <a:r>
              <a:rPr lang="es-AR" dirty="0"/>
              <a:t> de un sistema existente. </a:t>
            </a:r>
            <a:endParaRPr lang="es-AR" dirty="0" smtClean="0"/>
          </a:p>
          <a:p>
            <a:r>
              <a:rPr lang="es-AR" dirty="0" smtClean="0"/>
              <a:t>En </a:t>
            </a:r>
            <a:r>
              <a:rPr lang="es-AR" dirty="0"/>
              <a:t>el tiempo de ejecución de los mensajes ignorados en las pruebas ", por supuesto, ser manipulados de alguna manera por el sistema en funcionamiento".</a:t>
            </a:r>
          </a:p>
          <a:p>
            <a:r>
              <a:rPr lang="es-AR" dirty="0"/>
              <a:t>La lista de mensajes ignorados sigue operando encerrado en un par de llaves "{" y "}". Ignorar operación se suele combinar con otras operaciones tales como "afirmar ignorar {m, s}."</a:t>
            </a:r>
          </a:p>
          <a:p>
            <a:endParaRPr lang="es-AR" dirty="0"/>
          </a:p>
        </p:txBody>
      </p:sp>
      <p:pic>
        <p:nvPicPr>
          <p:cNvPr id="10242" name="Picture 2" descr="No haga caso de obtener y definir los mensajes, si los hubi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581128"/>
            <a:ext cx="1714500"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2362515" y="6063329"/>
            <a:ext cx="4418967" cy="369332"/>
          </a:xfrm>
          <a:prstGeom prst="rect">
            <a:avLst/>
          </a:prstGeom>
        </p:spPr>
        <p:txBody>
          <a:bodyPr wrap="none">
            <a:spAutoFit/>
          </a:bodyPr>
          <a:lstStyle/>
          <a:p>
            <a:r>
              <a:rPr lang="es-AR" i="1" dirty="0"/>
              <a:t>Ignorar </a:t>
            </a:r>
            <a:r>
              <a:rPr lang="es-AR" i="1" dirty="0" err="1"/>
              <a:t>get</a:t>
            </a:r>
            <a:r>
              <a:rPr lang="es-AR" i="1" dirty="0"/>
              <a:t> () y set () mensajes, si los hubiere.</a:t>
            </a:r>
            <a:endParaRPr lang="es-AR" dirty="0"/>
          </a:p>
        </p:txBody>
      </p:sp>
    </p:spTree>
    <p:extLst>
      <p:ext uri="{BB962C8B-B14F-4D97-AF65-F5344CB8AC3E}">
        <p14:creationId xmlns:p14="http://schemas.microsoft.com/office/powerpoint/2010/main" val="197262293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Consider</a:t>
            </a:r>
            <a:endParaRPr lang="es-AR" dirty="0"/>
          </a:p>
        </p:txBody>
      </p:sp>
      <p:sp>
        <p:nvSpPr>
          <p:cNvPr id="3" name="2 Marcador de contenido"/>
          <p:cNvSpPr>
            <a:spLocks noGrp="1"/>
          </p:cNvSpPr>
          <p:nvPr>
            <p:ph idx="1"/>
          </p:nvPr>
        </p:nvSpPr>
        <p:spPr>
          <a:xfrm>
            <a:off x="457200" y="1600201"/>
            <a:ext cx="8229600" cy="2188840"/>
          </a:xfrm>
        </p:spPr>
        <p:txBody>
          <a:bodyPr>
            <a:normAutofit fontScale="70000" lnSpcReduction="20000"/>
          </a:bodyPr>
          <a:lstStyle/>
          <a:p>
            <a:r>
              <a:rPr lang="es-AR" dirty="0"/>
              <a:t>El operador de la interacción </a:t>
            </a:r>
            <a:r>
              <a:rPr lang="es-AR" b="1" dirty="0"/>
              <a:t>consideran</a:t>
            </a:r>
            <a:r>
              <a:rPr lang="es-AR" dirty="0"/>
              <a:t> define qué mensajes deben ser consideradas dentro de este fragmento combinado, lo que significa que cualquier otro mensaje será ignorado.</a:t>
            </a:r>
          </a:p>
          <a:p>
            <a:r>
              <a:rPr lang="es-AR" dirty="0"/>
              <a:t>La lista de los mensajes considerados sigue operando encerrado en un par de llaves "{" y "}". Considere la operación se suele combinar con otras operaciones tales como "considerar valer {m, s}."</a:t>
            </a:r>
          </a:p>
          <a:p>
            <a:endParaRPr lang="es-AR" dirty="0"/>
          </a:p>
        </p:txBody>
      </p:sp>
      <p:pic>
        <p:nvPicPr>
          <p:cNvPr id="11266" name="Picture 2" descr="Tener solamente en añadir () o eliminar () mensajes, hacer caso omiso de cualquier o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533222"/>
            <a:ext cx="2169790" cy="1541694"/>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187624" y="5301208"/>
            <a:ext cx="6120680" cy="646331"/>
          </a:xfrm>
          <a:prstGeom prst="rect">
            <a:avLst/>
          </a:prstGeom>
        </p:spPr>
        <p:txBody>
          <a:bodyPr wrap="square">
            <a:spAutoFit/>
          </a:bodyPr>
          <a:lstStyle/>
          <a:p>
            <a:r>
              <a:rPr lang="es-AR" i="1" dirty="0"/>
              <a:t>Tener solamente en añadir () o eliminar () mensajes, </a:t>
            </a:r>
            <a:r>
              <a:rPr lang="es-AR" dirty="0" smtClean="0"/>
              <a:t/>
            </a:r>
            <a:br>
              <a:rPr lang="es-AR" dirty="0" smtClean="0"/>
            </a:br>
            <a:r>
              <a:rPr lang="es-AR" i="1" dirty="0"/>
              <a:t>hacer caso omiso de cualquier otra.</a:t>
            </a:r>
            <a:endParaRPr lang="es-AR" dirty="0"/>
          </a:p>
        </p:txBody>
      </p:sp>
    </p:spTree>
    <p:extLst>
      <p:ext uri="{BB962C8B-B14F-4D97-AF65-F5344CB8AC3E}">
        <p14:creationId xmlns:p14="http://schemas.microsoft.com/office/powerpoint/2010/main" val="275210322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Assertion</a:t>
            </a:r>
            <a:endParaRPr lang="es-AR" dirty="0"/>
          </a:p>
        </p:txBody>
      </p:sp>
      <p:sp>
        <p:nvSpPr>
          <p:cNvPr id="3" name="2 Marcador de contenido"/>
          <p:cNvSpPr>
            <a:spLocks noGrp="1"/>
          </p:cNvSpPr>
          <p:nvPr>
            <p:ph idx="1"/>
          </p:nvPr>
        </p:nvSpPr>
        <p:spPr>
          <a:xfrm>
            <a:off x="457200" y="1600201"/>
            <a:ext cx="8229600" cy="1540767"/>
          </a:xfrm>
        </p:spPr>
        <p:txBody>
          <a:bodyPr>
            <a:normAutofit fontScale="70000" lnSpcReduction="20000"/>
          </a:bodyPr>
          <a:lstStyle/>
          <a:p>
            <a:r>
              <a:rPr lang="es-AR" dirty="0"/>
              <a:t>El operador de la interacción </a:t>
            </a:r>
            <a:r>
              <a:rPr lang="es-AR" b="1" dirty="0"/>
              <a:t>afirman</a:t>
            </a:r>
            <a:r>
              <a:rPr lang="es-AR" dirty="0"/>
              <a:t> significa que el fragmento combinado representa la afirmación de que las secuencias del operando afirman son los únicos válidos continuaciones (debe ser satisfecha por un correcto diseño del sistema). Todas las otras continuaciones resultan en una traza válido.</a:t>
            </a:r>
          </a:p>
        </p:txBody>
      </p:sp>
      <p:pic>
        <p:nvPicPr>
          <p:cNvPr id="12290" name="Picture 2" descr="Commit () mensaje se debería producir, siguiendo con el estado de la evaluación invarian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84984"/>
            <a:ext cx="2304256" cy="1933015"/>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475656" y="5373216"/>
            <a:ext cx="5688632" cy="646331"/>
          </a:xfrm>
          <a:prstGeom prst="rect">
            <a:avLst/>
          </a:prstGeom>
        </p:spPr>
        <p:txBody>
          <a:bodyPr wrap="square">
            <a:spAutoFit/>
          </a:bodyPr>
          <a:lstStyle/>
          <a:p>
            <a:r>
              <a:rPr lang="es-AR" i="1" dirty="0" err="1"/>
              <a:t>Commit</a:t>
            </a:r>
            <a:r>
              <a:rPr lang="es-AR" i="1" dirty="0"/>
              <a:t> () mensaje debe ocurrir en este momento, </a:t>
            </a:r>
            <a:r>
              <a:rPr lang="es-AR" dirty="0" smtClean="0"/>
              <a:t/>
            </a:r>
            <a:br>
              <a:rPr lang="es-AR" dirty="0" smtClean="0"/>
            </a:br>
            <a:r>
              <a:rPr lang="es-AR" i="1" dirty="0"/>
              <a:t>después de la evaluación del estado invariante.</a:t>
            </a:r>
            <a:endParaRPr lang="es-AR" dirty="0"/>
          </a:p>
        </p:txBody>
      </p:sp>
    </p:spTree>
    <p:extLst>
      <p:ext uri="{BB962C8B-B14F-4D97-AF65-F5344CB8AC3E}">
        <p14:creationId xmlns:p14="http://schemas.microsoft.com/office/powerpoint/2010/main" val="263188090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err="1" smtClean="0"/>
              <a:t>Negative</a:t>
            </a:r>
            <a:endParaRPr lang="es-AR" dirty="0"/>
          </a:p>
        </p:txBody>
      </p:sp>
      <p:sp>
        <p:nvSpPr>
          <p:cNvPr id="3" name="2 Marcador de contenido"/>
          <p:cNvSpPr>
            <a:spLocks noGrp="1"/>
          </p:cNvSpPr>
          <p:nvPr>
            <p:ph idx="1"/>
          </p:nvPr>
        </p:nvSpPr>
        <p:spPr>
          <a:xfrm>
            <a:off x="457200" y="1600201"/>
            <a:ext cx="8229600" cy="2404864"/>
          </a:xfrm>
        </p:spPr>
        <p:txBody>
          <a:bodyPr>
            <a:normAutofit fontScale="70000" lnSpcReduction="20000"/>
          </a:bodyPr>
          <a:lstStyle/>
          <a:p>
            <a:r>
              <a:rPr lang="es-AR" dirty="0"/>
              <a:t>El operador de la interacción </a:t>
            </a:r>
            <a:r>
              <a:rPr lang="es-AR" b="1" dirty="0" err="1"/>
              <a:t>neg</a:t>
            </a:r>
            <a:r>
              <a:rPr lang="es-AR" dirty="0"/>
              <a:t> describe fragmento combinado de las </a:t>
            </a:r>
            <a:r>
              <a:rPr lang="es-AR" dirty="0" smtClean="0"/>
              <a:t>traza </a:t>
            </a:r>
            <a:r>
              <a:rPr lang="es-AR" dirty="0"/>
              <a:t>que se definen a ser </a:t>
            </a:r>
            <a:r>
              <a:rPr lang="es-AR" b="1" dirty="0"/>
              <a:t>negativo</a:t>
            </a:r>
            <a:r>
              <a:rPr lang="es-AR" dirty="0"/>
              <a:t> (no válido). </a:t>
            </a:r>
            <a:endParaRPr lang="es-AR" dirty="0" smtClean="0"/>
          </a:p>
          <a:p>
            <a:r>
              <a:rPr lang="es-AR" dirty="0" smtClean="0"/>
              <a:t>Rastros </a:t>
            </a:r>
            <a:r>
              <a:rPr lang="es-AR" dirty="0"/>
              <a:t>negativos son los restos que se producen cuando el sistema ha fallado. </a:t>
            </a:r>
            <a:endParaRPr lang="es-AR" dirty="0" smtClean="0"/>
          </a:p>
          <a:p>
            <a:r>
              <a:rPr lang="es-AR" dirty="0" smtClean="0"/>
              <a:t>Todos </a:t>
            </a:r>
            <a:r>
              <a:rPr lang="es-AR" dirty="0"/>
              <a:t>los fragmentos de interacción que son diferentes de los negativos se consideran </a:t>
            </a:r>
            <a:r>
              <a:rPr lang="es-AR" b="1" dirty="0"/>
              <a:t>positivos</a:t>
            </a:r>
            <a:r>
              <a:rPr lang="es-AR" dirty="0"/>
              <a:t> , lo que significa que describen restos que son válidos y deben ser posibles.</a:t>
            </a:r>
          </a:p>
        </p:txBody>
      </p:sp>
      <p:pic>
        <p:nvPicPr>
          <p:cNvPr id="13314" name="Picture 2" descr="En caso de recibir de nuevo el mensaje de tiempo de espera, significa que el sistema ha fall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861048"/>
            <a:ext cx="2664296" cy="1752826"/>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403648" y="5770100"/>
            <a:ext cx="6336704" cy="646331"/>
          </a:xfrm>
          <a:prstGeom prst="rect">
            <a:avLst/>
          </a:prstGeom>
        </p:spPr>
        <p:txBody>
          <a:bodyPr wrap="square">
            <a:spAutoFit/>
          </a:bodyPr>
          <a:lstStyle/>
          <a:p>
            <a:r>
              <a:rPr lang="es-AR" i="1" dirty="0"/>
              <a:t>En caso de recibir de nuevo el mensaje de tiempo de espera, </a:t>
            </a:r>
            <a:r>
              <a:rPr lang="es-AR" dirty="0" smtClean="0"/>
              <a:t/>
            </a:r>
            <a:br>
              <a:rPr lang="es-AR" dirty="0" smtClean="0"/>
            </a:br>
            <a:r>
              <a:rPr lang="es-AR" i="1" dirty="0"/>
              <a:t>significa que el sistema ha fallado.</a:t>
            </a:r>
            <a:endParaRPr lang="es-AR" dirty="0"/>
          </a:p>
        </p:txBody>
      </p:sp>
    </p:spTree>
    <p:extLst>
      <p:ext uri="{BB962C8B-B14F-4D97-AF65-F5344CB8AC3E}">
        <p14:creationId xmlns:p14="http://schemas.microsoft.com/office/powerpoint/2010/main" val="385479966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AR" b="1" dirty="0"/>
              <a:t>Diagrama de Tiempo UML 2 </a:t>
            </a:r>
            <a:endParaRPr lang="es-AR" dirty="0"/>
          </a:p>
        </p:txBody>
      </p:sp>
      <p:sp>
        <p:nvSpPr>
          <p:cNvPr id="3" name="2 Marcador de contenido"/>
          <p:cNvSpPr>
            <a:spLocks noGrp="1"/>
          </p:cNvSpPr>
          <p:nvPr>
            <p:ph idx="1"/>
          </p:nvPr>
        </p:nvSpPr>
        <p:spPr>
          <a:xfrm>
            <a:off x="251520" y="1124744"/>
            <a:ext cx="8712968" cy="3240361"/>
          </a:xfrm>
        </p:spPr>
        <p:txBody>
          <a:bodyPr>
            <a:normAutofit fontScale="62500" lnSpcReduction="20000"/>
          </a:bodyPr>
          <a:lstStyle/>
          <a:p>
            <a:r>
              <a:rPr lang="es-AR" b="1" dirty="0"/>
              <a:t>Diagrama de </a:t>
            </a:r>
            <a:r>
              <a:rPr lang="es-AR" b="1" dirty="0" smtClean="0"/>
              <a:t>Tiempo</a:t>
            </a:r>
          </a:p>
          <a:p>
            <a:pPr lvl="1"/>
            <a:r>
              <a:rPr lang="es-AR" dirty="0" smtClean="0"/>
              <a:t>Los </a:t>
            </a:r>
            <a:r>
              <a:rPr lang="es-AR" dirty="0"/>
              <a:t>diagramas de tiempos de UML se usan para mostrar el cambio en el estado o valor de uno o más elementos en el tiempo. </a:t>
            </a:r>
            <a:endParaRPr lang="es-AR" dirty="0" smtClean="0"/>
          </a:p>
          <a:p>
            <a:pPr lvl="1"/>
            <a:r>
              <a:rPr lang="es-AR" dirty="0" smtClean="0"/>
              <a:t>Este </a:t>
            </a:r>
            <a:r>
              <a:rPr lang="es-AR" dirty="0"/>
              <a:t>también puede mostrar la interacción entre los eventos de tiempos, las restricciones de tiempos y la duración que los gobiernan.</a:t>
            </a:r>
            <a:r>
              <a:rPr lang="es-AR" b="1" dirty="0"/>
              <a:t/>
            </a:r>
            <a:br>
              <a:rPr lang="es-AR" b="1" dirty="0"/>
            </a:br>
            <a:endParaRPr lang="es-AR" b="1" dirty="0"/>
          </a:p>
          <a:p>
            <a:r>
              <a:rPr lang="es-AR" b="1" dirty="0"/>
              <a:t>Línea de vida del </a:t>
            </a:r>
            <a:r>
              <a:rPr lang="es-AR" b="1" dirty="0" smtClean="0"/>
              <a:t>estado</a:t>
            </a:r>
          </a:p>
          <a:p>
            <a:pPr lvl="1"/>
            <a:r>
              <a:rPr lang="es-AR" dirty="0" smtClean="0"/>
              <a:t>Una </a:t>
            </a:r>
            <a:r>
              <a:rPr lang="es-AR" dirty="0"/>
              <a:t>línea de vida del estado muestra el cambio de estado de ítem en el tiempo</a:t>
            </a:r>
            <a:r>
              <a:rPr lang="es-AR" dirty="0" smtClean="0"/>
              <a:t>.</a:t>
            </a:r>
          </a:p>
          <a:p>
            <a:pPr lvl="1"/>
            <a:r>
              <a:rPr lang="es-AR" dirty="0" smtClean="0"/>
              <a:t>El </a:t>
            </a:r>
            <a:r>
              <a:rPr lang="es-AR" dirty="0"/>
              <a:t>eje-X muestra el tiempo trascurrido en cualquier unidad que se elija mientras que el eje-Y se nombra con una lista de estados proporcionados. </a:t>
            </a:r>
            <a:endParaRPr lang="es-AR" dirty="0" smtClean="0"/>
          </a:p>
          <a:p>
            <a:pPr lvl="1"/>
            <a:r>
              <a:rPr lang="es-AR" dirty="0" smtClean="0"/>
              <a:t>El </a:t>
            </a:r>
            <a:r>
              <a:rPr lang="es-AR" dirty="0"/>
              <a:t>siguiente es un ejemplo de una línea de vida del estado</a:t>
            </a:r>
            <a:r>
              <a:rPr lang="es-AR" dirty="0" smtClean="0"/>
              <a:t>.</a:t>
            </a:r>
            <a:r>
              <a:rPr lang="es-AR" dirty="0"/>
              <a:t/>
            </a:r>
            <a:br>
              <a:rPr lang="es-AR" dirty="0"/>
            </a:br>
            <a:endParaRPr lang="es-AR" dirty="0"/>
          </a:p>
        </p:txBody>
      </p:sp>
      <p:pic>
        <p:nvPicPr>
          <p:cNvPr id="81922" name="Picture 2" descr="http://www.sparxsystems.com/images/screenshots/uml2_tutorial/td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128485"/>
            <a:ext cx="6904062" cy="272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54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Clasificador</a:t>
            </a:r>
            <a:r>
              <a:rPr lang="en-US" dirty="0" smtClean="0"/>
              <a:t> e </a:t>
            </a:r>
            <a:r>
              <a:rPr lang="en-US" dirty="0" err="1" smtClean="0"/>
              <a:t>instancia</a:t>
            </a:r>
            <a:endParaRPr lang="es-AR" dirty="0"/>
          </a:p>
        </p:txBody>
      </p:sp>
      <p:sp>
        <p:nvSpPr>
          <p:cNvPr id="3" name="2 Marcador de contenido"/>
          <p:cNvSpPr>
            <a:spLocks noGrp="1"/>
          </p:cNvSpPr>
          <p:nvPr>
            <p:ph idx="1"/>
          </p:nvPr>
        </p:nvSpPr>
        <p:spPr/>
        <p:txBody>
          <a:bodyPr>
            <a:normAutofit lnSpcReduction="10000"/>
          </a:bodyPr>
          <a:lstStyle/>
          <a:p>
            <a:r>
              <a:rPr lang="es-AR" dirty="0" smtClean="0"/>
              <a:t>Clasificador:  noción abstracta de un tipo de elemento</a:t>
            </a:r>
          </a:p>
          <a:p>
            <a:r>
              <a:rPr lang="es-AR" dirty="0" smtClean="0"/>
              <a:t>Instancia: los elementos </a:t>
            </a:r>
            <a:r>
              <a:rPr lang="es-AR" dirty="0" err="1" smtClean="0"/>
              <a:t>espesificos</a:t>
            </a:r>
            <a:r>
              <a:rPr lang="es-AR" dirty="0" smtClean="0"/>
              <a:t> de un clasificador</a:t>
            </a:r>
          </a:p>
          <a:p>
            <a:r>
              <a:rPr lang="es-AR" dirty="0" smtClean="0"/>
              <a:t>Los clasificadores y las instancias pueden tener los mismos iconos</a:t>
            </a:r>
          </a:p>
          <a:p>
            <a:pPr lvl="1"/>
            <a:r>
              <a:rPr lang="es-AR" dirty="0" smtClean="0"/>
              <a:t>En la instancia el  nombre del clasificador esta subrayado</a:t>
            </a:r>
          </a:p>
          <a:p>
            <a:pPr lvl="1"/>
            <a:r>
              <a:rPr lang="es-AR" dirty="0" smtClean="0"/>
              <a:t>UML tiene 33 clasificadores</a:t>
            </a:r>
            <a:endParaRPr lang="es-AR" dirty="0"/>
          </a:p>
        </p:txBody>
      </p:sp>
    </p:spTree>
    <p:extLst>
      <p:ext uri="{BB962C8B-B14F-4D97-AF65-F5344CB8AC3E}">
        <p14:creationId xmlns:p14="http://schemas.microsoft.com/office/powerpoint/2010/main" val="158223479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Tiempo UML 2</a:t>
            </a:r>
            <a:endParaRPr lang="es-AR" dirty="0"/>
          </a:p>
        </p:txBody>
      </p:sp>
      <p:sp>
        <p:nvSpPr>
          <p:cNvPr id="3" name="2 Marcador de contenido"/>
          <p:cNvSpPr>
            <a:spLocks noGrp="1"/>
          </p:cNvSpPr>
          <p:nvPr>
            <p:ph idx="1"/>
          </p:nvPr>
        </p:nvSpPr>
        <p:spPr>
          <a:xfrm>
            <a:off x="107504" y="1340768"/>
            <a:ext cx="9036496" cy="2764904"/>
          </a:xfrm>
        </p:spPr>
        <p:txBody>
          <a:bodyPr>
            <a:normAutofit fontScale="85000" lnSpcReduction="20000"/>
          </a:bodyPr>
          <a:lstStyle/>
          <a:p>
            <a:r>
              <a:rPr lang="es-AR" b="1" dirty="0"/>
              <a:t>Línea de vida del </a:t>
            </a:r>
            <a:r>
              <a:rPr lang="es-AR" b="1" dirty="0" smtClean="0"/>
              <a:t>valor</a:t>
            </a:r>
            <a:endParaRPr lang="es-AR" dirty="0" smtClean="0"/>
          </a:p>
          <a:p>
            <a:pPr lvl="1"/>
            <a:r>
              <a:rPr lang="es-AR" dirty="0" smtClean="0"/>
              <a:t>Una </a:t>
            </a:r>
            <a:r>
              <a:rPr lang="es-AR" dirty="0"/>
              <a:t>línea de vida del valor muestra el cambio del valor de un ítem en el tiempo. </a:t>
            </a:r>
            <a:endParaRPr lang="es-AR" dirty="0" smtClean="0"/>
          </a:p>
          <a:p>
            <a:pPr lvl="1"/>
            <a:r>
              <a:rPr lang="es-AR" dirty="0" smtClean="0"/>
              <a:t>El </a:t>
            </a:r>
            <a:r>
              <a:rPr lang="es-AR" dirty="0"/>
              <a:t>eje-X muestra el tiempo transcurrido en cualquier unidad que se elija, lo mismo que para la línea de vida del estado. </a:t>
            </a:r>
            <a:endParaRPr lang="es-AR" dirty="0" smtClean="0"/>
          </a:p>
          <a:p>
            <a:pPr lvl="1"/>
            <a:r>
              <a:rPr lang="es-AR" dirty="0" smtClean="0"/>
              <a:t>El </a:t>
            </a:r>
            <a:r>
              <a:rPr lang="es-AR" dirty="0"/>
              <a:t>valor se muestra entre el par de líneas horizontales que se cruzan en cada cambio del valor. </a:t>
            </a:r>
            <a:endParaRPr lang="es-AR" dirty="0" smtClean="0"/>
          </a:p>
          <a:p>
            <a:pPr lvl="1"/>
            <a:r>
              <a:rPr lang="es-AR" dirty="0" smtClean="0"/>
              <a:t>El </a:t>
            </a:r>
            <a:r>
              <a:rPr lang="es-AR" dirty="0"/>
              <a:t>siguiente es un ejemplo de una línea de vida del valor.</a:t>
            </a:r>
            <a:endParaRPr lang="es-AR" dirty="0"/>
          </a:p>
        </p:txBody>
      </p:sp>
      <p:pic>
        <p:nvPicPr>
          <p:cNvPr id="82946" name="Picture 2" descr="http://www.sparxsystems.com/images/screenshots/uml2_tutorial/td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036816"/>
            <a:ext cx="7128792" cy="281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28473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AR" b="1" dirty="0"/>
              <a:t>Diagrama de Tiempo UML 2</a:t>
            </a:r>
            <a:endParaRPr lang="es-AR" dirty="0"/>
          </a:p>
        </p:txBody>
      </p:sp>
      <p:sp>
        <p:nvSpPr>
          <p:cNvPr id="3" name="2 Marcador de contenido"/>
          <p:cNvSpPr>
            <a:spLocks noGrp="1"/>
          </p:cNvSpPr>
          <p:nvPr>
            <p:ph idx="1"/>
          </p:nvPr>
        </p:nvSpPr>
        <p:spPr>
          <a:xfrm>
            <a:off x="179512" y="980728"/>
            <a:ext cx="8712968" cy="2232247"/>
          </a:xfrm>
        </p:spPr>
        <p:txBody>
          <a:bodyPr>
            <a:normAutofit fontScale="55000" lnSpcReduction="20000"/>
          </a:bodyPr>
          <a:lstStyle/>
          <a:p>
            <a:r>
              <a:rPr lang="es-AR" b="1" dirty="0"/>
              <a:t>Ubicar todo </a:t>
            </a:r>
            <a:r>
              <a:rPr lang="es-AR" b="1" dirty="0" smtClean="0"/>
              <a:t>junto</a:t>
            </a:r>
            <a:r>
              <a:rPr lang="es-AR" dirty="0" smtClean="0"/>
              <a:t> </a:t>
            </a:r>
          </a:p>
          <a:p>
            <a:pPr lvl="1"/>
            <a:r>
              <a:rPr lang="es-AR" sz="2900" dirty="0" smtClean="0"/>
              <a:t>Las </a:t>
            </a:r>
            <a:r>
              <a:rPr lang="es-AR" sz="2900" dirty="0"/>
              <a:t>líneas de vida y del estado se pueden ubicar una arriba de otro en cualquier combinación. Estas deben tener el mismo eje-X. </a:t>
            </a:r>
            <a:endParaRPr lang="es-AR" sz="2900" dirty="0" smtClean="0"/>
          </a:p>
          <a:p>
            <a:pPr lvl="1"/>
            <a:r>
              <a:rPr lang="es-AR" sz="2900" dirty="0"/>
              <a:t>Los mensajes se pueden pasar de una línea de vida a otra. Cada transición del estado o valor puede tener un evento definido, una restricción de tiempo que indica cuándo debe ocurrir un evento, y una restricción de duración que indica cuánto tiempo debe estar en efecto un valor o estado. </a:t>
            </a:r>
          </a:p>
          <a:p>
            <a:pPr lvl="1"/>
            <a:r>
              <a:rPr lang="es-AR" sz="2900" dirty="0"/>
              <a:t>Una vez que estos se hayan aplicado, un diagrama de tiempo debería ser como el siguiente.</a:t>
            </a:r>
          </a:p>
          <a:p>
            <a:pPr lvl="1"/>
            <a:endParaRPr lang="es-AR" dirty="0" smtClean="0"/>
          </a:p>
        </p:txBody>
      </p:sp>
      <p:pic>
        <p:nvPicPr>
          <p:cNvPr id="83970" name="Picture 2" descr="http://www.sparxsystems.com/images/screenshots/uml2_tutorial/td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1845"/>
            <a:ext cx="6440693" cy="378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69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Clasificador</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643879673"/>
              </p:ext>
            </p:extLst>
          </p:nvPr>
        </p:nvGraphicFramePr>
        <p:xfrm>
          <a:off x="179512" y="1412775"/>
          <a:ext cx="8856984" cy="4752532"/>
        </p:xfrm>
        <a:graphic>
          <a:graphicData uri="http://schemas.openxmlformats.org/drawingml/2006/table">
            <a:tbl>
              <a:tblPr firstRow="1" bandRow="1">
                <a:tableStyleId>{5C22544A-7EE6-4342-B048-85BDC9FD1C3A}</a:tableStyleId>
              </a:tblPr>
              <a:tblGrid>
                <a:gridCol w="1638580"/>
                <a:gridCol w="7218404"/>
              </a:tblGrid>
              <a:tr h="408639">
                <a:tc>
                  <a:txBody>
                    <a:bodyPr/>
                    <a:lstStyle/>
                    <a:p>
                      <a:r>
                        <a:rPr lang="es-AR" noProof="0" dirty="0" smtClean="0"/>
                        <a:t>Clasificador</a:t>
                      </a:r>
                      <a:endParaRPr lang="es-AR" noProof="0" dirty="0"/>
                    </a:p>
                  </a:txBody>
                  <a:tcPr/>
                </a:tc>
                <a:tc>
                  <a:txBody>
                    <a:bodyPr/>
                    <a:lstStyle/>
                    <a:p>
                      <a:pPr algn="ctr"/>
                      <a:r>
                        <a:rPr lang="es-AR" noProof="0" dirty="0" smtClean="0"/>
                        <a:t>Semántica</a:t>
                      </a:r>
                      <a:endParaRPr lang="es-AR" noProof="0" dirty="0"/>
                    </a:p>
                  </a:txBody>
                  <a:tcPr/>
                </a:tc>
              </a:tr>
              <a:tr h="705323">
                <a:tc>
                  <a:txBody>
                    <a:bodyPr/>
                    <a:lstStyle/>
                    <a:p>
                      <a:r>
                        <a:rPr lang="es-AR" noProof="0" dirty="0" smtClean="0"/>
                        <a:t>Actor</a:t>
                      </a:r>
                      <a:endParaRPr lang="es-AR" noProof="0" dirty="0"/>
                    </a:p>
                  </a:txBody>
                  <a:tcPr/>
                </a:tc>
                <a:tc>
                  <a:txBody>
                    <a:bodyPr/>
                    <a:lstStyle/>
                    <a:p>
                      <a:r>
                        <a:rPr lang="es-AR" noProof="0" dirty="0" smtClean="0"/>
                        <a:t>Un rol desempeñado por un usuario fuera del sistema para el que el sistema proporciona cierto valor</a:t>
                      </a:r>
                      <a:endParaRPr lang="es-AR" noProof="0" dirty="0"/>
                    </a:p>
                  </a:txBody>
                  <a:tcPr/>
                </a:tc>
              </a:tr>
              <a:tr h="705323">
                <a:tc>
                  <a:txBody>
                    <a:bodyPr/>
                    <a:lstStyle/>
                    <a:p>
                      <a:r>
                        <a:rPr lang="es-AR" noProof="0" dirty="0" smtClean="0"/>
                        <a:t>Clase</a:t>
                      </a:r>
                      <a:endParaRPr lang="es-AR" noProof="0" dirty="0"/>
                    </a:p>
                  </a:txBody>
                  <a:tcPr/>
                </a:tc>
                <a:tc>
                  <a:txBody>
                    <a:bodyPr/>
                    <a:lstStyle/>
                    <a:p>
                      <a:r>
                        <a:rPr lang="es-AR" noProof="0" dirty="0" smtClean="0"/>
                        <a:t>Una descripción de un conjunto de objetos que comparten ciertas características</a:t>
                      </a:r>
                      <a:endParaRPr lang="es-AR" noProof="0" dirty="0"/>
                    </a:p>
                  </a:txBody>
                  <a:tcPr/>
                </a:tc>
              </a:tr>
              <a:tr h="408639">
                <a:tc>
                  <a:txBody>
                    <a:bodyPr/>
                    <a:lstStyle/>
                    <a:p>
                      <a:r>
                        <a:rPr lang="es-AR" noProof="0" dirty="0" smtClean="0"/>
                        <a:t>Componente</a:t>
                      </a:r>
                      <a:endParaRPr lang="es-AR" noProof="0" dirty="0"/>
                    </a:p>
                  </a:txBody>
                  <a:tcPr/>
                </a:tc>
                <a:tc>
                  <a:txBody>
                    <a:bodyPr/>
                    <a:lstStyle/>
                    <a:p>
                      <a:r>
                        <a:rPr lang="es-AR" noProof="0" dirty="0" smtClean="0"/>
                        <a:t>Una parte modular de un sistema que encapsula</a:t>
                      </a:r>
                      <a:r>
                        <a:rPr lang="es-AR" baseline="0" noProof="0" dirty="0" smtClean="0"/>
                        <a:t> su contenido</a:t>
                      </a:r>
                      <a:endParaRPr lang="es-AR" noProof="0" dirty="0"/>
                    </a:p>
                  </a:txBody>
                  <a:tcPr/>
                </a:tc>
              </a:tr>
              <a:tr h="705323">
                <a:tc>
                  <a:txBody>
                    <a:bodyPr/>
                    <a:lstStyle/>
                    <a:p>
                      <a:r>
                        <a:rPr lang="es-AR" noProof="0" dirty="0" smtClean="0"/>
                        <a:t>Interfaz</a:t>
                      </a:r>
                      <a:endParaRPr lang="es-AR" noProof="0" dirty="0"/>
                    </a:p>
                  </a:txBody>
                  <a:tcPr/>
                </a:tc>
                <a:tc>
                  <a:txBody>
                    <a:bodyPr/>
                    <a:lstStyle/>
                    <a:p>
                      <a:r>
                        <a:rPr lang="es-AR" noProof="0" dirty="0" smtClean="0"/>
                        <a:t>Una colección de</a:t>
                      </a:r>
                      <a:r>
                        <a:rPr lang="es-AR" baseline="0" noProof="0" dirty="0" smtClean="0"/>
                        <a:t> operaciones que se utilizan para especificar un servicio ofrecido por una clase o componente</a:t>
                      </a:r>
                      <a:endParaRPr lang="es-AR" noProof="0" dirty="0"/>
                    </a:p>
                  </a:txBody>
                  <a:tcPr/>
                </a:tc>
              </a:tr>
              <a:tr h="705323">
                <a:tc>
                  <a:txBody>
                    <a:bodyPr/>
                    <a:lstStyle/>
                    <a:p>
                      <a:r>
                        <a:rPr lang="es-AR" noProof="0" dirty="0" smtClean="0"/>
                        <a:t>Nodo</a:t>
                      </a:r>
                      <a:endParaRPr lang="es-AR" noProof="0" dirty="0"/>
                    </a:p>
                  </a:txBody>
                  <a:tcPr/>
                </a:tc>
                <a:tc>
                  <a:txBody>
                    <a:bodyPr/>
                    <a:lstStyle/>
                    <a:p>
                      <a:r>
                        <a:rPr lang="es-AR" noProof="0" dirty="0" smtClean="0"/>
                        <a:t>Un elemento físico,</a:t>
                      </a:r>
                      <a:r>
                        <a:rPr lang="es-AR" baseline="0" noProof="0" dirty="0" smtClean="0"/>
                        <a:t> en tiempo de ejecución que representa un recurso  computacional, por ejemplo una PC</a:t>
                      </a:r>
                      <a:endParaRPr lang="es-AR" noProof="0" dirty="0"/>
                    </a:p>
                  </a:txBody>
                  <a:tcPr/>
                </a:tc>
              </a:tr>
              <a:tr h="408639">
                <a:tc>
                  <a:txBody>
                    <a:bodyPr/>
                    <a:lstStyle/>
                    <a:p>
                      <a:r>
                        <a:rPr lang="es-AR" noProof="0" dirty="0" smtClean="0"/>
                        <a:t>Señal</a:t>
                      </a:r>
                      <a:endParaRPr lang="es-AR" noProof="0" dirty="0"/>
                    </a:p>
                  </a:txBody>
                  <a:tcPr/>
                </a:tc>
                <a:tc>
                  <a:txBody>
                    <a:bodyPr/>
                    <a:lstStyle/>
                    <a:p>
                      <a:r>
                        <a:rPr lang="es-AR" noProof="0" dirty="0" smtClean="0"/>
                        <a:t>Un mensaje síncrono pasado entre objetos</a:t>
                      </a:r>
                      <a:endParaRPr lang="es-AR" noProof="0" dirty="0"/>
                    </a:p>
                  </a:txBody>
                  <a:tcPr/>
                </a:tc>
              </a:tr>
              <a:tr h="705323">
                <a:tc>
                  <a:txBody>
                    <a:bodyPr/>
                    <a:lstStyle/>
                    <a:p>
                      <a:r>
                        <a:rPr lang="es-AR" noProof="0" dirty="0" smtClean="0"/>
                        <a:t>Caso de uso</a:t>
                      </a:r>
                      <a:endParaRPr lang="es-AR" noProof="0" dirty="0"/>
                    </a:p>
                  </a:txBody>
                  <a:tcPr/>
                </a:tc>
                <a:tc>
                  <a:txBody>
                    <a:bodyPr/>
                    <a:lstStyle/>
                    <a:p>
                      <a:r>
                        <a:rPr lang="es-AR" noProof="0" dirty="0" smtClean="0"/>
                        <a:t>Una descripción de una secuencia de acciones que</a:t>
                      </a:r>
                      <a:r>
                        <a:rPr lang="es-AR" baseline="0" noProof="0" dirty="0" smtClean="0"/>
                        <a:t> realiza un sistema para proporcionar valor a un usuario</a:t>
                      </a:r>
                      <a:endParaRPr lang="es-AR" noProof="0" dirty="0"/>
                    </a:p>
                  </a:txBody>
                  <a:tcPr/>
                </a:tc>
              </a:tr>
            </a:tbl>
          </a:graphicData>
        </a:graphic>
      </p:graphicFrame>
    </p:spTree>
    <p:extLst>
      <p:ext uri="{BB962C8B-B14F-4D97-AF65-F5344CB8AC3E}">
        <p14:creationId xmlns:p14="http://schemas.microsoft.com/office/powerpoint/2010/main" val="527446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88640"/>
            <a:ext cx="5405230" cy="64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79512" y="3487316"/>
            <a:ext cx="2952328" cy="646331"/>
          </a:xfrm>
          <a:prstGeom prst="rect">
            <a:avLst/>
          </a:prstGeom>
        </p:spPr>
        <p:txBody>
          <a:bodyPr wrap="square">
            <a:spAutoFit/>
          </a:bodyPr>
          <a:lstStyle/>
          <a:p>
            <a:r>
              <a:rPr lang="es-AR" dirty="0" smtClean="0"/>
              <a:t>Gestión </a:t>
            </a:r>
            <a:r>
              <a:rPr lang="es-AR" dirty="0"/>
              <a:t>del </a:t>
            </a:r>
            <a:r>
              <a:rPr lang="es-AR" dirty="0" smtClean="0"/>
              <a:t>conocimiento Pablo </a:t>
            </a:r>
            <a:r>
              <a:rPr lang="es-AR" dirty="0" err="1"/>
              <a:t>Belly</a:t>
            </a:r>
            <a:endParaRPr lang="es-AR" dirty="0"/>
          </a:p>
        </p:txBody>
      </p:sp>
      <p:sp>
        <p:nvSpPr>
          <p:cNvPr id="5" name="4 CuadroTexto"/>
          <p:cNvSpPr txBox="1"/>
          <p:nvPr/>
        </p:nvSpPr>
        <p:spPr>
          <a:xfrm>
            <a:off x="179512" y="836712"/>
            <a:ext cx="2736304" cy="923330"/>
          </a:xfrm>
          <a:prstGeom prst="rect">
            <a:avLst/>
          </a:prstGeom>
          <a:noFill/>
        </p:spPr>
        <p:txBody>
          <a:bodyPr wrap="square" rtlCol="0">
            <a:spAutoFit/>
          </a:bodyPr>
          <a:lstStyle/>
          <a:p>
            <a:r>
              <a:rPr lang="es-AR" dirty="0" smtClean="0"/>
              <a:t>Se espera que seas proactivo y produzcas un cambio en el conocimiento</a:t>
            </a:r>
            <a:endParaRPr lang="es-AR" dirty="0"/>
          </a:p>
        </p:txBody>
      </p:sp>
    </p:spTree>
    <p:extLst>
      <p:ext uri="{BB962C8B-B14F-4D97-AF65-F5344CB8AC3E}">
        <p14:creationId xmlns:p14="http://schemas.microsoft.com/office/powerpoint/2010/main" val="1070090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Interfaz e implementación</a:t>
            </a:r>
            <a:endParaRPr lang="es-AR" dirty="0"/>
          </a:p>
        </p:txBody>
      </p:sp>
      <p:sp>
        <p:nvSpPr>
          <p:cNvPr id="3" name="2 Marcador de contenido"/>
          <p:cNvSpPr>
            <a:spLocks noGrp="1"/>
          </p:cNvSpPr>
          <p:nvPr>
            <p:ph idx="1"/>
          </p:nvPr>
        </p:nvSpPr>
        <p:spPr/>
        <p:txBody>
          <a:bodyPr/>
          <a:lstStyle/>
          <a:p>
            <a:r>
              <a:rPr lang="es-AR" dirty="0" smtClean="0"/>
              <a:t>Interface: que hace algo</a:t>
            </a:r>
          </a:p>
          <a:p>
            <a:r>
              <a:rPr lang="es-AR" dirty="0" smtClean="0"/>
              <a:t>Implementación: como hace algo</a:t>
            </a:r>
          </a:p>
          <a:p>
            <a:r>
              <a:rPr lang="es-AR" dirty="0" smtClean="0"/>
              <a:t>Una interface define un contrato que garantiza seguir implementaciones especificas</a:t>
            </a:r>
          </a:p>
          <a:p>
            <a:pPr lvl="1"/>
            <a:r>
              <a:rPr lang="es-AR" dirty="0" smtClean="0"/>
              <a:t>Ejemplo: los botones de un reproductor de video son la interface, y la implementación son las placas que es lo que se realiza</a:t>
            </a:r>
            <a:endParaRPr lang="es-AR" dirty="0"/>
          </a:p>
        </p:txBody>
      </p:sp>
    </p:spTree>
    <p:extLst>
      <p:ext uri="{BB962C8B-B14F-4D97-AF65-F5344CB8AC3E}">
        <p14:creationId xmlns:p14="http://schemas.microsoft.com/office/powerpoint/2010/main" val="2146730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Mecanismos</a:t>
            </a:r>
            <a:r>
              <a:rPr lang="en-US" dirty="0" smtClean="0"/>
              <a:t> de </a:t>
            </a:r>
            <a:r>
              <a:rPr lang="es-AR" dirty="0" smtClean="0"/>
              <a:t>extensibilidad</a:t>
            </a:r>
            <a:endParaRPr lang="es-AR" dirty="0"/>
          </a:p>
        </p:txBody>
      </p:sp>
      <p:sp>
        <p:nvSpPr>
          <p:cNvPr id="3" name="2 Marcador de contenido"/>
          <p:cNvSpPr>
            <a:spLocks noGrp="1"/>
          </p:cNvSpPr>
          <p:nvPr>
            <p:ph idx="1"/>
          </p:nvPr>
        </p:nvSpPr>
        <p:spPr>
          <a:xfrm>
            <a:off x="457200" y="1600201"/>
            <a:ext cx="8229600" cy="1756792"/>
          </a:xfrm>
        </p:spPr>
        <p:txBody>
          <a:bodyPr>
            <a:normAutofit fontScale="92500"/>
          </a:bodyPr>
          <a:lstStyle/>
          <a:p>
            <a:r>
              <a:rPr lang="es-AR" dirty="0" smtClean="0"/>
              <a:t>Dado que no es posible diseñar un lenguaje que contemple todos los escenarios a modelar, UML tiene tres mecanismos de extensión:</a:t>
            </a:r>
          </a:p>
          <a:p>
            <a:endParaRPr lang="es-AR" dirty="0"/>
          </a:p>
        </p:txBody>
      </p:sp>
      <p:graphicFrame>
        <p:nvGraphicFramePr>
          <p:cNvPr id="4" name="3 Marcador de contenido"/>
          <p:cNvGraphicFramePr>
            <a:graphicFrameLocks/>
          </p:cNvGraphicFramePr>
          <p:nvPr>
            <p:extLst>
              <p:ext uri="{D42A27DB-BD31-4B8C-83A1-F6EECF244321}">
                <p14:modId xmlns:p14="http://schemas.microsoft.com/office/powerpoint/2010/main" val="2220308209"/>
              </p:ext>
            </p:extLst>
          </p:nvPr>
        </p:nvGraphicFramePr>
        <p:xfrm>
          <a:off x="446856" y="3212976"/>
          <a:ext cx="8229600" cy="3091748"/>
        </p:xfrm>
        <a:graphic>
          <a:graphicData uri="http://schemas.openxmlformats.org/drawingml/2006/table">
            <a:tbl>
              <a:tblPr firstRow="1" bandRow="1">
                <a:tableStyleId>{5C22544A-7EE6-4342-B048-85BDC9FD1C3A}</a:tableStyleId>
              </a:tblPr>
              <a:tblGrid>
                <a:gridCol w="2304256"/>
                <a:gridCol w="5925344"/>
              </a:tblGrid>
              <a:tr h="622868">
                <a:tc gridSpan="2">
                  <a:txBody>
                    <a:bodyPr/>
                    <a:lstStyle/>
                    <a:p>
                      <a:pPr algn="ctr"/>
                      <a:r>
                        <a:rPr lang="es-AR" noProof="0" dirty="0" smtClean="0"/>
                        <a:t>Mecanismos de extensibilidad de UML</a:t>
                      </a:r>
                      <a:endParaRPr lang="es-AR" noProof="0" dirty="0"/>
                    </a:p>
                  </a:txBody>
                  <a:tcPr/>
                </a:tc>
                <a:tc hMerge="1">
                  <a:txBody>
                    <a:bodyPr/>
                    <a:lstStyle/>
                    <a:p>
                      <a:endParaRPr lang="es-AR" dirty="0"/>
                    </a:p>
                  </a:txBody>
                  <a:tcPr/>
                </a:tc>
              </a:tr>
              <a:tr h="406844">
                <a:tc>
                  <a:txBody>
                    <a:bodyPr/>
                    <a:lstStyle/>
                    <a:p>
                      <a:r>
                        <a:rPr lang="es-AR" noProof="0" dirty="0" smtClean="0"/>
                        <a:t>Restricciones</a:t>
                      </a:r>
                      <a:endParaRPr lang="es-AR" noProof="0" dirty="0"/>
                    </a:p>
                  </a:txBody>
                  <a:tcPr/>
                </a:tc>
                <a:tc>
                  <a:txBody>
                    <a:bodyPr/>
                    <a:lstStyle/>
                    <a:p>
                      <a:r>
                        <a:rPr lang="es-AR" noProof="0" dirty="0" smtClean="0"/>
                        <a:t>Estas amplían la semántica de un elemento al permitiremos anidar nuevas reglas</a:t>
                      </a:r>
                      <a:endParaRPr lang="es-AR" noProof="0" dirty="0"/>
                    </a:p>
                  </a:txBody>
                  <a:tcPr/>
                </a:tc>
              </a:tr>
              <a:tr h="406844">
                <a:tc>
                  <a:txBody>
                    <a:bodyPr/>
                    <a:lstStyle/>
                    <a:p>
                      <a:r>
                        <a:rPr lang="es-AR" noProof="0" dirty="0" smtClean="0"/>
                        <a:t>Estereotipos</a:t>
                      </a:r>
                      <a:endParaRPr lang="es-AR" noProof="0" dirty="0"/>
                    </a:p>
                  </a:txBody>
                  <a:tcPr/>
                </a:tc>
                <a:tc>
                  <a:txBody>
                    <a:bodyPr/>
                    <a:lstStyle/>
                    <a:p>
                      <a:r>
                        <a:rPr lang="es-AR" noProof="0" dirty="0" smtClean="0"/>
                        <a:t>Esto nos permite definir</a:t>
                      </a:r>
                      <a:r>
                        <a:rPr lang="es-AR" baseline="0" noProof="0" dirty="0" smtClean="0"/>
                        <a:t> un nuevo elemento  de modelado UML basándose en uno existente. Nosotros mismos definimos la semántica del estereotipo. Los estereotipos agregar nuevos elementos al modelo UML.</a:t>
                      </a:r>
                      <a:endParaRPr lang="es-AR" noProof="0" dirty="0"/>
                    </a:p>
                  </a:txBody>
                  <a:tcPr/>
                </a:tc>
              </a:tr>
              <a:tr h="406844">
                <a:tc>
                  <a:txBody>
                    <a:bodyPr/>
                    <a:lstStyle/>
                    <a:p>
                      <a:r>
                        <a:rPr lang="es-AR" noProof="0" dirty="0" smtClean="0"/>
                        <a:t>Valores etiquetados</a:t>
                      </a:r>
                      <a:endParaRPr lang="es-AR" noProof="0" dirty="0"/>
                    </a:p>
                  </a:txBody>
                  <a:tcPr/>
                </a:tc>
                <a:tc>
                  <a:txBody>
                    <a:bodyPr/>
                    <a:lstStyle/>
                    <a:p>
                      <a:r>
                        <a:rPr lang="es-AR" noProof="0" dirty="0" smtClean="0"/>
                        <a:t>Proporcionan una forma de ampliar  la especificación de un elemento al permitir agregar nueva información</a:t>
                      </a:r>
                      <a:endParaRPr lang="es-AR" noProof="0" dirty="0"/>
                    </a:p>
                  </a:txBody>
                  <a:tcPr/>
                </a:tc>
              </a:tr>
            </a:tbl>
          </a:graphicData>
        </a:graphic>
      </p:graphicFrame>
    </p:spTree>
    <p:extLst>
      <p:ext uri="{BB962C8B-B14F-4D97-AF65-F5344CB8AC3E}">
        <p14:creationId xmlns:p14="http://schemas.microsoft.com/office/powerpoint/2010/main" val="2127822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Restricciones</a:t>
            </a:r>
            <a:endParaRPr lang="es-AR" dirty="0"/>
          </a:p>
        </p:txBody>
      </p:sp>
      <p:sp>
        <p:nvSpPr>
          <p:cNvPr id="5" name="4 Marcador de contenido"/>
          <p:cNvSpPr>
            <a:spLocks noGrp="1"/>
          </p:cNvSpPr>
          <p:nvPr>
            <p:ph idx="1"/>
          </p:nvPr>
        </p:nvSpPr>
        <p:spPr/>
        <p:txBody>
          <a:bodyPr/>
          <a:lstStyle/>
          <a:p>
            <a:r>
              <a:rPr lang="es-AR" dirty="0" smtClean="0"/>
              <a:t>Es una cadena de texto entre {} que especifica reglas o condiciones del modelado que se deben mantener verdaderas</a:t>
            </a:r>
          </a:p>
          <a:p>
            <a:r>
              <a:rPr lang="es-AR" dirty="0" smtClean="0"/>
              <a:t>El lenguaje de modelado OCL</a:t>
            </a:r>
            <a:endParaRPr lang="es-AR" dirty="0"/>
          </a:p>
        </p:txBody>
      </p:sp>
    </p:spTree>
    <p:extLst>
      <p:ext uri="{BB962C8B-B14F-4D97-AF65-F5344CB8AC3E}">
        <p14:creationId xmlns:p14="http://schemas.microsoft.com/office/powerpoint/2010/main" val="2454108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Estereotipos</a:t>
            </a:r>
            <a:endParaRPr lang="es-AR" dirty="0"/>
          </a:p>
        </p:txBody>
      </p:sp>
      <p:sp>
        <p:nvSpPr>
          <p:cNvPr id="3" name="2 Marcador de contenido"/>
          <p:cNvSpPr>
            <a:spLocks noGrp="1"/>
          </p:cNvSpPr>
          <p:nvPr>
            <p:ph idx="1"/>
          </p:nvPr>
        </p:nvSpPr>
        <p:spPr>
          <a:xfrm>
            <a:off x="251520" y="1484784"/>
            <a:ext cx="8640960" cy="4680520"/>
          </a:xfrm>
        </p:spPr>
        <p:txBody>
          <a:bodyPr>
            <a:normAutofit fontScale="92500"/>
          </a:bodyPr>
          <a:lstStyle/>
          <a:p>
            <a:r>
              <a:rPr lang="es-AR" dirty="0" smtClean="0"/>
              <a:t>Un estereotipo representa una variación de un elemento del modelo existente con la misma forma (como atributos y relaciones) pero con propósitos modificado</a:t>
            </a:r>
          </a:p>
          <a:p>
            <a:pPr lvl="1"/>
            <a:r>
              <a:rPr lang="es-AR" dirty="0" smtClean="0"/>
              <a:t>Permite introducir nuevos elementos de modelado basándose en los existentes, hay que definir la semántica</a:t>
            </a:r>
          </a:p>
          <a:p>
            <a:pPr lvl="1"/>
            <a:r>
              <a:rPr lang="es-AR" dirty="0" smtClean="0"/>
              <a:t>Los estereotipos pueden ser cero o varios</a:t>
            </a:r>
          </a:p>
          <a:p>
            <a:pPr lvl="1"/>
            <a:r>
              <a:rPr lang="es-AR" dirty="0" smtClean="0"/>
              <a:t>El nombre del estereotipo se coloca entre &lt;&lt;…&gt;&gt;</a:t>
            </a:r>
          </a:p>
          <a:p>
            <a:pPr lvl="1"/>
            <a:r>
              <a:rPr lang="es-AR" dirty="0" smtClean="0"/>
              <a:t>Cada estereotipo puede definir un conjunto de valores etiquetados y/o restricciones, o un icono</a:t>
            </a:r>
          </a:p>
          <a:p>
            <a:pPr lvl="1"/>
            <a:endParaRPr lang="en-US" dirty="0" smtClean="0"/>
          </a:p>
          <a:p>
            <a:pPr lvl="1"/>
            <a:endParaRPr lang="es-AR" dirty="0"/>
          </a:p>
        </p:txBody>
      </p:sp>
    </p:spTree>
    <p:extLst>
      <p:ext uri="{BB962C8B-B14F-4D97-AF65-F5344CB8AC3E}">
        <p14:creationId xmlns:p14="http://schemas.microsoft.com/office/powerpoint/2010/main" val="3801340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Valores etiquetados</a:t>
            </a:r>
            <a:endParaRPr lang="es-AR" dirty="0"/>
          </a:p>
        </p:txBody>
      </p:sp>
      <p:sp>
        <p:nvSpPr>
          <p:cNvPr id="3" name="2 Marcador de contenido"/>
          <p:cNvSpPr>
            <a:spLocks noGrp="1"/>
          </p:cNvSpPr>
          <p:nvPr>
            <p:ph idx="1"/>
          </p:nvPr>
        </p:nvSpPr>
        <p:spPr/>
        <p:txBody>
          <a:bodyPr/>
          <a:lstStyle/>
          <a:p>
            <a:r>
              <a:rPr lang="en-US" dirty="0" smtClean="0"/>
              <a:t>Una </a:t>
            </a:r>
            <a:r>
              <a:rPr lang="en-US" dirty="0" err="1" smtClean="0"/>
              <a:t>propiedad</a:t>
            </a:r>
            <a:r>
              <a:rPr lang="en-US" dirty="0" smtClean="0"/>
              <a:t> </a:t>
            </a:r>
            <a:r>
              <a:rPr lang="en-US" dirty="0" err="1" smtClean="0"/>
              <a:t>es</a:t>
            </a:r>
            <a:r>
              <a:rPr lang="en-US" dirty="0" smtClean="0"/>
              <a:t> </a:t>
            </a:r>
            <a:r>
              <a:rPr lang="en-US" dirty="0" err="1" smtClean="0"/>
              <a:t>cualquier</a:t>
            </a:r>
            <a:r>
              <a:rPr lang="en-US" dirty="0" smtClean="0"/>
              <a:t> valor </a:t>
            </a:r>
            <a:r>
              <a:rPr lang="en-US" dirty="0" err="1" smtClean="0"/>
              <a:t>anexado</a:t>
            </a:r>
            <a:r>
              <a:rPr lang="en-US" dirty="0" smtClean="0"/>
              <a:t> al </a:t>
            </a:r>
            <a:r>
              <a:rPr lang="en-US" dirty="0" err="1" smtClean="0"/>
              <a:t>modelo</a:t>
            </a:r>
            <a:endParaRPr lang="en-US" dirty="0" smtClean="0"/>
          </a:p>
          <a:p>
            <a:r>
              <a:rPr lang="en-US" dirty="0" err="1" smtClean="0"/>
              <a:t>Es</a:t>
            </a:r>
            <a:r>
              <a:rPr lang="en-US" dirty="0" smtClean="0"/>
              <a:t> </a:t>
            </a:r>
            <a:r>
              <a:rPr lang="en-US" dirty="0" err="1" smtClean="0"/>
              <a:t>una</a:t>
            </a:r>
            <a:r>
              <a:rPr lang="en-US" dirty="0" smtClean="0"/>
              <a:t> </a:t>
            </a:r>
            <a:r>
              <a:rPr lang="en-US" dirty="0" err="1" smtClean="0"/>
              <a:t>lista</a:t>
            </a:r>
            <a:r>
              <a:rPr lang="en-US" dirty="0" smtClean="0"/>
              <a:t> entre {} </a:t>
            </a:r>
            <a:r>
              <a:rPr lang="en-US" dirty="0" err="1" smtClean="0"/>
              <a:t>separada</a:t>
            </a:r>
            <a:r>
              <a:rPr lang="en-US" dirty="0" smtClean="0"/>
              <a:t> </a:t>
            </a:r>
            <a:r>
              <a:rPr lang="en-US" dirty="0" err="1" smtClean="0"/>
              <a:t>por</a:t>
            </a:r>
            <a:r>
              <a:rPr lang="en-US" dirty="0" smtClean="0"/>
              <a:t> comas</a:t>
            </a:r>
          </a:p>
          <a:p>
            <a:pPr lvl="1"/>
            <a:r>
              <a:rPr lang="en-US" dirty="0" smtClean="0"/>
              <a:t>{</a:t>
            </a:r>
            <a:r>
              <a:rPr lang="en-US" dirty="0" err="1" smtClean="0"/>
              <a:t>etiquete</a:t>
            </a:r>
            <a:r>
              <a:rPr lang="en-US" dirty="0" smtClean="0"/>
              <a:t>=1, etiqueta2=2,…. </a:t>
            </a:r>
            <a:r>
              <a:rPr lang="en-US" dirty="0" err="1" smtClean="0"/>
              <a:t>Etiquetan</a:t>
            </a:r>
            <a:r>
              <a:rPr lang="en-US" dirty="0" smtClean="0"/>
              <a:t>=n}</a:t>
            </a:r>
          </a:p>
          <a:p>
            <a:pPr lvl="1"/>
            <a:r>
              <a:rPr lang="en-US" dirty="0" err="1" smtClean="0"/>
              <a:t>Algunas</a:t>
            </a:r>
            <a:r>
              <a:rPr lang="en-US" dirty="0" smtClean="0"/>
              <a:t> </a:t>
            </a:r>
            <a:r>
              <a:rPr lang="en-US" dirty="0" err="1" smtClean="0"/>
              <a:t>etiquetas</a:t>
            </a:r>
            <a:r>
              <a:rPr lang="en-US" dirty="0" smtClean="0"/>
              <a:t> solo </a:t>
            </a:r>
            <a:r>
              <a:rPr lang="en-US" dirty="0" err="1" smtClean="0"/>
              <a:t>pueden</a:t>
            </a:r>
            <a:r>
              <a:rPr lang="en-US" dirty="0" smtClean="0"/>
              <a:t> </a:t>
            </a:r>
            <a:r>
              <a:rPr lang="en-US" dirty="0" err="1" smtClean="0"/>
              <a:t>ser</a:t>
            </a:r>
            <a:r>
              <a:rPr lang="en-US" dirty="0" smtClean="0"/>
              <a:t> </a:t>
            </a:r>
            <a:r>
              <a:rPr lang="en-US" dirty="0" err="1" smtClean="0"/>
              <a:t>una</a:t>
            </a:r>
            <a:r>
              <a:rPr lang="en-US" dirty="0" smtClean="0"/>
              <a:t> </a:t>
            </a:r>
            <a:r>
              <a:rPr lang="en-US" dirty="0" err="1" smtClean="0"/>
              <a:t>etiqueta</a:t>
            </a:r>
            <a:r>
              <a:rPr lang="en-US" dirty="0" smtClean="0"/>
              <a:t> {</a:t>
            </a:r>
            <a:r>
              <a:rPr lang="en-US" dirty="0" err="1" smtClean="0"/>
              <a:t>autor-JimArlow</a:t>
            </a:r>
            <a:r>
              <a:rPr lang="en-US" dirty="0" smtClean="0"/>
              <a:t>}</a:t>
            </a:r>
          </a:p>
          <a:p>
            <a:pPr lvl="1"/>
            <a:r>
              <a:rPr lang="en-US" dirty="0" err="1" smtClean="0"/>
              <a:t>Pueden</a:t>
            </a:r>
            <a:r>
              <a:rPr lang="en-US" dirty="0" smtClean="0"/>
              <a:t> </a:t>
            </a:r>
            <a:r>
              <a:rPr lang="en-US" dirty="0" err="1" smtClean="0"/>
              <a:t>indicar</a:t>
            </a:r>
            <a:r>
              <a:rPr lang="en-US" dirty="0" smtClean="0"/>
              <a:t> </a:t>
            </a:r>
            <a:endParaRPr lang="es-AR" dirty="0"/>
          </a:p>
        </p:txBody>
      </p:sp>
    </p:spTree>
    <p:extLst>
      <p:ext uri="{BB962C8B-B14F-4D97-AF65-F5344CB8AC3E}">
        <p14:creationId xmlns:p14="http://schemas.microsoft.com/office/powerpoint/2010/main" val="2152927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Perfiles</a:t>
            </a:r>
            <a:r>
              <a:rPr lang="en-US" dirty="0" smtClean="0"/>
              <a:t> UML</a:t>
            </a:r>
            <a:endParaRPr lang="es-AR" dirty="0"/>
          </a:p>
        </p:txBody>
      </p:sp>
      <p:sp>
        <p:nvSpPr>
          <p:cNvPr id="3" name="2 Marcador de contenido"/>
          <p:cNvSpPr>
            <a:spLocks noGrp="1"/>
          </p:cNvSpPr>
          <p:nvPr>
            <p:ph idx="1"/>
          </p:nvPr>
        </p:nvSpPr>
        <p:spPr/>
        <p:txBody>
          <a:bodyPr/>
          <a:lstStyle/>
          <a:p>
            <a:r>
              <a:rPr lang="es-AR" dirty="0" smtClean="0"/>
              <a:t>Los perfiles están conformados por un conjunto de estereotipos, valores etiquetados y restricciones que personalizan al UML con una finalidad especifica. </a:t>
            </a:r>
          </a:p>
          <a:p>
            <a:endParaRPr lang="en-US" dirty="0" smtClean="0"/>
          </a:p>
        </p:txBody>
      </p:sp>
    </p:spTree>
    <p:extLst>
      <p:ext uri="{BB962C8B-B14F-4D97-AF65-F5344CB8AC3E}">
        <p14:creationId xmlns:p14="http://schemas.microsoft.com/office/powerpoint/2010/main" val="516294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r>
              <a:rPr lang="es-AR" dirty="0" smtClean="0"/>
              <a:t>Arquitectura</a:t>
            </a:r>
            <a:endParaRPr lang="es-AR" dirty="0"/>
          </a:p>
        </p:txBody>
      </p:sp>
      <p:sp>
        <p:nvSpPr>
          <p:cNvPr id="3" name="2 Marcador de contenido"/>
          <p:cNvSpPr>
            <a:spLocks noGrp="1"/>
          </p:cNvSpPr>
          <p:nvPr>
            <p:ph idx="1"/>
          </p:nvPr>
        </p:nvSpPr>
        <p:spPr>
          <a:xfrm>
            <a:off x="179512" y="1124744"/>
            <a:ext cx="8856984" cy="5112568"/>
          </a:xfrm>
        </p:spPr>
        <p:txBody>
          <a:bodyPr>
            <a:normAutofit fontScale="85000" lnSpcReduction="20000"/>
          </a:bodyPr>
          <a:lstStyle/>
          <a:p>
            <a:r>
              <a:rPr lang="es-AR" dirty="0" smtClean="0"/>
              <a:t>Arquitectura: </a:t>
            </a:r>
          </a:p>
          <a:p>
            <a:pPr marL="0" indent="0" algn="ctr">
              <a:buNone/>
            </a:pPr>
            <a:r>
              <a:rPr lang="en-US" i="1" dirty="0" smtClean="0"/>
              <a:t>UML reference manual</a:t>
            </a:r>
            <a:endParaRPr lang="es-AR" i="1" dirty="0" smtClean="0"/>
          </a:p>
          <a:p>
            <a:pPr marL="0" indent="0" algn="ctr">
              <a:buNone/>
            </a:pPr>
            <a:r>
              <a:rPr lang="es-AR" i="1" dirty="0" smtClean="0"/>
              <a:t>“es la estructura organizacional del sistema incluida sus descomposiciones en partes, su conectividad, interacción, mecanismos y principios directores que informan al diseñador del sistema”</a:t>
            </a:r>
          </a:p>
          <a:p>
            <a:pPr marL="0" indent="0" algn="ctr">
              <a:buNone/>
            </a:pPr>
            <a:r>
              <a:rPr lang="en-US" i="1" dirty="0" smtClean="0"/>
              <a:t>IEEE</a:t>
            </a:r>
            <a:endParaRPr lang="es-AR" i="1" dirty="0" smtClean="0"/>
          </a:p>
          <a:p>
            <a:pPr marL="0" indent="0" algn="ctr">
              <a:buNone/>
            </a:pPr>
            <a:r>
              <a:rPr lang="es-AR" i="1" dirty="0" smtClean="0"/>
              <a:t>El concepto de mas alto  nivel de un sistema en su entorno</a:t>
            </a:r>
          </a:p>
          <a:p>
            <a:pPr marL="0" indent="0" algn="ctr">
              <a:buNone/>
            </a:pPr>
            <a:endParaRPr lang="es-AR" sz="900" i="1" dirty="0" smtClean="0"/>
          </a:p>
          <a:p>
            <a:r>
              <a:rPr lang="es-AR" i="1" dirty="0" smtClean="0"/>
              <a:t>La arquitectura captura los </a:t>
            </a:r>
            <a:r>
              <a:rPr lang="es-AR" b="1" i="1" dirty="0" smtClean="0"/>
              <a:t>aspectos estratégicos</a:t>
            </a:r>
            <a:r>
              <a:rPr lang="es-AR" i="1" dirty="0" smtClean="0"/>
              <a:t> de la estructura de alto nivel de un sistema</a:t>
            </a:r>
          </a:p>
          <a:p>
            <a:r>
              <a:rPr lang="es-AR" i="1" dirty="0" smtClean="0"/>
              <a:t>Los aspectos estratégicos se capturan en cuatro vistas diferentes del sistema</a:t>
            </a:r>
          </a:p>
          <a:p>
            <a:endParaRPr lang="es-AR" dirty="0"/>
          </a:p>
        </p:txBody>
      </p:sp>
    </p:spTree>
    <p:extLst>
      <p:ext uri="{BB962C8B-B14F-4D97-AF65-F5344CB8AC3E}">
        <p14:creationId xmlns:p14="http://schemas.microsoft.com/office/powerpoint/2010/main" val="328673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dirty="0" smtClean="0"/>
              <a:t>Arquitectura</a:t>
            </a:r>
            <a:endParaRPr lang="es-AR" dirty="0"/>
          </a:p>
        </p:txBody>
      </p:sp>
      <p:sp>
        <p:nvSpPr>
          <p:cNvPr id="3" name="2 Marcador de contenido"/>
          <p:cNvSpPr>
            <a:spLocks noGrp="1"/>
          </p:cNvSpPr>
          <p:nvPr>
            <p:ph idx="1"/>
          </p:nvPr>
        </p:nvSpPr>
        <p:spPr>
          <a:xfrm>
            <a:off x="179512" y="980728"/>
            <a:ext cx="8856984" cy="5328592"/>
          </a:xfrm>
        </p:spPr>
        <p:txBody>
          <a:bodyPr>
            <a:normAutofit fontScale="70000" lnSpcReduction="20000"/>
          </a:bodyPr>
          <a:lstStyle/>
          <a:p>
            <a:r>
              <a:rPr lang="es-AR" dirty="0" smtClean="0"/>
              <a:t>Cada vista aborda distintos aspectos de la arquitectura</a:t>
            </a:r>
          </a:p>
          <a:p>
            <a:pPr lvl="1"/>
            <a:r>
              <a:rPr lang="es-AR" dirty="0" smtClean="0"/>
              <a:t>Vista lógica</a:t>
            </a:r>
          </a:p>
          <a:p>
            <a:pPr lvl="2"/>
            <a:r>
              <a:rPr lang="es-AR" dirty="0" smtClean="0"/>
              <a:t>Captura el vocabulario del dominio como un conjunto de clases y objetos. El énfasis esta en mostrar como las clases y los objetos que componen el sistema implementan el comportamiento requerido del sistema.</a:t>
            </a:r>
          </a:p>
          <a:p>
            <a:pPr lvl="1"/>
            <a:r>
              <a:rPr lang="es-AR" dirty="0" smtClean="0"/>
              <a:t>Vista de procesos</a:t>
            </a:r>
          </a:p>
          <a:p>
            <a:pPr lvl="2"/>
            <a:r>
              <a:rPr lang="es-AR" dirty="0" smtClean="0"/>
              <a:t>Modela los procesos en un sistema como clases activas. Es una variación orientada al proceso de la vista lógica y contiene los mismo elementos.</a:t>
            </a:r>
          </a:p>
          <a:p>
            <a:pPr lvl="1"/>
            <a:r>
              <a:rPr lang="es-AR" dirty="0" smtClean="0"/>
              <a:t>Vista de implementación</a:t>
            </a:r>
          </a:p>
          <a:p>
            <a:pPr lvl="2"/>
            <a:r>
              <a:rPr lang="es-AR" dirty="0" smtClean="0"/>
              <a:t>Modela los archivos y componentes que conforman la base de código física del sistema. También trata de ilustrar dependencias entre componentes y sobre gestión de la configuración de conjuntos de componentes para definir una versión del sistema.</a:t>
            </a:r>
          </a:p>
          <a:p>
            <a:pPr lvl="1"/>
            <a:r>
              <a:rPr lang="es-AR" dirty="0" smtClean="0"/>
              <a:t>Vista de despliegue</a:t>
            </a:r>
          </a:p>
          <a:p>
            <a:pPr lvl="2"/>
            <a:r>
              <a:rPr lang="es-AR" dirty="0" smtClean="0"/>
              <a:t>Modela el despliegue físico de artefactos en un conjunto de nodos físicos computacionales como ordenadores y periféricos. Le permite modelar la distribución de artefactos en los nodos de un sistema distribuidos.</a:t>
            </a:r>
          </a:p>
          <a:p>
            <a:pPr lvl="1"/>
            <a:r>
              <a:rPr lang="es-AR" dirty="0" smtClean="0"/>
              <a:t>Vista de casos e uso</a:t>
            </a:r>
          </a:p>
          <a:p>
            <a:pPr lvl="2"/>
            <a:r>
              <a:rPr lang="es-AR" dirty="0" smtClean="0"/>
              <a:t>Captura los requerimientos básicos para sistemas como un conjunto de casos de uso. Estos casos de uso proporcionan la base para la construcción de otras vistas.</a:t>
            </a:r>
          </a:p>
          <a:p>
            <a:pPr lvl="2"/>
            <a:endParaRPr lang="es-AR" dirty="0"/>
          </a:p>
        </p:txBody>
      </p:sp>
    </p:spTree>
    <p:extLst>
      <p:ext uri="{BB962C8B-B14F-4D97-AF65-F5344CB8AC3E}">
        <p14:creationId xmlns:p14="http://schemas.microsoft.com/office/powerpoint/2010/main" val="217341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Arquitectura</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6" y="1340768"/>
            <a:ext cx="9140216"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63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AR" dirty="0"/>
              <a:t>Modelado – Vistas </a:t>
            </a:r>
            <a:r>
              <a:rPr lang="es-AR" dirty="0" smtClean="0"/>
              <a:t>de la Arquitectura</a:t>
            </a:r>
            <a:endParaRPr lang="es-AR" dirty="0"/>
          </a:p>
        </p:txBody>
      </p:sp>
      <p:sp>
        <p:nvSpPr>
          <p:cNvPr id="3" name="2 Marcador de contenido"/>
          <p:cNvSpPr>
            <a:spLocks noGrp="1"/>
          </p:cNvSpPr>
          <p:nvPr>
            <p:ph idx="1"/>
          </p:nvPr>
        </p:nvSpPr>
        <p:spPr>
          <a:xfrm>
            <a:off x="251520" y="1268760"/>
            <a:ext cx="8435280" cy="4857403"/>
          </a:xfrm>
        </p:spPr>
        <p:txBody>
          <a:bodyPr>
            <a:normAutofit fontScale="92500"/>
          </a:bodyPr>
          <a:lstStyle/>
          <a:p>
            <a:r>
              <a:rPr lang="es-AR" dirty="0"/>
              <a:t>Los paquetes se pueden emplear </a:t>
            </a:r>
            <a:r>
              <a:rPr lang="es-AR" dirty="0" smtClean="0"/>
              <a:t>para </a:t>
            </a:r>
            <a:r>
              <a:rPr lang="es-AR" dirty="0"/>
              <a:t>modelar las vistas de una arquitectura. </a:t>
            </a:r>
            <a:endParaRPr lang="es-AR" dirty="0" smtClean="0"/>
          </a:p>
          <a:p>
            <a:pPr lvl="1"/>
            <a:r>
              <a:rPr lang="es-AR" dirty="0" smtClean="0"/>
              <a:t>Esto </a:t>
            </a:r>
            <a:r>
              <a:rPr lang="es-AR" dirty="0"/>
              <a:t>tiene dos implicaciones: </a:t>
            </a:r>
            <a:endParaRPr lang="es-AR" dirty="0" smtClean="0"/>
          </a:p>
          <a:p>
            <a:pPr marL="1371600" lvl="2" indent="-457200">
              <a:buFont typeface="+mj-lt"/>
              <a:buAutoNum type="alphaLcPeriod"/>
            </a:pPr>
            <a:r>
              <a:rPr lang="es-AR" dirty="0" smtClean="0"/>
              <a:t>Se </a:t>
            </a:r>
            <a:r>
              <a:rPr lang="es-AR" dirty="0"/>
              <a:t>puede descomponer un sistema en paquetes, casi ortogonales, cada uno de los cuales cubre un conjunto de decisiones significativas a nivel arquitectónico.  Ejemplo: Un paquete para cada una de las vistas de diseño, interacción, implementación, despliegue y casos de uso. </a:t>
            </a:r>
            <a:endParaRPr lang="es-AR" dirty="0" smtClean="0"/>
          </a:p>
          <a:p>
            <a:pPr marL="1371600" lvl="2" indent="-457200">
              <a:buFont typeface="+mj-lt"/>
              <a:buAutoNum type="alphaLcPeriod"/>
            </a:pPr>
            <a:r>
              <a:rPr lang="es-AR" dirty="0" smtClean="0"/>
              <a:t>Cada </a:t>
            </a:r>
            <a:r>
              <a:rPr lang="es-AR" dirty="0"/>
              <a:t>paquete contiene todas las abstracciones pertinentes para una vista.  Ejemplo: Todos los componentes pertenecen al paquete de la vista de implementación.</a:t>
            </a:r>
          </a:p>
        </p:txBody>
      </p:sp>
    </p:spTree>
    <p:extLst>
      <p:ext uri="{BB962C8B-B14F-4D97-AF65-F5344CB8AC3E}">
        <p14:creationId xmlns:p14="http://schemas.microsoft.com/office/powerpoint/2010/main" val="194276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346050"/>
          </a:xfrm>
        </p:spPr>
        <p:txBody>
          <a:bodyPr>
            <a:normAutofit fontScale="90000"/>
          </a:bodyPr>
          <a:lstStyle/>
          <a:p>
            <a:r>
              <a:rPr lang="en-US" dirty="0" err="1" smtClean="0"/>
              <a:t>Ruta</a:t>
            </a:r>
            <a:endParaRPr lang="es-AR" dirty="0"/>
          </a:p>
        </p:txBody>
      </p:sp>
      <p:sp>
        <p:nvSpPr>
          <p:cNvPr id="4" name="3 Marcador de contenido"/>
          <p:cNvSpPr>
            <a:spLocks noGrp="1"/>
          </p:cNvSpPr>
          <p:nvPr>
            <p:ph sz="half" idx="1"/>
          </p:nvPr>
        </p:nvSpPr>
        <p:spPr>
          <a:xfrm>
            <a:off x="179512" y="836712"/>
            <a:ext cx="3096344" cy="5256584"/>
          </a:xfrm>
        </p:spPr>
        <p:txBody>
          <a:bodyPr>
            <a:normAutofit fontScale="77500" lnSpcReduction="20000"/>
          </a:bodyPr>
          <a:lstStyle/>
          <a:p>
            <a:r>
              <a:rPr lang="es-AR" dirty="0" smtClean="0"/>
              <a:t>Introducción :</a:t>
            </a:r>
            <a:r>
              <a:rPr lang="es-AR" sz="2000" dirty="0" smtClean="0"/>
              <a:t>UML y UP</a:t>
            </a:r>
          </a:p>
          <a:p>
            <a:endParaRPr lang="es-AR" sz="2000" dirty="0" smtClean="0"/>
          </a:p>
          <a:p>
            <a:r>
              <a:rPr lang="es-AR" dirty="0" smtClean="0"/>
              <a:t>Requerimientos</a:t>
            </a:r>
          </a:p>
          <a:p>
            <a:endParaRPr lang="en-US" sz="1000" dirty="0" smtClean="0"/>
          </a:p>
          <a:p>
            <a:endParaRPr lang="en-US" sz="1100" dirty="0" smtClean="0"/>
          </a:p>
          <a:p>
            <a:endParaRPr lang="en-US" sz="1100" dirty="0"/>
          </a:p>
          <a:p>
            <a:endParaRPr lang="es-AR" sz="1100" dirty="0" smtClean="0"/>
          </a:p>
          <a:p>
            <a:r>
              <a:rPr lang="es-AR" dirty="0" smtClean="0"/>
              <a:t>Análisis</a:t>
            </a:r>
          </a:p>
          <a:p>
            <a:endParaRPr lang="en-US" dirty="0"/>
          </a:p>
          <a:p>
            <a:endParaRPr lang="en-US" dirty="0" smtClean="0"/>
          </a:p>
          <a:p>
            <a:endParaRPr lang="en-US" dirty="0"/>
          </a:p>
          <a:p>
            <a:endParaRPr lang="es-AR" dirty="0" smtClean="0"/>
          </a:p>
          <a:p>
            <a:r>
              <a:rPr lang="es-AR" dirty="0" smtClean="0"/>
              <a:t>Diseño</a:t>
            </a:r>
          </a:p>
          <a:p>
            <a:endParaRPr lang="en-US" dirty="0"/>
          </a:p>
          <a:p>
            <a:endParaRPr lang="en-US" dirty="0" smtClean="0"/>
          </a:p>
          <a:p>
            <a:endParaRPr lang="en-US" dirty="0" smtClean="0"/>
          </a:p>
          <a:p>
            <a:endParaRPr lang="es-AR" sz="1000" dirty="0" smtClean="0"/>
          </a:p>
          <a:p>
            <a:r>
              <a:rPr lang="es-AR" dirty="0" smtClean="0"/>
              <a:t>Implementación</a:t>
            </a:r>
          </a:p>
          <a:p>
            <a:endParaRPr lang="es-AR" dirty="0"/>
          </a:p>
        </p:txBody>
      </p:sp>
      <p:sp>
        <p:nvSpPr>
          <p:cNvPr id="5" name="4 Marcador de contenido"/>
          <p:cNvSpPr>
            <a:spLocks noGrp="1"/>
          </p:cNvSpPr>
          <p:nvPr>
            <p:ph sz="half" idx="2"/>
          </p:nvPr>
        </p:nvSpPr>
        <p:spPr>
          <a:xfrm>
            <a:off x="3203848" y="908720"/>
            <a:ext cx="5760640" cy="5445224"/>
          </a:xfrm>
        </p:spPr>
        <p:txBody>
          <a:bodyPr>
            <a:normAutofit fontScale="77500" lnSpcReduction="20000"/>
          </a:bodyPr>
          <a:lstStyle/>
          <a:p>
            <a:r>
              <a:rPr lang="es-AR" dirty="0" smtClean="0"/>
              <a:t>Que es UML que es PU</a:t>
            </a:r>
          </a:p>
          <a:p>
            <a:endParaRPr lang="es-AR" sz="1100" dirty="0" smtClean="0"/>
          </a:p>
          <a:p>
            <a:r>
              <a:rPr lang="es-AR" dirty="0" smtClean="0"/>
              <a:t>Flujo de trabajo de </a:t>
            </a:r>
            <a:r>
              <a:rPr lang="es-AR" b="1" dirty="0" smtClean="0"/>
              <a:t>Requerimientos</a:t>
            </a:r>
          </a:p>
          <a:p>
            <a:pPr lvl="1"/>
            <a:r>
              <a:rPr lang="es-AR" dirty="0" smtClean="0"/>
              <a:t>Modelado de casos de Uso</a:t>
            </a:r>
          </a:p>
          <a:p>
            <a:pPr lvl="1"/>
            <a:r>
              <a:rPr lang="es-AR" dirty="0" smtClean="0"/>
              <a:t>Modelado avanzado de casos de uso</a:t>
            </a:r>
          </a:p>
          <a:p>
            <a:r>
              <a:rPr lang="es-AR" dirty="0" smtClean="0"/>
              <a:t>Flujo de trabajo del </a:t>
            </a:r>
            <a:r>
              <a:rPr lang="es-AR" b="1" dirty="0"/>
              <a:t>A</a:t>
            </a:r>
            <a:r>
              <a:rPr lang="es-AR" b="1" dirty="0" smtClean="0"/>
              <a:t>nálisis</a:t>
            </a:r>
          </a:p>
          <a:p>
            <a:pPr lvl="1"/>
            <a:r>
              <a:rPr lang="es-AR" dirty="0" smtClean="0"/>
              <a:t>Objetos y clases</a:t>
            </a:r>
          </a:p>
          <a:p>
            <a:pPr lvl="1"/>
            <a:r>
              <a:rPr lang="es-AR" dirty="0" smtClean="0"/>
              <a:t>Clases de Análisis – Relaciones – Paquete de Análisis</a:t>
            </a:r>
          </a:p>
          <a:p>
            <a:pPr lvl="1"/>
            <a:r>
              <a:rPr lang="es-AR" dirty="0" smtClean="0"/>
              <a:t>Realización de casos de uso y casos de uso avanzados</a:t>
            </a:r>
          </a:p>
          <a:p>
            <a:r>
              <a:rPr lang="es-AR" dirty="0" smtClean="0"/>
              <a:t>Flujo de trabajo de del </a:t>
            </a:r>
            <a:r>
              <a:rPr lang="es-AR" b="1" dirty="0" smtClean="0"/>
              <a:t>Diseño</a:t>
            </a:r>
          </a:p>
          <a:p>
            <a:pPr lvl="1"/>
            <a:r>
              <a:rPr lang="es-AR" dirty="0" smtClean="0"/>
              <a:t>Clases de diseño</a:t>
            </a:r>
          </a:p>
          <a:p>
            <a:pPr lvl="1"/>
            <a:r>
              <a:rPr lang="es-AR" dirty="0" smtClean="0"/>
              <a:t>Relaciones de análisis – interfaces y componentes – relaciones de caso de uso – maquinas de estado – maquinas de estado avanzadas</a:t>
            </a:r>
          </a:p>
          <a:p>
            <a:r>
              <a:rPr lang="es-AR" dirty="0" smtClean="0"/>
              <a:t>Flujo de trabajo de la Implementación</a:t>
            </a:r>
          </a:p>
          <a:p>
            <a:pPr lvl="1"/>
            <a:r>
              <a:rPr lang="es-AR" dirty="0" smtClean="0"/>
              <a:t>Despliegue</a:t>
            </a:r>
          </a:p>
          <a:p>
            <a:endParaRPr lang="en-US" dirty="0" smtClean="0"/>
          </a:p>
          <a:p>
            <a:endParaRPr lang="es-AR" dirty="0"/>
          </a:p>
        </p:txBody>
      </p:sp>
    </p:spTree>
    <p:extLst>
      <p:ext uri="{BB962C8B-B14F-4D97-AF65-F5344CB8AC3E}">
        <p14:creationId xmlns:p14="http://schemas.microsoft.com/office/powerpoint/2010/main" val="2770102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sp>
        <p:nvSpPr>
          <p:cNvPr id="3" name="2 Marcador de contenido"/>
          <p:cNvSpPr>
            <a:spLocks noGrp="1"/>
          </p:cNvSpPr>
          <p:nvPr>
            <p:ph idx="1"/>
          </p:nvPr>
        </p:nvSpPr>
        <p:spPr>
          <a:xfrm>
            <a:off x="179512" y="1600200"/>
            <a:ext cx="8507288" cy="4565104"/>
          </a:xfrm>
        </p:spPr>
        <p:txBody>
          <a:bodyPr>
            <a:normAutofit fontScale="77500" lnSpcReduction="20000"/>
          </a:bodyPr>
          <a:lstStyle/>
          <a:p>
            <a:r>
              <a:rPr lang="es-AR" dirty="0"/>
              <a:t>Para modelar vistas arquitecturales: </a:t>
            </a:r>
            <a:endParaRPr lang="es-AR" dirty="0" smtClean="0"/>
          </a:p>
          <a:p>
            <a:pPr marL="971550" lvl="1" indent="-514350">
              <a:buFont typeface="+mj-lt"/>
              <a:buAutoNum type="arabicPeriod"/>
            </a:pPr>
            <a:r>
              <a:rPr lang="es-AR" dirty="0" smtClean="0"/>
              <a:t>Identificar </a:t>
            </a:r>
            <a:r>
              <a:rPr lang="es-AR" dirty="0"/>
              <a:t>el conjunto de vistas arquitectónicas significativas del problema.  </a:t>
            </a:r>
            <a:endParaRPr lang="es-AR" dirty="0" smtClean="0"/>
          </a:p>
          <a:p>
            <a:pPr marL="1371600" lvl="2" indent="-514350"/>
            <a:r>
              <a:rPr lang="es-AR" dirty="0" smtClean="0"/>
              <a:t>Suelen </a:t>
            </a:r>
            <a:r>
              <a:rPr lang="es-AR" dirty="0"/>
              <a:t>ser una vista de diseño, una vista de interacción, una de implementación, una de despliegue y una de casos de uso. </a:t>
            </a:r>
            <a:endParaRPr lang="es-AR" dirty="0" smtClean="0"/>
          </a:p>
          <a:p>
            <a:pPr marL="971550" lvl="1" indent="-514350">
              <a:buFont typeface="+mj-lt"/>
              <a:buAutoNum type="arabicPeriod"/>
            </a:pPr>
            <a:r>
              <a:rPr lang="es-AR" dirty="0" smtClean="0"/>
              <a:t>Colocar </a:t>
            </a:r>
            <a:r>
              <a:rPr lang="es-AR" dirty="0"/>
              <a:t>en el paquete adecuado los elementos (y diagramas) necesarios y suficientes para visualizar, especificar, construir y documentar la semántica de cada vista. </a:t>
            </a:r>
            <a:endParaRPr lang="es-AR" dirty="0" smtClean="0"/>
          </a:p>
          <a:p>
            <a:pPr marL="971550" lvl="1" indent="-514350">
              <a:buFont typeface="+mj-lt"/>
              <a:buAutoNum type="arabicPeriod"/>
            </a:pPr>
            <a:r>
              <a:rPr lang="es-AR" dirty="0" smtClean="0"/>
              <a:t>Si </a:t>
            </a:r>
            <a:r>
              <a:rPr lang="es-AR" dirty="0"/>
              <a:t>es necesario, agrupar más estos elementos en sus propios paquetes. </a:t>
            </a:r>
            <a:endParaRPr lang="es-AR" dirty="0" smtClean="0"/>
          </a:p>
          <a:p>
            <a:pPr marL="971550" lvl="1" indent="-514350">
              <a:buFont typeface="+mj-lt"/>
              <a:buAutoNum type="arabicPeriod"/>
            </a:pPr>
            <a:r>
              <a:rPr lang="es-AR" dirty="0" smtClean="0"/>
              <a:t>Permitir </a:t>
            </a:r>
            <a:r>
              <a:rPr lang="es-AR" dirty="0"/>
              <a:t>a cada vista en la cima del sistema estar abierta al resto de las vistas en el mismo nivel.  </a:t>
            </a:r>
            <a:endParaRPr lang="es-AR" dirty="0" smtClean="0"/>
          </a:p>
          <a:p>
            <a:pPr marL="1371600" lvl="2" indent="-514350"/>
            <a:r>
              <a:rPr lang="es-AR" dirty="0" smtClean="0"/>
              <a:t>Esto </a:t>
            </a:r>
            <a:r>
              <a:rPr lang="es-AR" dirty="0"/>
              <a:t>es necesario porque normalmente existen dependencias entre elementos de vistas diferentes.</a:t>
            </a:r>
          </a:p>
        </p:txBody>
      </p:sp>
    </p:spTree>
    <p:extLst>
      <p:ext uri="{BB962C8B-B14F-4D97-AF65-F5344CB8AC3E}">
        <p14:creationId xmlns:p14="http://schemas.microsoft.com/office/powerpoint/2010/main" val="130820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sp>
        <p:nvSpPr>
          <p:cNvPr id="3" name="2 Marcador de contenido"/>
          <p:cNvSpPr>
            <a:spLocks noGrp="1"/>
          </p:cNvSpPr>
          <p:nvPr>
            <p:ph idx="1"/>
          </p:nvPr>
        </p:nvSpPr>
        <p:spPr>
          <a:xfrm>
            <a:off x="107504" y="1600201"/>
            <a:ext cx="8579296" cy="748680"/>
          </a:xfrm>
        </p:spPr>
        <p:txBody>
          <a:bodyPr>
            <a:normAutofit fontScale="70000" lnSpcReduction="20000"/>
          </a:bodyPr>
          <a:lstStyle/>
          <a:p>
            <a:r>
              <a:rPr lang="es-AR" dirty="0"/>
              <a:t>Descomposición de nivel superior válida para sistemas de muy</a:t>
            </a:r>
          </a:p>
          <a:p>
            <a:r>
              <a:rPr lang="es-AR" dirty="0"/>
              <a:t>diversos tamaños, incluidos muy complejos.</a:t>
            </a:r>
            <a:endParaRPr lang="es-AR" dirty="0"/>
          </a:p>
        </p:txBody>
      </p:sp>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77249"/>
            <a:ext cx="8064896" cy="4232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90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sp>
        <p:nvSpPr>
          <p:cNvPr id="3" name="2 Marcador de contenido"/>
          <p:cNvSpPr>
            <a:spLocks noGrp="1"/>
          </p:cNvSpPr>
          <p:nvPr>
            <p:ph idx="1"/>
          </p:nvPr>
        </p:nvSpPr>
        <p:spPr>
          <a:xfrm>
            <a:off x="457199" y="1600200"/>
            <a:ext cx="8524837" cy="2404864"/>
          </a:xfrm>
        </p:spPr>
        <p:txBody>
          <a:bodyPr>
            <a:normAutofit fontScale="77500" lnSpcReduction="20000"/>
          </a:bodyPr>
          <a:lstStyle/>
          <a:p>
            <a:r>
              <a:rPr lang="es-AR" dirty="0"/>
              <a:t>Casi todas las metodologías de desarrollo de </a:t>
            </a:r>
            <a:r>
              <a:rPr lang="es-AR" dirty="0" smtClean="0"/>
              <a:t>software asignan </a:t>
            </a:r>
            <a:r>
              <a:rPr lang="es-AR" dirty="0"/>
              <a:t>un papel central a la </a:t>
            </a:r>
            <a:r>
              <a:rPr lang="es-AR" b="1" dirty="0"/>
              <a:t>arquitectura</a:t>
            </a:r>
            <a:r>
              <a:rPr lang="es-AR" dirty="0"/>
              <a:t>.</a:t>
            </a:r>
          </a:p>
          <a:p>
            <a:r>
              <a:rPr lang="es-AR" dirty="0" smtClean="0"/>
              <a:t>UP </a:t>
            </a:r>
            <a:r>
              <a:rPr lang="es-AR" dirty="0"/>
              <a:t>establece refinamientos sucesivos de una </a:t>
            </a:r>
            <a:r>
              <a:rPr lang="es-AR" dirty="0" smtClean="0"/>
              <a:t>arquitectura, construida </a:t>
            </a:r>
            <a:r>
              <a:rPr lang="es-AR" dirty="0"/>
              <a:t>como un prototipo evolutivo</a:t>
            </a:r>
            <a:r>
              <a:rPr lang="es-AR" dirty="0" smtClean="0"/>
              <a:t>.</a:t>
            </a:r>
          </a:p>
          <a:p>
            <a:r>
              <a:rPr lang="es-AR" dirty="0"/>
              <a:t>Cada metodología también propone una </a:t>
            </a:r>
            <a:r>
              <a:rPr lang="es-AR" dirty="0" smtClean="0"/>
              <a:t>forma específica </a:t>
            </a:r>
            <a:r>
              <a:rPr lang="es-AR" dirty="0"/>
              <a:t>de organizar y usar los diagramas UML </a:t>
            </a:r>
            <a:r>
              <a:rPr lang="es-AR" dirty="0" smtClean="0"/>
              <a:t>en Vistas </a:t>
            </a:r>
            <a:r>
              <a:rPr lang="es-AR" dirty="0"/>
              <a:t>Arquitectónicas y Modelos.</a:t>
            </a:r>
            <a:endParaRPr lang="es-AR" dirty="0"/>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93096"/>
            <a:ext cx="8370477" cy="1214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811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sp>
        <p:nvSpPr>
          <p:cNvPr id="3" name="2 Marcador de contenido"/>
          <p:cNvSpPr>
            <a:spLocks noGrp="1"/>
          </p:cNvSpPr>
          <p:nvPr>
            <p:ph idx="1"/>
          </p:nvPr>
        </p:nvSpPr>
        <p:spPr>
          <a:xfrm>
            <a:off x="323528" y="1600201"/>
            <a:ext cx="8363272" cy="460648"/>
          </a:xfrm>
        </p:spPr>
        <p:txBody>
          <a:bodyPr>
            <a:normAutofit fontScale="92500" lnSpcReduction="20000"/>
          </a:bodyPr>
          <a:lstStyle/>
          <a:p>
            <a:r>
              <a:rPr lang="es-AR" dirty="0"/>
              <a:t>Modelos utilizados </a:t>
            </a:r>
            <a:r>
              <a:rPr lang="es-AR" dirty="0" smtClean="0"/>
              <a:t>en PU</a:t>
            </a:r>
            <a:endParaRPr lang="es-AR" dirty="0"/>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204864"/>
            <a:ext cx="8606097"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11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dirty="0"/>
              <a:t>Modelado – Vistas de la Arquitectura</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19200"/>
            <a:ext cx="8934129" cy="523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6279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64164"/>
            <a:ext cx="7992888" cy="4905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342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Modelado – Vistas de la Arquitectura</a:t>
            </a:r>
          </a:p>
        </p:txBody>
      </p:sp>
      <p:sp>
        <p:nvSpPr>
          <p:cNvPr id="3" name="2 Marcador de contenido"/>
          <p:cNvSpPr>
            <a:spLocks noGrp="1"/>
          </p:cNvSpPr>
          <p:nvPr>
            <p:ph idx="1"/>
          </p:nvPr>
        </p:nvSpPr>
        <p:spPr>
          <a:xfrm>
            <a:off x="395536" y="1600201"/>
            <a:ext cx="8291264" cy="964704"/>
          </a:xfrm>
        </p:spPr>
        <p:txBody>
          <a:bodyPr>
            <a:normAutofit fontScale="92500" lnSpcReduction="10000"/>
          </a:bodyPr>
          <a:lstStyle/>
          <a:p>
            <a:r>
              <a:rPr lang="es-AR" dirty="0"/>
              <a:t>Se emplean unos modelos, vistas y diagramas </a:t>
            </a:r>
            <a:r>
              <a:rPr lang="es-AR" dirty="0" smtClean="0"/>
              <a:t>para la </a:t>
            </a:r>
            <a:r>
              <a:rPr lang="es-AR" dirty="0"/>
              <a:t>Arquitectura </a:t>
            </a:r>
            <a:r>
              <a:rPr lang="es-AR" dirty="0" err="1"/>
              <a:t>Lógica</a:t>
            </a:r>
            <a:r>
              <a:rPr lang="es-AR" dirty="0" err="1" smtClean="0"/>
              <a:t>a</a:t>
            </a:r>
            <a:endParaRPr lang="es-AR"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90" y="2636912"/>
            <a:ext cx="8840218" cy="405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118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AR" dirty="0" smtClean="0"/>
              <a:t>Proceso Unificado</a:t>
            </a:r>
            <a:endParaRPr lang="es-AR" dirty="0"/>
          </a:p>
        </p:txBody>
      </p:sp>
      <p:sp>
        <p:nvSpPr>
          <p:cNvPr id="5" name="4 Subtítulo"/>
          <p:cNvSpPr>
            <a:spLocks noGrp="1"/>
          </p:cNvSpPr>
          <p:nvPr>
            <p:ph type="subTitle" idx="1"/>
          </p:nvPr>
        </p:nvSpPr>
        <p:spPr/>
        <p:txBody>
          <a:bodyPr/>
          <a:lstStyle/>
          <a:p>
            <a:r>
              <a:rPr lang="es-AR" dirty="0" smtClean="0"/>
              <a:t>Capitulo 2</a:t>
            </a:r>
            <a:endParaRPr lang="es-AR" dirty="0"/>
          </a:p>
        </p:txBody>
      </p:sp>
    </p:spTree>
    <p:extLst>
      <p:ext uri="{BB962C8B-B14F-4D97-AF65-F5344CB8AC3E}">
        <p14:creationId xmlns:p14="http://schemas.microsoft.com/office/powerpoint/2010/main" val="3054261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Que </a:t>
            </a:r>
            <a:r>
              <a:rPr lang="en-US" dirty="0" err="1" smtClean="0"/>
              <a:t>es</a:t>
            </a:r>
            <a:r>
              <a:rPr lang="en-US" dirty="0" smtClean="0"/>
              <a:t> UP</a:t>
            </a:r>
            <a:endParaRPr lang="es-AR" dirty="0"/>
          </a:p>
        </p:txBody>
      </p:sp>
      <p:sp>
        <p:nvSpPr>
          <p:cNvPr id="3" name="2 Marcador de contenido"/>
          <p:cNvSpPr>
            <a:spLocks noGrp="1"/>
          </p:cNvSpPr>
          <p:nvPr>
            <p:ph idx="1"/>
          </p:nvPr>
        </p:nvSpPr>
        <p:spPr/>
        <p:txBody>
          <a:bodyPr>
            <a:normAutofit lnSpcReduction="10000"/>
          </a:bodyPr>
          <a:lstStyle/>
          <a:p>
            <a:r>
              <a:rPr lang="es-AR" dirty="0" smtClean="0"/>
              <a:t>Proceso de desarrollo de software o proceso de ingeniería de software, define:</a:t>
            </a:r>
          </a:p>
          <a:p>
            <a:pPr lvl="1"/>
            <a:r>
              <a:rPr lang="es-AR" dirty="0" smtClean="0"/>
              <a:t>El quien</a:t>
            </a:r>
          </a:p>
          <a:p>
            <a:pPr lvl="1"/>
            <a:r>
              <a:rPr lang="es-AR" dirty="0" smtClean="0"/>
              <a:t>Que</a:t>
            </a:r>
          </a:p>
          <a:p>
            <a:pPr lvl="1"/>
            <a:r>
              <a:rPr lang="es-AR" dirty="0" smtClean="0"/>
              <a:t>Cuando</a:t>
            </a:r>
          </a:p>
          <a:p>
            <a:pPr lvl="1"/>
            <a:r>
              <a:rPr lang="es-AR" dirty="0" smtClean="0"/>
              <a:t>Como se desarrolla</a:t>
            </a:r>
          </a:p>
          <a:p>
            <a:r>
              <a:rPr lang="es-AR" dirty="0" smtClean="0"/>
              <a:t>El proceso de desarrollo de software es el proceso donde se transforman los requerimientos del usuario en software</a:t>
            </a:r>
          </a:p>
        </p:txBody>
      </p:sp>
    </p:spTree>
    <p:extLst>
      <p:ext uri="{BB962C8B-B14F-4D97-AF65-F5344CB8AC3E}">
        <p14:creationId xmlns:p14="http://schemas.microsoft.com/office/powerpoint/2010/main" val="3927595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Instancias UP para su </a:t>
            </a:r>
            <a:r>
              <a:rPr lang="es-AR" dirty="0" err="1" smtClean="0"/>
              <a:t>poyecto</a:t>
            </a:r>
            <a:endParaRPr lang="es-AR" dirty="0"/>
          </a:p>
        </p:txBody>
      </p:sp>
      <p:sp>
        <p:nvSpPr>
          <p:cNvPr id="3" name="2 Marcador de contenido"/>
          <p:cNvSpPr>
            <a:spLocks noGrp="1"/>
          </p:cNvSpPr>
          <p:nvPr>
            <p:ph idx="1"/>
          </p:nvPr>
        </p:nvSpPr>
        <p:spPr/>
        <p:txBody>
          <a:bodyPr>
            <a:normAutofit fontScale="77500" lnSpcReduction="20000"/>
          </a:bodyPr>
          <a:lstStyle/>
          <a:p>
            <a:r>
              <a:rPr lang="es-AR" dirty="0" smtClean="0"/>
              <a:t>Todos los proyectos de software tienden a ser diferentes, el enfoque:</a:t>
            </a:r>
          </a:p>
          <a:p>
            <a:pPr marL="0" indent="0" algn="ctr">
              <a:buNone/>
            </a:pPr>
            <a:r>
              <a:rPr lang="es-AR" dirty="0" smtClean="0"/>
              <a:t> “uno vale para todos” </a:t>
            </a:r>
          </a:p>
          <a:p>
            <a:pPr marL="0" indent="0" algn="ctr">
              <a:buNone/>
            </a:pPr>
            <a:r>
              <a:rPr lang="es-AR" dirty="0" smtClean="0"/>
              <a:t>no funciona</a:t>
            </a:r>
          </a:p>
          <a:p>
            <a:r>
              <a:rPr lang="es-AR" dirty="0" smtClean="0"/>
              <a:t>El proceso de interacción implica:</a:t>
            </a:r>
          </a:p>
          <a:p>
            <a:pPr lvl="1"/>
            <a:r>
              <a:rPr lang="es-AR" dirty="0" smtClean="0"/>
              <a:t>Estándares propios</a:t>
            </a:r>
          </a:p>
          <a:p>
            <a:pPr lvl="1"/>
            <a:r>
              <a:rPr lang="es-AR" dirty="0" smtClean="0"/>
              <a:t>Plantillas de documentos</a:t>
            </a:r>
          </a:p>
          <a:p>
            <a:pPr lvl="1"/>
            <a:r>
              <a:rPr lang="es-AR" dirty="0" smtClean="0"/>
              <a:t>Herramientas, compiladores, herramientas de gestión de configuración, etc.</a:t>
            </a:r>
          </a:p>
          <a:p>
            <a:pPr lvl="1"/>
            <a:r>
              <a:rPr lang="es-AR" dirty="0" smtClean="0"/>
              <a:t>Base de dato, seguimiento de errores,  seguimiento del proyecto, etc.</a:t>
            </a:r>
          </a:p>
          <a:p>
            <a:pPr lvl="1"/>
            <a:r>
              <a:rPr lang="es-AR" dirty="0" smtClean="0"/>
              <a:t>Modificaciones del ciclo de vida, por ejemplo, control de calidad mas sofisticado para sistemas </a:t>
            </a:r>
            <a:r>
              <a:rPr lang="es-AR" dirty="0" err="1" smtClean="0"/>
              <a:t>criticos</a:t>
            </a:r>
            <a:r>
              <a:rPr lang="es-AR" dirty="0" smtClean="0"/>
              <a:t>.</a:t>
            </a:r>
          </a:p>
          <a:p>
            <a:pPr lvl="1"/>
            <a:endParaRPr lang="es-AR" dirty="0" smtClean="0"/>
          </a:p>
          <a:p>
            <a:endParaRPr lang="es-AR" dirty="0"/>
          </a:p>
        </p:txBody>
      </p:sp>
    </p:spTree>
    <p:extLst>
      <p:ext uri="{BB962C8B-B14F-4D97-AF65-F5344CB8AC3E}">
        <p14:creationId xmlns:p14="http://schemas.microsoft.com/office/powerpoint/2010/main" val="147978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p:txBody>
          <a:bodyPr>
            <a:normAutofit fontScale="90000"/>
          </a:bodyPr>
          <a:lstStyle/>
          <a:p>
            <a:r>
              <a:rPr lang="es-AR" dirty="0" smtClean="0"/>
              <a:t>Introducción</a:t>
            </a:r>
            <a:br>
              <a:rPr lang="es-AR" dirty="0" smtClean="0"/>
            </a:br>
            <a:r>
              <a:rPr lang="en-US" dirty="0" smtClean="0"/>
              <a:t>UML </a:t>
            </a:r>
            <a:r>
              <a:rPr lang="en-US" dirty="0"/>
              <a:t>y UP</a:t>
            </a:r>
            <a:r>
              <a:rPr lang="es-AR" dirty="0"/>
              <a:t/>
            </a:r>
            <a:br>
              <a:rPr lang="es-AR" dirty="0"/>
            </a:br>
            <a:endParaRPr lang="es-AR" dirty="0"/>
          </a:p>
        </p:txBody>
      </p:sp>
      <p:sp>
        <p:nvSpPr>
          <p:cNvPr id="6" name="5 Subtítulo"/>
          <p:cNvSpPr>
            <a:spLocks noGrp="1"/>
          </p:cNvSpPr>
          <p:nvPr>
            <p:ph type="subTitle" idx="1"/>
          </p:nvPr>
        </p:nvSpPr>
        <p:spPr/>
        <p:txBody>
          <a:bodyPr/>
          <a:lstStyle/>
          <a:p>
            <a:r>
              <a:rPr lang="es-AR" dirty="0" smtClean="0"/>
              <a:t>Capitulo 1</a:t>
            </a:r>
            <a:endParaRPr lang="es-AR" dirty="0"/>
          </a:p>
        </p:txBody>
      </p:sp>
    </p:spTree>
    <p:extLst>
      <p:ext uri="{BB962C8B-B14F-4D97-AF65-F5344CB8AC3E}">
        <p14:creationId xmlns:p14="http://schemas.microsoft.com/office/powerpoint/2010/main" val="1499378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Axiomas del UP</a:t>
            </a:r>
            <a:endParaRPr lang="es-AR" dirty="0"/>
          </a:p>
        </p:txBody>
      </p:sp>
      <p:sp>
        <p:nvSpPr>
          <p:cNvPr id="3" name="2 Marcador de contenido"/>
          <p:cNvSpPr>
            <a:spLocks noGrp="1"/>
          </p:cNvSpPr>
          <p:nvPr>
            <p:ph idx="1"/>
          </p:nvPr>
        </p:nvSpPr>
        <p:spPr>
          <a:xfrm>
            <a:off x="179512" y="1340768"/>
            <a:ext cx="8784976" cy="4968552"/>
          </a:xfrm>
        </p:spPr>
        <p:txBody>
          <a:bodyPr>
            <a:normAutofit fontScale="92500" lnSpcReduction="10000"/>
          </a:bodyPr>
          <a:lstStyle/>
          <a:p>
            <a:r>
              <a:rPr lang="es-AR" dirty="0" smtClean="0"/>
              <a:t>Los tres axinas básicos de UP son que el </a:t>
            </a:r>
            <a:r>
              <a:rPr lang="es-AR" dirty="0"/>
              <a:t>proyecto </a:t>
            </a:r>
            <a:r>
              <a:rPr lang="es-AR" dirty="0" smtClean="0"/>
              <a:t>:</a:t>
            </a:r>
          </a:p>
          <a:p>
            <a:pPr lvl="1"/>
            <a:r>
              <a:rPr lang="es-AR" dirty="0"/>
              <a:t>E</a:t>
            </a:r>
            <a:r>
              <a:rPr lang="es-AR" dirty="0" smtClean="0"/>
              <a:t>sta dirigido por:</a:t>
            </a:r>
          </a:p>
          <a:p>
            <a:pPr lvl="2"/>
            <a:r>
              <a:rPr lang="es-AR" b="1" dirty="0" smtClean="0"/>
              <a:t>Requisitos</a:t>
            </a:r>
            <a:r>
              <a:rPr lang="es-AR" dirty="0" smtClean="0"/>
              <a:t>: se capturan con los casos de uso</a:t>
            </a:r>
          </a:p>
          <a:p>
            <a:pPr lvl="2"/>
            <a:r>
              <a:rPr lang="es-AR" b="1" dirty="0" smtClean="0"/>
              <a:t>Riesgos</a:t>
            </a:r>
            <a:r>
              <a:rPr lang="es-AR" dirty="0" smtClean="0"/>
              <a:t>: se enfrentan de forma activa, la construcción del software se basa en el análisis del riesgo</a:t>
            </a:r>
          </a:p>
          <a:p>
            <a:pPr lvl="1"/>
            <a:r>
              <a:rPr lang="es-AR" dirty="0" smtClean="0"/>
              <a:t>Esta centrado en la arquitectura.</a:t>
            </a:r>
          </a:p>
          <a:p>
            <a:pPr lvl="2"/>
            <a:r>
              <a:rPr lang="es-AR" dirty="0" smtClean="0"/>
              <a:t>La arquitectura expone como el sistema se desglosa en componentes y como estos componentes interactúan y se despliegan en el hardware</a:t>
            </a:r>
          </a:p>
          <a:p>
            <a:pPr lvl="1"/>
            <a:r>
              <a:rPr lang="es-AR" dirty="0" smtClean="0"/>
              <a:t>Es iterativo e incremental.</a:t>
            </a:r>
          </a:p>
          <a:p>
            <a:pPr lvl="2"/>
            <a:r>
              <a:rPr lang="es-AR" dirty="0" smtClean="0"/>
              <a:t>Significa que el proyecto se desglosa en pequeños sub-proyectos que distribuyen funcionalidades en bloques e incrementos que conducen a un sistema funcional</a:t>
            </a:r>
          </a:p>
          <a:p>
            <a:pPr lvl="1"/>
            <a:endParaRPr lang="es-AR" dirty="0" smtClean="0"/>
          </a:p>
          <a:p>
            <a:pPr lvl="1"/>
            <a:endParaRPr lang="es-AR" dirty="0"/>
          </a:p>
        </p:txBody>
      </p:sp>
    </p:spTree>
    <p:extLst>
      <p:ext uri="{BB962C8B-B14F-4D97-AF65-F5344CB8AC3E}">
        <p14:creationId xmlns:p14="http://schemas.microsoft.com/office/powerpoint/2010/main" val="555036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74638"/>
            <a:ext cx="8784976" cy="1143000"/>
          </a:xfrm>
        </p:spPr>
        <p:txBody>
          <a:bodyPr>
            <a:normAutofit fontScale="90000"/>
          </a:bodyPr>
          <a:lstStyle/>
          <a:p>
            <a:r>
              <a:rPr lang="es-AR" dirty="0" smtClean="0"/>
              <a:t>UP es un proceso iterativo e incremental</a:t>
            </a:r>
            <a:endParaRPr lang="es-AR" dirty="0"/>
          </a:p>
        </p:txBody>
      </p:sp>
      <p:sp>
        <p:nvSpPr>
          <p:cNvPr id="3" name="2 Marcador de contenido"/>
          <p:cNvSpPr>
            <a:spLocks noGrp="1"/>
          </p:cNvSpPr>
          <p:nvPr>
            <p:ph idx="1"/>
          </p:nvPr>
        </p:nvSpPr>
        <p:spPr>
          <a:xfrm>
            <a:off x="179512" y="1340768"/>
            <a:ext cx="8856984" cy="4968552"/>
          </a:xfrm>
        </p:spPr>
        <p:txBody>
          <a:bodyPr>
            <a:normAutofit fontScale="77500" lnSpcReduction="20000"/>
          </a:bodyPr>
          <a:lstStyle/>
          <a:p>
            <a:r>
              <a:rPr lang="es-AR" dirty="0" smtClean="0"/>
              <a:t>Divide un gran proyecto de desarrollo de software en una serie de mini proyectos mas pequeños.</a:t>
            </a:r>
          </a:p>
          <a:p>
            <a:r>
              <a:rPr lang="es-AR" dirty="0" smtClean="0"/>
              <a:t>Cada iteración contiene todos los elementos de un proyecto:</a:t>
            </a:r>
          </a:p>
          <a:p>
            <a:pPr lvl="1"/>
            <a:r>
              <a:rPr lang="es-AR" dirty="0" smtClean="0"/>
              <a:t>Planificación</a:t>
            </a:r>
          </a:p>
          <a:p>
            <a:pPr lvl="1"/>
            <a:r>
              <a:rPr lang="es-AR" dirty="0" smtClean="0"/>
              <a:t>Análisis y diseño</a:t>
            </a:r>
          </a:p>
          <a:p>
            <a:pPr lvl="1"/>
            <a:r>
              <a:rPr lang="es-AR" dirty="0" smtClean="0"/>
              <a:t>Construcción</a:t>
            </a:r>
          </a:p>
          <a:p>
            <a:pPr lvl="1"/>
            <a:r>
              <a:rPr lang="es-AR" dirty="0" smtClean="0"/>
              <a:t>Integración</a:t>
            </a:r>
          </a:p>
          <a:p>
            <a:pPr lvl="1"/>
            <a:r>
              <a:rPr lang="es-AR" dirty="0" smtClean="0"/>
              <a:t>Versiones internas y externas</a:t>
            </a:r>
          </a:p>
          <a:p>
            <a:r>
              <a:rPr lang="es-AR" dirty="0" smtClean="0"/>
              <a:t>Cada iteración genera una línea base, una versión y loa documentos asociados. </a:t>
            </a:r>
          </a:p>
          <a:p>
            <a:r>
              <a:rPr lang="es-AR" dirty="0" smtClean="0"/>
              <a:t>La diferencia entre dos líneas base consecutivas se denomina incremento</a:t>
            </a:r>
          </a:p>
          <a:p>
            <a:r>
              <a:rPr lang="es-AR" dirty="0" smtClean="0"/>
              <a:t>UP tiene un ciclo de vida iterativo e incremental</a:t>
            </a:r>
          </a:p>
          <a:p>
            <a:endParaRPr lang="es-AR" dirty="0"/>
          </a:p>
        </p:txBody>
      </p:sp>
    </p:spTree>
    <p:extLst>
      <p:ext uri="{BB962C8B-B14F-4D97-AF65-F5344CB8AC3E}">
        <p14:creationId xmlns:p14="http://schemas.microsoft.com/office/powerpoint/2010/main" val="653878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t>Workflows</a:t>
            </a:r>
            <a:r>
              <a:rPr lang="es-AR" dirty="0" smtClean="0"/>
              <a:t> de iteración</a:t>
            </a:r>
            <a:endParaRPr lang="es-AR" dirty="0"/>
          </a:p>
        </p:txBody>
      </p:sp>
      <p:sp>
        <p:nvSpPr>
          <p:cNvPr id="3" name="2 Marcador de contenido"/>
          <p:cNvSpPr>
            <a:spLocks noGrp="1"/>
          </p:cNvSpPr>
          <p:nvPr>
            <p:ph idx="1"/>
          </p:nvPr>
        </p:nvSpPr>
        <p:spPr>
          <a:xfrm>
            <a:off x="179512" y="1484784"/>
            <a:ext cx="8856984" cy="4752528"/>
          </a:xfrm>
        </p:spPr>
        <p:txBody>
          <a:bodyPr>
            <a:normAutofit fontScale="70000" lnSpcReduction="20000"/>
          </a:bodyPr>
          <a:lstStyle/>
          <a:p>
            <a:r>
              <a:rPr lang="es-AR" dirty="0" smtClean="0"/>
              <a:t>En cada iteración, cinco </a:t>
            </a:r>
            <a:r>
              <a:rPr lang="es-AR" dirty="0" err="1" smtClean="0"/>
              <a:t>workflows</a:t>
            </a:r>
            <a:r>
              <a:rPr lang="es-AR" dirty="0" smtClean="0"/>
              <a:t> principales especifican lo que se necesita hacer y que habilidades se requieren para realizarlo</a:t>
            </a:r>
          </a:p>
          <a:p>
            <a:r>
              <a:rPr lang="es-AR" dirty="0" smtClean="0"/>
              <a:t>Los cinco </a:t>
            </a:r>
            <a:r>
              <a:rPr lang="es-AR" dirty="0" err="1" smtClean="0"/>
              <a:t>workflows</a:t>
            </a:r>
            <a:r>
              <a:rPr lang="es-AR" dirty="0" smtClean="0"/>
              <a:t> principales son:</a:t>
            </a:r>
          </a:p>
          <a:p>
            <a:pPr lvl="1"/>
            <a:r>
              <a:rPr lang="es-AR" dirty="0" smtClean="0"/>
              <a:t>Requisitos</a:t>
            </a:r>
          </a:p>
          <a:p>
            <a:pPr lvl="2"/>
            <a:r>
              <a:rPr lang="es-AR" dirty="0" smtClean="0"/>
              <a:t>Captura lo que el sistema debería hacer.</a:t>
            </a:r>
          </a:p>
          <a:p>
            <a:pPr lvl="1"/>
            <a:r>
              <a:rPr lang="es-AR" dirty="0" smtClean="0"/>
              <a:t>Análisis</a:t>
            </a:r>
          </a:p>
          <a:p>
            <a:pPr lvl="2"/>
            <a:r>
              <a:rPr lang="es-AR" dirty="0" smtClean="0"/>
              <a:t>Mejorar y estructurar los requisitos</a:t>
            </a:r>
          </a:p>
          <a:p>
            <a:pPr lvl="1"/>
            <a:r>
              <a:rPr lang="es-AR" dirty="0" smtClean="0"/>
              <a:t>Diseño</a:t>
            </a:r>
          </a:p>
          <a:p>
            <a:pPr lvl="2"/>
            <a:r>
              <a:rPr lang="es-AR" dirty="0" smtClean="0"/>
              <a:t>Realiza los requisitos en la arquitectura del sistema</a:t>
            </a:r>
          </a:p>
          <a:p>
            <a:pPr lvl="1"/>
            <a:r>
              <a:rPr lang="es-AR" dirty="0" smtClean="0"/>
              <a:t>Implementación</a:t>
            </a:r>
          </a:p>
          <a:p>
            <a:pPr lvl="2"/>
            <a:r>
              <a:rPr lang="es-AR" dirty="0" smtClean="0"/>
              <a:t>Crear el software</a:t>
            </a:r>
          </a:p>
          <a:p>
            <a:pPr lvl="1"/>
            <a:r>
              <a:rPr lang="es-AR" dirty="0" smtClean="0"/>
              <a:t>Prueba</a:t>
            </a:r>
          </a:p>
          <a:p>
            <a:pPr lvl="2"/>
            <a:r>
              <a:rPr lang="es-AR" dirty="0" smtClean="0"/>
              <a:t>Verificar que la implementación funciona según se desea</a:t>
            </a:r>
          </a:p>
          <a:p>
            <a:r>
              <a:rPr lang="es-AR" dirty="0" smtClean="0"/>
              <a:t>Cada iteración puede contener los cinco </a:t>
            </a:r>
            <a:r>
              <a:rPr lang="es-AR" dirty="0" err="1" smtClean="0"/>
              <a:t>workflows</a:t>
            </a:r>
            <a:r>
              <a:rPr lang="es-AR" dirty="0" smtClean="0"/>
              <a:t> principales</a:t>
            </a:r>
          </a:p>
          <a:p>
            <a:r>
              <a:rPr lang="es-AR" dirty="0" smtClean="0"/>
              <a:t>El énfasis en un </a:t>
            </a:r>
            <a:r>
              <a:rPr lang="es-AR" dirty="0" err="1" smtClean="0"/>
              <a:t>workflow</a:t>
            </a:r>
            <a:r>
              <a:rPr lang="es-AR" dirty="0" smtClean="0"/>
              <a:t> depende de donde ocurre la iteración en el ciclo del proyecto</a:t>
            </a:r>
          </a:p>
          <a:p>
            <a:pPr lvl="1"/>
            <a:endParaRPr lang="es-AR" dirty="0"/>
          </a:p>
        </p:txBody>
      </p:sp>
    </p:spTree>
    <p:extLst>
      <p:ext uri="{BB962C8B-B14F-4D97-AF65-F5344CB8AC3E}">
        <p14:creationId xmlns:p14="http://schemas.microsoft.com/office/powerpoint/2010/main" val="279863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9579" y="116632"/>
            <a:ext cx="8229600" cy="1143000"/>
          </a:xfrm>
        </p:spPr>
        <p:txBody>
          <a:bodyPr/>
          <a:lstStyle/>
          <a:p>
            <a:r>
              <a:rPr lang="es-AR" dirty="0" err="1"/>
              <a:t>Workflows</a:t>
            </a:r>
            <a:r>
              <a:rPr lang="es-AR" dirty="0"/>
              <a:t> de iteración</a:t>
            </a:r>
          </a:p>
        </p:txBody>
      </p:sp>
      <p:sp>
        <p:nvSpPr>
          <p:cNvPr id="3" name="2 Marcador de contenido"/>
          <p:cNvSpPr>
            <a:spLocks noGrp="1"/>
          </p:cNvSpPr>
          <p:nvPr>
            <p:ph idx="1"/>
          </p:nvPr>
        </p:nvSpPr>
        <p:spPr>
          <a:xfrm>
            <a:off x="467544" y="1052736"/>
            <a:ext cx="8229600" cy="2404864"/>
          </a:xfrm>
        </p:spPr>
        <p:txBody>
          <a:bodyPr>
            <a:normAutofit fontScale="92500"/>
          </a:bodyPr>
          <a:lstStyle/>
          <a:p>
            <a:r>
              <a:rPr lang="es-AR" dirty="0" smtClean="0"/>
              <a:t>Dividir el proyecto en iteraciones ordenadas </a:t>
            </a:r>
            <a:r>
              <a:rPr lang="es-AR" dirty="0"/>
              <a:t>en el tiempo </a:t>
            </a:r>
            <a:r>
              <a:rPr lang="es-AR" dirty="0" smtClean="0"/>
              <a:t> flexibiliza el enfoque en la planificación.</a:t>
            </a:r>
          </a:p>
          <a:p>
            <a:pPr lvl="1"/>
            <a:r>
              <a:rPr lang="es-AR" dirty="0" smtClean="0"/>
              <a:t>Es posible planificar iteraciones en paralelo, lo que implica entender las interdependencias entre los artefactos de cada iteración.</a:t>
            </a:r>
          </a:p>
          <a:p>
            <a:endParaRPr lang="es-AR" dirty="0" smtClean="0"/>
          </a:p>
        </p:txBody>
      </p:sp>
      <p:pic>
        <p:nvPicPr>
          <p:cNvPr id="1026" name="Picture 2" descr="http://image.slidesharecdn.com/ingenieradesoftwareii-parte2-110905105130-phpapp02/95/ingeniera-de-software-ii-parte-2-18-728.jpg?cb=1315220456"/>
          <p:cNvPicPr>
            <a:picLocks noChangeAspect="1" noChangeArrowheads="1"/>
          </p:cNvPicPr>
          <p:nvPr/>
        </p:nvPicPr>
        <p:blipFill rotWithShape="1">
          <a:blip r:embed="rId3">
            <a:extLst>
              <a:ext uri="{28A0092B-C50C-407E-A947-70E740481C1C}">
                <a14:useLocalDpi xmlns:a14="http://schemas.microsoft.com/office/drawing/2010/main" val="0"/>
              </a:ext>
            </a:extLst>
          </a:blip>
          <a:srcRect l="9908" t="39702" r="7916" b="26671"/>
          <a:stretch/>
        </p:blipFill>
        <p:spPr bwMode="auto">
          <a:xfrm>
            <a:off x="539552" y="3356992"/>
            <a:ext cx="8061961" cy="23317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5843328"/>
            <a:ext cx="2930079" cy="99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de flecha"/>
          <p:cNvCxnSpPr/>
          <p:nvPr/>
        </p:nvCxnSpPr>
        <p:spPr>
          <a:xfrm flipH="1">
            <a:off x="3419872" y="5555296"/>
            <a:ext cx="864096" cy="5760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4864224" y="5555296"/>
            <a:ext cx="427856" cy="5760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570532" y="5555296"/>
            <a:ext cx="0" cy="5760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749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Línea base e incremento</a:t>
            </a:r>
            <a:endParaRPr lang="es-AR" dirty="0"/>
          </a:p>
        </p:txBody>
      </p:sp>
      <p:sp>
        <p:nvSpPr>
          <p:cNvPr id="3" name="2 Marcador de contenido"/>
          <p:cNvSpPr>
            <a:spLocks noGrp="1"/>
          </p:cNvSpPr>
          <p:nvPr>
            <p:ph idx="1"/>
          </p:nvPr>
        </p:nvSpPr>
        <p:spPr/>
        <p:txBody>
          <a:bodyPr/>
          <a:lstStyle/>
          <a:p>
            <a:r>
              <a:rPr lang="es-AR" dirty="0" smtClean="0"/>
              <a:t>Todas las iteraciones generan una línea base</a:t>
            </a:r>
          </a:p>
          <a:p>
            <a:pPr lvl="1"/>
            <a:r>
              <a:rPr lang="es-AR" dirty="0" smtClean="0"/>
              <a:t>una versión interna o externa de los artefactos del sistema</a:t>
            </a:r>
          </a:p>
          <a:p>
            <a:pPr lvl="1"/>
            <a:r>
              <a:rPr lang="es-AR" dirty="0" smtClean="0"/>
              <a:t>Proporciona una base acotada para la revisión y el desarrollo</a:t>
            </a:r>
          </a:p>
          <a:p>
            <a:pPr lvl="1"/>
            <a:r>
              <a:rPr lang="es-AR" dirty="0" smtClean="0"/>
              <a:t>Se puede cambiar solo por procedimientos formales de configuración y gestión de cambio</a:t>
            </a:r>
          </a:p>
          <a:p>
            <a:pPr lvl="1"/>
            <a:endParaRPr lang="es-AR" dirty="0"/>
          </a:p>
        </p:txBody>
      </p:sp>
    </p:spTree>
    <p:extLst>
      <p:ext uri="{BB962C8B-B14F-4D97-AF65-F5344CB8AC3E}">
        <p14:creationId xmlns:p14="http://schemas.microsoft.com/office/powerpoint/2010/main" val="21347611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Estructura de UP</a:t>
            </a:r>
            <a:endParaRPr lang="es-A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194088"/>
            <a:ext cx="870585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829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Estructura de UP</a:t>
            </a:r>
          </a:p>
        </p:txBody>
      </p:sp>
      <p:sp>
        <p:nvSpPr>
          <p:cNvPr id="3" name="2 Marcador de contenido"/>
          <p:cNvSpPr>
            <a:spLocks noGrp="1"/>
          </p:cNvSpPr>
          <p:nvPr>
            <p:ph idx="1"/>
          </p:nvPr>
        </p:nvSpPr>
        <p:spPr>
          <a:xfrm>
            <a:off x="179512" y="1484784"/>
            <a:ext cx="8856984" cy="4752528"/>
          </a:xfrm>
        </p:spPr>
        <p:txBody>
          <a:bodyPr>
            <a:normAutofit lnSpcReduction="10000"/>
          </a:bodyPr>
          <a:lstStyle/>
          <a:p>
            <a:r>
              <a:rPr lang="es-AR" dirty="0" smtClean="0"/>
              <a:t>UP consta de una secuencia de </a:t>
            </a:r>
            <a:r>
              <a:rPr lang="es-AR" b="1" dirty="0" smtClean="0"/>
              <a:t>cuatro faces</a:t>
            </a:r>
            <a:r>
              <a:rPr lang="es-AR" dirty="0" smtClean="0"/>
              <a:t>, cada cual termina con un hito importante:</a:t>
            </a:r>
          </a:p>
          <a:p>
            <a:pPr lvl="1"/>
            <a:r>
              <a:rPr lang="es-AR" dirty="0" smtClean="0"/>
              <a:t>Comienzo</a:t>
            </a:r>
          </a:p>
          <a:p>
            <a:pPr lvl="2"/>
            <a:r>
              <a:rPr lang="es-AR" dirty="0" smtClean="0"/>
              <a:t>Objetivo del  ciclo de vida</a:t>
            </a:r>
          </a:p>
          <a:p>
            <a:pPr lvl="1"/>
            <a:r>
              <a:rPr lang="es-AR" dirty="0" smtClean="0"/>
              <a:t>Elaboración</a:t>
            </a:r>
            <a:endParaRPr lang="es-AR" dirty="0"/>
          </a:p>
          <a:p>
            <a:pPr lvl="2"/>
            <a:r>
              <a:rPr lang="es-AR" dirty="0" smtClean="0"/>
              <a:t>Arquitectura del ciclo de vida</a:t>
            </a:r>
          </a:p>
          <a:p>
            <a:pPr lvl="1"/>
            <a:r>
              <a:rPr lang="es-AR" dirty="0" smtClean="0"/>
              <a:t>Construcción</a:t>
            </a:r>
          </a:p>
          <a:p>
            <a:pPr lvl="2"/>
            <a:r>
              <a:rPr lang="es-AR" dirty="0" smtClean="0"/>
              <a:t>Posibilidad operacional inicial</a:t>
            </a:r>
          </a:p>
          <a:p>
            <a:pPr lvl="1"/>
            <a:r>
              <a:rPr lang="es-AR" dirty="0" smtClean="0"/>
              <a:t>Transición</a:t>
            </a:r>
          </a:p>
          <a:p>
            <a:pPr lvl="2"/>
            <a:r>
              <a:rPr lang="es-AR" dirty="0" smtClean="0"/>
              <a:t>Versión del producto</a:t>
            </a:r>
          </a:p>
          <a:p>
            <a:pPr lvl="2"/>
            <a:endParaRPr lang="es-AR" dirty="0"/>
          </a:p>
        </p:txBody>
      </p:sp>
    </p:spTree>
    <p:extLst>
      <p:ext uri="{BB962C8B-B14F-4D97-AF65-F5344CB8AC3E}">
        <p14:creationId xmlns:p14="http://schemas.microsoft.com/office/powerpoint/2010/main" val="702843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Estructura de UP</a:t>
            </a:r>
            <a:endParaRPr lang="es-AR"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8069497" cy="451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83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Fases de UP</a:t>
            </a:r>
            <a:endParaRPr lang="es-AR" dirty="0"/>
          </a:p>
        </p:txBody>
      </p:sp>
      <p:sp>
        <p:nvSpPr>
          <p:cNvPr id="3" name="2 Marcador de contenido"/>
          <p:cNvSpPr>
            <a:spLocks noGrp="1"/>
          </p:cNvSpPr>
          <p:nvPr>
            <p:ph idx="1"/>
          </p:nvPr>
        </p:nvSpPr>
        <p:spPr/>
        <p:txBody>
          <a:bodyPr/>
          <a:lstStyle/>
          <a:p>
            <a:r>
              <a:rPr lang="es-AR" dirty="0" smtClean="0"/>
              <a:t>Cada fase tiene:</a:t>
            </a:r>
          </a:p>
          <a:p>
            <a:pPr lvl="1"/>
            <a:r>
              <a:rPr lang="es-AR" dirty="0" smtClean="0"/>
              <a:t>Un </a:t>
            </a:r>
            <a:r>
              <a:rPr lang="es-AR" b="1" dirty="0" smtClean="0"/>
              <a:t>Objetivo</a:t>
            </a:r>
          </a:p>
          <a:p>
            <a:pPr lvl="1"/>
            <a:r>
              <a:rPr lang="es-AR" dirty="0" smtClean="0"/>
              <a:t>Un </a:t>
            </a:r>
            <a:r>
              <a:rPr lang="es-AR" b="1" dirty="0" smtClean="0"/>
              <a:t>Foco</a:t>
            </a:r>
            <a:r>
              <a:rPr lang="es-AR" dirty="0" smtClean="0"/>
              <a:t> de actividad con uno o mas </a:t>
            </a:r>
            <a:r>
              <a:rPr lang="es-AR" dirty="0" err="1" smtClean="0"/>
              <a:t>workflows</a:t>
            </a:r>
            <a:r>
              <a:rPr lang="es-AR" dirty="0" smtClean="0"/>
              <a:t> principales</a:t>
            </a:r>
          </a:p>
          <a:p>
            <a:pPr lvl="1"/>
            <a:r>
              <a:rPr lang="es-AR" dirty="0" smtClean="0"/>
              <a:t>Un </a:t>
            </a:r>
            <a:r>
              <a:rPr lang="es-AR" b="1" dirty="0" smtClean="0"/>
              <a:t>Hito</a:t>
            </a:r>
          </a:p>
          <a:p>
            <a:pPr lvl="1"/>
            <a:endParaRPr lang="es-AR" dirty="0"/>
          </a:p>
        </p:txBody>
      </p:sp>
    </p:spTree>
    <p:extLst>
      <p:ext uri="{BB962C8B-B14F-4D97-AF65-F5344CB8AC3E}">
        <p14:creationId xmlns:p14="http://schemas.microsoft.com/office/powerpoint/2010/main" val="1622602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Comienzo: objetivos</a:t>
            </a:r>
            <a:endParaRPr lang="es-AR" dirty="0"/>
          </a:p>
        </p:txBody>
      </p:sp>
      <p:sp>
        <p:nvSpPr>
          <p:cNvPr id="3" name="2 Marcador de contenido"/>
          <p:cNvSpPr>
            <a:spLocks noGrp="1"/>
          </p:cNvSpPr>
          <p:nvPr>
            <p:ph idx="1"/>
          </p:nvPr>
        </p:nvSpPr>
        <p:spPr>
          <a:xfrm>
            <a:off x="467544" y="1268760"/>
            <a:ext cx="8352928" cy="5112568"/>
          </a:xfrm>
        </p:spPr>
        <p:txBody>
          <a:bodyPr>
            <a:normAutofit fontScale="77500" lnSpcReduction="20000"/>
          </a:bodyPr>
          <a:lstStyle/>
          <a:p>
            <a:r>
              <a:rPr lang="es-AR" dirty="0" smtClean="0"/>
              <a:t>El </a:t>
            </a:r>
            <a:r>
              <a:rPr lang="es-AR" b="1" dirty="0" smtClean="0"/>
              <a:t>objetivo</a:t>
            </a:r>
            <a:r>
              <a:rPr lang="es-AR" dirty="0" smtClean="0"/>
              <a:t> de esta fase es </a:t>
            </a:r>
          </a:p>
          <a:p>
            <a:pPr marL="0" indent="0" algn="ctr">
              <a:buNone/>
            </a:pPr>
            <a:r>
              <a:rPr lang="es-AR" b="1" dirty="0" smtClean="0"/>
              <a:t>“lanzar el proyecto”</a:t>
            </a:r>
          </a:p>
          <a:p>
            <a:r>
              <a:rPr lang="es-AR" b="1" dirty="0" smtClean="0"/>
              <a:t>Para lo cual se requiere</a:t>
            </a:r>
          </a:p>
          <a:p>
            <a:pPr lvl="1"/>
            <a:r>
              <a:rPr lang="es-AR" dirty="0" smtClean="0"/>
              <a:t>Establecer la </a:t>
            </a:r>
            <a:r>
              <a:rPr lang="es-AR" b="1" dirty="0" smtClean="0"/>
              <a:t>viabilidad</a:t>
            </a:r>
          </a:p>
          <a:p>
            <a:pPr lvl="2"/>
            <a:r>
              <a:rPr lang="es-AR" dirty="0" smtClean="0"/>
              <a:t>Esto puede implicar:</a:t>
            </a:r>
          </a:p>
          <a:p>
            <a:pPr lvl="3"/>
            <a:r>
              <a:rPr lang="es-AR" dirty="0" smtClean="0"/>
              <a:t>Prototipo técnicos para validar decisiones</a:t>
            </a:r>
          </a:p>
          <a:p>
            <a:pPr lvl="3"/>
            <a:r>
              <a:rPr lang="es-AR" dirty="0" smtClean="0"/>
              <a:t>Pruebas de conceptos para validar requisitos de negocios</a:t>
            </a:r>
          </a:p>
          <a:p>
            <a:pPr lvl="1"/>
            <a:r>
              <a:rPr lang="es-AR" dirty="0" smtClean="0"/>
              <a:t>Crear </a:t>
            </a:r>
            <a:r>
              <a:rPr lang="es-AR" b="1" dirty="0" err="1" smtClean="0"/>
              <a:t>business</a:t>
            </a:r>
            <a:r>
              <a:rPr lang="es-AR" b="1" dirty="0" smtClean="0"/>
              <a:t> case</a:t>
            </a:r>
          </a:p>
          <a:p>
            <a:pPr lvl="2"/>
            <a:r>
              <a:rPr lang="es-AR" dirty="0" smtClean="0"/>
              <a:t>Mostrar que el proyecto proporciona beneficios cuantitativos</a:t>
            </a:r>
          </a:p>
          <a:p>
            <a:pPr lvl="1"/>
            <a:r>
              <a:rPr lang="es-AR" dirty="0" smtClean="0"/>
              <a:t>Capturar </a:t>
            </a:r>
            <a:r>
              <a:rPr lang="es-AR" b="1" dirty="0" smtClean="0"/>
              <a:t>requisitos</a:t>
            </a:r>
            <a:r>
              <a:rPr lang="es-AR" dirty="0" smtClean="0"/>
              <a:t> esenciales</a:t>
            </a:r>
          </a:p>
          <a:p>
            <a:pPr lvl="2"/>
            <a:r>
              <a:rPr lang="es-AR" dirty="0" smtClean="0"/>
              <a:t>Para definir el ámbito de aplicación del sistema</a:t>
            </a:r>
          </a:p>
          <a:p>
            <a:pPr lvl="1"/>
            <a:r>
              <a:rPr lang="es-AR" dirty="0" smtClean="0"/>
              <a:t>Identificar </a:t>
            </a:r>
            <a:r>
              <a:rPr lang="es-AR" b="1" dirty="0" smtClean="0"/>
              <a:t>riesgos</a:t>
            </a:r>
            <a:r>
              <a:rPr lang="es-AR" dirty="0" smtClean="0"/>
              <a:t> críticos</a:t>
            </a:r>
          </a:p>
          <a:p>
            <a:r>
              <a:rPr lang="es-AR" dirty="0" smtClean="0"/>
              <a:t>Los recursos esenciales de esta fase son:</a:t>
            </a:r>
          </a:p>
          <a:p>
            <a:pPr lvl="1"/>
            <a:r>
              <a:rPr lang="es-AR" dirty="0" smtClean="0"/>
              <a:t>El gestor de proyecto</a:t>
            </a:r>
          </a:p>
          <a:p>
            <a:pPr lvl="1"/>
            <a:r>
              <a:rPr lang="es-AR" dirty="0" smtClean="0"/>
              <a:t>El responsable de sistema</a:t>
            </a:r>
          </a:p>
          <a:p>
            <a:endParaRPr lang="es-AR" dirty="0" smtClean="0"/>
          </a:p>
          <a:p>
            <a:endParaRPr lang="es-AR" dirty="0"/>
          </a:p>
        </p:txBody>
      </p:sp>
    </p:spTree>
    <p:extLst>
      <p:ext uri="{BB962C8B-B14F-4D97-AF65-F5344CB8AC3E}">
        <p14:creationId xmlns:p14="http://schemas.microsoft.com/office/powerpoint/2010/main" val="220779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UML - UP</a:t>
            </a:r>
            <a:endParaRPr lang="es-AR" dirty="0"/>
          </a:p>
        </p:txBody>
      </p:sp>
      <p:sp>
        <p:nvSpPr>
          <p:cNvPr id="3" name="2 Marcador de contenido"/>
          <p:cNvSpPr>
            <a:spLocks noGrp="1"/>
          </p:cNvSpPr>
          <p:nvPr>
            <p:ph idx="1"/>
          </p:nvPr>
        </p:nvSpPr>
        <p:spPr>
          <a:xfrm>
            <a:off x="179512" y="1340768"/>
            <a:ext cx="8712968" cy="4968552"/>
          </a:xfrm>
        </p:spPr>
        <p:txBody>
          <a:bodyPr>
            <a:normAutofit fontScale="92500" lnSpcReduction="20000"/>
          </a:bodyPr>
          <a:lstStyle/>
          <a:p>
            <a:r>
              <a:rPr lang="es-AR" dirty="0" smtClean="0"/>
              <a:t>UML es un lenguaje de modelado visual para sistemas</a:t>
            </a:r>
          </a:p>
          <a:p>
            <a:pPr lvl="1"/>
            <a:r>
              <a:rPr lang="es-AR" dirty="0" smtClean="0"/>
              <a:t>De amplia aplicación, por sus mecanismos de extensión</a:t>
            </a:r>
          </a:p>
          <a:p>
            <a:pPr lvl="1"/>
            <a:r>
              <a:rPr lang="es-AR" dirty="0" smtClean="0"/>
              <a:t>No proporciona metodología de modelado o ciclo de vida</a:t>
            </a:r>
          </a:p>
          <a:p>
            <a:pPr lvl="1"/>
            <a:r>
              <a:rPr lang="es-AR" dirty="0" smtClean="0"/>
              <a:t>Proporciona sintaxis visual para los construcción de modelos</a:t>
            </a:r>
          </a:p>
          <a:p>
            <a:r>
              <a:rPr lang="es-AR" dirty="0" smtClean="0"/>
              <a:t>UP si es una metodología</a:t>
            </a:r>
          </a:p>
          <a:p>
            <a:pPr lvl="1"/>
            <a:r>
              <a:rPr lang="es-AR" dirty="0"/>
              <a:t>N</a:t>
            </a:r>
            <a:r>
              <a:rPr lang="es-AR" dirty="0" smtClean="0"/>
              <a:t>os dice: los recursos humanos, las actividades y artefactos que se necesitan usar, desarrollar o crear para modelar un sistema de software</a:t>
            </a:r>
          </a:p>
          <a:p>
            <a:pPr lvl="1"/>
            <a:r>
              <a:rPr lang="es-AR" dirty="0" smtClean="0"/>
              <a:t>UP utiliza UML como la sintaxis de modelado visual subyacente </a:t>
            </a:r>
          </a:p>
          <a:p>
            <a:pPr lvl="1"/>
            <a:r>
              <a:rPr lang="es-AR" dirty="0" smtClean="0"/>
              <a:t>UP se puede pensar como un método que usa UML</a:t>
            </a:r>
          </a:p>
          <a:p>
            <a:endParaRPr lang="es-AR" dirty="0" smtClean="0"/>
          </a:p>
        </p:txBody>
      </p:sp>
    </p:spTree>
    <p:extLst>
      <p:ext uri="{BB962C8B-B14F-4D97-AF65-F5344CB8AC3E}">
        <p14:creationId xmlns:p14="http://schemas.microsoft.com/office/powerpoint/2010/main" val="27841140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Comienzo: Foco</a:t>
            </a:r>
            <a:endParaRPr lang="es-AR" dirty="0"/>
          </a:p>
        </p:txBody>
      </p:sp>
      <p:sp>
        <p:nvSpPr>
          <p:cNvPr id="3" name="2 Marcador de contenido"/>
          <p:cNvSpPr>
            <a:spLocks noGrp="1"/>
          </p:cNvSpPr>
          <p:nvPr>
            <p:ph idx="1"/>
          </p:nvPr>
        </p:nvSpPr>
        <p:spPr/>
        <p:txBody>
          <a:bodyPr/>
          <a:lstStyle/>
          <a:p>
            <a:r>
              <a:rPr lang="es-AR" dirty="0" smtClean="0"/>
              <a:t>El énfasis de esta fase esta en los </a:t>
            </a:r>
            <a:r>
              <a:rPr lang="es-AR" dirty="0" err="1" smtClean="0"/>
              <a:t>workflows</a:t>
            </a:r>
            <a:r>
              <a:rPr lang="es-AR" dirty="0" smtClean="0"/>
              <a:t> de: </a:t>
            </a:r>
          </a:p>
          <a:p>
            <a:pPr lvl="1"/>
            <a:r>
              <a:rPr lang="es-AR" dirty="0" smtClean="0"/>
              <a:t>Requisitos </a:t>
            </a:r>
          </a:p>
          <a:p>
            <a:pPr lvl="1"/>
            <a:r>
              <a:rPr lang="es-AR" dirty="0" smtClean="0"/>
              <a:t>Análisis</a:t>
            </a:r>
          </a:p>
          <a:p>
            <a:pPr lvl="1"/>
            <a:r>
              <a:rPr lang="es-AR" dirty="0" smtClean="0"/>
              <a:t>También se puede realizar lago de:</a:t>
            </a:r>
          </a:p>
          <a:p>
            <a:pPr lvl="2"/>
            <a:r>
              <a:rPr lang="es-AR" dirty="0" smtClean="0"/>
              <a:t>Diseño</a:t>
            </a:r>
          </a:p>
          <a:p>
            <a:pPr lvl="2"/>
            <a:r>
              <a:rPr lang="es-AR" dirty="0" smtClean="0"/>
              <a:t>Implementación (prototipo técnico o de prueba)</a:t>
            </a:r>
          </a:p>
          <a:p>
            <a:pPr lvl="1"/>
            <a:endParaRPr lang="es-AR" dirty="0" smtClean="0"/>
          </a:p>
          <a:p>
            <a:pPr lvl="1"/>
            <a:endParaRPr lang="es-AR" dirty="0"/>
          </a:p>
        </p:txBody>
      </p:sp>
    </p:spTree>
    <p:extLst>
      <p:ext uri="{BB962C8B-B14F-4D97-AF65-F5344CB8AC3E}">
        <p14:creationId xmlns:p14="http://schemas.microsoft.com/office/powerpoint/2010/main" val="2526484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Comienzo: Hitos</a:t>
            </a:r>
            <a:br>
              <a:rPr lang="es-AR" dirty="0" smtClean="0"/>
            </a:br>
            <a:r>
              <a:rPr lang="es-AR" sz="3100" dirty="0" smtClean="0"/>
              <a:t>Objetivos del ciclo de vida</a:t>
            </a:r>
            <a:endParaRPr lang="es-AR" sz="3100" dirty="0"/>
          </a:p>
        </p:txBody>
      </p:sp>
      <p:sp>
        <p:nvSpPr>
          <p:cNvPr id="3" name="2 Marcador de contenido"/>
          <p:cNvSpPr>
            <a:spLocks noGrp="1"/>
          </p:cNvSpPr>
          <p:nvPr>
            <p:ph idx="1"/>
          </p:nvPr>
        </p:nvSpPr>
        <p:spPr>
          <a:xfrm>
            <a:off x="457200" y="1600200"/>
            <a:ext cx="8229600" cy="4709120"/>
          </a:xfrm>
        </p:spPr>
        <p:txBody>
          <a:bodyPr>
            <a:normAutofit/>
          </a:bodyPr>
          <a:lstStyle/>
          <a:p>
            <a:r>
              <a:rPr lang="es-AR" dirty="0" smtClean="0"/>
              <a:t>UP esta orientado a objetivos</a:t>
            </a:r>
          </a:p>
          <a:p>
            <a:pPr lvl="1"/>
            <a:r>
              <a:rPr lang="es-AR" dirty="0" smtClean="0"/>
              <a:t>Cada Hito establece ciertos objetivos para alcanzar el Hito</a:t>
            </a:r>
          </a:p>
          <a:p>
            <a:pPr lvl="1"/>
            <a:r>
              <a:rPr lang="es-AR" dirty="0" smtClean="0"/>
              <a:t>Podría ser ciertos artefactos</a:t>
            </a:r>
          </a:p>
          <a:p>
            <a:r>
              <a:rPr lang="es-AR" dirty="0" smtClean="0"/>
              <a:t>Los Hitos para el </a:t>
            </a:r>
            <a:r>
              <a:rPr lang="es-AR" b="1" dirty="0" smtClean="0"/>
              <a:t>comienzo</a:t>
            </a:r>
            <a:r>
              <a:rPr lang="es-AR" dirty="0" smtClean="0"/>
              <a:t> son:</a:t>
            </a:r>
          </a:p>
          <a:p>
            <a:pPr marL="0" indent="0" algn="ctr">
              <a:buNone/>
            </a:pPr>
            <a:r>
              <a:rPr lang="es-AR" dirty="0" smtClean="0"/>
              <a:t>“Objetivos del ciclo de vida”</a:t>
            </a:r>
          </a:p>
          <a:p>
            <a:pPr marL="0" indent="0">
              <a:buNone/>
            </a:pPr>
            <a:r>
              <a:rPr lang="es-AR" sz="1800" dirty="0" smtClean="0"/>
              <a:t>En la pagina 65 hay una tabla de condiciones de satisfacción y entregables</a:t>
            </a:r>
          </a:p>
          <a:p>
            <a:r>
              <a:rPr lang="es-AR" sz="1800" dirty="0" smtClean="0"/>
              <a:t>Los grupos de decisión se han puesto de acuerdo en los objetivos del proyecto</a:t>
            </a:r>
          </a:p>
          <a:p>
            <a:pPr lvl="1"/>
            <a:r>
              <a:rPr lang="es-AR" sz="1400" b="1" dirty="0" smtClean="0"/>
              <a:t>El entregable</a:t>
            </a:r>
            <a:r>
              <a:rPr lang="es-AR" sz="1400" dirty="0" smtClean="0"/>
              <a:t> es: Un documento con los requisitos principales, características y restricciones del proyecto</a:t>
            </a:r>
          </a:p>
          <a:p>
            <a:r>
              <a:rPr lang="es-AR" sz="1800" dirty="0" smtClean="0"/>
              <a:t>………………………………………………………………..</a:t>
            </a:r>
            <a:endParaRPr lang="es-AR" sz="1800" dirty="0"/>
          </a:p>
        </p:txBody>
      </p:sp>
    </p:spTree>
    <p:extLst>
      <p:ext uri="{BB962C8B-B14F-4D97-AF65-F5344CB8AC3E}">
        <p14:creationId xmlns:p14="http://schemas.microsoft.com/office/powerpoint/2010/main" val="3021937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AR" dirty="0" smtClean="0"/>
              <a:t>Elaboración: Objetivos</a:t>
            </a:r>
            <a:endParaRPr lang="es-AR" dirty="0"/>
          </a:p>
        </p:txBody>
      </p:sp>
      <p:sp>
        <p:nvSpPr>
          <p:cNvPr id="3" name="2 Marcador de contenido"/>
          <p:cNvSpPr>
            <a:spLocks noGrp="1"/>
          </p:cNvSpPr>
          <p:nvPr>
            <p:ph idx="1"/>
          </p:nvPr>
        </p:nvSpPr>
        <p:spPr>
          <a:xfrm>
            <a:off x="107504" y="1124744"/>
            <a:ext cx="8928992" cy="5256584"/>
          </a:xfrm>
        </p:spPr>
        <p:txBody>
          <a:bodyPr>
            <a:normAutofit fontScale="85000" lnSpcReduction="20000"/>
          </a:bodyPr>
          <a:lstStyle/>
          <a:p>
            <a:r>
              <a:rPr lang="es-AR" dirty="0" smtClean="0"/>
              <a:t>Se resumen:</a:t>
            </a:r>
          </a:p>
          <a:p>
            <a:pPr lvl="1"/>
            <a:r>
              <a:rPr lang="es-AR" dirty="0" smtClean="0"/>
              <a:t>El objetivo principal es: </a:t>
            </a:r>
            <a:r>
              <a:rPr lang="es-AR" b="1" dirty="0" smtClean="0"/>
              <a:t>Crear una línea base ejecutable de la arquitectura</a:t>
            </a:r>
          </a:p>
          <a:p>
            <a:pPr lvl="1"/>
            <a:r>
              <a:rPr lang="es-AR" dirty="0" smtClean="0"/>
              <a:t>Mejorar el análisis de riesgo</a:t>
            </a:r>
          </a:p>
          <a:p>
            <a:pPr lvl="1"/>
            <a:r>
              <a:rPr lang="es-AR" dirty="0" smtClean="0"/>
              <a:t>Definir atributos de calidad</a:t>
            </a:r>
          </a:p>
          <a:p>
            <a:pPr lvl="1"/>
            <a:r>
              <a:rPr lang="es-AR" dirty="0" smtClean="0"/>
              <a:t>Capturar casos de uso hasta el 80% de los requerimientos funcionales</a:t>
            </a:r>
          </a:p>
          <a:p>
            <a:pPr lvl="1"/>
            <a:r>
              <a:rPr lang="es-AR" dirty="0" smtClean="0"/>
              <a:t>Crear un plan desarrollado de la fase de construcción</a:t>
            </a:r>
          </a:p>
          <a:p>
            <a:pPr lvl="1"/>
            <a:r>
              <a:rPr lang="es-AR" dirty="0" smtClean="0"/>
              <a:t>Formular una oferta que incluya recursos, tiempo, equipamiento, personal y costo</a:t>
            </a:r>
          </a:p>
          <a:p>
            <a:r>
              <a:rPr lang="es-AR" dirty="0" smtClean="0"/>
              <a:t>La línea base ejecutable de la arquitectura aumenta a medida que progresa el proyecto y evoluciona hasta el sistema final</a:t>
            </a:r>
          </a:p>
          <a:p>
            <a:r>
              <a:rPr lang="es-AR" dirty="0" smtClean="0"/>
              <a:t>Esta es la fase mas critica</a:t>
            </a:r>
          </a:p>
        </p:txBody>
      </p:sp>
    </p:spTree>
    <p:extLst>
      <p:ext uri="{BB962C8B-B14F-4D97-AF65-F5344CB8AC3E}">
        <p14:creationId xmlns:p14="http://schemas.microsoft.com/office/powerpoint/2010/main" val="19442213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Elaboración : Foco</a:t>
            </a:r>
            <a:endParaRPr lang="es-AR" dirty="0"/>
          </a:p>
        </p:txBody>
      </p:sp>
      <p:sp>
        <p:nvSpPr>
          <p:cNvPr id="3" name="2 Marcador de contenido"/>
          <p:cNvSpPr>
            <a:spLocks noGrp="1"/>
          </p:cNvSpPr>
          <p:nvPr>
            <p:ph idx="1"/>
          </p:nvPr>
        </p:nvSpPr>
        <p:spPr>
          <a:xfrm>
            <a:off x="179512" y="1340768"/>
            <a:ext cx="8784976" cy="5040560"/>
          </a:xfrm>
        </p:spPr>
        <p:txBody>
          <a:bodyPr>
            <a:normAutofit fontScale="92500" lnSpcReduction="20000"/>
          </a:bodyPr>
          <a:lstStyle/>
          <a:p>
            <a:r>
              <a:rPr lang="es-AR" dirty="0" smtClean="0"/>
              <a:t>El foco de cada </a:t>
            </a:r>
            <a:r>
              <a:rPr lang="es-AR" dirty="0" err="1" smtClean="0"/>
              <a:t>workflow</a:t>
            </a:r>
            <a:r>
              <a:rPr lang="es-AR" dirty="0" smtClean="0"/>
              <a:t> es el siguiente:</a:t>
            </a:r>
          </a:p>
          <a:p>
            <a:pPr lvl="1"/>
            <a:r>
              <a:rPr lang="es-AR" dirty="0" smtClean="0"/>
              <a:t>Foco principal al principio de la fase</a:t>
            </a:r>
          </a:p>
          <a:p>
            <a:pPr lvl="2"/>
            <a:r>
              <a:rPr lang="es-AR" dirty="0" smtClean="0"/>
              <a:t>Requisitos:</a:t>
            </a:r>
          </a:p>
          <a:p>
            <a:pPr lvl="3"/>
            <a:r>
              <a:rPr lang="es-AR" dirty="0" smtClean="0"/>
              <a:t>Mejorar el ámbito de aplicación del sistema y requisitos</a:t>
            </a:r>
          </a:p>
          <a:p>
            <a:pPr lvl="2"/>
            <a:r>
              <a:rPr lang="es-AR" dirty="0" smtClean="0"/>
              <a:t>Análisis:</a:t>
            </a:r>
          </a:p>
          <a:p>
            <a:pPr lvl="3"/>
            <a:r>
              <a:rPr lang="es-AR" dirty="0" smtClean="0"/>
              <a:t>Establece los que se va a crear</a:t>
            </a:r>
          </a:p>
          <a:p>
            <a:pPr lvl="1"/>
            <a:r>
              <a:rPr lang="es-AR" dirty="0" smtClean="0"/>
              <a:t>Foco principal al final de la fase</a:t>
            </a:r>
          </a:p>
          <a:p>
            <a:pPr lvl="2"/>
            <a:r>
              <a:rPr lang="es-AR" dirty="0"/>
              <a:t>Diseño:</a:t>
            </a:r>
          </a:p>
          <a:p>
            <a:pPr lvl="3"/>
            <a:r>
              <a:rPr lang="es-AR" dirty="0"/>
              <a:t>Crear una arquitectura estable</a:t>
            </a:r>
          </a:p>
          <a:p>
            <a:pPr lvl="2"/>
            <a:r>
              <a:rPr lang="es-AR" dirty="0" smtClean="0"/>
              <a:t>Implementación:</a:t>
            </a:r>
          </a:p>
          <a:p>
            <a:pPr lvl="3"/>
            <a:r>
              <a:rPr lang="es-AR" dirty="0" smtClean="0"/>
              <a:t>Crear las líneas base de la arquitectura</a:t>
            </a:r>
          </a:p>
          <a:p>
            <a:pPr lvl="1"/>
            <a:r>
              <a:rPr lang="es-AR" dirty="0" smtClean="0"/>
              <a:t>Se mantiene en toda la fase</a:t>
            </a:r>
          </a:p>
          <a:p>
            <a:pPr lvl="2"/>
            <a:r>
              <a:rPr lang="es-AR" dirty="0" smtClean="0"/>
              <a:t>Prueba:</a:t>
            </a:r>
          </a:p>
          <a:p>
            <a:pPr lvl="3"/>
            <a:r>
              <a:rPr lang="es-AR" dirty="0" smtClean="0"/>
              <a:t>Pruebas a las líneas base de la arquitectura</a:t>
            </a:r>
          </a:p>
          <a:p>
            <a:pPr lvl="2"/>
            <a:endParaRPr lang="es-AR" dirty="0"/>
          </a:p>
        </p:txBody>
      </p:sp>
    </p:spTree>
    <p:extLst>
      <p:ext uri="{BB962C8B-B14F-4D97-AF65-F5344CB8AC3E}">
        <p14:creationId xmlns:p14="http://schemas.microsoft.com/office/powerpoint/2010/main" val="2682084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Elaboración: Hitos</a:t>
            </a:r>
            <a:br>
              <a:rPr lang="es-AR" dirty="0" smtClean="0"/>
            </a:br>
            <a:r>
              <a:rPr lang="es-AR" sz="2700" dirty="0" smtClean="0"/>
              <a:t>Arquitectura del ciclo de vida</a:t>
            </a:r>
            <a:endParaRPr lang="es-AR" sz="2700" dirty="0"/>
          </a:p>
        </p:txBody>
      </p:sp>
      <p:sp>
        <p:nvSpPr>
          <p:cNvPr id="3" name="2 Marcador de contenido"/>
          <p:cNvSpPr>
            <a:spLocks noGrp="1"/>
          </p:cNvSpPr>
          <p:nvPr>
            <p:ph idx="1"/>
          </p:nvPr>
        </p:nvSpPr>
        <p:spPr>
          <a:xfrm>
            <a:off x="179512" y="1412776"/>
            <a:ext cx="8784976" cy="5040560"/>
          </a:xfrm>
        </p:spPr>
        <p:txBody>
          <a:bodyPr>
            <a:normAutofit lnSpcReduction="10000"/>
          </a:bodyPr>
          <a:lstStyle/>
          <a:p>
            <a:r>
              <a:rPr lang="es-AR" dirty="0" smtClean="0"/>
              <a:t>El hito es la arquitectura del ciclo de vida</a:t>
            </a:r>
          </a:p>
          <a:p>
            <a:r>
              <a:rPr lang="es-AR" sz="1800" dirty="0" smtClean="0"/>
              <a:t>Se </a:t>
            </a:r>
            <a:r>
              <a:rPr lang="es-AR" sz="1800" dirty="0" smtClean="0"/>
              <a:t>ha creado una línea base ejecutable de la arquitectura</a:t>
            </a:r>
          </a:p>
          <a:p>
            <a:pPr lvl="1"/>
            <a:r>
              <a:rPr lang="es-AR" sz="1400" dirty="0" smtClean="0"/>
              <a:t>La línea  base ejecutable de la arquitectura</a:t>
            </a:r>
          </a:p>
          <a:p>
            <a:r>
              <a:rPr lang="es-AR" sz="1800" dirty="0" smtClean="0"/>
              <a:t>La línea base ejecutable de la arquitectura demuestra que ha identificado riesgos  importantes y se han resuelto</a:t>
            </a:r>
          </a:p>
          <a:p>
            <a:pPr lvl="1"/>
            <a:r>
              <a:rPr lang="es-AR" sz="1400" dirty="0" smtClean="0"/>
              <a:t>Modelo UML estático. Modelo UML dinámico . Modelo UML de casos  de uso</a:t>
            </a:r>
          </a:p>
          <a:p>
            <a:r>
              <a:rPr lang="es-AR" sz="1800" dirty="0" smtClean="0"/>
              <a:t>La visión del producto se ha estabilizado</a:t>
            </a:r>
          </a:p>
          <a:p>
            <a:pPr lvl="1"/>
            <a:r>
              <a:rPr lang="es-AR" sz="1400" dirty="0" smtClean="0"/>
              <a:t>Documento de la visión</a:t>
            </a:r>
          </a:p>
          <a:p>
            <a:r>
              <a:rPr lang="es-AR" sz="1800" dirty="0" smtClean="0"/>
              <a:t>El </a:t>
            </a:r>
            <a:r>
              <a:rPr lang="es-AR" sz="1800" dirty="0" err="1" smtClean="0"/>
              <a:t>business</a:t>
            </a:r>
            <a:r>
              <a:rPr lang="es-AR" sz="1800" dirty="0" smtClean="0"/>
              <a:t> clase se ha revisado  y acordado con los grupos de decisión</a:t>
            </a:r>
          </a:p>
          <a:p>
            <a:pPr lvl="1"/>
            <a:r>
              <a:rPr lang="es-AR" sz="1400" dirty="0" smtClean="0"/>
              <a:t>Business clase están de actualizado</a:t>
            </a:r>
          </a:p>
          <a:p>
            <a:r>
              <a:rPr lang="es-AR" sz="1800" dirty="0" smtClean="0"/>
              <a:t>Se ha creado un plan de proyecto con suficiente detalle para permitir formular una oferta realista de tiempos, dinero y recursos en la siguiente fase</a:t>
            </a:r>
          </a:p>
          <a:p>
            <a:r>
              <a:rPr lang="es-AR" sz="1800" dirty="0" smtClean="0"/>
              <a:t>Los grupos de decisión están de acuerdo con en  plan de proyecto</a:t>
            </a:r>
          </a:p>
          <a:p>
            <a:r>
              <a:rPr lang="es-AR" sz="1800" dirty="0" smtClean="0"/>
              <a:t>El </a:t>
            </a:r>
            <a:r>
              <a:rPr lang="es-AR" sz="1800" dirty="0" err="1" smtClean="0"/>
              <a:t>business</a:t>
            </a:r>
            <a:r>
              <a:rPr lang="es-AR" sz="1800" dirty="0" smtClean="0"/>
              <a:t> clase se ha verificado con el plan de proyecto</a:t>
            </a:r>
          </a:p>
          <a:p>
            <a:pPr lvl="1"/>
            <a:r>
              <a:rPr lang="es-AR" sz="1400" dirty="0" smtClean="0"/>
              <a:t>Business clase</a:t>
            </a:r>
          </a:p>
          <a:p>
            <a:r>
              <a:rPr lang="es-AR" sz="1800" dirty="0" smtClean="0"/>
              <a:t>Se llega a un acuerdo con el grupo de decisión para continuar el proyecto</a:t>
            </a:r>
          </a:p>
          <a:p>
            <a:pPr lvl="1"/>
            <a:r>
              <a:rPr lang="es-AR" sz="1400" dirty="0" smtClean="0"/>
              <a:t>Documento firmado</a:t>
            </a:r>
          </a:p>
          <a:p>
            <a:pPr marL="0" indent="0">
              <a:buNone/>
            </a:pPr>
            <a:endParaRPr lang="es-AR" sz="1800" dirty="0"/>
          </a:p>
          <a:p>
            <a:endParaRPr lang="es-AR" dirty="0" smtClean="0"/>
          </a:p>
          <a:p>
            <a:endParaRPr lang="es-AR" dirty="0"/>
          </a:p>
        </p:txBody>
      </p:sp>
    </p:spTree>
    <p:extLst>
      <p:ext uri="{BB962C8B-B14F-4D97-AF65-F5344CB8AC3E}">
        <p14:creationId xmlns:p14="http://schemas.microsoft.com/office/powerpoint/2010/main" val="3678290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Construcción: </a:t>
            </a:r>
            <a:r>
              <a:rPr lang="es-AR" dirty="0" smtClean="0"/>
              <a:t>Objetivos</a:t>
            </a:r>
            <a:endParaRPr lang="es-AR" dirty="0"/>
          </a:p>
        </p:txBody>
      </p:sp>
      <p:sp>
        <p:nvSpPr>
          <p:cNvPr id="3" name="2 Marcador de contenido"/>
          <p:cNvSpPr>
            <a:spLocks noGrp="1"/>
          </p:cNvSpPr>
          <p:nvPr>
            <p:ph idx="1"/>
          </p:nvPr>
        </p:nvSpPr>
        <p:spPr/>
        <p:txBody>
          <a:bodyPr>
            <a:normAutofit lnSpcReduction="10000"/>
          </a:bodyPr>
          <a:lstStyle/>
          <a:p>
            <a:r>
              <a:rPr lang="es-AR" dirty="0" smtClean="0"/>
              <a:t>Completar todos los requerimientos, análisis y diseño y evolucionar a la línea base de arquitectura generada en la elaboración hacia el sistema final</a:t>
            </a:r>
          </a:p>
          <a:p>
            <a:r>
              <a:rPr lang="es-AR" dirty="0" smtClean="0"/>
              <a:t>Es importante mantener la integridad de la arquitectura del sistema</a:t>
            </a:r>
          </a:p>
          <a:p>
            <a:r>
              <a:rPr lang="es-AR" dirty="0" smtClean="0"/>
              <a:t>Ser cuidadoso con la presión de la entrega (se empieza a codificar y resulta un sistema de baja calidad y costoso de mantener)</a:t>
            </a:r>
            <a:endParaRPr lang="es-AR" dirty="0"/>
          </a:p>
        </p:txBody>
      </p:sp>
    </p:spTree>
    <p:extLst>
      <p:ext uri="{BB962C8B-B14F-4D97-AF65-F5344CB8AC3E}">
        <p14:creationId xmlns:p14="http://schemas.microsoft.com/office/powerpoint/2010/main" val="4151907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endParaRPr lang="es-AR"/>
          </a:p>
        </p:txBody>
      </p:sp>
    </p:spTree>
    <p:extLst>
      <p:ext uri="{BB962C8B-B14F-4D97-AF65-F5344CB8AC3E}">
        <p14:creationId xmlns:p14="http://schemas.microsoft.com/office/powerpoint/2010/main" val="37880630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endParaRPr lang="es-AR"/>
          </a:p>
        </p:txBody>
      </p:sp>
    </p:spTree>
    <p:extLst>
      <p:ext uri="{BB962C8B-B14F-4D97-AF65-F5344CB8AC3E}">
        <p14:creationId xmlns:p14="http://schemas.microsoft.com/office/powerpoint/2010/main" val="106403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AR" b="1" dirty="0"/>
              <a:t>Tutorial UML 2.3</a:t>
            </a:r>
            <a:endParaRPr lang="es-AR" dirty="0"/>
          </a:p>
        </p:txBody>
      </p:sp>
      <p:sp>
        <p:nvSpPr>
          <p:cNvPr id="5" name="4 Subtítulo"/>
          <p:cNvSpPr>
            <a:spLocks noGrp="1"/>
          </p:cNvSpPr>
          <p:nvPr>
            <p:ph type="subTitle" idx="1"/>
          </p:nvPr>
        </p:nvSpPr>
        <p:spPr/>
        <p:txBody>
          <a:bodyPr/>
          <a:lstStyle/>
          <a:p>
            <a:r>
              <a:rPr lang="es-AR" dirty="0"/>
              <a:t>http://www.sparxsystems.com.ar/resources/uml2_tutorial.html</a:t>
            </a:r>
          </a:p>
        </p:txBody>
      </p:sp>
    </p:spTree>
    <p:extLst>
      <p:ext uri="{BB962C8B-B14F-4D97-AF65-F5344CB8AC3E}">
        <p14:creationId xmlns:p14="http://schemas.microsoft.com/office/powerpoint/2010/main" val="2036370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 Diagramas de Modelado</a:t>
            </a:r>
            <a:endParaRPr lang="es-AR" dirty="0"/>
          </a:p>
        </p:txBody>
      </p:sp>
      <p:sp>
        <p:nvSpPr>
          <p:cNvPr id="3" name="2 Marcador de contenido"/>
          <p:cNvSpPr>
            <a:spLocks noGrp="1"/>
          </p:cNvSpPr>
          <p:nvPr>
            <p:ph idx="1"/>
          </p:nvPr>
        </p:nvSpPr>
        <p:spPr/>
        <p:txBody>
          <a:bodyPr>
            <a:normAutofit fontScale="77500" lnSpcReduction="20000"/>
          </a:bodyPr>
          <a:lstStyle/>
          <a:p>
            <a:pPr marL="0" indent="0">
              <a:buNone/>
            </a:pPr>
            <a:r>
              <a:rPr lang="es-AR" dirty="0"/>
              <a:t>UML 2 define 13 tipos básicos de diagramas, divididos en dos grupos generales</a:t>
            </a:r>
            <a:r>
              <a:rPr lang="es-AR" dirty="0" smtClean="0"/>
              <a:t>:</a:t>
            </a:r>
          </a:p>
          <a:p>
            <a:r>
              <a:rPr lang="es-AR" b="1" dirty="0" smtClean="0"/>
              <a:t>Diagramas </a:t>
            </a:r>
            <a:r>
              <a:rPr lang="es-AR" b="1" dirty="0"/>
              <a:t>de Modelado </a:t>
            </a:r>
            <a:r>
              <a:rPr lang="es-AR" b="1" dirty="0" smtClean="0"/>
              <a:t>Estructurado</a:t>
            </a:r>
            <a:endParaRPr lang="es-AR" dirty="0" smtClean="0"/>
          </a:p>
          <a:p>
            <a:pPr lvl="1"/>
            <a:r>
              <a:rPr lang="es-AR" dirty="0" smtClean="0"/>
              <a:t>Definen </a:t>
            </a:r>
            <a:r>
              <a:rPr lang="es-AR" dirty="0"/>
              <a:t>la arquitectura estática de un modelo. </a:t>
            </a:r>
            <a:endParaRPr lang="es-AR" dirty="0" smtClean="0"/>
          </a:p>
          <a:p>
            <a:pPr lvl="1"/>
            <a:r>
              <a:rPr lang="es-AR" dirty="0" smtClean="0"/>
              <a:t>Ellos </a:t>
            </a:r>
            <a:r>
              <a:rPr lang="es-AR" dirty="0"/>
              <a:t>se usan para modelar las “Cosas” que constituyen un modelo – los componentes de clases, objetos, interfaces y físicos. </a:t>
            </a:r>
            <a:endParaRPr lang="es-AR" dirty="0" smtClean="0"/>
          </a:p>
          <a:p>
            <a:pPr lvl="1"/>
            <a:r>
              <a:rPr lang="es-AR" dirty="0" smtClean="0"/>
              <a:t>Además </a:t>
            </a:r>
            <a:r>
              <a:rPr lang="es-AR" dirty="0"/>
              <a:t>se usan para modelar las relaciones y dependencias entre elementos.</a:t>
            </a:r>
          </a:p>
          <a:p>
            <a:r>
              <a:rPr lang="es-AR" b="1" dirty="0"/>
              <a:t>Diagramas de Modelado de </a:t>
            </a:r>
            <a:r>
              <a:rPr lang="es-AR" b="1" dirty="0" smtClean="0"/>
              <a:t>Comportamiento</a:t>
            </a:r>
            <a:endParaRPr lang="es-AR" dirty="0" smtClean="0"/>
          </a:p>
          <a:p>
            <a:pPr lvl="1"/>
            <a:r>
              <a:rPr lang="es-AR" dirty="0" smtClean="0"/>
              <a:t>Capturan </a:t>
            </a:r>
            <a:r>
              <a:rPr lang="es-AR" dirty="0"/>
              <a:t>las variedades de interacción y el estado instantáneo dentro de un modelo mientras se “ejecuta” a través del tiempo. </a:t>
            </a:r>
          </a:p>
          <a:p>
            <a:pPr lvl="1"/>
            <a:r>
              <a:rPr lang="es-AR" dirty="0"/>
              <a:t/>
            </a:r>
            <a:br>
              <a:rPr lang="es-AR" dirty="0"/>
            </a:br>
            <a:endParaRPr lang="es-AR" dirty="0"/>
          </a:p>
        </p:txBody>
      </p:sp>
    </p:spTree>
    <p:extLst>
      <p:ext uri="{BB962C8B-B14F-4D97-AF65-F5344CB8AC3E}">
        <p14:creationId xmlns:p14="http://schemas.microsoft.com/office/powerpoint/2010/main" val="1461780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lstStyle/>
          <a:p>
            <a:r>
              <a:rPr lang="es-AR" dirty="0" smtClean="0"/>
              <a:t>Objetos</a:t>
            </a:r>
            <a:r>
              <a:rPr lang="en-US" dirty="0" smtClean="0"/>
              <a:t> y UML</a:t>
            </a:r>
            <a:endParaRPr lang="es-AR" dirty="0"/>
          </a:p>
        </p:txBody>
      </p:sp>
      <p:sp>
        <p:nvSpPr>
          <p:cNvPr id="3" name="2 Marcador de contenido"/>
          <p:cNvSpPr>
            <a:spLocks noGrp="1"/>
          </p:cNvSpPr>
          <p:nvPr>
            <p:ph idx="1"/>
          </p:nvPr>
        </p:nvSpPr>
        <p:spPr>
          <a:xfrm>
            <a:off x="107504" y="1052736"/>
            <a:ext cx="8856984" cy="5328592"/>
          </a:xfrm>
        </p:spPr>
        <p:txBody>
          <a:bodyPr>
            <a:normAutofit fontScale="92500" lnSpcReduction="10000"/>
          </a:bodyPr>
          <a:lstStyle/>
          <a:p>
            <a:r>
              <a:rPr lang="es-AR" dirty="0" smtClean="0"/>
              <a:t>UML puede modelar software y otros sistemas como colecciones de objetos que interactúan</a:t>
            </a:r>
          </a:p>
          <a:p>
            <a:pPr lvl="1"/>
            <a:r>
              <a:rPr lang="es-AR" dirty="0" smtClean="0"/>
              <a:t>POO, procesos de negocios y otros</a:t>
            </a:r>
          </a:p>
          <a:p>
            <a:r>
              <a:rPr lang="es-AR" dirty="0" smtClean="0"/>
              <a:t>Existen dos aspectos en los modelos UML, que son:</a:t>
            </a:r>
          </a:p>
          <a:p>
            <a:pPr lvl="1"/>
            <a:r>
              <a:rPr lang="es-AR" dirty="0" smtClean="0"/>
              <a:t>Estructuras estáticas</a:t>
            </a:r>
          </a:p>
          <a:p>
            <a:pPr lvl="2"/>
            <a:r>
              <a:rPr lang="es-AR" dirty="0" smtClean="0"/>
              <a:t>Que tipo de objetos son importante para modelar el sistema y como se interrelacionan</a:t>
            </a:r>
          </a:p>
          <a:p>
            <a:pPr lvl="1"/>
            <a:r>
              <a:rPr lang="es-AR" dirty="0" smtClean="0"/>
              <a:t>Comportamiento dinámico</a:t>
            </a:r>
          </a:p>
          <a:p>
            <a:pPr lvl="2"/>
            <a:r>
              <a:rPr lang="es-AR" dirty="0" smtClean="0"/>
              <a:t>Describe los ciclos de vida de los objetos y como interactúan entre si para entregar la funcionalidad del sistema</a:t>
            </a:r>
          </a:p>
          <a:p>
            <a:r>
              <a:rPr lang="es-AR" dirty="0" smtClean="0"/>
              <a:t>Estos aspectos están interrelacionados y uno no esta completo sin el otro</a:t>
            </a:r>
          </a:p>
          <a:p>
            <a:pPr lvl="1"/>
            <a:endParaRPr lang="es-AR" dirty="0" smtClean="0"/>
          </a:p>
          <a:p>
            <a:pPr lvl="1"/>
            <a:endParaRPr lang="es-AR" dirty="0"/>
          </a:p>
        </p:txBody>
      </p:sp>
    </p:spTree>
    <p:extLst>
      <p:ext uri="{BB962C8B-B14F-4D97-AF65-F5344CB8AC3E}">
        <p14:creationId xmlns:p14="http://schemas.microsoft.com/office/powerpoint/2010/main" val="11310352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Diagramas de Modelado </a:t>
            </a:r>
            <a:r>
              <a:rPr lang="es-AR" b="1" dirty="0" smtClean="0"/>
              <a:t>Estructurado</a:t>
            </a:r>
            <a:endParaRPr lang="es-AR" dirty="0"/>
          </a:p>
        </p:txBody>
      </p:sp>
      <p:sp>
        <p:nvSpPr>
          <p:cNvPr id="3" name="2 Marcador de contenido"/>
          <p:cNvSpPr>
            <a:spLocks noGrp="1"/>
          </p:cNvSpPr>
          <p:nvPr>
            <p:ph idx="1"/>
          </p:nvPr>
        </p:nvSpPr>
        <p:spPr>
          <a:xfrm>
            <a:off x="251520" y="1268760"/>
            <a:ext cx="8784976" cy="5472608"/>
          </a:xfrm>
        </p:spPr>
        <p:txBody>
          <a:bodyPr>
            <a:normAutofit fontScale="62500" lnSpcReduction="20000"/>
          </a:bodyPr>
          <a:lstStyle/>
          <a:p>
            <a:r>
              <a:rPr lang="es-AR" b="1" dirty="0"/>
              <a:t>D</a:t>
            </a:r>
            <a:r>
              <a:rPr lang="es-AR" b="1" dirty="0" smtClean="0"/>
              <a:t>iagramas </a:t>
            </a:r>
            <a:r>
              <a:rPr lang="es-AR" b="1" dirty="0"/>
              <a:t>de paquetes </a:t>
            </a:r>
            <a:endParaRPr lang="es-AR" b="1" dirty="0" smtClean="0"/>
          </a:p>
          <a:p>
            <a:pPr lvl="1"/>
            <a:r>
              <a:rPr lang="es-AR" dirty="0"/>
              <a:t>S</a:t>
            </a:r>
            <a:r>
              <a:rPr lang="es-AR" dirty="0" smtClean="0"/>
              <a:t>e </a:t>
            </a:r>
            <a:r>
              <a:rPr lang="es-AR" dirty="0"/>
              <a:t>usan para dividir el modelo en contenedores lógicos o “paquetes” y describen las interacciones entre ellos a un nivel más alto.</a:t>
            </a:r>
          </a:p>
          <a:p>
            <a:r>
              <a:rPr lang="es-AR" b="1" dirty="0"/>
              <a:t>D</a:t>
            </a:r>
            <a:r>
              <a:rPr lang="es-AR" b="1" dirty="0" smtClean="0"/>
              <a:t>iagramas </a:t>
            </a:r>
            <a:r>
              <a:rPr lang="es-AR" b="1" dirty="0"/>
              <a:t>estructurales o de clases </a:t>
            </a:r>
          </a:p>
          <a:p>
            <a:pPr lvl="1"/>
            <a:r>
              <a:rPr lang="es-AR" dirty="0" smtClean="0"/>
              <a:t>Definen </a:t>
            </a:r>
            <a:r>
              <a:rPr lang="es-AR" dirty="0"/>
              <a:t>los bloques de construcción básica de un modelo: los materiales generales, clases y tipos que se usan para construir un modelo completo.</a:t>
            </a:r>
          </a:p>
          <a:p>
            <a:r>
              <a:rPr lang="es-AR" b="1" dirty="0"/>
              <a:t>D</a:t>
            </a:r>
            <a:r>
              <a:rPr lang="es-AR" b="1" dirty="0" smtClean="0"/>
              <a:t>iagramas </a:t>
            </a:r>
            <a:r>
              <a:rPr lang="es-AR" b="1" dirty="0"/>
              <a:t>de objetos</a:t>
            </a:r>
            <a:r>
              <a:rPr lang="es-AR" dirty="0"/>
              <a:t> </a:t>
            </a:r>
            <a:endParaRPr lang="es-AR" dirty="0" smtClean="0"/>
          </a:p>
          <a:p>
            <a:pPr lvl="1"/>
            <a:r>
              <a:rPr lang="es-AR" dirty="0"/>
              <a:t>M</a:t>
            </a:r>
            <a:r>
              <a:rPr lang="es-AR" dirty="0" smtClean="0"/>
              <a:t>uestran </a:t>
            </a:r>
            <a:r>
              <a:rPr lang="es-AR" dirty="0"/>
              <a:t>como las instancias de elementos estructurales se relacionan y usan en tiempo de ejecución.</a:t>
            </a:r>
          </a:p>
          <a:p>
            <a:r>
              <a:rPr lang="es-AR" b="1" dirty="0"/>
              <a:t>D</a:t>
            </a:r>
            <a:r>
              <a:rPr lang="es-AR" b="1" dirty="0" smtClean="0"/>
              <a:t>iagramas </a:t>
            </a:r>
            <a:r>
              <a:rPr lang="es-AR" b="1" dirty="0"/>
              <a:t>de estructuras compuestas </a:t>
            </a:r>
            <a:endParaRPr lang="es-AR" b="1" dirty="0" smtClean="0"/>
          </a:p>
          <a:p>
            <a:pPr lvl="1"/>
            <a:r>
              <a:rPr lang="es-AR" dirty="0" smtClean="0"/>
              <a:t>Proveen </a:t>
            </a:r>
            <a:r>
              <a:rPr lang="es-AR" dirty="0"/>
              <a:t>un medio de ordenar una estructura de elementos y focalizar en detalles, construcciones y relaciones internas.</a:t>
            </a:r>
          </a:p>
          <a:p>
            <a:r>
              <a:rPr lang="es-AR" b="1" dirty="0"/>
              <a:t>D</a:t>
            </a:r>
            <a:r>
              <a:rPr lang="es-AR" b="1" dirty="0" smtClean="0"/>
              <a:t>iagramas de componentes</a:t>
            </a:r>
            <a:r>
              <a:rPr lang="es-AR" dirty="0" smtClean="0"/>
              <a:t> </a:t>
            </a:r>
          </a:p>
          <a:p>
            <a:pPr lvl="1"/>
            <a:r>
              <a:rPr lang="es-AR" dirty="0" smtClean="0"/>
              <a:t>Se </a:t>
            </a:r>
            <a:r>
              <a:rPr lang="es-AR" dirty="0"/>
              <a:t>usan para modelar estructuras de alto nivel o más complejas, usualmente construidas desde una o más clases, y provee una interfaz bien definida.</a:t>
            </a:r>
          </a:p>
          <a:p>
            <a:r>
              <a:rPr lang="es-AR" b="1" dirty="0"/>
              <a:t>D</a:t>
            </a:r>
            <a:r>
              <a:rPr lang="es-AR" b="1" dirty="0" smtClean="0"/>
              <a:t>iagramas </a:t>
            </a:r>
            <a:r>
              <a:rPr lang="es-AR" b="1" dirty="0"/>
              <a:t>de despliegue</a:t>
            </a:r>
            <a:r>
              <a:rPr lang="es-AR" dirty="0"/>
              <a:t> </a:t>
            </a:r>
            <a:endParaRPr lang="es-AR" dirty="0" smtClean="0"/>
          </a:p>
          <a:p>
            <a:pPr lvl="1"/>
            <a:r>
              <a:rPr lang="es-AR" dirty="0" smtClean="0"/>
              <a:t>muestran </a:t>
            </a:r>
            <a:r>
              <a:rPr lang="es-AR" dirty="0"/>
              <a:t>la disposición de artefactos significativos dentro de una configuración real.</a:t>
            </a:r>
          </a:p>
        </p:txBody>
      </p:sp>
    </p:spTree>
    <p:extLst>
      <p:ext uri="{BB962C8B-B14F-4D97-AF65-F5344CB8AC3E}">
        <p14:creationId xmlns:p14="http://schemas.microsoft.com/office/powerpoint/2010/main" val="22759466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90066"/>
          </a:xfrm>
        </p:spPr>
        <p:txBody>
          <a:bodyPr>
            <a:normAutofit fontScale="90000"/>
          </a:bodyPr>
          <a:lstStyle/>
          <a:p>
            <a:r>
              <a:rPr lang="es-AR" sz="3200" b="1" dirty="0"/>
              <a:t>Diagramas de Modelado de Comportamiento</a:t>
            </a:r>
            <a:endParaRPr lang="es-AR" sz="3200" dirty="0"/>
          </a:p>
        </p:txBody>
      </p:sp>
      <p:sp>
        <p:nvSpPr>
          <p:cNvPr id="3" name="2 Marcador de contenido"/>
          <p:cNvSpPr>
            <a:spLocks noGrp="1"/>
          </p:cNvSpPr>
          <p:nvPr>
            <p:ph idx="1"/>
          </p:nvPr>
        </p:nvSpPr>
        <p:spPr>
          <a:xfrm>
            <a:off x="107504" y="1196752"/>
            <a:ext cx="9036496" cy="5184576"/>
          </a:xfrm>
        </p:spPr>
        <p:txBody>
          <a:bodyPr>
            <a:normAutofit fontScale="55000" lnSpcReduction="20000"/>
          </a:bodyPr>
          <a:lstStyle/>
          <a:p>
            <a:r>
              <a:rPr lang="es-AR" b="1" dirty="0"/>
              <a:t>D</a:t>
            </a:r>
            <a:r>
              <a:rPr lang="es-AR" b="1" dirty="0" smtClean="0"/>
              <a:t>iagramas </a:t>
            </a:r>
            <a:r>
              <a:rPr lang="es-AR" b="1" dirty="0"/>
              <a:t>de Casos de Uso </a:t>
            </a:r>
            <a:endParaRPr lang="es-AR" b="1" dirty="0" smtClean="0"/>
          </a:p>
          <a:p>
            <a:pPr lvl="1"/>
            <a:r>
              <a:rPr lang="es-AR" dirty="0"/>
              <a:t>S</a:t>
            </a:r>
            <a:r>
              <a:rPr lang="es-AR" dirty="0" smtClean="0"/>
              <a:t>e </a:t>
            </a:r>
            <a:r>
              <a:rPr lang="es-AR" dirty="0"/>
              <a:t>usan para modelar las interacciones del usuario/sistema. </a:t>
            </a:r>
            <a:endParaRPr lang="es-AR" dirty="0" smtClean="0"/>
          </a:p>
          <a:p>
            <a:pPr lvl="1"/>
            <a:r>
              <a:rPr lang="es-AR" dirty="0" smtClean="0"/>
              <a:t>Ellos </a:t>
            </a:r>
            <a:r>
              <a:rPr lang="es-AR" dirty="0"/>
              <a:t>definen el comportamiento, requisitos y restricciones en la forma de scripts o escenarios.</a:t>
            </a:r>
          </a:p>
          <a:p>
            <a:r>
              <a:rPr lang="es-AR" dirty="0"/>
              <a:t>D</a:t>
            </a:r>
            <a:r>
              <a:rPr lang="es-AR" dirty="0" smtClean="0"/>
              <a:t>iagramas </a:t>
            </a:r>
            <a:r>
              <a:rPr lang="es-AR" dirty="0"/>
              <a:t>de actividades </a:t>
            </a:r>
            <a:endParaRPr lang="es-AR" dirty="0" smtClean="0"/>
          </a:p>
          <a:p>
            <a:pPr lvl="1"/>
            <a:r>
              <a:rPr lang="es-AR" dirty="0"/>
              <a:t>T</a:t>
            </a:r>
            <a:r>
              <a:rPr lang="es-AR" dirty="0" smtClean="0"/>
              <a:t>ienen </a:t>
            </a:r>
            <a:r>
              <a:rPr lang="es-AR" dirty="0"/>
              <a:t>un amplio número de usos, desde definir un flujo de programa básico, hasta capturar los puntos de decisión y acciones dentro de cualquier proceso generalizado.</a:t>
            </a:r>
          </a:p>
          <a:p>
            <a:r>
              <a:rPr lang="es-AR" dirty="0"/>
              <a:t>D</a:t>
            </a:r>
            <a:r>
              <a:rPr lang="es-AR" dirty="0" smtClean="0"/>
              <a:t>iagramas </a:t>
            </a:r>
            <a:r>
              <a:rPr lang="es-AR" dirty="0"/>
              <a:t>de máquina de </a:t>
            </a:r>
            <a:r>
              <a:rPr lang="es-AR" dirty="0" smtClean="0"/>
              <a:t>estados</a:t>
            </a:r>
          </a:p>
          <a:p>
            <a:pPr lvl="1"/>
            <a:r>
              <a:rPr lang="es-AR" dirty="0" smtClean="0"/>
              <a:t> Son </a:t>
            </a:r>
            <a:r>
              <a:rPr lang="es-AR" dirty="0"/>
              <a:t>esenciales para el entendimiento de la condición momento a momento o “estado de ejecución” de un modelo cuando éste se ejecuta.</a:t>
            </a:r>
          </a:p>
          <a:p>
            <a:r>
              <a:rPr lang="es-AR" dirty="0"/>
              <a:t>D</a:t>
            </a:r>
            <a:r>
              <a:rPr lang="es-AR" dirty="0" smtClean="0"/>
              <a:t>iagramas </a:t>
            </a:r>
            <a:r>
              <a:rPr lang="es-AR" dirty="0"/>
              <a:t>de comunicaciones </a:t>
            </a:r>
            <a:endParaRPr lang="es-AR" dirty="0" smtClean="0"/>
          </a:p>
          <a:p>
            <a:pPr lvl="1"/>
            <a:r>
              <a:rPr lang="es-AR" dirty="0"/>
              <a:t>M</a:t>
            </a:r>
            <a:r>
              <a:rPr lang="es-AR" dirty="0" smtClean="0"/>
              <a:t>uestran </a:t>
            </a:r>
            <a:r>
              <a:rPr lang="es-AR" dirty="0"/>
              <a:t>la red y la secuencia de mensajes de comunicaciones entre objetos en tiempo de ejecución durante una instancia de colaboración.</a:t>
            </a:r>
          </a:p>
          <a:p>
            <a:r>
              <a:rPr lang="es-AR" dirty="0"/>
              <a:t>D</a:t>
            </a:r>
            <a:r>
              <a:rPr lang="es-AR" dirty="0" smtClean="0"/>
              <a:t>iagramas </a:t>
            </a:r>
            <a:r>
              <a:rPr lang="es-AR" dirty="0"/>
              <a:t>de secuencia </a:t>
            </a:r>
            <a:endParaRPr lang="es-AR" dirty="0" smtClean="0"/>
          </a:p>
          <a:p>
            <a:pPr lvl="1"/>
            <a:r>
              <a:rPr lang="es-AR" dirty="0"/>
              <a:t>E</a:t>
            </a:r>
            <a:r>
              <a:rPr lang="es-AR" dirty="0" smtClean="0"/>
              <a:t>stán </a:t>
            </a:r>
            <a:r>
              <a:rPr lang="es-AR" dirty="0"/>
              <a:t>estrechamente relacionados a los diagramas de comunicaciones y muestran la secuencia de mensajes pasadas entre los objetos usando una línea de tiempo vertical.</a:t>
            </a:r>
          </a:p>
          <a:p>
            <a:r>
              <a:rPr lang="es-AR" dirty="0"/>
              <a:t>D</a:t>
            </a:r>
            <a:r>
              <a:rPr lang="es-AR" dirty="0" smtClean="0"/>
              <a:t>iagramas </a:t>
            </a:r>
            <a:r>
              <a:rPr lang="es-AR" dirty="0"/>
              <a:t>de </a:t>
            </a:r>
            <a:r>
              <a:rPr lang="es-AR" dirty="0" smtClean="0"/>
              <a:t>tiempos</a:t>
            </a:r>
          </a:p>
          <a:p>
            <a:pPr lvl="1"/>
            <a:r>
              <a:rPr lang="es-AR" dirty="0"/>
              <a:t>F</a:t>
            </a:r>
            <a:r>
              <a:rPr lang="es-AR" dirty="0" smtClean="0"/>
              <a:t>usionan </a:t>
            </a:r>
            <a:r>
              <a:rPr lang="es-AR" dirty="0"/>
              <a:t>los diagramas de secuencia y estados para proveer una vista de un estado del objeto a través del tiempo y los mensajes que modifican ese estado.</a:t>
            </a:r>
          </a:p>
          <a:p>
            <a:r>
              <a:rPr lang="es-AR" dirty="0"/>
              <a:t>D</a:t>
            </a:r>
            <a:r>
              <a:rPr lang="es-AR" dirty="0" smtClean="0"/>
              <a:t>iagramas </a:t>
            </a:r>
            <a:r>
              <a:rPr lang="es-AR" dirty="0"/>
              <a:t>de descripción de la </a:t>
            </a:r>
            <a:r>
              <a:rPr lang="es-AR" dirty="0" smtClean="0"/>
              <a:t>interacción</a:t>
            </a:r>
          </a:p>
          <a:p>
            <a:pPr lvl="1"/>
            <a:r>
              <a:rPr lang="es-AR" dirty="0" smtClean="0"/>
              <a:t> Fusionan </a:t>
            </a:r>
            <a:r>
              <a:rPr lang="es-AR" dirty="0"/>
              <a:t>los diagramas de actividades y secuencia para permitir que los fragmentos de interacción sean fácilmente combinados con los puntos y flujos de decisión.</a:t>
            </a:r>
          </a:p>
        </p:txBody>
      </p:sp>
    </p:spTree>
    <p:extLst>
      <p:ext uri="{BB962C8B-B14F-4D97-AF65-F5344CB8AC3E}">
        <p14:creationId xmlns:p14="http://schemas.microsoft.com/office/powerpoint/2010/main" val="16474899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pt-BR" b="1" dirty="0"/>
              <a:t>Diagrama de Paquete UML 2</a:t>
            </a:r>
            <a:endParaRPr lang="es-AR" dirty="0"/>
          </a:p>
        </p:txBody>
      </p:sp>
      <p:sp>
        <p:nvSpPr>
          <p:cNvPr id="3" name="2 Marcador de contenido"/>
          <p:cNvSpPr>
            <a:spLocks noGrp="1"/>
          </p:cNvSpPr>
          <p:nvPr>
            <p:ph idx="1"/>
          </p:nvPr>
        </p:nvSpPr>
        <p:spPr>
          <a:xfrm>
            <a:off x="251520" y="980728"/>
            <a:ext cx="8784976" cy="5400600"/>
          </a:xfrm>
        </p:spPr>
        <p:txBody>
          <a:bodyPr>
            <a:normAutofit fontScale="77500" lnSpcReduction="20000"/>
          </a:bodyPr>
          <a:lstStyle/>
          <a:p>
            <a:r>
              <a:rPr lang="es-AR" dirty="0"/>
              <a:t>Los diagramas de paquetes se usan para reflejar la organización de paquetes y sus elementos. </a:t>
            </a:r>
            <a:endParaRPr lang="es-AR" dirty="0" smtClean="0"/>
          </a:p>
          <a:p>
            <a:pPr lvl="1"/>
            <a:r>
              <a:rPr lang="es-AR" dirty="0" smtClean="0"/>
              <a:t>Cuando </a:t>
            </a:r>
            <a:r>
              <a:rPr lang="es-AR" dirty="0"/>
              <a:t>se usan para </a:t>
            </a:r>
            <a:r>
              <a:rPr lang="es-AR" b="1" dirty="0"/>
              <a:t>representaciones</a:t>
            </a:r>
            <a:r>
              <a:rPr lang="es-AR" dirty="0"/>
              <a:t>, los diagramas de paquete de los elementos de clase se usan para proveer una visualización de los espacios de nombres. </a:t>
            </a:r>
            <a:endParaRPr lang="es-AR" dirty="0" smtClean="0"/>
          </a:p>
          <a:p>
            <a:pPr lvl="2"/>
            <a:r>
              <a:rPr lang="es-AR" dirty="0" smtClean="0"/>
              <a:t>El hecho </a:t>
            </a:r>
            <a:r>
              <a:rPr lang="es-AR" dirty="0"/>
              <a:t>de compartir espacios de nombres requiere que los elementos contenidos en un espacio de nombre específico tengan nombres únicos.</a:t>
            </a:r>
            <a:endParaRPr lang="es-AR" dirty="0" smtClean="0"/>
          </a:p>
          <a:p>
            <a:pPr lvl="1"/>
            <a:r>
              <a:rPr lang="es-AR" dirty="0" smtClean="0"/>
              <a:t>Los </a:t>
            </a:r>
            <a:r>
              <a:rPr lang="es-AR" dirty="0"/>
              <a:t>usos más comunes para los diagramas de paquete son para </a:t>
            </a:r>
            <a:r>
              <a:rPr lang="es-AR" b="1" dirty="0"/>
              <a:t>organizar diagramas de casos de uso y diagramas de clase</a:t>
            </a:r>
            <a:r>
              <a:rPr lang="es-AR" dirty="0"/>
              <a:t>, a pesar de que el uso de los diagramas de paquete no es limitado a estos elementos UML</a:t>
            </a:r>
            <a:r>
              <a:rPr lang="es-AR" dirty="0" smtClean="0"/>
              <a:t>.</a:t>
            </a:r>
          </a:p>
          <a:p>
            <a:pPr lvl="1"/>
            <a:r>
              <a:rPr lang="es-AR" dirty="0"/>
              <a:t>Los paquetes se pueden construir para </a:t>
            </a:r>
            <a:r>
              <a:rPr lang="es-AR" b="1" dirty="0"/>
              <a:t>representar relaciones tanto físicas como lógicas</a:t>
            </a:r>
            <a:r>
              <a:rPr lang="es-AR" dirty="0"/>
              <a:t>. </a:t>
            </a:r>
            <a:endParaRPr lang="es-AR" dirty="0" smtClean="0"/>
          </a:p>
          <a:p>
            <a:pPr lvl="2"/>
            <a:r>
              <a:rPr lang="es-AR" dirty="0" smtClean="0"/>
              <a:t>Cuando </a:t>
            </a:r>
            <a:r>
              <a:rPr lang="es-AR" dirty="0"/>
              <a:t>se elige incluir las clases a los paquetes específicos, es útil asignar las clases con la misma jerarquía de herencia a los paquetes, las clases que están relacionadas a través de la composición y las clases que colaboran que también tienen un fuerte argumento para ser incluidas en el mismo paquete</a:t>
            </a:r>
            <a:endParaRPr lang="es-AR" dirty="0"/>
          </a:p>
        </p:txBody>
      </p:sp>
    </p:spTree>
    <p:extLst>
      <p:ext uri="{BB962C8B-B14F-4D97-AF65-F5344CB8AC3E}">
        <p14:creationId xmlns:p14="http://schemas.microsoft.com/office/powerpoint/2010/main" val="624119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Paquete UML </a:t>
            </a:r>
            <a:r>
              <a:rPr lang="pt-BR" b="1" dirty="0" smtClean="0"/>
              <a:t>2</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1" y="1268760"/>
            <a:ext cx="8661583"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7420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Paquete UML 2</a:t>
            </a:r>
            <a:endParaRPr lang="es-AR" dirty="0"/>
          </a:p>
        </p:txBody>
      </p:sp>
      <p:sp>
        <p:nvSpPr>
          <p:cNvPr id="3" name="2 Marcador de contenido"/>
          <p:cNvSpPr>
            <a:spLocks noGrp="1"/>
          </p:cNvSpPr>
          <p:nvPr>
            <p:ph idx="1"/>
          </p:nvPr>
        </p:nvSpPr>
        <p:spPr>
          <a:xfrm>
            <a:off x="457200" y="1600201"/>
            <a:ext cx="8542362" cy="2836911"/>
          </a:xfrm>
        </p:spPr>
        <p:txBody>
          <a:bodyPr>
            <a:normAutofit fontScale="92500" lnSpcReduction="20000"/>
          </a:bodyPr>
          <a:lstStyle/>
          <a:p>
            <a:r>
              <a:rPr lang="es-AR" dirty="0" smtClean="0"/>
              <a:t>L</a:t>
            </a:r>
            <a:r>
              <a:rPr lang="es-AR" dirty="0"/>
              <a:t>os paquetes se representan en UML 2.0 como carpetas y contienen los elementos que comparten un espacio de nombre; todos los elementos dentro de un paquete deben tener un identificador único. </a:t>
            </a:r>
            <a:endParaRPr lang="es-AR" dirty="0" smtClean="0"/>
          </a:p>
          <a:p>
            <a:r>
              <a:rPr lang="es-AR" dirty="0" smtClean="0"/>
              <a:t>El </a:t>
            </a:r>
            <a:r>
              <a:rPr lang="es-AR" dirty="0"/>
              <a:t>paquete debe mostrar el nombre del paquete y puede opcionalmente mostrar los elementos dentro del paquete en compartimientos extras.</a:t>
            </a:r>
            <a:endParaRPr lang="es-AR" dirty="0"/>
          </a:p>
        </p:txBody>
      </p:sp>
      <p:pic>
        <p:nvPicPr>
          <p:cNvPr id="4098" name="Picture 2" descr="http://www.sparxsystems.com/images/screenshots/uml2_tutorial/pd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628581"/>
            <a:ext cx="2915394" cy="222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380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Paquete UML 2</a:t>
            </a:r>
            <a:endParaRPr lang="es-AR" dirty="0"/>
          </a:p>
        </p:txBody>
      </p:sp>
      <p:sp>
        <p:nvSpPr>
          <p:cNvPr id="3" name="2 Marcador de contenido"/>
          <p:cNvSpPr>
            <a:spLocks noGrp="1"/>
          </p:cNvSpPr>
          <p:nvPr>
            <p:ph idx="1"/>
          </p:nvPr>
        </p:nvSpPr>
        <p:spPr>
          <a:xfrm>
            <a:off x="323528" y="1484784"/>
            <a:ext cx="8568952" cy="4752528"/>
          </a:xfrm>
        </p:spPr>
        <p:txBody>
          <a:bodyPr>
            <a:normAutofit fontScale="62500" lnSpcReduction="20000"/>
          </a:bodyPr>
          <a:lstStyle/>
          <a:p>
            <a:r>
              <a:rPr lang="es-AR" b="1" dirty="0"/>
              <a:t>Combinación de paquetes</a:t>
            </a:r>
            <a:r>
              <a:rPr lang="es-AR" dirty="0"/>
              <a:t/>
            </a:r>
            <a:br>
              <a:rPr lang="es-AR" dirty="0"/>
            </a:br>
            <a:r>
              <a:rPr lang="es-AR" dirty="0"/>
              <a:t>Cuando un conector «</a:t>
            </a:r>
            <a:r>
              <a:rPr lang="es-AR" dirty="0" err="1"/>
              <a:t>merge</a:t>
            </a:r>
            <a:r>
              <a:rPr lang="es-AR" dirty="0"/>
              <a:t>» se usa en un paquete, la fuente de la combinación importa los contenidos importados y anidados del destino. Si existe un elemento dentro del origen y el destino, las definiciones del elemento origen se expandirán para incluir las definiciones del elemento contenidas en el destino. Todos los elementos agregados o actualizados por una combinación se notan por una relación de generalización desde el origen hasta el destino.</a:t>
            </a:r>
          </a:p>
          <a:p>
            <a:r>
              <a:rPr lang="es-AR" b="1" dirty="0"/>
              <a:t>Importación de Paquetes </a:t>
            </a:r>
            <a:r>
              <a:rPr lang="es-AR" dirty="0"/>
              <a:t/>
            </a:r>
            <a:br>
              <a:rPr lang="es-AR" dirty="0"/>
            </a:br>
            <a:r>
              <a:rPr lang="es-AR" dirty="0"/>
              <a:t>El conector «</a:t>
            </a:r>
            <a:r>
              <a:rPr lang="es-AR" dirty="0" err="1"/>
              <a:t>import</a:t>
            </a:r>
            <a:r>
              <a:rPr lang="es-AR" dirty="0"/>
              <a:t>» indica que los elementos dentro del paquete destino, que en este ejemplo es una sola clase, se importarán al paquete origen. El espacio de nombre del paquete origen ganará acceso a la Clase/s de Destino; el espacio de nombre del destino no está afectado.</a:t>
            </a:r>
          </a:p>
          <a:p>
            <a:r>
              <a:rPr lang="es-AR" b="1" dirty="0"/>
              <a:t>Conectores Anidados</a:t>
            </a:r>
            <a:r>
              <a:rPr lang="es-AR" dirty="0"/>
              <a:t/>
            </a:r>
            <a:br>
              <a:rPr lang="es-AR" dirty="0"/>
            </a:br>
            <a:r>
              <a:rPr lang="es-AR" dirty="0"/>
              <a:t>El conector anidado entre el paquete destino y los paquetes de origen reflejan lo que muestran los contenidos del paquete.</a:t>
            </a:r>
          </a:p>
          <a:p>
            <a:endParaRPr lang="es-AR" dirty="0"/>
          </a:p>
        </p:txBody>
      </p:sp>
    </p:spTree>
    <p:extLst>
      <p:ext uri="{BB962C8B-B14F-4D97-AF65-F5344CB8AC3E}">
        <p14:creationId xmlns:p14="http://schemas.microsoft.com/office/powerpoint/2010/main" val="37019977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p:txBody>
          <a:bodyPr>
            <a:normAutofit fontScale="92500" lnSpcReduction="20000"/>
          </a:bodyPr>
          <a:lstStyle/>
          <a:p>
            <a:r>
              <a:rPr lang="es-AR" dirty="0"/>
              <a:t>El diagrama de Clase muestra los bloques de construcción de cualquier sistema orientado a objetos. </a:t>
            </a:r>
            <a:endParaRPr lang="es-AR" dirty="0" smtClean="0"/>
          </a:p>
          <a:p>
            <a:pPr lvl="1"/>
            <a:r>
              <a:rPr lang="es-AR" dirty="0" smtClean="0"/>
              <a:t>Los </a:t>
            </a:r>
            <a:r>
              <a:rPr lang="es-AR" dirty="0"/>
              <a:t>diagramas de clases describen la vista estática del modelo o parte del modelo, describiendo que atributos y comportamientos tienen en lugar de detallar los métodos para realizar operaciones. </a:t>
            </a:r>
            <a:endParaRPr lang="es-AR" dirty="0" smtClean="0"/>
          </a:p>
          <a:p>
            <a:pPr lvl="1"/>
            <a:r>
              <a:rPr lang="es-AR" dirty="0" smtClean="0"/>
              <a:t>Los </a:t>
            </a:r>
            <a:r>
              <a:rPr lang="es-AR" dirty="0"/>
              <a:t>diagramas de Clase son más útiles para ilustrar relaciones entre clases e interfaces. </a:t>
            </a:r>
            <a:endParaRPr lang="es-AR" dirty="0" smtClean="0"/>
          </a:p>
          <a:p>
            <a:pPr lvl="1"/>
            <a:r>
              <a:rPr lang="es-AR" dirty="0" smtClean="0"/>
              <a:t>Las </a:t>
            </a:r>
            <a:r>
              <a:rPr lang="es-AR" dirty="0"/>
              <a:t>generalizaciones, agregaciones, y asociaciones son todas valiosas al reflejar herencias, composición o uso, y conexiones respectivamente.</a:t>
            </a:r>
            <a:endParaRPr lang="es-AR" dirty="0"/>
          </a:p>
        </p:txBody>
      </p:sp>
    </p:spTree>
    <p:extLst>
      <p:ext uri="{BB962C8B-B14F-4D97-AF65-F5344CB8AC3E}">
        <p14:creationId xmlns:p14="http://schemas.microsoft.com/office/powerpoint/2010/main" val="4352207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0" y="1254460"/>
            <a:ext cx="2843808" cy="5603540"/>
          </a:xfrm>
        </p:spPr>
        <p:txBody>
          <a:bodyPr>
            <a:noAutofit/>
          </a:bodyPr>
          <a:lstStyle/>
          <a:p>
            <a:r>
              <a:rPr lang="es-AR" sz="1700" dirty="0"/>
              <a:t>La agregación que tiene la punta de flecha en color más claro, indica que la clase </a:t>
            </a:r>
            <a:r>
              <a:rPr lang="es-AR" sz="1700" dirty="0" err="1"/>
              <a:t>Account</a:t>
            </a:r>
            <a:r>
              <a:rPr lang="es-AR" sz="1700" dirty="0"/>
              <a:t> usa </a:t>
            </a:r>
            <a:r>
              <a:rPr lang="es-AR" sz="1700" dirty="0" err="1"/>
              <a:t>AddressBook</a:t>
            </a:r>
            <a:r>
              <a:rPr lang="es-AR" sz="1700" dirty="0"/>
              <a:t>, pero no necesariamente contiene una instancia de este. </a:t>
            </a:r>
            <a:endParaRPr lang="es-AR" sz="1700" dirty="0" smtClean="0"/>
          </a:p>
          <a:p>
            <a:r>
              <a:rPr lang="es-AR" sz="1700" dirty="0" smtClean="0"/>
              <a:t>La </a:t>
            </a:r>
            <a:r>
              <a:rPr lang="es-AR" sz="1700" dirty="0"/>
              <a:t>agregaciones compuestas con una punta de flecha más oscura de los otros conectores, indican pertenencia o contención de las clases de </a:t>
            </a:r>
            <a:r>
              <a:rPr lang="es-AR" sz="1700" dirty="0" err="1"/>
              <a:t>orígen</a:t>
            </a:r>
            <a:r>
              <a:rPr lang="es-AR" sz="1700" dirty="0"/>
              <a:t> por las clases destino, por ejemplo los valores </a:t>
            </a:r>
            <a:r>
              <a:rPr lang="es-AR" sz="1700" dirty="0" err="1"/>
              <a:t>Contact</a:t>
            </a:r>
            <a:r>
              <a:rPr lang="es-AR" sz="1700" dirty="0"/>
              <a:t> y </a:t>
            </a:r>
            <a:r>
              <a:rPr lang="es-AR" sz="1700" dirty="0" err="1"/>
              <a:t>ContactGroup</a:t>
            </a:r>
            <a:r>
              <a:rPr lang="es-AR" sz="1700" dirty="0"/>
              <a:t> estarán contenidos en </a:t>
            </a:r>
            <a:r>
              <a:rPr lang="es-AR" sz="1700" dirty="0" err="1"/>
              <a:t>AddressBook</a:t>
            </a:r>
            <a:endParaRPr lang="es-AR" sz="1700" dirty="0"/>
          </a:p>
        </p:txBody>
      </p:sp>
      <p:pic>
        <p:nvPicPr>
          <p:cNvPr id="5122" name="Picture 2" descr="http://www.sparxsystems.com/images/screenshots/uml2_tutorial/CL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629" y="1340768"/>
            <a:ext cx="6238875" cy="499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364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p:txBody>
          <a:bodyPr>
            <a:normAutofit lnSpcReduction="10000"/>
          </a:bodyPr>
          <a:lstStyle/>
          <a:p>
            <a:r>
              <a:rPr lang="es-AR" dirty="0"/>
              <a:t>Una clase es un elemento que define los atributos y comportamientos que un objeto podrá generar.  </a:t>
            </a:r>
            <a:endParaRPr lang="es-AR" dirty="0" smtClean="0"/>
          </a:p>
          <a:p>
            <a:pPr lvl="1"/>
            <a:r>
              <a:rPr lang="es-AR" dirty="0" smtClean="0"/>
              <a:t>El </a:t>
            </a:r>
            <a:r>
              <a:rPr lang="es-AR" dirty="0"/>
              <a:t>comportamiento es el que se describe por posibles mensajes que la clase pueda comprender conjuntamente con las operaciones que son apropiadas para cada mensaje. </a:t>
            </a:r>
            <a:endParaRPr lang="es-AR" dirty="0" smtClean="0"/>
          </a:p>
          <a:p>
            <a:pPr lvl="1"/>
            <a:r>
              <a:rPr lang="es-AR" dirty="0" smtClean="0"/>
              <a:t>Las </a:t>
            </a:r>
            <a:r>
              <a:rPr lang="es-AR" dirty="0"/>
              <a:t>clases pueden también contener definiciones de valores etiquetados de restricciones y estereotipos.</a:t>
            </a:r>
            <a:endParaRPr lang="es-AR" dirty="0"/>
          </a:p>
        </p:txBody>
      </p:sp>
    </p:spTree>
    <p:extLst>
      <p:ext uri="{BB962C8B-B14F-4D97-AF65-F5344CB8AC3E}">
        <p14:creationId xmlns:p14="http://schemas.microsoft.com/office/powerpoint/2010/main" val="9578340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179512" y="3429000"/>
            <a:ext cx="5832648" cy="2869779"/>
          </a:xfrm>
        </p:spPr>
        <p:txBody>
          <a:bodyPr>
            <a:normAutofit fontScale="55000" lnSpcReduction="20000"/>
          </a:bodyPr>
          <a:lstStyle/>
          <a:p>
            <a:r>
              <a:rPr lang="es-AR" dirty="0" smtClean="0"/>
              <a:t>El </a:t>
            </a:r>
            <a:r>
              <a:rPr lang="es-AR" dirty="0"/>
              <a:t>último compartimiento muestra las operaciones, las operaciones </a:t>
            </a:r>
            <a:r>
              <a:rPr lang="es-AR" dirty="0" err="1"/>
              <a:t>setWidth</a:t>
            </a:r>
            <a:r>
              <a:rPr lang="es-AR" dirty="0"/>
              <a:t>, </a:t>
            </a:r>
            <a:r>
              <a:rPr lang="es-AR" dirty="0" err="1"/>
              <a:t>setLength</a:t>
            </a:r>
            <a:r>
              <a:rPr lang="es-AR" dirty="0"/>
              <a:t> y </a:t>
            </a:r>
            <a:r>
              <a:rPr lang="es-AR" dirty="0" err="1"/>
              <a:t>setPosition</a:t>
            </a:r>
            <a:r>
              <a:rPr lang="es-AR" dirty="0"/>
              <a:t> mostrando sus parámetros. </a:t>
            </a:r>
            <a:r>
              <a:rPr lang="es-AR" dirty="0" smtClean="0"/>
              <a:t>L</a:t>
            </a:r>
          </a:p>
          <a:p>
            <a:r>
              <a:rPr lang="es-AR" dirty="0" smtClean="0"/>
              <a:t>a </a:t>
            </a:r>
            <a:r>
              <a:rPr lang="es-AR" dirty="0"/>
              <a:t>notación que precede el nombre del atributo u operación indica la visibilidad del elemento, si se usa el símbolo + el atributo y la operación tienen un nivel público de visibilidad, si se usa un símbolo – el atributo u operación es privado. </a:t>
            </a:r>
            <a:endParaRPr lang="es-AR" dirty="0" smtClean="0"/>
          </a:p>
          <a:p>
            <a:r>
              <a:rPr lang="es-AR" dirty="0" smtClean="0"/>
              <a:t>Además</a:t>
            </a:r>
            <a:r>
              <a:rPr lang="es-AR" dirty="0"/>
              <a:t>, el símbolo # permite definir una operación o atributo como protegido y el símbolo ~ indica la visibilidad del paquete.</a:t>
            </a:r>
            <a:endParaRPr lang="es-AR" dirty="0"/>
          </a:p>
        </p:txBody>
      </p:sp>
      <p:pic>
        <p:nvPicPr>
          <p:cNvPr id="6146" name="Picture 2" descr="http://www.sparxsystems.com/images/screenshots/uml2_tutorial/CL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521224"/>
            <a:ext cx="2782012" cy="2716088"/>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07504" y="1412776"/>
            <a:ext cx="8856984" cy="194421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AR" b="1" dirty="0" smtClean="0"/>
              <a:t>Notación de Clase</a:t>
            </a:r>
            <a:r>
              <a:rPr lang="es-AR" dirty="0" smtClean="0"/>
              <a:t/>
            </a:r>
            <a:br>
              <a:rPr lang="es-AR" dirty="0" smtClean="0"/>
            </a:br>
            <a:r>
              <a:rPr lang="es-AR" dirty="0" smtClean="0"/>
              <a:t>Las clases se representan por rectángulos que muestran el nombre de la clase y opcionalmente el nombre de las operaciones y atributos. </a:t>
            </a:r>
          </a:p>
          <a:p>
            <a:pPr lvl="1"/>
            <a:r>
              <a:rPr lang="es-AR" dirty="0" smtClean="0"/>
              <a:t>Los compartimientos se usan para dividir el nombre de la clase, atributos y operaciones. </a:t>
            </a:r>
          </a:p>
          <a:p>
            <a:pPr lvl="1"/>
            <a:r>
              <a:rPr lang="es-AR" dirty="0" smtClean="0"/>
              <a:t>Adicionalmente las restricciones, valores iniciales y parámetros se pueden asignar a clases.</a:t>
            </a:r>
          </a:p>
          <a:p>
            <a:r>
              <a:rPr lang="es-AR" dirty="0" smtClean="0"/>
              <a:t>En el siguiente diagrama la clase contiene el nombre de la clase en el compartimiento más alto, el compartimiento siguiente detalla los atributos, con el atributo del “centro” mostrando los valores iniciales. </a:t>
            </a:r>
          </a:p>
        </p:txBody>
      </p:sp>
    </p:spTree>
    <p:extLst>
      <p:ext uri="{BB962C8B-B14F-4D97-AF65-F5344CB8AC3E}">
        <p14:creationId xmlns:p14="http://schemas.microsoft.com/office/powerpoint/2010/main" val="402468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es-AR" dirty="0" smtClean="0"/>
              <a:t>Estructura del UML</a:t>
            </a:r>
            <a:endParaRPr lang="es-AR" dirty="0"/>
          </a:p>
        </p:txBody>
      </p:sp>
      <p:sp>
        <p:nvSpPr>
          <p:cNvPr id="3" name="2 Marcador de contenido"/>
          <p:cNvSpPr>
            <a:spLocks noGrp="1"/>
          </p:cNvSpPr>
          <p:nvPr>
            <p:ph idx="1"/>
          </p:nvPr>
        </p:nvSpPr>
        <p:spPr>
          <a:xfrm>
            <a:off x="0" y="1196752"/>
            <a:ext cx="9144000" cy="3744415"/>
          </a:xfrm>
        </p:spPr>
        <p:txBody>
          <a:bodyPr>
            <a:normAutofit fontScale="92500" lnSpcReduction="10000"/>
          </a:bodyPr>
          <a:lstStyle/>
          <a:p>
            <a:r>
              <a:rPr lang="es-AR" dirty="0" smtClean="0"/>
              <a:t>UML funciona como lenguaje visual y su estructura consta de:</a:t>
            </a:r>
          </a:p>
          <a:p>
            <a:pPr lvl="1"/>
            <a:r>
              <a:rPr lang="es-AR" dirty="0" smtClean="0"/>
              <a:t>Bloques de construcción</a:t>
            </a:r>
          </a:p>
          <a:p>
            <a:pPr lvl="2"/>
            <a:r>
              <a:rPr lang="es-AR" dirty="0" smtClean="0"/>
              <a:t>Estos son elementos </a:t>
            </a:r>
            <a:r>
              <a:rPr lang="es-AR" dirty="0" err="1" smtClean="0"/>
              <a:t>basicos</a:t>
            </a:r>
            <a:r>
              <a:rPr lang="es-AR" dirty="0" smtClean="0"/>
              <a:t> de modelado  UML, relaciones y diagramas</a:t>
            </a:r>
          </a:p>
          <a:p>
            <a:pPr lvl="1"/>
            <a:r>
              <a:rPr lang="es-AR" dirty="0" smtClean="0"/>
              <a:t>Mecanismos comunes</a:t>
            </a:r>
          </a:p>
          <a:p>
            <a:pPr lvl="2"/>
            <a:r>
              <a:rPr lang="es-AR" dirty="0" smtClean="0"/>
              <a:t>Formas UML, comunes de conseguir objetivos específicos</a:t>
            </a:r>
          </a:p>
          <a:p>
            <a:pPr lvl="1"/>
            <a:r>
              <a:rPr lang="es-AR" dirty="0" smtClean="0"/>
              <a:t>Arquitectura</a:t>
            </a:r>
          </a:p>
          <a:p>
            <a:pPr lvl="2"/>
            <a:r>
              <a:rPr lang="es-AR" dirty="0" smtClean="0"/>
              <a:t>La visión UML de la arquitectura del sistema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797371"/>
            <a:ext cx="54292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0545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lstStyle/>
          <a:p>
            <a:r>
              <a:rPr lang="es-AR" b="1" dirty="0"/>
              <a:t>Diagrama de Clase UML 2</a:t>
            </a:r>
            <a:endParaRPr lang="es-AR" dirty="0"/>
          </a:p>
        </p:txBody>
      </p:sp>
      <p:sp>
        <p:nvSpPr>
          <p:cNvPr id="3" name="2 Marcador de contenido"/>
          <p:cNvSpPr>
            <a:spLocks noGrp="1"/>
          </p:cNvSpPr>
          <p:nvPr>
            <p:ph idx="1"/>
          </p:nvPr>
        </p:nvSpPr>
        <p:spPr>
          <a:xfrm>
            <a:off x="179511" y="1268760"/>
            <a:ext cx="5510361" cy="3384375"/>
          </a:xfrm>
        </p:spPr>
        <p:txBody>
          <a:bodyPr>
            <a:normAutofit fontScale="55000" lnSpcReduction="20000"/>
          </a:bodyPr>
          <a:lstStyle/>
          <a:p>
            <a:r>
              <a:rPr lang="es-AR" b="1" dirty="0"/>
              <a:t>Interfaces</a:t>
            </a:r>
            <a:r>
              <a:rPr lang="es-AR" dirty="0"/>
              <a:t/>
            </a:r>
            <a:br>
              <a:rPr lang="es-AR" dirty="0"/>
            </a:br>
            <a:r>
              <a:rPr lang="es-AR" dirty="0"/>
              <a:t>Una interfaz es una especificación que los implementadores han acordado realizar. </a:t>
            </a:r>
            <a:endParaRPr lang="es-AR" dirty="0" smtClean="0"/>
          </a:p>
          <a:p>
            <a:r>
              <a:rPr lang="es-AR" dirty="0" smtClean="0"/>
              <a:t>Es </a:t>
            </a:r>
            <a:r>
              <a:rPr lang="es-AR" dirty="0"/>
              <a:t>un contrato. </a:t>
            </a:r>
            <a:endParaRPr lang="es-AR" dirty="0" smtClean="0"/>
          </a:p>
          <a:p>
            <a:pPr lvl="1"/>
            <a:r>
              <a:rPr lang="es-AR" dirty="0" smtClean="0"/>
              <a:t>Si </a:t>
            </a:r>
            <a:r>
              <a:rPr lang="es-AR" dirty="0"/>
              <a:t>se realiza una interfaz, se garantiza que las clases soporten un comportamiento requerido, que permite que el sistema trate los elementos no relacionados en la misma manera – es decir a través de la interfaz común</a:t>
            </a:r>
            <a:r>
              <a:rPr lang="es-AR" dirty="0" smtClean="0"/>
              <a:t>.</a:t>
            </a:r>
          </a:p>
          <a:p>
            <a:r>
              <a:rPr lang="es-AR" dirty="0"/>
              <a:t>Las interfaces se pueden dibujar en un estilo similar al de una clase, con operaciones especificadas como se muestra a continuación. </a:t>
            </a:r>
            <a:endParaRPr lang="es-AR" dirty="0" smtClean="0"/>
          </a:p>
          <a:p>
            <a:r>
              <a:rPr lang="es-AR" dirty="0"/>
              <a:t>También se pueden dibujar como un círculo con ninguna operación explicita detallada. </a:t>
            </a:r>
          </a:p>
          <a:p>
            <a:endParaRPr lang="es-AR" dirty="0" smtClean="0"/>
          </a:p>
        </p:txBody>
      </p:sp>
      <p:pic>
        <p:nvPicPr>
          <p:cNvPr id="7170" name="Picture 2" descr="http://www.sparxsystems.com/images/screenshots/uml2_tutorial/CL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68760"/>
            <a:ext cx="3240360" cy="50034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parxsystems.com/images/screenshots/uml2_tutorial/CL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103" y="4365104"/>
            <a:ext cx="2486025" cy="1333501"/>
          </a:xfrm>
          <a:prstGeom prst="rect">
            <a:avLst/>
          </a:prstGeom>
          <a:noFill/>
          <a:extLst>
            <a:ext uri="{909E8E84-426E-40DD-AFC4-6F175D3DCCD1}">
              <a14:hiddenFill xmlns:a14="http://schemas.microsoft.com/office/drawing/2010/main">
                <a:solidFill>
                  <a:srgbClr val="FFFFFF"/>
                </a:solidFill>
              </a14:hiddenFill>
            </a:ext>
          </a:extLst>
        </p:spPr>
      </p:pic>
      <p:sp>
        <p:nvSpPr>
          <p:cNvPr id="9" name="2 Marcador de contenido"/>
          <p:cNvSpPr txBox="1">
            <a:spLocks/>
          </p:cNvSpPr>
          <p:nvPr/>
        </p:nvSpPr>
        <p:spPr>
          <a:xfrm>
            <a:off x="79024" y="4365104"/>
            <a:ext cx="3096344" cy="1328538"/>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s-AR" dirty="0" smtClean="0"/>
              <a:t>Cuando se dibujan como un círculo, se dibujan vínculos de realización a la forma de círculo de la notación sin flechas de destino.</a:t>
            </a:r>
            <a:endParaRPr lang="es-AR" dirty="0"/>
          </a:p>
        </p:txBody>
      </p:sp>
    </p:spTree>
    <p:extLst>
      <p:ext uri="{BB962C8B-B14F-4D97-AF65-F5344CB8AC3E}">
        <p14:creationId xmlns:p14="http://schemas.microsoft.com/office/powerpoint/2010/main" val="9598952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143922" y="1196753"/>
            <a:ext cx="8892574" cy="2880320"/>
          </a:xfrm>
        </p:spPr>
        <p:txBody>
          <a:bodyPr>
            <a:normAutofit fontScale="77500" lnSpcReduction="20000"/>
          </a:bodyPr>
          <a:lstStyle/>
          <a:p>
            <a:r>
              <a:rPr lang="es-AR" b="1" dirty="0" smtClean="0"/>
              <a:t>Tablas</a:t>
            </a:r>
            <a:endParaRPr lang="es-AR" dirty="0" smtClean="0"/>
          </a:p>
          <a:p>
            <a:pPr lvl="1"/>
            <a:r>
              <a:rPr lang="es-AR" dirty="0" smtClean="0"/>
              <a:t>Una </a:t>
            </a:r>
            <a:r>
              <a:rPr lang="es-AR" dirty="0"/>
              <a:t>tabla es una clase estereotipada. </a:t>
            </a:r>
            <a:endParaRPr lang="es-AR" dirty="0" smtClean="0"/>
          </a:p>
          <a:p>
            <a:pPr lvl="1"/>
            <a:r>
              <a:rPr lang="es-AR" dirty="0" smtClean="0"/>
              <a:t>Esto </a:t>
            </a:r>
            <a:r>
              <a:rPr lang="es-AR" dirty="0"/>
              <a:t>se dibuja con un pequeño icono de la tabla en la esquina superior derecha. </a:t>
            </a:r>
            <a:endParaRPr lang="es-AR" dirty="0" smtClean="0"/>
          </a:p>
          <a:p>
            <a:pPr lvl="1"/>
            <a:r>
              <a:rPr lang="es-AR" dirty="0" smtClean="0"/>
              <a:t>Los </a:t>
            </a:r>
            <a:r>
              <a:rPr lang="es-AR" dirty="0"/>
              <a:t>atributos de la tabla son «columnas» estereotipadas. </a:t>
            </a:r>
            <a:endParaRPr lang="es-AR" dirty="0" smtClean="0"/>
          </a:p>
          <a:p>
            <a:pPr lvl="1"/>
            <a:r>
              <a:rPr lang="es-AR" dirty="0" smtClean="0"/>
              <a:t>La </a:t>
            </a:r>
            <a:r>
              <a:rPr lang="es-AR" dirty="0"/>
              <a:t>mayoría de las tablas tendrán una clave primaria, siendo uno o más campos los que forman una combinación única usada para acceder la tabla, más una operación de clave primaria que es «PK» estereotipada. </a:t>
            </a:r>
            <a:endParaRPr lang="es-AR" dirty="0" smtClean="0"/>
          </a:p>
        </p:txBody>
      </p:sp>
      <p:pic>
        <p:nvPicPr>
          <p:cNvPr id="8194" name="Picture 2" descr="http://www.sparxsystems.com/images/screenshots/uml2_tutorial/CL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847" y="3802215"/>
            <a:ext cx="3405438" cy="2515027"/>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43922" y="4125514"/>
            <a:ext cx="5292174" cy="19677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r>
              <a:rPr lang="es-AR" sz="1800" dirty="0" smtClean="0"/>
              <a:t>Algunas tablas tendrán una o más claves foráneas, siendo uno o más campos que juntos trazan a una clave foránea en una tabla relacionada, más una operación de clave foránea que es «FK» estereotipada.</a:t>
            </a:r>
            <a:endParaRPr lang="es-AR" sz="1800" dirty="0"/>
          </a:p>
        </p:txBody>
      </p:sp>
    </p:spTree>
    <p:extLst>
      <p:ext uri="{BB962C8B-B14F-4D97-AF65-F5344CB8AC3E}">
        <p14:creationId xmlns:p14="http://schemas.microsoft.com/office/powerpoint/2010/main" val="34215347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457200" y="1268760"/>
            <a:ext cx="8229600" cy="4525963"/>
          </a:xfrm>
        </p:spPr>
        <p:txBody>
          <a:bodyPr>
            <a:normAutofit fontScale="70000" lnSpcReduction="20000"/>
          </a:bodyPr>
          <a:lstStyle/>
          <a:p>
            <a:r>
              <a:rPr lang="es-AR" b="1" dirty="0" smtClean="0"/>
              <a:t>Asociaciones</a:t>
            </a:r>
            <a:endParaRPr lang="es-AR" dirty="0" smtClean="0"/>
          </a:p>
          <a:p>
            <a:pPr lvl="1"/>
            <a:r>
              <a:rPr lang="es-AR" dirty="0" smtClean="0"/>
              <a:t>Una </a:t>
            </a:r>
            <a:r>
              <a:rPr lang="es-AR" dirty="0"/>
              <a:t>asociación implica que dos elementos del modelo tienen una relación </a:t>
            </a:r>
            <a:endParaRPr lang="es-AR" dirty="0" smtClean="0"/>
          </a:p>
          <a:p>
            <a:pPr lvl="1"/>
            <a:endParaRPr lang="es-AR" sz="1100" dirty="0"/>
          </a:p>
          <a:p>
            <a:pPr marL="0" indent="0" algn="ctr">
              <a:buNone/>
            </a:pPr>
            <a:r>
              <a:rPr lang="es-AR" dirty="0" smtClean="0"/>
              <a:t>“usualmente </a:t>
            </a:r>
            <a:r>
              <a:rPr lang="es-AR" dirty="0"/>
              <a:t>implementada como una variable de instancia de una </a:t>
            </a:r>
            <a:r>
              <a:rPr lang="es-AR" dirty="0" smtClean="0"/>
              <a:t>clase” </a:t>
            </a:r>
          </a:p>
          <a:p>
            <a:pPr marL="0" indent="0" algn="ctr">
              <a:buNone/>
            </a:pPr>
            <a:endParaRPr lang="es-AR" sz="1100" dirty="0" smtClean="0"/>
          </a:p>
          <a:p>
            <a:pPr lvl="1"/>
            <a:r>
              <a:rPr lang="es-AR" dirty="0" smtClean="0"/>
              <a:t>Este </a:t>
            </a:r>
            <a:r>
              <a:rPr lang="es-AR" dirty="0"/>
              <a:t>conector puede incluir roles nombrados en cada extremo, </a:t>
            </a:r>
            <a:r>
              <a:rPr lang="es-AR" dirty="0" err="1"/>
              <a:t>cardinalidad</a:t>
            </a:r>
            <a:r>
              <a:rPr lang="es-AR" dirty="0"/>
              <a:t>, dirección y restricciones. </a:t>
            </a:r>
            <a:endParaRPr lang="es-AR" dirty="0" smtClean="0"/>
          </a:p>
          <a:p>
            <a:pPr lvl="1"/>
            <a:r>
              <a:rPr lang="es-AR" dirty="0" smtClean="0"/>
              <a:t>Una </a:t>
            </a:r>
            <a:r>
              <a:rPr lang="es-AR" dirty="0"/>
              <a:t>asociación es el tipo de relación general entre elementos. </a:t>
            </a:r>
            <a:endParaRPr lang="es-AR" dirty="0" smtClean="0"/>
          </a:p>
          <a:p>
            <a:pPr lvl="1"/>
            <a:r>
              <a:rPr lang="es-AR" dirty="0" smtClean="0"/>
              <a:t>Para </a:t>
            </a:r>
            <a:r>
              <a:rPr lang="es-AR" dirty="0"/>
              <a:t>más de dos elementos, un elemento de la caja de herramientas de representación diagonal también se puede usar. </a:t>
            </a:r>
            <a:endParaRPr lang="es-AR" dirty="0" smtClean="0"/>
          </a:p>
          <a:p>
            <a:pPr lvl="1"/>
            <a:r>
              <a:rPr lang="es-AR" dirty="0" smtClean="0"/>
              <a:t>Cuando </a:t>
            </a:r>
            <a:r>
              <a:rPr lang="es-AR" dirty="0"/>
              <a:t>se genera código para diagramas de clase, las asociaciones se convierten en variables de instancia en la clase de destino.</a:t>
            </a:r>
            <a:endParaRPr lang="es-AR" dirty="0"/>
          </a:p>
        </p:txBody>
      </p:sp>
      <p:pic>
        <p:nvPicPr>
          <p:cNvPr id="9218" name="Picture 2" descr="http://www.sparxsystems.com/images/screenshots/uml2_tutorial/CL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261" y="5157192"/>
            <a:ext cx="4515979" cy="15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735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35496" y="1340768"/>
            <a:ext cx="8928992" cy="3312368"/>
          </a:xfrm>
        </p:spPr>
        <p:txBody>
          <a:bodyPr>
            <a:normAutofit fontScale="70000" lnSpcReduction="20000"/>
          </a:bodyPr>
          <a:lstStyle/>
          <a:p>
            <a:r>
              <a:rPr lang="es-AR" b="1" dirty="0" smtClean="0"/>
              <a:t>Generalizaciones</a:t>
            </a:r>
          </a:p>
          <a:p>
            <a:pPr lvl="1"/>
            <a:r>
              <a:rPr lang="es-AR" dirty="0"/>
              <a:t>Una generalización se usa para indicar herencia. </a:t>
            </a:r>
            <a:endParaRPr lang="es-AR" dirty="0" smtClean="0"/>
          </a:p>
          <a:p>
            <a:pPr lvl="1"/>
            <a:r>
              <a:rPr lang="es-AR" dirty="0" smtClean="0"/>
              <a:t>Dibujada </a:t>
            </a:r>
            <a:r>
              <a:rPr lang="es-AR" dirty="0"/>
              <a:t>desde un clasificador especifico a un clasificador general, la implicación general es que el origen hereda las características del destino. </a:t>
            </a:r>
            <a:endParaRPr lang="es-AR" dirty="0" smtClean="0"/>
          </a:p>
          <a:p>
            <a:pPr lvl="1"/>
            <a:r>
              <a:rPr lang="es-AR" dirty="0" smtClean="0"/>
              <a:t>El </a:t>
            </a:r>
            <a:r>
              <a:rPr lang="es-AR" dirty="0"/>
              <a:t>siguiente diagrama muestra una clase </a:t>
            </a:r>
            <a:r>
              <a:rPr lang="es-AR" i="1" dirty="0"/>
              <a:t>padre</a:t>
            </a:r>
            <a:r>
              <a:rPr lang="es-AR" dirty="0"/>
              <a:t> generalizando una clase </a:t>
            </a:r>
            <a:r>
              <a:rPr lang="es-AR" i="1" dirty="0" smtClean="0"/>
              <a:t>hijo</a:t>
            </a:r>
            <a:r>
              <a:rPr lang="es-AR" dirty="0" smtClean="0"/>
              <a:t> .</a:t>
            </a:r>
          </a:p>
          <a:p>
            <a:pPr lvl="1"/>
            <a:r>
              <a:rPr lang="es-AR" dirty="0" smtClean="0"/>
              <a:t>Implícitamente</a:t>
            </a:r>
            <a:r>
              <a:rPr lang="es-AR" dirty="0"/>
              <a:t>, un objeto instanciado de la clase Circulo tendrá atributos </a:t>
            </a:r>
            <a:r>
              <a:rPr lang="es-AR" dirty="0" err="1"/>
              <a:t>x_position</a:t>
            </a:r>
            <a:r>
              <a:rPr lang="es-AR" dirty="0"/>
              <a:t>, </a:t>
            </a:r>
            <a:r>
              <a:rPr lang="es-AR" dirty="0" err="1"/>
              <a:t>y_position</a:t>
            </a:r>
            <a:r>
              <a:rPr lang="es-AR" dirty="0"/>
              <a:t> y </a:t>
            </a:r>
            <a:r>
              <a:rPr lang="es-AR" dirty="0" err="1"/>
              <a:t>radius</a:t>
            </a:r>
            <a:r>
              <a:rPr lang="es-AR" dirty="0"/>
              <a:t> y un método </a:t>
            </a:r>
            <a:r>
              <a:rPr lang="es-AR" dirty="0" err="1"/>
              <a:t>display</a:t>
            </a:r>
            <a:r>
              <a:rPr lang="es-AR" dirty="0"/>
              <a:t>(). </a:t>
            </a:r>
            <a:endParaRPr lang="es-AR" dirty="0" smtClean="0"/>
          </a:p>
          <a:p>
            <a:pPr lvl="1"/>
            <a:r>
              <a:rPr lang="es-AR" dirty="0" smtClean="0"/>
              <a:t>Tener </a:t>
            </a:r>
            <a:r>
              <a:rPr lang="es-AR" dirty="0"/>
              <a:t>en cuenta que la Forma de clase es abstracta, mostrada por el nombre en itálica.</a:t>
            </a:r>
            <a:endParaRPr lang="es-AR" dirty="0"/>
          </a:p>
        </p:txBody>
      </p:sp>
      <p:pic>
        <p:nvPicPr>
          <p:cNvPr id="10242" name="Picture 2" descr="http://www.sparxsystems.com/images/screenshots/uml2_tutorial/CL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365104"/>
            <a:ext cx="5400600" cy="21539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sparxsystems.com/images/screenshots/uml2_tutorial/CL0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3789040"/>
            <a:ext cx="2160240" cy="2476708"/>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5796136" y="6265748"/>
            <a:ext cx="3345472" cy="584775"/>
          </a:xfrm>
          <a:prstGeom prst="rect">
            <a:avLst/>
          </a:prstGeom>
        </p:spPr>
        <p:txBody>
          <a:bodyPr wrap="square">
            <a:spAutoFit/>
          </a:bodyPr>
          <a:lstStyle/>
          <a:p>
            <a:pPr algn="ctr"/>
            <a:r>
              <a:rPr lang="es-AR" sz="1600" dirty="0" smtClean="0"/>
              <a:t>El diagrama </a:t>
            </a:r>
            <a:r>
              <a:rPr lang="es-AR" sz="1600" dirty="0"/>
              <a:t>muestra una vista equivalente de la misma información</a:t>
            </a:r>
            <a:endParaRPr lang="es-AR" sz="1600" dirty="0"/>
          </a:p>
        </p:txBody>
      </p:sp>
    </p:spTree>
    <p:extLst>
      <p:ext uri="{BB962C8B-B14F-4D97-AF65-F5344CB8AC3E}">
        <p14:creationId xmlns:p14="http://schemas.microsoft.com/office/powerpoint/2010/main" val="31577276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59832" y="-27384"/>
            <a:ext cx="5626968" cy="706090"/>
          </a:xfrm>
        </p:spPr>
        <p:txBody>
          <a:bodyPr>
            <a:normAutofit/>
          </a:bodyPr>
          <a:lstStyle/>
          <a:p>
            <a:r>
              <a:rPr lang="es-AR" sz="3600" b="1" dirty="0"/>
              <a:t>Diagrama de Clase UML 2</a:t>
            </a:r>
            <a:endParaRPr lang="es-AR" sz="3600" dirty="0"/>
          </a:p>
        </p:txBody>
      </p:sp>
      <p:sp>
        <p:nvSpPr>
          <p:cNvPr id="3" name="2 Marcador de contenido"/>
          <p:cNvSpPr>
            <a:spLocks noGrp="1"/>
          </p:cNvSpPr>
          <p:nvPr>
            <p:ph idx="1"/>
          </p:nvPr>
        </p:nvSpPr>
        <p:spPr>
          <a:xfrm>
            <a:off x="-36512" y="404664"/>
            <a:ext cx="5616624" cy="5949280"/>
          </a:xfrm>
        </p:spPr>
        <p:txBody>
          <a:bodyPr>
            <a:normAutofit fontScale="62500" lnSpcReduction="20000"/>
          </a:bodyPr>
          <a:lstStyle/>
          <a:p>
            <a:r>
              <a:rPr lang="es-AR" b="1" dirty="0" smtClean="0"/>
              <a:t>Agregaciones</a:t>
            </a:r>
            <a:endParaRPr lang="es-AR" dirty="0" smtClean="0"/>
          </a:p>
          <a:p>
            <a:pPr lvl="1"/>
            <a:r>
              <a:rPr lang="es-AR" dirty="0" smtClean="0"/>
              <a:t>Las </a:t>
            </a:r>
            <a:r>
              <a:rPr lang="es-AR" dirty="0"/>
              <a:t>agregaciones se usan para </a:t>
            </a:r>
            <a:r>
              <a:rPr lang="es-AR" b="1" dirty="0"/>
              <a:t>describir elementos que están compuestos de componentes más pequeños</a:t>
            </a:r>
            <a:r>
              <a:rPr lang="es-AR" dirty="0"/>
              <a:t>. </a:t>
            </a:r>
            <a:endParaRPr lang="es-AR" dirty="0" smtClean="0"/>
          </a:p>
          <a:p>
            <a:pPr lvl="2"/>
            <a:r>
              <a:rPr lang="es-AR" dirty="0" smtClean="0"/>
              <a:t>Las </a:t>
            </a:r>
            <a:r>
              <a:rPr lang="es-AR" dirty="0"/>
              <a:t>relaciones de agregación </a:t>
            </a:r>
            <a:r>
              <a:rPr lang="es-AR" b="1" dirty="0"/>
              <a:t>se muestran por una punta de flecha con forma de diamante</a:t>
            </a:r>
            <a:r>
              <a:rPr lang="es-AR" dirty="0"/>
              <a:t> apuntando hacia el destino o clase </a:t>
            </a:r>
            <a:r>
              <a:rPr lang="es-AR" dirty="0" smtClean="0"/>
              <a:t>padre.</a:t>
            </a:r>
            <a:endParaRPr lang="es-AR" dirty="0"/>
          </a:p>
          <a:p>
            <a:pPr lvl="1"/>
            <a:r>
              <a:rPr lang="es-AR" dirty="0" smtClean="0"/>
              <a:t>Una </a:t>
            </a:r>
            <a:r>
              <a:rPr lang="es-AR" dirty="0"/>
              <a:t>forma más fuerte de agregación – una agregación compuesta </a:t>
            </a:r>
            <a:endParaRPr lang="es-AR" dirty="0" smtClean="0"/>
          </a:p>
          <a:p>
            <a:pPr lvl="2"/>
            <a:r>
              <a:rPr lang="es-AR" b="1" dirty="0" smtClean="0"/>
              <a:t>se </a:t>
            </a:r>
            <a:r>
              <a:rPr lang="es-AR" b="1" dirty="0"/>
              <a:t>muestra por una flecha con forma de diamante negro </a:t>
            </a:r>
            <a:r>
              <a:rPr lang="es-AR" dirty="0"/>
              <a:t>y se usa donde los componentes se pueden incluir en un máximo de una composición a la vez. </a:t>
            </a:r>
            <a:endParaRPr lang="es-AR" dirty="0" smtClean="0"/>
          </a:p>
          <a:p>
            <a:pPr lvl="2"/>
            <a:r>
              <a:rPr lang="es-AR" dirty="0" smtClean="0"/>
              <a:t>Si </a:t>
            </a:r>
            <a:r>
              <a:rPr lang="es-AR" dirty="0"/>
              <a:t>el padre de una agregación compuesta se elimina, usualmente todas sus partes se eliminan con el mismo; sin embargo una parte puede ser individualmente eliminada desde una composición sin tener que eliminar toda la composición. </a:t>
            </a:r>
            <a:endParaRPr lang="es-AR" dirty="0" smtClean="0"/>
          </a:p>
          <a:p>
            <a:pPr lvl="1"/>
            <a:r>
              <a:rPr lang="es-AR" dirty="0" smtClean="0"/>
              <a:t>Las </a:t>
            </a:r>
            <a:r>
              <a:rPr lang="es-AR" b="1" dirty="0"/>
              <a:t>composiciones son relaciones transitivas, asimétricas y pueden ser recursivas</a:t>
            </a:r>
            <a:r>
              <a:rPr lang="es-AR" dirty="0" smtClean="0"/>
              <a:t>.</a:t>
            </a:r>
            <a:endParaRPr lang="es-AR" dirty="0"/>
          </a:p>
          <a:p>
            <a:pPr lvl="1"/>
            <a:r>
              <a:rPr lang="es-AR" dirty="0" smtClean="0"/>
              <a:t>El </a:t>
            </a:r>
            <a:r>
              <a:rPr lang="es-AR" dirty="0"/>
              <a:t>siguiente diagrama ilustra la diferencia entre agregaciones fuertes y </a:t>
            </a:r>
            <a:r>
              <a:rPr lang="es-AR" dirty="0" smtClean="0"/>
              <a:t>débiles.</a:t>
            </a:r>
          </a:p>
          <a:p>
            <a:pPr lvl="2"/>
            <a:r>
              <a:rPr lang="es-AR" dirty="0" smtClean="0"/>
              <a:t>Un </a:t>
            </a:r>
            <a:r>
              <a:rPr lang="es-AR" dirty="0"/>
              <a:t>libro de direcciones esta conformado de múltiples contactos y grupos de contacto; un contacto se puede incluir en más de un grupo de contacto. </a:t>
            </a:r>
            <a:endParaRPr lang="es-AR" dirty="0" smtClean="0"/>
          </a:p>
          <a:p>
            <a:pPr lvl="2"/>
            <a:r>
              <a:rPr lang="es-AR" dirty="0" smtClean="0"/>
              <a:t>Si </a:t>
            </a:r>
            <a:r>
              <a:rPr lang="es-AR" dirty="0"/>
              <a:t>elimina un libro de direcciones, todos los contactos y grupos de contactos se eliminarán también; si elimina un grupo de contacto, ningún contacto se eliminará.</a:t>
            </a:r>
            <a:endParaRPr lang="es-AR" dirty="0"/>
          </a:p>
        </p:txBody>
      </p:sp>
      <p:pic>
        <p:nvPicPr>
          <p:cNvPr id="11266" name="Picture 2" descr="http://www.sparxsystems.com/images/screenshots/uml2_tutorial/CL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564904"/>
            <a:ext cx="29908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2097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23928" y="274638"/>
            <a:ext cx="5040560" cy="706090"/>
          </a:xfrm>
        </p:spPr>
        <p:txBody>
          <a:bodyPr>
            <a:noAutofit/>
          </a:bodyPr>
          <a:lstStyle/>
          <a:p>
            <a:r>
              <a:rPr lang="es-AR" sz="3600" b="1" dirty="0"/>
              <a:t>Diagrama de Clase UML 2</a:t>
            </a:r>
            <a:endParaRPr lang="es-AR" sz="3600" dirty="0"/>
          </a:p>
        </p:txBody>
      </p:sp>
      <p:sp>
        <p:nvSpPr>
          <p:cNvPr id="3" name="2 Marcador de contenido"/>
          <p:cNvSpPr>
            <a:spLocks noGrp="1"/>
          </p:cNvSpPr>
          <p:nvPr>
            <p:ph idx="1"/>
          </p:nvPr>
        </p:nvSpPr>
        <p:spPr>
          <a:xfrm>
            <a:off x="-10616" y="836711"/>
            <a:ext cx="8579296" cy="3888433"/>
          </a:xfrm>
        </p:spPr>
        <p:txBody>
          <a:bodyPr>
            <a:normAutofit fontScale="92500" lnSpcReduction="20000"/>
          </a:bodyPr>
          <a:lstStyle/>
          <a:p>
            <a:r>
              <a:rPr lang="es-AR" b="1" dirty="0"/>
              <a:t>Clase </a:t>
            </a:r>
            <a:r>
              <a:rPr lang="es-AR" b="1" dirty="0" smtClean="0"/>
              <a:t>Asociación</a:t>
            </a:r>
            <a:endParaRPr lang="es-AR" dirty="0" smtClean="0"/>
          </a:p>
          <a:p>
            <a:pPr lvl="1"/>
            <a:r>
              <a:rPr lang="es-AR" dirty="0" smtClean="0"/>
              <a:t>Una </a:t>
            </a:r>
            <a:r>
              <a:rPr lang="es-AR" dirty="0"/>
              <a:t>clase asociación es una estructura que permite una conexión de asociación para tener conexiones y atributos. </a:t>
            </a:r>
            <a:endParaRPr lang="es-AR" dirty="0" smtClean="0"/>
          </a:p>
          <a:p>
            <a:pPr lvl="2"/>
            <a:r>
              <a:rPr lang="es-AR" dirty="0" smtClean="0"/>
              <a:t>El </a:t>
            </a:r>
            <a:r>
              <a:rPr lang="es-AR" dirty="0"/>
              <a:t>siguiente ejemplo muestra que hay más al ubicar un empleado a un proyecto que al hacer un vínculo  asociación simple entre dos clases: el rol que el empleado toma en un proyecto es una entidad compleja y contiene detalles que no pertenecen al empleado o clase del proyecto. </a:t>
            </a:r>
            <a:endParaRPr lang="es-AR" dirty="0" smtClean="0"/>
          </a:p>
          <a:p>
            <a:pPr lvl="2"/>
            <a:r>
              <a:rPr lang="es-AR" dirty="0" smtClean="0"/>
              <a:t>Por </a:t>
            </a:r>
            <a:r>
              <a:rPr lang="es-AR" dirty="0"/>
              <a:t>ejemplo, un empleado puede estar trabajando en muchos proyectos al mismo tiempo y tienen diferentes títulos de trabajo y niveles de seguridad.</a:t>
            </a:r>
            <a:endParaRPr lang="es-AR" dirty="0"/>
          </a:p>
        </p:txBody>
      </p:sp>
      <p:pic>
        <p:nvPicPr>
          <p:cNvPr id="12290" name="Picture 2" descr="http://www.sparxsystems.com/images/screenshots/uml2_tutorial/CL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548" y="4360735"/>
            <a:ext cx="4347964" cy="2470434"/>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36512" y="4661520"/>
            <a:ext cx="4289648" cy="171980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r>
              <a:rPr lang="es-AR" dirty="0" smtClean="0"/>
              <a:t>Por ejemplo, un empleado puede estar trabajando en muchos proyectos al mismo tiempo y tienen diferentes títulos de trabajo y niveles de seguridad.</a:t>
            </a:r>
            <a:endParaRPr lang="es-AR" dirty="0"/>
          </a:p>
        </p:txBody>
      </p:sp>
    </p:spTree>
    <p:extLst>
      <p:ext uri="{BB962C8B-B14F-4D97-AF65-F5344CB8AC3E}">
        <p14:creationId xmlns:p14="http://schemas.microsoft.com/office/powerpoint/2010/main" val="106562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b="1" dirty="0"/>
              <a:t>Diagrama de Clase UML 2</a:t>
            </a:r>
            <a:endParaRPr lang="es-AR" dirty="0"/>
          </a:p>
        </p:txBody>
      </p:sp>
      <p:sp>
        <p:nvSpPr>
          <p:cNvPr id="3" name="2 Marcador de contenido"/>
          <p:cNvSpPr>
            <a:spLocks noGrp="1"/>
          </p:cNvSpPr>
          <p:nvPr>
            <p:ph idx="1"/>
          </p:nvPr>
        </p:nvSpPr>
        <p:spPr>
          <a:xfrm>
            <a:off x="251520" y="908720"/>
            <a:ext cx="8712968" cy="5688632"/>
          </a:xfrm>
        </p:spPr>
        <p:txBody>
          <a:bodyPr>
            <a:normAutofit fontScale="70000" lnSpcReduction="20000"/>
          </a:bodyPr>
          <a:lstStyle/>
          <a:p>
            <a:r>
              <a:rPr lang="es-AR" b="1" dirty="0" smtClean="0"/>
              <a:t>Dependencias</a:t>
            </a:r>
            <a:endParaRPr lang="es-AR" dirty="0" smtClean="0"/>
          </a:p>
          <a:p>
            <a:pPr lvl="1"/>
            <a:r>
              <a:rPr lang="es-AR" dirty="0" smtClean="0"/>
              <a:t>Una </a:t>
            </a:r>
            <a:r>
              <a:rPr lang="es-AR" dirty="0"/>
              <a:t>dependencia se usa para modelar un alto rango de relaciones dependientes entre elementos del modelo</a:t>
            </a:r>
            <a:r>
              <a:rPr lang="es-AR" dirty="0" smtClean="0"/>
              <a:t>.</a:t>
            </a:r>
          </a:p>
          <a:p>
            <a:pPr lvl="2"/>
            <a:r>
              <a:rPr lang="es-AR" dirty="0" smtClean="0"/>
              <a:t> Esto </a:t>
            </a:r>
            <a:r>
              <a:rPr lang="es-AR" dirty="0"/>
              <a:t>se usaría normalmente tempranamente en el proceso de diseño donde se conoce que hay algún tipo de vínculo entre dos elementos pero es muy temprano para saber exactamente cual es la relación. </a:t>
            </a:r>
            <a:endParaRPr lang="es-AR" dirty="0" smtClean="0"/>
          </a:p>
          <a:p>
            <a:pPr lvl="1"/>
            <a:r>
              <a:rPr lang="es-AR" dirty="0" smtClean="0"/>
              <a:t>Luego </a:t>
            </a:r>
            <a:r>
              <a:rPr lang="es-AR" dirty="0"/>
              <a:t>en el proceso de diseño, las dependencias serán estereotipadas (los estereotipos disponibles incluyen &lt;&lt;instanciar&gt;&gt;, &lt;&lt;trazar&gt;&gt;, &lt;&lt;importar&gt;&gt; y otros) o reemplazar con un tipo de conector más especifico</a:t>
            </a:r>
            <a:r>
              <a:rPr lang="es-AR" dirty="0" smtClean="0"/>
              <a:t>.</a:t>
            </a:r>
          </a:p>
          <a:p>
            <a:r>
              <a:rPr lang="es-AR" b="1" dirty="0"/>
              <a:t>Trazado</a:t>
            </a:r>
            <a:r>
              <a:rPr lang="es-AR" dirty="0"/>
              <a:t> </a:t>
            </a:r>
          </a:p>
          <a:p>
            <a:pPr lvl="1"/>
            <a:r>
              <a:rPr lang="es-AR" dirty="0"/>
              <a:t>La relación de trazado es una especialización de una dependencia, vinculando elementos del modelo o conjuntos de elementos que representan la misma idea a través de los modelos. </a:t>
            </a:r>
          </a:p>
          <a:p>
            <a:pPr lvl="1"/>
            <a:r>
              <a:rPr lang="es-AR" dirty="0"/>
              <a:t>Los trazados se usan a menudo para rastrear cambios de requisitos y del modelo. </a:t>
            </a:r>
          </a:p>
          <a:p>
            <a:pPr lvl="2"/>
            <a:r>
              <a:rPr lang="es-AR" dirty="0"/>
              <a:t>Como los cambios pueden ocurrir en dos direcciones, la orden de esta dependencia usualmente se ignora.</a:t>
            </a:r>
          </a:p>
          <a:p>
            <a:pPr lvl="2"/>
            <a:r>
              <a:rPr lang="es-AR" dirty="0"/>
              <a:t> Las propiedades de relación pueden especificar la asignación de trazado, pero el trazado es usualmente </a:t>
            </a:r>
            <a:r>
              <a:rPr lang="es-AR" dirty="0" err="1"/>
              <a:t>bi</a:t>
            </a:r>
            <a:r>
              <a:rPr lang="es-AR" dirty="0"/>
              <a:t>-direccional, informal y raramente computable</a:t>
            </a:r>
            <a:r>
              <a:rPr lang="es-AR" dirty="0" smtClean="0"/>
              <a:t>.</a:t>
            </a:r>
            <a:endParaRPr lang="es-AR" dirty="0"/>
          </a:p>
        </p:txBody>
      </p:sp>
    </p:spTree>
    <p:extLst>
      <p:ext uri="{BB962C8B-B14F-4D97-AF65-F5344CB8AC3E}">
        <p14:creationId xmlns:p14="http://schemas.microsoft.com/office/powerpoint/2010/main" val="13827511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p:txBody>
          <a:bodyPr>
            <a:normAutofit fontScale="92500" lnSpcReduction="20000"/>
          </a:bodyPr>
          <a:lstStyle/>
          <a:p>
            <a:r>
              <a:rPr lang="es-AR" b="1" dirty="0" smtClean="0"/>
              <a:t>Trazado</a:t>
            </a:r>
            <a:r>
              <a:rPr lang="es-AR" dirty="0" smtClean="0"/>
              <a:t> </a:t>
            </a:r>
          </a:p>
          <a:p>
            <a:pPr lvl="1"/>
            <a:r>
              <a:rPr lang="es-AR" dirty="0" smtClean="0"/>
              <a:t>La </a:t>
            </a:r>
            <a:r>
              <a:rPr lang="es-AR" dirty="0"/>
              <a:t>relación de trazado es una especialización de una dependencia, vinculando elementos del modelo o conjuntos de elementos que representan la misma idea a través de los modelos. </a:t>
            </a:r>
            <a:endParaRPr lang="es-AR" dirty="0" smtClean="0"/>
          </a:p>
          <a:p>
            <a:pPr lvl="1"/>
            <a:r>
              <a:rPr lang="es-AR" dirty="0" smtClean="0"/>
              <a:t>Los </a:t>
            </a:r>
            <a:r>
              <a:rPr lang="es-AR" dirty="0"/>
              <a:t>trazados se usan a menudo para rastrear cambios de requisitos y del modelo. </a:t>
            </a:r>
            <a:endParaRPr lang="es-AR" dirty="0" smtClean="0"/>
          </a:p>
          <a:p>
            <a:pPr lvl="1"/>
            <a:r>
              <a:rPr lang="es-AR" dirty="0" smtClean="0"/>
              <a:t>Como </a:t>
            </a:r>
            <a:r>
              <a:rPr lang="es-AR" dirty="0"/>
              <a:t>los cambios pueden ocurrir en dos direcciones, la orden de esta dependencia usualmente se ignora</a:t>
            </a:r>
            <a:r>
              <a:rPr lang="es-AR" dirty="0" smtClean="0"/>
              <a:t>.</a:t>
            </a:r>
          </a:p>
          <a:p>
            <a:pPr lvl="1"/>
            <a:r>
              <a:rPr lang="es-AR" dirty="0" smtClean="0"/>
              <a:t> </a:t>
            </a:r>
            <a:r>
              <a:rPr lang="es-AR" dirty="0"/>
              <a:t>Las propiedades de relación pueden especificar la asignación de trazado, pero el trazado es usualmente </a:t>
            </a:r>
            <a:r>
              <a:rPr lang="es-AR" dirty="0" err="1"/>
              <a:t>bi</a:t>
            </a:r>
            <a:r>
              <a:rPr lang="es-AR" dirty="0"/>
              <a:t>-direccional, informal y raramente computable.</a:t>
            </a:r>
            <a:endParaRPr lang="es-AR" dirty="0"/>
          </a:p>
        </p:txBody>
      </p:sp>
    </p:spTree>
    <p:extLst>
      <p:ext uri="{BB962C8B-B14F-4D97-AF65-F5344CB8AC3E}">
        <p14:creationId xmlns:p14="http://schemas.microsoft.com/office/powerpoint/2010/main" val="3968728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323528" y="3645024"/>
            <a:ext cx="5544616" cy="2664296"/>
          </a:xfrm>
        </p:spPr>
        <p:txBody>
          <a:bodyPr>
            <a:normAutofit fontScale="77500" lnSpcReduction="20000"/>
          </a:bodyPr>
          <a:lstStyle/>
          <a:p>
            <a:pPr lvl="2"/>
            <a:r>
              <a:rPr lang="es-AR" dirty="0" smtClean="0"/>
              <a:t>Asignando </a:t>
            </a:r>
            <a:r>
              <a:rPr lang="es-AR" dirty="0"/>
              <a:t>requisitos, clases, etc. a través del diseño de su sistema, hacia arriba a través de los niveles de abstracciones del modelo, asegura las imágenes grandes de su sistema, recuerda y refleja todas las imagines pequeñas y detalla esa restricción y la define. </a:t>
            </a:r>
            <a:endParaRPr lang="es-AR" dirty="0" smtClean="0"/>
          </a:p>
          <a:p>
            <a:pPr lvl="2"/>
            <a:r>
              <a:rPr lang="es-AR" dirty="0" smtClean="0"/>
              <a:t>Una </a:t>
            </a:r>
            <a:r>
              <a:rPr lang="es-AR" dirty="0"/>
              <a:t>relación se muestra como una línea de trazos con una punta de flecha sólida y el estereotipo &lt;&lt;realizar&gt;&gt;.</a:t>
            </a:r>
            <a:endParaRPr lang="es-AR" dirty="0"/>
          </a:p>
        </p:txBody>
      </p:sp>
      <p:pic>
        <p:nvPicPr>
          <p:cNvPr id="13314" name="Picture 2" descr="http://www.sparxsystems.com/images/screenshots/uml2_tutorial/CL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255332"/>
            <a:ext cx="2304256" cy="3558044"/>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07504" y="1340769"/>
            <a:ext cx="8731696" cy="216023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AR" b="1" dirty="0" smtClean="0"/>
              <a:t>Realizaciones</a:t>
            </a:r>
            <a:endParaRPr lang="es-AR" dirty="0" smtClean="0"/>
          </a:p>
          <a:p>
            <a:pPr lvl="1"/>
            <a:r>
              <a:rPr lang="es-AR" dirty="0" smtClean="0"/>
              <a:t>El objeto fuente implementa o realiza el destino. </a:t>
            </a:r>
          </a:p>
          <a:p>
            <a:pPr lvl="1"/>
            <a:r>
              <a:rPr lang="es-AR" dirty="0" smtClean="0"/>
              <a:t>Realizar se usa para expresar trazabilidad e integridad en el modelo – un proceso de negocio o requisitos se realiza por uno o más casos de uso que a su vez  se realizan por un componente, etc. </a:t>
            </a:r>
          </a:p>
        </p:txBody>
      </p:sp>
    </p:spTree>
    <p:extLst>
      <p:ext uri="{BB962C8B-B14F-4D97-AF65-F5344CB8AC3E}">
        <p14:creationId xmlns:p14="http://schemas.microsoft.com/office/powerpoint/2010/main" val="34775337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Diagrama de Clase UML 2</a:t>
            </a:r>
            <a:endParaRPr lang="es-AR" dirty="0"/>
          </a:p>
        </p:txBody>
      </p:sp>
      <p:sp>
        <p:nvSpPr>
          <p:cNvPr id="3" name="2 Marcador de contenido"/>
          <p:cNvSpPr>
            <a:spLocks noGrp="1"/>
          </p:cNvSpPr>
          <p:nvPr>
            <p:ph idx="1"/>
          </p:nvPr>
        </p:nvSpPr>
        <p:spPr>
          <a:xfrm>
            <a:off x="457200" y="1340768"/>
            <a:ext cx="8229600" cy="2332856"/>
          </a:xfrm>
        </p:spPr>
        <p:txBody>
          <a:bodyPr>
            <a:normAutofit fontScale="85000" lnSpcReduction="10000"/>
          </a:bodyPr>
          <a:lstStyle/>
          <a:p>
            <a:r>
              <a:rPr lang="es-AR" b="1" dirty="0" smtClean="0"/>
              <a:t>Anidamientos</a:t>
            </a:r>
            <a:endParaRPr lang="es-AR" dirty="0" smtClean="0"/>
          </a:p>
          <a:p>
            <a:pPr lvl="1"/>
            <a:r>
              <a:rPr lang="es-AR" dirty="0" smtClean="0"/>
              <a:t>Un </a:t>
            </a:r>
            <a:r>
              <a:rPr lang="es-AR" dirty="0"/>
              <a:t>anidamiento es un conector que muestra que el elemento fuente se anida dentro del elemento destino. </a:t>
            </a:r>
            <a:endParaRPr lang="es-AR" dirty="0" smtClean="0"/>
          </a:p>
          <a:p>
            <a:pPr lvl="2"/>
            <a:r>
              <a:rPr lang="es-AR" dirty="0" smtClean="0"/>
              <a:t>El </a:t>
            </a:r>
            <a:r>
              <a:rPr lang="es-AR" dirty="0"/>
              <a:t>siguiente diagrama muestra la definición de una clase interna a pesar de que en EA es más usual mostrarlos por su posición en la jerarquía de la Vista del Proyecto.</a:t>
            </a:r>
            <a:endParaRPr lang="es-AR" dirty="0"/>
          </a:p>
        </p:txBody>
      </p:sp>
      <p:pic>
        <p:nvPicPr>
          <p:cNvPr id="14338" name="Picture 2" descr="http://www.sparxsystems.com/images/screenshots/uml2_tutorial/CL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93" y="3933056"/>
            <a:ext cx="6681223" cy="235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461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Bloques de construcción UML</a:t>
            </a:r>
            <a:endParaRPr lang="es-AR" dirty="0"/>
          </a:p>
        </p:txBody>
      </p:sp>
      <p:sp>
        <p:nvSpPr>
          <p:cNvPr id="3" name="2 Marcador de contenido"/>
          <p:cNvSpPr>
            <a:spLocks noGrp="1"/>
          </p:cNvSpPr>
          <p:nvPr>
            <p:ph idx="1"/>
          </p:nvPr>
        </p:nvSpPr>
        <p:spPr>
          <a:xfrm>
            <a:off x="0" y="1268760"/>
            <a:ext cx="9144000" cy="3168353"/>
          </a:xfrm>
        </p:spPr>
        <p:txBody>
          <a:bodyPr>
            <a:normAutofit fontScale="85000" lnSpcReduction="20000"/>
          </a:bodyPr>
          <a:lstStyle/>
          <a:p>
            <a:r>
              <a:rPr lang="es-AR" dirty="0" smtClean="0"/>
              <a:t>El bloque de Construcción consta de tres bloques:</a:t>
            </a:r>
          </a:p>
          <a:p>
            <a:pPr lvl="1"/>
            <a:r>
              <a:rPr lang="es-AR" dirty="0" smtClean="0"/>
              <a:t>Elementos</a:t>
            </a:r>
          </a:p>
          <a:p>
            <a:pPr lvl="2"/>
            <a:r>
              <a:rPr lang="es-AR" dirty="0" smtClean="0"/>
              <a:t>Que son los propios elementos de modelado</a:t>
            </a:r>
          </a:p>
          <a:p>
            <a:pPr lvl="1"/>
            <a:r>
              <a:rPr lang="es-AR" dirty="0" smtClean="0"/>
              <a:t>Relaciones</a:t>
            </a:r>
          </a:p>
          <a:p>
            <a:pPr lvl="2"/>
            <a:r>
              <a:rPr lang="es-AR" dirty="0" smtClean="0"/>
              <a:t>Une a los elementos entre si. Especifican como dos o mas elementos se relacionan semánticamente</a:t>
            </a:r>
          </a:p>
          <a:p>
            <a:pPr lvl="1"/>
            <a:r>
              <a:rPr lang="es-AR" dirty="0" smtClean="0"/>
              <a:t>Diagramas</a:t>
            </a:r>
          </a:p>
          <a:p>
            <a:pPr lvl="2"/>
            <a:r>
              <a:rPr lang="es-AR" dirty="0" smtClean="0"/>
              <a:t>Son vistas de los modelos UML. Colecciones de elementos que cuentan  una historia y muestran que hará el sistema o como lo hará</a:t>
            </a:r>
            <a:endParaRPr lang="es-A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730847"/>
            <a:ext cx="56959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1111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Objetos UML 2</a:t>
            </a:r>
            <a:endParaRPr lang="es-AR" dirty="0"/>
          </a:p>
        </p:txBody>
      </p:sp>
      <p:sp>
        <p:nvSpPr>
          <p:cNvPr id="3" name="2 Marcador de contenido"/>
          <p:cNvSpPr>
            <a:spLocks noGrp="1"/>
          </p:cNvSpPr>
          <p:nvPr>
            <p:ph idx="1"/>
          </p:nvPr>
        </p:nvSpPr>
        <p:spPr>
          <a:xfrm>
            <a:off x="179512" y="1600200"/>
            <a:ext cx="8856984" cy="4709120"/>
          </a:xfrm>
        </p:spPr>
        <p:txBody>
          <a:bodyPr>
            <a:normAutofit/>
          </a:bodyPr>
          <a:lstStyle/>
          <a:p>
            <a:r>
              <a:rPr lang="es-AR" b="1" dirty="0"/>
              <a:t>Diagrama de </a:t>
            </a:r>
            <a:r>
              <a:rPr lang="es-AR" b="1" dirty="0" smtClean="0"/>
              <a:t>Objetos</a:t>
            </a:r>
            <a:endParaRPr lang="es-AR" dirty="0" smtClean="0"/>
          </a:p>
          <a:p>
            <a:pPr lvl="1"/>
            <a:r>
              <a:rPr lang="es-AR" dirty="0" smtClean="0"/>
              <a:t>Un </a:t>
            </a:r>
            <a:r>
              <a:rPr lang="es-AR" dirty="0"/>
              <a:t>diagrama de Objeto se puede considerar un caso especial de un diagrama de clase. </a:t>
            </a:r>
            <a:endParaRPr lang="es-AR" dirty="0" smtClean="0"/>
          </a:p>
          <a:p>
            <a:pPr lvl="2"/>
            <a:r>
              <a:rPr lang="es-AR" dirty="0" smtClean="0"/>
              <a:t>Los </a:t>
            </a:r>
            <a:r>
              <a:rPr lang="es-AR" dirty="0"/>
              <a:t>diagramas de objetos usan un sub conjunto de elementos de un diagrama de clase para enfatizar la relación entre las instancias de las clases en algún punto en el tiempo. </a:t>
            </a:r>
            <a:endParaRPr lang="es-AR" dirty="0" smtClean="0"/>
          </a:p>
          <a:p>
            <a:pPr lvl="2"/>
            <a:r>
              <a:rPr lang="es-AR" dirty="0" smtClean="0"/>
              <a:t>Estos </a:t>
            </a:r>
            <a:r>
              <a:rPr lang="es-AR" dirty="0"/>
              <a:t>son útiles para entender los diagramas de clases. </a:t>
            </a:r>
            <a:endParaRPr lang="es-AR" dirty="0" smtClean="0"/>
          </a:p>
          <a:p>
            <a:pPr lvl="2"/>
            <a:r>
              <a:rPr lang="es-AR" dirty="0" smtClean="0"/>
              <a:t>Estos </a:t>
            </a:r>
            <a:r>
              <a:rPr lang="es-AR" dirty="0"/>
              <a:t>no muestran nada diferente en su arquitectura a los diagramas de secuencia, pero reflejan multiplicidad y roles.</a:t>
            </a:r>
            <a:endParaRPr lang="es-AR" dirty="0"/>
          </a:p>
        </p:txBody>
      </p:sp>
    </p:spTree>
    <p:extLst>
      <p:ext uri="{BB962C8B-B14F-4D97-AF65-F5344CB8AC3E}">
        <p14:creationId xmlns:p14="http://schemas.microsoft.com/office/powerpoint/2010/main" val="2567025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pt-BR" b="1" dirty="0"/>
              <a:t>Diagrama de Objetos UML 2</a:t>
            </a:r>
            <a:endParaRPr lang="es-AR" dirty="0"/>
          </a:p>
        </p:txBody>
      </p:sp>
      <p:sp>
        <p:nvSpPr>
          <p:cNvPr id="3" name="2 Marcador de contenido"/>
          <p:cNvSpPr>
            <a:spLocks noGrp="1"/>
          </p:cNvSpPr>
          <p:nvPr>
            <p:ph idx="1"/>
          </p:nvPr>
        </p:nvSpPr>
        <p:spPr>
          <a:xfrm>
            <a:off x="107504" y="1268760"/>
            <a:ext cx="9036496" cy="3340968"/>
          </a:xfrm>
        </p:spPr>
        <p:txBody>
          <a:bodyPr>
            <a:normAutofit fontScale="85000" lnSpcReduction="20000"/>
          </a:bodyPr>
          <a:lstStyle/>
          <a:p>
            <a:r>
              <a:rPr lang="es-AR" b="1" dirty="0"/>
              <a:t>Elementos de Clase y </a:t>
            </a:r>
            <a:r>
              <a:rPr lang="es-AR" b="1" dirty="0" smtClean="0"/>
              <a:t>Objeto</a:t>
            </a:r>
            <a:endParaRPr lang="es-AR" dirty="0" smtClean="0"/>
          </a:p>
          <a:p>
            <a:pPr lvl="1"/>
            <a:r>
              <a:rPr lang="es-AR" dirty="0" smtClean="0"/>
              <a:t>El </a:t>
            </a:r>
            <a:r>
              <a:rPr lang="es-AR" dirty="0"/>
              <a:t>siguiente diagrama muestra las diferencias en apariencia entre un elemento clase y un elemento objeto. </a:t>
            </a:r>
            <a:endParaRPr lang="es-AR" dirty="0" smtClean="0"/>
          </a:p>
          <a:p>
            <a:pPr lvl="1"/>
            <a:r>
              <a:rPr lang="es-AR" dirty="0" smtClean="0"/>
              <a:t>Tener </a:t>
            </a:r>
            <a:r>
              <a:rPr lang="es-AR" dirty="0"/>
              <a:t>en cuenta que el elemento clase consiste de tres partes, divididas en compartimientos de nombres, atributos y </a:t>
            </a:r>
            <a:r>
              <a:rPr lang="es-AR" dirty="0" smtClean="0"/>
              <a:t>operaciones</a:t>
            </a:r>
          </a:p>
          <a:p>
            <a:pPr lvl="2"/>
            <a:r>
              <a:rPr lang="es-AR" dirty="0" smtClean="0"/>
              <a:t>Por </a:t>
            </a:r>
            <a:r>
              <a:rPr lang="es-AR" dirty="0"/>
              <a:t>predeterminado, los elementos objetos no tienen compartimientos. </a:t>
            </a:r>
            <a:endParaRPr lang="es-AR" dirty="0" smtClean="0"/>
          </a:p>
          <a:p>
            <a:pPr lvl="2"/>
            <a:r>
              <a:rPr lang="es-AR" dirty="0" smtClean="0"/>
              <a:t>La </a:t>
            </a:r>
            <a:r>
              <a:rPr lang="es-AR" dirty="0"/>
              <a:t>exhibición de los nombres es también diferente: los nombres de los objetos están subrayados y pueden mostrar el nombre del clasificador desde el cual el objeto se instancia.</a:t>
            </a:r>
            <a:endParaRPr lang="es-AR" dirty="0"/>
          </a:p>
        </p:txBody>
      </p:sp>
      <p:pic>
        <p:nvPicPr>
          <p:cNvPr id="15362" name="Picture 2" descr="http://www.sparxsystems.com/images/screenshots/uml2_tutorial/ob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437112"/>
            <a:ext cx="6192688" cy="237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2652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r>
              <a:rPr lang="pt-BR" b="1" dirty="0"/>
              <a:t>Diagrama de Objetos UML 2</a:t>
            </a:r>
            <a:endParaRPr lang="es-AR" dirty="0"/>
          </a:p>
        </p:txBody>
      </p:sp>
      <p:sp>
        <p:nvSpPr>
          <p:cNvPr id="3" name="2 Marcador de contenido"/>
          <p:cNvSpPr>
            <a:spLocks noGrp="1"/>
          </p:cNvSpPr>
          <p:nvPr>
            <p:ph idx="1"/>
          </p:nvPr>
        </p:nvSpPr>
        <p:spPr>
          <a:xfrm>
            <a:off x="457200" y="1196753"/>
            <a:ext cx="8579296" cy="2736304"/>
          </a:xfrm>
        </p:spPr>
        <p:txBody>
          <a:bodyPr>
            <a:normAutofit fontScale="92500" lnSpcReduction="20000"/>
          </a:bodyPr>
          <a:lstStyle/>
          <a:p>
            <a:r>
              <a:rPr lang="es-AR" b="1" dirty="0"/>
              <a:t>Estado en tiempo de </a:t>
            </a:r>
            <a:r>
              <a:rPr lang="es-AR" b="1" dirty="0" smtClean="0"/>
              <a:t>ejecución</a:t>
            </a:r>
            <a:endParaRPr lang="es-AR" dirty="0" smtClean="0"/>
          </a:p>
          <a:p>
            <a:pPr lvl="1"/>
            <a:r>
              <a:rPr lang="es-AR" dirty="0" smtClean="0"/>
              <a:t>Un </a:t>
            </a:r>
            <a:r>
              <a:rPr lang="es-AR" dirty="0"/>
              <a:t>elemento clasificador puede tener cualquier número de atributos y operaciones. </a:t>
            </a:r>
            <a:endParaRPr lang="es-AR" dirty="0" smtClean="0"/>
          </a:p>
          <a:p>
            <a:pPr lvl="1"/>
            <a:r>
              <a:rPr lang="es-AR" dirty="0" smtClean="0"/>
              <a:t>Estos </a:t>
            </a:r>
            <a:r>
              <a:rPr lang="es-AR" dirty="0"/>
              <a:t>se muestran en una instancia objeto. </a:t>
            </a:r>
            <a:endParaRPr lang="es-AR" dirty="0" smtClean="0"/>
          </a:p>
          <a:p>
            <a:pPr lvl="1"/>
            <a:r>
              <a:rPr lang="es-AR" dirty="0" smtClean="0"/>
              <a:t>Sin </a:t>
            </a:r>
            <a:r>
              <a:rPr lang="es-AR" dirty="0"/>
              <a:t>embargo, es posible definir el estado en tiempo de ejecución del objeto, mostrando un conjunto de valores de atributos en la instancia particular.</a:t>
            </a:r>
            <a:endParaRPr lang="es-AR" dirty="0"/>
          </a:p>
        </p:txBody>
      </p:sp>
      <p:pic>
        <p:nvPicPr>
          <p:cNvPr id="16386" name="Picture 2" descr="http://www.sparxsystems.com/images/screenshots/uml2_tutorial/ob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973930"/>
            <a:ext cx="3697957" cy="282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8281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67944" y="274638"/>
            <a:ext cx="4618856" cy="490066"/>
          </a:xfrm>
        </p:spPr>
        <p:txBody>
          <a:bodyPr>
            <a:normAutofit fontScale="90000"/>
          </a:bodyPr>
          <a:lstStyle/>
          <a:p>
            <a:r>
              <a:rPr lang="pt-BR" sz="3200" b="1" dirty="0"/>
              <a:t>Diagrama de Objetos UML 2</a:t>
            </a:r>
            <a:endParaRPr lang="es-AR" sz="3200" dirty="0"/>
          </a:p>
        </p:txBody>
      </p:sp>
      <p:sp>
        <p:nvSpPr>
          <p:cNvPr id="3" name="2 Marcador de contenido"/>
          <p:cNvSpPr>
            <a:spLocks noGrp="1"/>
          </p:cNvSpPr>
          <p:nvPr>
            <p:ph idx="1"/>
          </p:nvPr>
        </p:nvSpPr>
        <p:spPr>
          <a:xfrm>
            <a:off x="0" y="836712"/>
            <a:ext cx="3851920" cy="5760640"/>
          </a:xfrm>
        </p:spPr>
        <p:txBody>
          <a:bodyPr>
            <a:normAutofit fontScale="70000" lnSpcReduction="20000"/>
          </a:bodyPr>
          <a:lstStyle/>
          <a:p>
            <a:r>
              <a:rPr lang="es-AR" b="1" dirty="0"/>
              <a:t>Ejemplos de diagramas de clase y </a:t>
            </a:r>
            <a:r>
              <a:rPr lang="es-AR" b="1" dirty="0" smtClean="0"/>
              <a:t>objeto</a:t>
            </a:r>
            <a:r>
              <a:rPr lang="es-AR" dirty="0" smtClean="0"/>
              <a:t> </a:t>
            </a:r>
          </a:p>
          <a:p>
            <a:pPr lvl="1"/>
            <a:r>
              <a:rPr lang="es-AR" dirty="0" smtClean="0"/>
              <a:t>El </a:t>
            </a:r>
            <a:r>
              <a:rPr lang="es-AR" dirty="0"/>
              <a:t>siguiente diagrama muestra un diagrama objeto con su intercalación de clase definida, e ilustra la forma en la que un diagrama objeto se puede usar para probar las multiplicidades de tareas en los diagramas de clase. </a:t>
            </a:r>
            <a:endParaRPr lang="es-AR" dirty="0" smtClean="0"/>
          </a:p>
          <a:p>
            <a:pPr lvl="1"/>
            <a:r>
              <a:rPr lang="es-AR" dirty="0" smtClean="0"/>
              <a:t>La </a:t>
            </a:r>
            <a:r>
              <a:rPr lang="es-AR" dirty="0"/>
              <a:t>clase car tiene multiplicidad de una a muchos a la clase </a:t>
            </a:r>
            <a:r>
              <a:rPr lang="es-AR" dirty="0" err="1"/>
              <a:t>wheel</a:t>
            </a:r>
            <a:r>
              <a:rPr lang="es-AR" dirty="0"/>
              <a:t>, pero si en su lugar se elije una multiplicidad de 1 a 4, eso no hubiera permitido una clase car con tres clases </a:t>
            </a:r>
            <a:r>
              <a:rPr lang="es-AR" dirty="0" err="1"/>
              <a:t>wheel</a:t>
            </a:r>
            <a:r>
              <a:rPr lang="es-AR" dirty="0"/>
              <a:t> como se muestra en el diagrama objeto.</a:t>
            </a:r>
            <a:endParaRPr lang="es-AR" dirty="0"/>
          </a:p>
        </p:txBody>
      </p:sp>
      <p:pic>
        <p:nvPicPr>
          <p:cNvPr id="17410" name="Picture 2" descr="http://www.sparxsystems.com/images/screenshots/uml2_tutorial/ob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403026"/>
            <a:ext cx="5062032" cy="440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041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323528" y="1052736"/>
            <a:ext cx="8229600" cy="3052936"/>
          </a:xfrm>
        </p:spPr>
        <p:txBody>
          <a:bodyPr>
            <a:normAutofit fontScale="70000" lnSpcReduction="20000"/>
          </a:bodyPr>
          <a:lstStyle/>
          <a:p>
            <a:r>
              <a:rPr lang="es-AR" dirty="0"/>
              <a:t>Un diagrama de estructura compuesta es un diagrama que muestra la estructura interna de un clasificador, incluyendo sus puntos de interacción a otras partes del </a:t>
            </a:r>
            <a:r>
              <a:rPr lang="es-AR" dirty="0" smtClean="0"/>
              <a:t>sistema. </a:t>
            </a:r>
          </a:p>
          <a:p>
            <a:pPr lvl="1"/>
            <a:r>
              <a:rPr lang="es-AR" dirty="0" smtClean="0"/>
              <a:t>Esto </a:t>
            </a:r>
            <a:r>
              <a:rPr lang="es-AR" dirty="0"/>
              <a:t>muestra la configuración y relación de las partes que juntas realizan el comportamiento de clasificador contenido. </a:t>
            </a:r>
            <a:endParaRPr lang="es-AR" dirty="0"/>
          </a:p>
          <a:p>
            <a:pPr lvl="1"/>
            <a:r>
              <a:rPr lang="es-AR" dirty="0" smtClean="0"/>
              <a:t>Los </a:t>
            </a:r>
            <a:r>
              <a:rPr lang="es-AR" dirty="0"/>
              <a:t>elementos de clase han sido descriptos en gran detalle en la sección en los diagramas de clase. Esta sección describe la forma en que las clases se pueden mostrar como elementos compuestos exponiendo interfaces y conteniendo puertos y partes</a:t>
            </a:r>
            <a:r>
              <a:rPr lang="es-AR" dirty="0" smtClean="0"/>
              <a:t>.</a:t>
            </a:r>
          </a:p>
          <a:p>
            <a:pPr lvl="2"/>
            <a:r>
              <a:rPr lang="es-AR" dirty="0"/>
              <a:t>Un clasificador es cualquier elemento que defina una estructura y comportamiento</a:t>
            </a:r>
          </a:p>
        </p:txBody>
      </p:sp>
      <p:pic>
        <p:nvPicPr>
          <p:cNvPr id="18434" name="Picture 2" descr="http://www.sparxsystems.com/images/screenshots/uml2_tutorial/CP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005064"/>
            <a:ext cx="3668227"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251520" y="4221088"/>
            <a:ext cx="5112568" cy="226298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AR" dirty="0" smtClean="0"/>
              <a:t>Los elementos de clase han sido descriptos en gran detalle en la sección en los diagramas de clase. Esta sección describe la forma en que las clases se pueden mostrar como elementos compuestos exponiendo interfaces y conteniendo puertos y partes.</a:t>
            </a:r>
            <a:endParaRPr lang="es-AR" dirty="0"/>
          </a:p>
        </p:txBody>
      </p:sp>
    </p:spTree>
    <p:extLst>
      <p:ext uri="{BB962C8B-B14F-4D97-AF65-F5344CB8AC3E}">
        <p14:creationId xmlns:p14="http://schemas.microsoft.com/office/powerpoint/2010/main" val="17945377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251520" y="1124744"/>
            <a:ext cx="8579296" cy="3816424"/>
          </a:xfrm>
        </p:spPr>
        <p:txBody>
          <a:bodyPr>
            <a:normAutofit fontScale="92500" lnSpcReduction="20000"/>
          </a:bodyPr>
          <a:lstStyle/>
          <a:p>
            <a:r>
              <a:rPr lang="es-AR" b="1" dirty="0" smtClean="0"/>
              <a:t>Parte</a:t>
            </a:r>
            <a:endParaRPr lang="es-AR" dirty="0" smtClean="0"/>
          </a:p>
          <a:p>
            <a:pPr lvl="1"/>
            <a:r>
              <a:rPr lang="es-AR" dirty="0" smtClean="0"/>
              <a:t>Una </a:t>
            </a:r>
            <a:r>
              <a:rPr lang="es-AR" dirty="0"/>
              <a:t>parte es un elemento que representa un conjunto de una o más instancias que pertenecen a una instancia del clasificador contenida. </a:t>
            </a:r>
            <a:endParaRPr lang="es-AR" dirty="0" smtClean="0"/>
          </a:p>
          <a:p>
            <a:pPr lvl="2"/>
            <a:r>
              <a:rPr lang="es-AR" dirty="0" smtClean="0"/>
              <a:t>Por </a:t>
            </a:r>
            <a:r>
              <a:rPr lang="es-AR" dirty="0"/>
              <a:t>ejemplo, si una instancia de diagrama se apropia de un conjunto de elementos gráficos, luego los elementos gráficos se pueden representar como partes, si fuera útil hacer eso para modelar algún tipo de relación entre ellos. </a:t>
            </a:r>
            <a:endParaRPr lang="es-AR" dirty="0" smtClean="0"/>
          </a:p>
          <a:p>
            <a:pPr lvl="2"/>
            <a:r>
              <a:rPr lang="es-AR" dirty="0" smtClean="0"/>
              <a:t>Tener </a:t>
            </a:r>
            <a:r>
              <a:rPr lang="es-AR" dirty="0"/>
              <a:t>en cuenta que una parte se puede quitar de sus padres antes de que el </a:t>
            </a:r>
            <a:r>
              <a:rPr lang="es-AR" dirty="0" smtClean="0"/>
              <a:t>padre </a:t>
            </a:r>
            <a:r>
              <a:rPr lang="es-AR" dirty="0"/>
              <a:t>se elimine, para que la parte no se elimine al mismo tiempo. </a:t>
            </a:r>
            <a:endParaRPr lang="es-AR" dirty="0"/>
          </a:p>
        </p:txBody>
      </p:sp>
      <p:pic>
        <p:nvPicPr>
          <p:cNvPr id="19458" name="Picture 2" descr="http://www.sparxsystems.com/images/screenshots/uml2_tutorial/CP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4359869"/>
            <a:ext cx="2055754" cy="2498131"/>
          </a:xfrm>
          <a:prstGeom prst="rect">
            <a:avLst/>
          </a:prstGeom>
          <a:noFill/>
          <a:extLst>
            <a:ext uri="{909E8E84-426E-40DD-AFC4-6F175D3DCCD1}">
              <a14:hiddenFill xmlns:a14="http://schemas.microsoft.com/office/drawing/2010/main">
                <a:solidFill>
                  <a:srgbClr val="FFFFFF"/>
                </a:solidFill>
              </a14:hiddenFill>
            </a:ext>
          </a:extLst>
        </p:spPr>
      </p:pic>
      <p:sp>
        <p:nvSpPr>
          <p:cNvPr id="6" name="2 Marcador de contenido"/>
          <p:cNvSpPr txBox="1">
            <a:spLocks/>
          </p:cNvSpPr>
          <p:nvPr/>
        </p:nvSpPr>
        <p:spPr>
          <a:xfrm>
            <a:off x="179512" y="4676368"/>
            <a:ext cx="5616624" cy="151485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s-AR" dirty="0" smtClean="0"/>
              <a:t>Una parte se muestra como un rectángulo no adornado dentro del cuerpo de una clase o del elemento componente.</a:t>
            </a:r>
            <a:endParaRPr lang="es-AR" dirty="0"/>
          </a:p>
        </p:txBody>
      </p:sp>
    </p:spTree>
    <p:extLst>
      <p:ext uri="{BB962C8B-B14F-4D97-AF65-F5344CB8AC3E}">
        <p14:creationId xmlns:p14="http://schemas.microsoft.com/office/powerpoint/2010/main" val="9544988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107504" y="980728"/>
            <a:ext cx="8579296" cy="3672407"/>
          </a:xfrm>
        </p:spPr>
        <p:txBody>
          <a:bodyPr>
            <a:normAutofit fontScale="92500" lnSpcReduction="20000"/>
          </a:bodyPr>
          <a:lstStyle/>
          <a:p>
            <a:r>
              <a:rPr lang="es-AR" b="1" dirty="0"/>
              <a:t>Puerto</a:t>
            </a:r>
          </a:p>
          <a:p>
            <a:pPr lvl="1"/>
            <a:r>
              <a:rPr lang="es-AR" dirty="0"/>
              <a:t>Un Puerto es un elemento escrito que representa una parte visible externa de una instancia del clasificador contenido. </a:t>
            </a:r>
            <a:endParaRPr lang="es-AR" dirty="0" smtClean="0"/>
          </a:p>
          <a:p>
            <a:pPr lvl="2"/>
            <a:r>
              <a:rPr lang="es-AR" dirty="0" smtClean="0"/>
              <a:t>Los </a:t>
            </a:r>
            <a:r>
              <a:rPr lang="es-AR" dirty="0"/>
              <a:t>puertos definen la interacción entre un clasificador y su entorno. </a:t>
            </a:r>
            <a:endParaRPr lang="es-AR" dirty="0" smtClean="0"/>
          </a:p>
          <a:p>
            <a:pPr lvl="2"/>
            <a:r>
              <a:rPr lang="es-AR" dirty="0" smtClean="0"/>
              <a:t>Un </a:t>
            </a:r>
            <a:r>
              <a:rPr lang="es-AR" dirty="0"/>
              <a:t>Puerto puede aparecer en el límite de la parte contenida, una clase o una estructura compuesta. </a:t>
            </a:r>
            <a:endParaRPr lang="es-AR" dirty="0" smtClean="0"/>
          </a:p>
          <a:p>
            <a:pPr lvl="2"/>
            <a:r>
              <a:rPr lang="es-AR" dirty="0" smtClean="0"/>
              <a:t>Un </a:t>
            </a:r>
            <a:r>
              <a:rPr lang="es-AR" dirty="0"/>
              <a:t>Puerto puede especificar los servicios que un clasificador provee así como también los servicios que este requiere de su </a:t>
            </a:r>
            <a:r>
              <a:rPr lang="es-AR" dirty="0" smtClean="0"/>
              <a:t>entorno.</a:t>
            </a:r>
            <a:endParaRPr lang="es-AR" dirty="0"/>
          </a:p>
        </p:txBody>
      </p:sp>
      <p:sp>
        <p:nvSpPr>
          <p:cNvPr id="4" name="2 Marcador de contenido"/>
          <p:cNvSpPr txBox="1">
            <a:spLocks/>
          </p:cNvSpPr>
          <p:nvPr/>
        </p:nvSpPr>
        <p:spPr>
          <a:xfrm>
            <a:off x="107504" y="4653136"/>
            <a:ext cx="5976664" cy="179181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s-AR" dirty="0" smtClean="0"/>
              <a:t>Un Puerto se muestra como un rectángulo nombrado en el borde del límite de su clasificador apropiado.</a:t>
            </a:r>
          </a:p>
        </p:txBody>
      </p:sp>
      <p:pic>
        <p:nvPicPr>
          <p:cNvPr id="20482" name="Picture 2" descr="http://www.sparxsystems.com/images/screenshots/uml2_tutorial/CP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365103"/>
            <a:ext cx="2880320" cy="243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4385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323528" y="980729"/>
            <a:ext cx="8640960" cy="3816424"/>
          </a:xfrm>
        </p:spPr>
        <p:txBody>
          <a:bodyPr>
            <a:normAutofit fontScale="77500" lnSpcReduction="20000"/>
          </a:bodyPr>
          <a:lstStyle/>
          <a:p>
            <a:r>
              <a:rPr lang="es-AR" b="1" dirty="0" smtClean="0"/>
              <a:t>Interfaces 1/2</a:t>
            </a:r>
            <a:endParaRPr lang="es-AR" dirty="0" smtClean="0"/>
          </a:p>
          <a:p>
            <a:pPr lvl="1"/>
            <a:r>
              <a:rPr lang="es-AR" dirty="0" smtClean="0"/>
              <a:t>Una </a:t>
            </a:r>
            <a:r>
              <a:rPr lang="es-AR" dirty="0"/>
              <a:t>interfaz es similar a una clase pero con un número de restricciones. </a:t>
            </a:r>
            <a:endParaRPr lang="es-AR" dirty="0" smtClean="0"/>
          </a:p>
          <a:p>
            <a:pPr lvl="1"/>
            <a:r>
              <a:rPr lang="es-AR" dirty="0" smtClean="0"/>
              <a:t>Todas </a:t>
            </a:r>
            <a:r>
              <a:rPr lang="es-AR" dirty="0"/>
              <a:t>las operaciones de la interfaz son públicas y abstractas, y no proveen ninguna implementación predeterminada. </a:t>
            </a:r>
            <a:endParaRPr lang="es-AR" dirty="0" smtClean="0"/>
          </a:p>
          <a:p>
            <a:pPr lvl="1"/>
            <a:r>
              <a:rPr lang="es-AR" dirty="0" smtClean="0"/>
              <a:t>Todos </a:t>
            </a:r>
            <a:r>
              <a:rPr lang="es-AR" dirty="0"/>
              <a:t>los atributos de la interfaz deben ser constantes. </a:t>
            </a:r>
            <a:endParaRPr lang="es-AR" dirty="0" smtClean="0"/>
          </a:p>
          <a:p>
            <a:pPr lvl="1"/>
            <a:r>
              <a:rPr lang="es-AR" dirty="0" smtClean="0"/>
              <a:t>Sin </a:t>
            </a:r>
            <a:r>
              <a:rPr lang="es-AR" dirty="0"/>
              <a:t>embargo, mientras que una clase puede solo heredar de una sola </a:t>
            </a:r>
            <a:r>
              <a:rPr lang="es-AR" dirty="0" err="1"/>
              <a:t>super</a:t>
            </a:r>
            <a:r>
              <a:rPr lang="es-AR" dirty="0"/>
              <a:t>-clase, puede implementar interfaces </a:t>
            </a:r>
            <a:r>
              <a:rPr lang="es-AR" dirty="0" smtClean="0"/>
              <a:t>múltiples.</a:t>
            </a:r>
            <a:endParaRPr lang="es-AR" dirty="0"/>
          </a:p>
          <a:p>
            <a:pPr lvl="1"/>
            <a:r>
              <a:rPr lang="es-AR" dirty="0" smtClean="0"/>
              <a:t>Una </a:t>
            </a:r>
            <a:r>
              <a:rPr lang="es-AR" dirty="0"/>
              <a:t>interfaz, cuando esta sola en un diagrama, se muestra como un rectángulo del elemento clase con  la clave «interfaz» y con su nombre en itálica para denotar que es abstracto, o se muestra como un circulo.</a:t>
            </a:r>
            <a:endParaRPr lang="es-AR" dirty="0"/>
          </a:p>
        </p:txBody>
      </p:sp>
      <p:pic>
        <p:nvPicPr>
          <p:cNvPr id="21506" name="Picture 2" descr="http://www.sparxsystems.com/images/screenshots/uml2_tutorial/CP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511" y="4571566"/>
            <a:ext cx="3935929" cy="2286434"/>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79512" y="5068452"/>
            <a:ext cx="3528392" cy="923330"/>
          </a:xfrm>
          <a:prstGeom prst="rect">
            <a:avLst/>
          </a:prstGeom>
        </p:spPr>
        <p:txBody>
          <a:bodyPr wrap="square">
            <a:spAutoFit/>
          </a:bodyPr>
          <a:lstStyle/>
          <a:p>
            <a:r>
              <a:rPr lang="es-AR" dirty="0"/>
              <a:t>Tener en cuenta que la notación del círculo no muestra las operaciones de la interfaz. </a:t>
            </a:r>
          </a:p>
        </p:txBody>
      </p:sp>
    </p:spTree>
    <p:extLst>
      <p:ext uri="{BB962C8B-B14F-4D97-AF65-F5344CB8AC3E}">
        <p14:creationId xmlns:p14="http://schemas.microsoft.com/office/powerpoint/2010/main" val="2731904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18058"/>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395536" y="1124744"/>
            <a:ext cx="8640960" cy="3744416"/>
          </a:xfrm>
        </p:spPr>
        <p:txBody>
          <a:bodyPr/>
          <a:lstStyle/>
          <a:p>
            <a:r>
              <a:rPr lang="es-AR" b="1" dirty="0" smtClean="0"/>
              <a:t>Interfaces 2/2</a:t>
            </a:r>
          </a:p>
          <a:p>
            <a:pPr lvl="1"/>
            <a:r>
              <a:rPr lang="es-AR" b="1" dirty="0"/>
              <a:t>Una interfaz provista </a:t>
            </a:r>
            <a:r>
              <a:rPr lang="es-AR" dirty="0"/>
              <a:t>se muestra como una “pelota en un palo” adjuntada al borde de un elemento clasificador. </a:t>
            </a:r>
            <a:endParaRPr lang="es-AR" dirty="0" smtClean="0"/>
          </a:p>
          <a:p>
            <a:pPr lvl="1"/>
            <a:r>
              <a:rPr lang="es-AR" b="1" dirty="0" smtClean="0"/>
              <a:t>Una </a:t>
            </a:r>
            <a:r>
              <a:rPr lang="es-AR" b="1" dirty="0"/>
              <a:t>interfaz requerida </a:t>
            </a:r>
            <a:r>
              <a:rPr lang="es-AR" dirty="0"/>
              <a:t>se muestra como una “copa en un palo” adjuntada al borde de un elemento clasificador.</a:t>
            </a:r>
            <a:endParaRPr lang="es-AR" dirty="0"/>
          </a:p>
          <a:p>
            <a:endParaRPr lang="es-AR" dirty="0"/>
          </a:p>
        </p:txBody>
      </p:sp>
      <p:pic>
        <p:nvPicPr>
          <p:cNvPr id="22530" name="Picture 2" descr="http://www.sparxsystems.com/images/screenshots/uml2_tutorial/CP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93096"/>
            <a:ext cx="3330256"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466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457200" y="1124744"/>
            <a:ext cx="4834880" cy="5472607"/>
          </a:xfrm>
        </p:spPr>
        <p:txBody>
          <a:bodyPr>
            <a:normAutofit fontScale="92500" lnSpcReduction="10000"/>
          </a:bodyPr>
          <a:lstStyle/>
          <a:p>
            <a:r>
              <a:rPr lang="es-AR" b="1" dirty="0" smtClean="0"/>
              <a:t>Delegar</a:t>
            </a:r>
            <a:endParaRPr lang="es-AR" dirty="0" smtClean="0"/>
          </a:p>
          <a:p>
            <a:pPr lvl="1"/>
            <a:r>
              <a:rPr lang="es-AR" dirty="0" smtClean="0"/>
              <a:t>Un </a:t>
            </a:r>
            <a:r>
              <a:rPr lang="es-AR" dirty="0"/>
              <a:t>conector delegar se usa para definir los trabajos internos de los puertos e interfaces externas del componente. </a:t>
            </a:r>
            <a:endParaRPr lang="es-AR" dirty="0" smtClean="0"/>
          </a:p>
          <a:p>
            <a:pPr lvl="2"/>
            <a:r>
              <a:rPr lang="es-AR" dirty="0" smtClean="0"/>
              <a:t>Un </a:t>
            </a:r>
            <a:r>
              <a:rPr lang="es-AR" dirty="0"/>
              <a:t>conector delegar se muestra como una flecha con un estereotipo «delegar». </a:t>
            </a:r>
            <a:endParaRPr lang="es-AR" dirty="0" smtClean="0"/>
          </a:p>
          <a:p>
            <a:pPr lvl="2"/>
            <a:r>
              <a:rPr lang="es-AR" dirty="0" smtClean="0"/>
              <a:t>Esto </a:t>
            </a:r>
            <a:r>
              <a:rPr lang="es-AR" dirty="0"/>
              <a:t>conecta un contrato externo de un componente como se muestra por sus puertos a la realización interna del comportamiento de la parte del componente.</a:t>
            </a:r>
            <a:endParaRPr lang="es-AR" dirty="0"/>
          </a:p>
        </p:txBody>
      </p:sp>
      <p:pic>
        <p:nvPicPr>
          <p:cNvPr id="23554" name="Picture 2" descr="http://www.sparxsystems.com/images/screenshots/uml2_tutorial/CP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844824"/>
            <a:ext cx="3814478"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00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Elementos</a:t>
            </a:r>
            <a:endParaRPr lang="es-AR" dirty="0"/>
          </a:p>
        </p:txBody>
      </p:sp>
      <p:sp>
        <p:nvSpPr>
          <p:cNvPr id="3" name="2 Marcador de contenido"/>
          <p:cNvSpPr>
            <a:spLocks noGrp="1"/>
          </p:cNvSpPr>
          <p:nvPr>
            <p:ph idx="1"/>
          </p:nvPr>
        </p:nvSpPr>
        <p:spPr>
          <a:xfrm>
            <a:off x="179512" y="1124744"/>
            <a:ext cx="8856984" cy="4968552"/>
          </a:xfrm>
        </p:spPr>
        <p:txBody>
          <a:bodyPr>
            <a:normAutofit fontScale="92500" lnSpcReduction="20000"/>
          </a:bodyPr>
          <a:lstStyle/>
          <a:p>
            <a:r>
              <a:rPr lang="es-AR" dirty="0" smtClean="0"/>
              <a:t>Se dividen en:</a:t>
            </a:r>
          </a:p>
          <a:p>
            <a:pPr lvl="1"/>
            <a:r>
              <a:rPr lang="es-AR" dirty="0" smtClean="0"/>
              <a:t>Elementos estructurales</a:t>
            </a:r>
          </a:p>
          <a:p>
            <a:pPr lvl="2"/>
            <a:r>
              <a:rPr lang="es-AR" dirty="0" smtClean="0"/>
              <a:t>Los nombres en un modelo UML</a:t>
            </a:r>
          </a:p>
          <a:p>
            <a:pPr lvl="3"/>
            <a:r>
              <a:rPr lang="es-AR" dirty="0" smtClean="0"/>
              <a:t>Clase, interfaz, colaboración, caso de uso, case activa, componente, nodo</a:t>
            </a:r>
          </a:p>
          <a:p>
            <a:pPr lvl="1"/>
            <a:r>
              <a:rPr lang="es-AR" dirty="0" smtClean="0"/>
              <a:t>Elementos de comportamiento </a:t>
            </a:r>
          </a:p>
          <a:p>
            <a:pPr lvl="2"/>
            <a:r>
              <a:rPr lang="es-AR" dirty="0" smtClean="0"/>
              <a:t>Los verbos de un modelo UML</a:t>
            </a:r>
          </a:p>
          <a:p>
            <a:pPr lvl="3"/>
            <a:r>
              <a:rPr lang="es-AR" dirty="0" smtClean="0"/>
              <a:t>Interacción, actividades, maquinas de estado</a:t>
            </a:r>
          </a:p>
          <a:p>
            <a:pPr lvl="1"/>
            <a:r>
              <a:rPr lang="es-AR" dirty="0" smtClean="0"/>
              <a:t>Elementos de agrupación</a:t>
            </a:r>
          </a:p>
          <a:p>
            <a:pPr lvl="2"/>
            <a:r>
              <a:rPr lang="es-AR" dirty="0" smtClean="0"/>
              <a:t>El paquete que se usa para agrupar elementos del modelo semánticamente relacionadas en unidades  cohesivas</a:t>
            </a:r>
          </a:p>
          <a:p>
            <a:pPr lvl="1"/>
            <a:r>
              <a:rPr lang="es-AR" dirty="0" smtClean="0"/>
              <a:t>Elementos de anotación</a:t>
            </a:r>
          </a:p>
          <a:p>
            <a:pPr lvl="2"/>
            <a:r>
              <a:rPr lang="es-AR" dirty="0" smtClean="0"/>
              <a:t>La nota que se anexan al modelo para capturar información ad hoc</a:t>
            </a:r>
          </a:p>
        </p:txBody>
      </p:sp>
    </p:spTree>
    <p:extLst>
      <p:ext uri="{BB962C8B-B14F-4D97-AF65-F5344CB8AC3E}">
        <p14:creationId xmlns:p14="http://schemas.microsoft.com/office/powerpoint/2010/main" val="27831774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normAutofit/>
          </a:bodyPr>
          <a:lstStyle/>
          <a:p>
            <a:r>
              <a:rPr lang="es-AR" sz="3200" b="1" dirty="0"/>
              <a:t>Diagrama de Estructura Compuesta UML 2</a:t>
            </a:r>
            <a:endParaRPr lang="es-AR" sz="3200" dirty="0"/>
          </a:p>
        </p:txBody>
      </p:sp>
      <p:sp>
        <p:nvSpPr>
          <p:cNvPr id="3" name="2 Marcador de contenido"/>
          <p:cNvSpPr>
            <a:spLocks noGrp="1"/>
          </p:cNvSpPr>
          <p:nvPr>
            <p:ph idx="1"/>
          </p:nvPr>
        </p:nvSpPr>
        <p:spPr>
          <a:xfrm>
            <a:off x="457200" y="1052736"/>
            <a:ext cx="8229600" cy="3312369"/>
          </a:xfrm>
        </p:spPr>
        <p:txBody>
          <a:bodyPr>
            <a:normAutofit fontScale="70000" lnSpcReduction="20000"/>
          </a:bodyPr>
          <a:lstStyle/>
          <a:p>
            <a:r>
              <a:rPr lang="es-AR" b="1" dirty="0" smtClean="0"/>
              <a:t>Colaboración</a:t>
            </a:r>
            <a:endParaRPr lang="es-AR" dirty="0" smtClean="0"/>
          </a:p>
          <a:p>
            <a:pPr lvl="1"/>
            <a:r>
              <a:rPr lang="es-AR" dirty="0" smtClean="0"/>
              <a:t>Una </a:t>
            </a:r>
            <a:r>
              <a:rPr lang="es-AR" dirty="0"/>
              <a:t>colaboración define un conjunto de roles </a:t>
            </a:r>
            <a:r>
              <a:rPr lang="es-AR" dirty="0" err="1"/>
              <a:t>co</a:t>
            </a:r>
            <a:r>
              <a:rPr lang="es-AR" dirty="0"/>
              <a:t>-operativos usados colectivamente para ilustrar una funcionalidad especifica. </a:t>
            </a:r>
            <a:endParaRPr lang="es-AR" dirty="0" smtClean="0"/>
          </a:p>
          <a:p>
            <a:pPr lvl="1"/>
            <a:r>
              <a:rPr lang="es-AR" dirty="0" smtClean="0"/>
              <a:t>Una </a:t>
            </a:r>
            <a:r>
              <a:rPr lang="es-AR" dirty="0"/>
              <a:t>colaboración debería solo mostrar los roles y los atributos requeridos para lograr sus tareas o funciones definidas. </a:t>
            </a:r>
            <a:endParaRPr lang="es-AR" dirty="0" smtClean="0"/>
          </a:p>
          <a:p>
            <a:pPr lvl="1"/>
            <a:r>
              <a:rPr lang="es-AR" dirty="0" smtClean="0"/>
              <a:t>Aislar </a:t>
            </a:r>
            <a:r>
              <a:rPr lang="es-AR" dirty="0"/>
              <a:t>los roles primarios es un ejercicio de simplificar la estructura y clasificar el comportamiento, y también provee para poder re- usarlo. </a:t>
            </a:r>
            <a:endParaRPr lang="es-AR" dirty="0" smtClean="0"/>
          </a:p>
          <a:p>
            <a:pPr lvl="1"/>
            <a:r>
              <a:rPr lang="es-AR" dirty="0" smtClean="0"/>
              <a:t>Un </a:t>
            </a:r>
            <a:r>
              <a:rPr lang="es-AR" dirty="0"/>
              <a:t>elemento colaboración a menudo implementa un </a:t>
            </a:r>
            <a:r>
              <a:rPr lang="es-AR" dirty="0" smtClean="0"/>
              <a:t>patrón.</a:t>
            </a:r>
            <a:endParaRPr lang="es-AR" dirty="0"/>
          </a:p>
          <a:p>
            <a:pPr lvl="1"/>
            <a:r>
              <a:rPr lang="es-AR" dirty="0" smtClean="0"/>
              <a:t>Un </a:t>
            </a:r>
            <a:r>
              <a:rPr lang="es-AR" dirty="0"/>
              <a:t>elemento colaboración se muestra como un elipse</a:t>
            </a:r>
            <a:endParaRPr lang="es-AR" dirty="0"/>
          </a:p>
        </p:txBody>
      </p:sp>
      <p:pic>
        <p:nvPicPr>
          <p:cNvPr id="24578" name="Picture 2" descr="http://www.sparxsystems.com/images/screenshots/uml2_tutorial/CP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768" y="3861048"/>
            <a:ext cx="3964158" cy="288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2800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457200" y="1600201"/>
            <a:ext cx="8229600" cy="1828800"/>
          </a:xfrm>
        </p:spPr>
        <p:txBody>
          <a:bodyPr>
            <a:normAutofit fontScale="85000" lnSpcReduction="20000"/>
          </a:bodyPr>
          <a:lstStyle/>
          <a:p>
            <a:r>
              <a:rPr lang="es-AR" b="1" dirty="0"/>
              <a:t>Enlace de </a:t>
            </a:r>
            <a:r>
              <a:rPr lang="es-AR" b="1" dirty="0" smtClean="0"/>
              <a:t>Roles</a:t>
            </a:r>
            <a:endParaRPr lang="es-AR" dirty="0"/>
          </a:p>
          <a:p>
            <a:pPr lvl="1"/>
            <a:r>
              <a:rPr lang="es-AR" dirty="0" smtClean="0"/>
              <a:t>Un </a:t>
            </a:r>
            <a:r>
              <a:rPr lang="es-AR" dirty="0"/>
              <a:t>conector enlace de roles se dibuja desde una colaboración a un clasificador que completa el </a:t>
            </a:r>
            <a:r>
              <a:rPr lang="es-AR" dirty="0" smtClean="0"/>
              <a:t>rol.</a:t>
            </a:r>
          </a:p>
          <a:p>
            <a:pPr lvl="1"/>
            <a:r>
              <a:rPr lang="es-AR" dirty="0" smtClean="0"/>
              <a:t>Esto </a:t>
            </a:r>
            <a:r>
              <a:rPr lang="es-AR" dirty="0"/>
              <a:t>se muestra como una línea de trazos con una punta de flecha y el estereotipo «enlace de roles».</a:t>
            </a:r>
            <a:endParaRPr lang="es-AR" dirty="0"/>
          </a:p>
        </p:txBody>
      </p:sp>
      <p:pic>
        <p:nvPicPr>
          <p:cNvPr id="25602" name="Picture 2" descr="http://www.sparxsystems.com/images/screenshots/uml2_tutorial/CP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789040"/>
            <a:ext cx="623312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6477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457200" y="1600201"/>
            <a:ext cx="8229600" cy="1828800"/>
          </a:xfrm>
        </p:spPr>
        <p:txBody>
          <a:bodyPr>
            <a:normAutofit fontScale="70000" lnSpcReduction="20000"/>
          </a:bodyPr>
          <a:lstStyle/>
          <a:p>
            <a:r>
              <a:rPr lang="es-AR" b="1" dirty="0" smtClean="0"/>
              <a:t>Representa</a:t>
            </a:r>
            <a:endParaRPr lang="es-AR" dirty="0" smtClean="0"/>
          </a:p>
          <a:p>
            <a:pPr lvl="1"/>
            <a:r>
              <a:rPr lang="es-AR" dirty="0" smtClean="0"/>
              <a:t>Un </a:t>
            </a:r>
            <a:r>
              <a:rPr lang="es-AR" dirty="0"/>
              <a:t>conector representa se puede dibujar desde una colaboración a un clasificador para mostrar que una colaboración se usa en el clasificador. </a:t>
            </a:r>
            <a:endParaRPr lang="es-AR" dirty="0" smtClean="0"/>
          </a:p>
          <a:p>
            <a:pPr lvl="1"/>
            <a:r>
              <a:rPr lang="es-AR" dirty="0" smtClean="0"/>
              <a:t>Se </a:t>
            </a:r>
            <a:r>
              <a:rPr lang="es-AR" dirty="0"/>
              <a:t>muestra como una línea de trazos con una punta de flecha y el estereotipo «representa».</a:t>
            </a:r>
            <a:endParaRPr lang="es-AR" dirty="0"/>
          </a:p>
        </p:txBody>
      </p:sp>
      <p:pic>
        <p:nvPicPr>
          <p:cNvPr id="26626" name="Picture 2" descr="http://www.sparxsystems.com/images/screenshots/uml2_tutorial/CP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933056"/>
            <a:ext cx="6779458"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1194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600" b="1" dirty="0"/>
              <a:t>Diagrama de Estructura Compuesta UML 2</a:t>
            </a:r>
            <a:endParaRPr lang="es-AR" sz="3600" dirty="0"/>
          </a:p>
        </p:txBody>
      </p:sp>
      <p:sp>
        <p:nvSpPr>
          <p:cNvPr id="3" name="2 Marcador de contenido"/>
          <p:cNvSpPr>
            <a:spLocks noGrp="1"/>
          </p:cNvSpPr>
          <p:nvPr>
            <p:ph idx="1"/>
          </p:nvPr>
        </p:nvSpPr>
        <p:spPr>
          <a:xfrm>
            <a:off x="457200" y="1600201"/>
            <a:ext cx="8229600" cy="2476872"/>
          </a:xfrm>
        </p:spPr>
        <p:txBody>
          <a:bodyPr>
            <a:normAutofit fontScale="92500" lnSpcReduction="10000"/>
          </a:bodyPr>
          <a:lstStyle/>
          <a:p>
            <a:r>
              <a:rPr lang="es-AR" b="1" dirty="0" smtClean="0"/>
              <a:t>Ocurrencia</a:t>
            </a:r>
            <a:endParaRPr lang="es-AR" dirty="0" smtClean="0"/>
          </a:p>
          <a:p>
            <a:pPr lvl="1"/>
            <a:r>
              <a:rPr lang="es-AR" dirty="0" smtClean="0"/>
              <a:t>Un </a:t>
            </a:r>
            <a:r>
              <a:rPr lang="es-AR" dirty="0"/>
              <a:t>conector ocurrencia se puede dibujar desde una colaboración a un clasificador para mostrar que la colaboración representa (sic) el </a:t>
            </a:r>
            <a:r>
              <a:rPr lang="es-AR" dirty="0" smtClean="0"/>
              <a:t>clasificador.</a:t>
            </a:r>
          </a:p>
          <a:p>
            <a:pPr lvl="1"/>
            <a:r>
              <a:rPr lang="es-AR" dirty="0" smtClean="0"/>
              <a:t>Esto </a:t>
            </a:r>
            <a:r>
              <a:rPr lang="es-AR" dirty="0"/>
              <a:t>se muestra como una línea de trazos y el estereotipo «ocurrencia».</a:t>
            </a:r>
            <a:endParaRPr lang="es-AR" dirty="0"/>
          </a:p>
        </p:txBody>
      </p:sp>
      <p:pic>
        <p:nvPicPr>
          <p:cNvPr id="27650" name="Picture 2" descr="http://www.sparxsystems.com/images/screenshots/uml2_tutorial/CP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77072"/>
            <a:ext cx="6622330"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238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Componentes UML 2</a:t>
            </a:r>
            <a:endParaRPr lang="es-AR" dirty="0"/>
          </a:p>
        </p:txBody>
      </p:sp>
      <p:sp>
        <p:nvSpPr>
          <p:cNvPr id="3" name="2 Marcador de contenido"/>
          <p:cNvSpPr>
            <a:spLocks noGrp="1"/>
          </p:cNvSpPr>
          <p:nvPr>
            <p:ph idx="1"/>
          </p:nvPr>
        </p:nvSpPr>
        <p:spPr>
          <a:xfrm>
            <a:off x="0" y="1600200"/>
            <a:ext cx="4427984" cy="5257799"/>
          </a:xfrm>
        </p:spPr>
        <p:txBody>
          <a:bodyPr>
            <a:normAutofit fontScale="70000" lnSpcReduction="20000"/>
          </a:bodyPr>
          <a:lstStyle/>
          <a:p>
            <a:r>
              <a:rPr lang="es-AR" dirty="0"/>
              <a:t>Los Diagramas de Componentes ilustran las piezas del software, controladores embebidos, etc. que conformarán un sistema. </a:t>
            </a:r>
            <a:endParaRPr lang="es-AR" dirty="0" smtClean="0"/>
          </a:p>
          <a:p>
            <a:r>
              <a:rPr lang="es-AR" dirty="0" smtClean="0"/>
              <a:t>Un </a:t>
            </a:r>
            <a:r>
              <a:rPr lang="es-AR" dirty="0"/>
              <a:t>diagrama de Componentes tiene un nivel más alto de abstracción que un diagrama de clase </a:t>
            </a:r>
            <a:endParaRPr lang="es-AR" dirty="0" smtClean="0"/>
          </a:p>
          <a:p>
            <a:pPr marL="0" indent="0" algn="ctr">
              <a:buNone/>
            </a:pPr>
            <a:r>
              <a:rPr lang="es-AR" dirty="0" smtClean="0"/>
              <a:t>Usualmente </a:t>
            </a:r>
            <a:r>
              <a:rPr lang="es-AR" dirty="0"/>
              <a:t>un componente se implementa por una o más clases (u objetos) en tiempo de ejecución. </a:t>
            </a:r>
            <a:endParaRPr lang="es-AR" dirty="0" smtClean="0"/>
          </a:p>
          <a:p>
            <a:r>
              <a:rPr lang="es-AR" dirty="0" smtClean="0"/>
              <a:t>Estos </a:t>
            </a:r>
            <a:r>
              <a:rPr lang="es-AR" dirty="0"/>
              <a:t>son bloques de construcción, como eventualmente un componente puede comprender una gran porción de un sistema.</a:t>
            </a:r>
            <a:endParaRPr lang="es-AR" dirty="0"/>
          </a:p>
        </p:txBody>
      </p:sp>
      <p:pic>
        <p:nvPicPr>
          <p:cNvPr id="28674" name="Picture 2" descr="http://www.sparxsystems.com/images/screenshots/uml2_tutorial/cd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700808"/>
            <a:ext cx="4257675"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720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Componentes UML 2</a:t>
            </a:r>
            <a:endParaRPr lang="es-AR" dirty="0"/>
          </a:p>
        </p:txBody>
      </p:sp>
      <p:sp>
        <p:nvSpPr>
          <p:cNvPr id="3" name="2 Marcador de contenido"/>
          <p:cNvSpPr>
            <a:spLocks noGrp="1"/>
          </p:cNvSpPr>
          <p:nvPr>
            <p:ph idx="1"/>
          </p:nvPr>
        </p:nvSpPr>
        <p:spPr>
          <a:xfrm>
            <a:off x="179512" y="1600200"/>
            <a:ext cx="8856984" cy="4637112"/>
          </a:xfrm>
        </p:spPr>
        <p:txBody>
          <a:bodyPr>
            <a:normAutofit fontScale="70000" lnSpcReduction="20000"/>
          </a:bodyPr>
          <a:lstStyle/>
          <a:p>
            <a:r>
              <a:rPr lang="es-AR" dirty="0"/>
              <a:t>El </a:t>
            </a:r>
            <a:r>
              <a:rPr lang="es-AR" dirty="0" smtClean="0"/>
              <a:t>diagrama (figura) muestra </a:t>
            </a:r>
            <a:r>
              <a:rPr lang="es-AR" dirty="0"/>
              <a:t>algunos componentes y sus relaciones internas. </a:t>
            </a:r>
            <a:endParaRPr lang="es-AR" dirty="0" smtClean="0"/>
          </a:p>
          <a:p>
            <a:r>
              <a:rPr lang="es-AR" dirty="0" smtClean="0"/>
              <a:t>Los </a:t>
            </a:r>
            <a:r>
              <a:rPr lang="es-AR" dirty="0"/>
              <a:t>conectores Ensamble ‘vinculan’ las interfaces proporcionadas suministrada por el Producto y el Cliente a las interfaces requeridas especificadas por orden. </a:t>
            </a:r>
            <a:endParaRPr lang="es-AR" dirty="0" smtClean="0"/>
          </a:p>
          <a:p>
            <a:r>
              <a:rPr lang="es-AR" dirty="0" smtClean="0"/>
              <a:t>Una </a:t>
            </a:r>
            <a:r>
              <a:rPr lang="es-AR" dirty="0"/>
              <a:t>relación de dependencia traza los detalles de la cuenta asociada del cliente a la interfaz requerida, ‘pago’, indicada por orden</a:t>
            </a:r>
            <a:endParaRPr lang="es-AR" b="1" dirty="0"/>
          </a:p>
          <a:p>
            <a:r>
              <a:rPr lang="es-AR" dirty="0"/>
              <a:t>Los componentes son similares en práctica a los diagramas de paquete como los límites definidos y se usan para agrupar elementos en estructuras lógicas. </a:t>
            </a:r>
            <a:endParaRPr lang="es-AR" dirty="0" smtClean="0"/>
          </a:p>
          <a:p>
            <a:r>
              <a:rPr lang="es-AR" dirty="0" smtClean="0"/>
              <a:t>La </a:t>
            </a:r>
            <a:r>
              <a:rPr lang="es-AR" dirty="0"/>
              <a:t>diferencia entre Diagramas de Paquete y Diagramas de Componente es que los diagramas de componente ofrecen un mecanismo de agrupamiento más rico semánticamente. Con los Diagramas de Componente todos los elementos del modelo son privados mientras que los diagramas de Paquete solo muestran ítems públicos.</a:t>
            </a:r>
          </a:p>
          <a:p>
            <a:endParaRPr lang="es-AR" dirty="0"/>
          </a:p>
        </p:txBody>
      </p:sp>
    </p:spTree>
    <p:extLst>
      <p:ext uri="{BB962C8B-B14F-4D97-AF65-F5344CB8AC3E}">
        <p14:creationId xmlns:p14="http://schemas.microsoft.com/office/powerpoint/2010/main" val="34603332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Componentes UML 2</a:t>
            </a:r>
            <a:endParaRPr lang="es-AR" dirty="0"/>
          </a:p>
        </p:txBody>
      </p:sp>
      <p:sp>
        <p:nvSpPr>
          <p:cNvPr id="3" name="2 Marcador de contenido"/>
          <p:cNvSpPr>
            <a:spLocks noGrp="1"/>
          </p:cNvSpPr>
          <p:nvPr>
            <p:ph idx="1"/>
          </p:nvPr>
        </p:nvSpPr>
        <p:spPr>
          <a:xfrm>
            <a:off x="457200" y="1412776"/>
            <a:ext cx="8229600" cy="2908920"/>
          </a:xfrm>
        </p:spPr>
        <p:txBody>
          <a:bodyPr>
            <a:normAutofit/>
          </a:bodyPr>
          <a:lstStyle/>
          <a:p>
            <a:r>
              <a:rPr lang="es-AR" b="1" dirty="0"/>
              <a:t>Representando </a:t>
            </a:r>
            <a:r>
              <a:rPr lang="es-AR" b="1" dirty="0" smtClean="0"/>
              <a:t>Componentes</a:t>
            </a:r>
            <a:endParaRPr lang="es-AR" dirty="0" smtClean="0"/>
          </a:p>
          <a:p>
            <a:pPr lvl="1"/>
            <a:r>
              <a:rPr lang="es-AR" dirty="0" smtClean="0"/>
              <a:t>Los </a:t>
            </a:r>
            <a:r>
              <a:rPr lang="es-AR" dirty="0"/>
              <a:t>componentes se representan como un clasificador rectangular con la clave «componente», opcionalmente el componente se puede mostrar como un rectángulo con un icono de componente en la esquina derecha arriba.</a:t>
            </a:r>
            <a:endParaRPr lang="es-AR" dirty="0"/>
          </a:p>
        </p:txBody>
      </p:sp>
      <p:pic>
        <p:nvPicPr>
          <p:cNvPr id="29698" name="Picture 2" descr="http://www.sparxsystems.com/images/screenshots/uml2_tutorial/cd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93096"/>
            <a:ext cx="6229995"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08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Componentes UML 2</a:t>
            </a:r>
            <a:endParaRPr lang="es-AR" dirty="0"/>
          </a:p>
        </p:txBody>
      </p:sp>
      <p:sp>
        <p:nvSpPr>
          <p:cNvPr id="3" name="2 Marcador de contenido"/>
          <p:cNvSpPr>
            <a:spLocks noGrp="1"/>
          </p:cNvSpPr>
          <p:nvPr>
            <p:ph idx="1"/>
          </p:nvPr>
        </p:nvSpPr>
        <p:spPr>
          <a:xfrm>
            <a:off x="457200" y="1600201"/>
            <a:ext cx="8229600" cy="2476872"/>
          </a:xfrm>
        </p:spPr>
        <p:txBody>
          <a:bodyPr>
            <a:normAutofit fontScale="85000" lnSpcReduction="20000"/>
          </a:bodyPr>
          <a:lstStyle/>
          <a:p>
            <a:r>
              <a:rPr lang="es-AR" b="1" dirty="0"/>
              <a:t>Interfaces </a:t>
            </a:r>
            <a:r>
              <a:rPr lang="es-AR" b="1" dirty="0" smtClean="0"/>
              <a:t>Requeridas</a:t>
            </a:r>
            <a:endParaRPr lang="es-AR" dirty="0" smtClean="0"/>
          </a:p>
          <a:p>
            <a:pPr lvl="1"/>
            <a:r>
              <a:rPr lang="es-AR" dirty="0" smtClean="0"/>
              <a:t>El </a:t>
            </a:r>
            <a:r>
              <a:rPr lang="es-AR" dirty="0"/>
              <a:t>conector Ensamble une la interfaz requerida del componente (Componente1) con la interfaz proporcionada de otro componente (Component2); esto permite que un componente provea los servicios que otro componente requiere. Las Interfaces son colecciones de uno o más métodos que pueden o no contener atributos.</a:t>
            </a:r>
            <a:endParaRPr lang="es-AR" dirty="0"/>
          </a:p>
        </p:txBody>
      </p:sp>
      <p:pic>
        <p:nvPicPr>
          <p:cNvPr id="30722" name="Picture 2" descr="http://www.sparxsystems.com/images/screenshots/uml2_tutorial/CD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149080"/>
            <a:ext cx="6663352"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5096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Componentes UML 2</a:t>
            </a:r>
            <a:endParaRPr lang="es-AR" dirty="0"/>
          </a:p>
        </p:txBody>
      </p:sp>
      <p:sp>
        <p:nvSpPr>
          <p:cNvPr id="3" name="2 Marcador de contenido"/>
          <p:cNvSpPr>
            <a:spLocks noGrp="1"/>
          </p:cNvSpPr>
          <p:nvPr>
            <p:ph idx="1"/>
          </p:nvPr>
        </p:nvSpPr>
        <p:spPr>
          <a:xfrm>
            <a:off x="0" y="1600201"/>
            <a:ext cx="9036496" cy="3052935"/>
          </a:xfrm>
        </p:spPr>
        <p:txBody>
          <a:bodyPr>
            <a:normAutofit fontScale="77500" lnSpcReduction="20000"/>
          </a:bodyPr>
          <a:lstStyle/>
          <a:p>
            <a:r>
              <a:rPr lang="es-AR" b="1" dirty="0"/>
              <a:t>Componentes con puertos </a:t>
            </a:r>
            <a:endParaRPr lang="es-AR" dirty="0" smtClean="0"/>
          </a:p>
          <a:p>
            <a:pPr lvl="1"/>
            <a:r>
              <a:rPr lang="es-AR" dirty="0" smtClean="0"/>
              <a:t>Usar </a:t>
            </a:r>
            <a:r>
              <a:rPr lang="es-AR" dirty="0"/>
              <a:t>puertos con Diagramas de Componentes permite que se especifique un servicio o comportamiento a su entorno así como también un servicio o comportamiento que un componente requiere. </a:t>
            </a:r>
            <a:endParaRPr lang="es-AR" dirty="0" smtClean="0"/>
          </a:p>
          <a:p>
            <a:pPr lvl="1"/>
            <a:r>
              <a:rPr lang="es-AR" dirty="0" smtClean="0"/>
              <a:t>Los </a:t>
            </a:r>
            <a:r>
              <a:rPr lang="es-AR" dirty="0"/>
              <a:t>puertos pueden especificar entradas, salidas así como también operar </a:t>
            </a:r>
            <a:r>
              <a:rPr lang="es-AR" dirty="0" err="1"/>
              <a:t>bi</a:t>
            </a:r>
            <a:r>
              <a:rPr lang="es-AR" dirty="0"/>
              <a:t>-direccionalmente. </a:t>
            </a:r>
            <a:endParaRPr lang="es-AR" dirty="0" smtClean="0"/>
          </a:p>
          <a:p>
            <a:pPr lvl="2"/>
            <a:r>
              <a:rPr lang="es-AR" dirty="0" smtClean="0"/>
              <a:t>El </a:t>
            </a:r>
            <a:r>
              <a:rPr lang="es-AR" dirty="0"/>
              <a:t>siguiente diagrama detalla un componente con un puerto para servicios </a:t>
            </a:r>
            <a:endParaRPr lang="es-AR" dirty="0" smtClean="0"/>
          </a:p>
          <a:p>
            <a:pPr lvl="2"/>
            <a:r>
              <a:rPr lang="es-AR" dirty="0" smtClean="0"/>
              <a:t>En </a:t>
            </a:r>
            <a:r>
              <a:rPr lang="es-AR" dirty="0"/>
              <a:t>Línea conjuntamente con dos interfaces proporcionadas Ordenar Entrada y Seguimiento así como también una interfaz requerida Pago.</a:t>
            </a:r>
            <a:endParaRPr lang="es-AR" dirty="0"/>
          </a:p>
        </p:txBody>
      </p:sp>
      <p:pic>
        <p:nvPicPr>
          <p:cNvPr id="31746" name="Picture 2" descr="http://www.sparxsystems.com/images/screenshots/uml2_tutorial/cd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509120"/>
            <a:ext cx="3600400" cy="230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052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pt-BR" b="1" dirty="0"/>
              <a:t>Diagrama de </a:t>
            </a:r>
            <a:r>
              <a:rPr lang="pt-BR" b="1" dirty="0" err="1"/>
              <a:t>Despliegue</a:t>
            </a:r>
            <a:r>
              <a:rPr lang="pt-BR" b="1" dirty="0"/>
              <a:t> UML 2</a:t>
            </a:r>
            <a:endParaRPr lang="es-AR" dirty="0"/>
          </a:p>
        </p:txBody>
      </p:sp>
      <p:sp>
        <p:nvSpPr>
          <p:cNvPr id="3" name="2 Marcador de contenido"/>
          <p:cNvSpPr>
            <a:spLocks noGrp="1"/>
          </p:cNvSpPr>
          <p:nvPr>
            <p:ph idx="1"/>
          </p:nvPr>
        </p:nvSpPr>
        <p:spPr>
          <a:xfrm>
            <a:off x="395536" y="1628800"/>
            <a:ext cx="8229600" cy="2049769"/>
          </a:xfrm>
        </p:spPr>
        <p:txBody>
          <a:bodyPr>
            <a:normAutofit fontScale="85000" lnSpcReduction="10000"/>
          </a:bodyPr>
          <a:lstStyle/>
          <a:p>
            <a:r>
              <a:rPr lang="es-AR" dirty="0"/>
              <a:t>Un Diagrama de Despliegue modela la arquitectura en tiempo de ejecución de un sistema. </a:t>
            </a:r>
            <a:endParaRPr lang="es-AR" dirty="0" smtClean="0"/>
          </a:p>
          <a:p>
            <a:r>
              <a:rPr lang="es-AR" dirty="0" smtClean="0"/>
              <a:t>Esto </a:t>
            </a:r>
            <a:r>
              <a:rPr lang="es-AR" dirty="0"/>
              <a:t>muestra la configuración de los elementos de hardware (nodos) y muestra cómo los elementos y artefactos del software se trazan en esos nodos</a:t>
            </a:r>
            <a:r>
              <a:rPr lang="es-AR" dirty="0" smtClean="0"/>
              <a:t>.</a:t>
            </a:r>
          </a:p>
        </p:txBody>
      </p:sp>
      <p:pic>
        <p:nvPicPr>
          <p:cNvPr id="32770" name="Picture 2" descr="http://www.sparxsystems.com/images/screenshots/uml2_tutorial/dd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3678569"/>
            <a:ext cx="2952328" cy="3179432"/>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611560" y="3861048"/>
            <a:ext cx="4896544" cy="2376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AR" b="1" dirty="0" smtClean="0"/>
              <a:t>Nodo</a:t>
            </a:r>
            <a:endParaRPr lang="es-AR" dirty="0" smtClean="0"/>
          </a:p>
          <a:p>
            <a:pPr lvl="1"/>
            <a:r>
              <a:rPr lang="es-AR" dirty="0" smtClean="0"/>
              <a:t>Un Nodo es un elemento de hardware o software. Esto se muestra con la forma de una caja en tres dimensiones, como a continuación.</a:t>
            </a:r>
            <a:endParaRPr lang="es-AR" dirty="0"/>
          </a:p>
        </p:txBody>
      </p:sp>
    </p:spTree>
    <p:extLst>
      <p:ext uri="{BB962C8B-B14F-4D97-AF65-F5344CB8AC3E}">
        <p14:creationId xmlns:p14="http://schemas.microsoft.com/office/powerpoint/2010/main" val="338942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12612</TotalTime>
  <Words>13909</Words>
  <Application>Microsoft Office PowerPoint</Application>
  <PresentationFormat>Presentación en pantalla (4:3)</PresentationFormat>
  <Paragraphs>1265</Paragraphs>
  <Slides>181</Slides>
  <Notes>27</Notes>
  <HiddenSlides>0</HiddenSlides>
  <MMClips>0</MMClips>
  <ScaleCrop>false</ScaleCrop>
  <HeadingPairs>
    <vt:vector size="4" baseType="variant">
      <vt:variant>
        <vt:lpstr>Tema</vt:lpstr>
      </vt:variant>
      <vt:variant>
        <vt:i4>1</vt:i4>
      </vt:variant>
      <vt:variant>
        <vt:lpstr>Títulos de diapositiva</vt:lpstr>
      </vt:variant>
      <vt:variant>
        <vt:i4>181</vt:i4>
      </vt:variant>
    </vt:vector>
  </HeadingPairs>
  <TitlesOfParts>
    <vt:vector size="182" baseType="lpstr">
      <vt:lpstr>Tema de Office</vt:lpstr>
      <vt:lpstr>UML 2. PROGRAMACION</vt:lpstr>
      <vt:lpstr>Presentación de PowerPoint</vt:lpstr>
      <vt:lpstr>Ruta</vt:lpstr>
      <vt:lpstr>Introducción UML y UP </vt:lpstr>
      <vt:lpstr>UML - UP</vt:lpstr>
      <vt:lpstr>Objetos y UML</vt:lpstr>
      <vt:lpstr>Estructura del UML</vt:lpstr>
      <vt:lpstr>Bloques de construcción UML</vt:lpstr>
      <vt:lpstr>Elementos</vt:lpstr>
      <vt:lpstr>Relaciones</vt:lpstr>
      <vt:lpstr>Diagramas</vt:lpstr>
      <vt:lpstr>Diagramas</vt:lpstr>
      <vt:lpstr>Mecanismos comunes de UML</vt:lpstr>
      <vt:lpstr>Especificaciones</vt:lpstr>
      <vt:lpstr>Especificaciones</vt:lpstr>
      <vt:lpstr>Adornos</vt:lpstr>
      <vt:lpstr>Divisiones comunes</vt:lpstr>
      <vt:lpstr>Clasificador e instancia</vt:lpstr>
      <vt:lpstr>Clasificador</vt:lpstr>
      <vt:lpstr>Interfaz e implementación</vt:lpstr>
      <vt:lpstr>Mecanismos de extensibilidad</vt:lpstr>
      <vt:lpstr>Restricciones</vt:lpstr>
      <vt:lpstr>Estereotipos</vt:lpstr>
      <vt:lpstr>Valores etiquetados</vt:lpstr>
      <vt:lpstr>Perfiles UML</vt:lpstr>
      <vt:lpstr>Arquitectura</vt:lpstr>
      <vt:lpstr>Arquitectura</vt:lpstr>
      <vt:lpstr>Arquitectura</vt:lpstr>
      <vt:lpstr>Modelado – Vistas de la Arquitectura</vt:lpstr>
      <vt:lpstr>Modelado – Vistas de la Arquitectura</vt:lpstr>
      <vt:lpstr>Modelado – Vistas de la Arquitectura</vt:lpstr>
      <vt:lpstr>Modelado – Vistas de la Arquitectura</vt:lpstr>
      <vt:lpstr>Modelado – Vistas de la Arquitectura</vt:lpstr>
      <vt:lpstr>Modelado – Vistas de la Arquitectura</vt:lpstr>
      <vt:lpstr>Modelado – Vistas de la Arquitectura</vt:lpstr>
      <vt:lpstr>Modelado – Vistas de la Arquitectura</vt:lpstr>
      <vt:lpstr>Proceso Unificado</vt:lpstr>
      <vt:lpstr>Que es UP</vt:lpstr>
      <vt:lpstr>Instancias UP para su poyecto</vt:lpstr>
      <vt:lpstr>Axiomas del UP</vt:lpstr>
      <vt:lpstr>UP es un proceso iterativo e incremental</vt:lpstr>
      <vt:lpstr>Workflows de iteración</vt:lpstr>
      <vt:lpstr>Workflows de iteración</vt:lpstr>
      <vt:lpstr>Línea base e incremento</vt:lpstr>
      <vt:lpstr>Estructura de UP</vt:lpstr>
      <vt:lpstr>Estructura de UP</vt:lpstr>
      <vt:lpstr>Estructura de UP</vt:lpstr>
      <vt:lpstr>Fases de UP</vt:lpstr>
      <vt:lpstr>Comienzo: objetivos</vt:lpstr>
      <vt:lpstr>Comienzo: Foco</vt:lpstr>
      <vt:lpstr>Comienzo: Hitos Objetivos del ciclo de vida</vt:lpstr>
      <vt:lpstr>Elaboración: Objetivos</vt:lpstr>
      <vt:lpstr>Elaboración : Foco</vt:lpstr>
      <vt:lpstr>Elaboración: Hitos Arquitectura del ciclo de vida</vt:lpstr>
      <vt:lpstr>Construcción: Objetivos</vt:lpstr>
      <vt:lpstr>Presentación de PowerPoint</vt:lpstr>
      <vt:lpstr>Presentación de PowerPoint</vt:lpstr>
      <vt:lpstr>Tutorial UML 2.3</vt:lpstr>
      <vt:lpstr> Diagramas de Modelado</vt:lpstr>
      <vt:lpstr>Diagramas de Modelado Estructurado</vt:lpstr>
      <vt:lpstr>Diagramas de Modelado de Comportamiento</vt:lpstr>
      <vt:lpstr>Diagrama de Paquete UML 2</vt:lpstr>
      <vt:lpstr>Diagrama de Paquete UML 2</vt:lpstr>
      <vt:lpstr>Diagrama de Paquete UML 2</vt:lpstr>
      <vt:lpstr>Diagrama de Paquete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Clase UML 2</vt:lpstr>
      <vt:lpstr>Diagrama de Objetos UML 2</vt:lpstr>
      <vt:lpstr>Diagrama de Objetos UML 2</vt:lpstr>
      <vt:lpstr>Diagrama de Objetos UML 2</vt:lpstr>
      <vt:lpstr>Diagrama de Objetos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Estructura Compuesta UML 2</vt:lpstr>
      <vt:lpstr>Diagrama de Componentes UML 2</vt:lpstr>
      <vt:lpstr>Diagrama de Componentes UML 2</vt:lpstr>
      <vt:lpstr>Diagrama de Componentes UML 2</vt:lpstr>
      <vt:lpstr>Diagrama de Componentes UML 2</vt:lpstr>
      <vt:lpstr>Diagrama de Componentes UML 2</vt:lpstr>
      <vt:lpstr>Diagrama de Despliegue UML 2</vt:lpstr>
      <vt:lpstr>Diagrama de Despliegue UML 2</vt:lpstr>
      <vt:lpstr>Diagrama de Despliegue UML 2</vt:lpstr>
      <vt:lpstr>Diagrama de Despliegue UML 2</vt:lpstr>
      <vt:lpstr>Diagrama de Despliegue UML 2</vt:lpstr>
      <vt:lpstr>Diagrama de Despliegue UML 2</vt:lpstr>
      <vt:lpstr>Diagrama de Caso de Uso</vt:lpstr>
      <vt:lpstr>Diagrama de Caso de Uso</vt:lpstr>
      <vt:lpstr>Diagrama de Caso de Uso</vt:lpstr>
      <vt:lpstr>Diagrama de Caso de Uso</vt:lpstr>
      <vt:lpstr>Diagrama de Actividades UML 2 </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Actividades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Máquina de Estados UML 2</vt:lpstr>
      <vt:lpstr>Diagrama de Comunicaciones UML 2</vt:lpstr>
      <vt:lpstr>Diagrama de Comunicaciones UML 2</vt:lpstr>
      <vt:lpstr>Diagrama de Comunicaciones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vt:lpstr>
      <vt:lpstr>Diagrama de Secuencia UML 2 Interacción</vt:lpstr>
      <vt:lpstr>Diagrama de Secuencia UML 2 Interacción</vt:lpstr>
      <vt:lpstr>Diagrama de secuencia</vt:lpstr>
      <vt:lpstr>… diagrama de secuencia</vt:lpstr>
      <vt:lpstr>Presentación de PowerPoint</vt:lpstr>
      <vt:lpstr>Presentación de PowerPoint</vt:lpstr>
      <vt:lpstr>Presentación de PowerPoint</vt:lpstr>
      <vt:lpstr>Diagrama de secuencias</vt:lpstr>
      <vt:lpstr>Presentación de PowerPoint</vt:lpstr>
      <vt:lpstr>Presentación de PowerPoint</vt:lpstr>
      <vt:lpstr>UML Combined Fragment</vt:lpstr>
      <vt:lpstr>Combined Fragment</vt:lpstr>
      <vt:lpstr>Los operador  de interacción pueden ser :</vt:lpstr>
      <vt:lpstr>Interaction Constraint</vt:lpstr>
      <vt:lpstr>Alternativas</vt:lpstr>
      <vt:lpstr>Opción</vt:lpstr>
      <vt:lpstr>Loop</vt:lpstr>
      <vt:lpstr>Lazo</vt:lpstr>
      <vt:lpstr>Break</vt:lpstr>
      <vt:lpstr>Parallel</vt:lpstr>
      <vt:lpstr>Strict Sequencing</vt:lpstr>
      <vt:lpstr>Weak Sequencing</vt:lpstr>
      <vt:lpstr>Critical Region</vt:lpstr>
      <vt:lpstr>Ignore</vt:lpstr>
      <vt:lpstr>Consider</vt:lpstr>
      <vt:lpstr>Assertion</vt:lpstr>
      <vt:lpstr>Negative</vt:lpstr>
      <vt:lpstr>Diagrama de Tiempo UML 2 </vt:lpstr>
      <vt:lpstr>Diagrama de Tiempo UML 2</vt:lpstr>
      <vt:lpstr>Diagrama de Tiempo UML 2</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2. PROGRAMACION</dc:title>
  <dc:creator>omicolini</dc:creator>
  <cp:lastModifiedBy>omicolini</cp:lastModifiedBy>
  <cp:revision>188</cp:revision>
  <dcterms:created xsi:type="dcterms:W3CDTF">2016-02-28T14:09:29Z</dcterms:created>
  <dcterms:modified xsi:type="dcterms:W3CDTF">2016-05-02T21:02:44Z</dcterms:modified>
</cp:coreProperties>
</file>