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0" r:id="rId6"/>
    <p:sldId id="268" r:id="rId7"/>
    <p:sldId id="267" r:id="rId8"/>
    <p:sldId id="261" r:id="rId9"/>
    <p:sldId id="262" r:id="rId10"/>
    <p:sldId id="263" r:id="rId11"/>
    <p:sldId id="264" r:id="rId12"/>
    <p:sldId id="266" r:id="rId13"/>
    <p:sldId id="265" r:id="rId1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535113"/>
            <a:ext cx="9144000" cy="2387600"/>
          </a:xfrm>
        </p:spPr>
        <p:txBody>
          <a:bodyPr>
            <a:normAutofit fontScale="90000"/>
          </a:bodyPr>
          <a:p>
            <a:pPr algn="l">
              <a:lnSpc>
                <a:spcPct val="120000"/>
              </a:lnSpc>
            </a:pPr>
            <a:br>
              <a:rPr lang="en-US" altLang="zh-CN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</a:br>
            <a:br>
              <a:rPr lang="en-US" altLang="zh-CN" dirty="0" smtClean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</a:b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WebSockets</a:t>
            </a:r>
            <a:b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</a:b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A quick tour and demo</a:t>
            </a:r>
            <a:br>
              <a:rPr lang="zh-CN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</a:b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518025"/>
            <a:ext cx="9144000" cy="1746885"/>
          </a:xfrm>
        </p:spPr>
        <p:txBody>
          <a:bodyPr/>
          <a:p>
            <a:pPr algn="l">
              <a:lnSpc>
                <a:spcPct val="140000"/>
              </a:lnSpc>
            </a:pPr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龙鸿轩</a:t>
            </a:r>
            <a:br>
              <a:rPr lang="zh-CN" altLang="en-US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</a:br>
            <a:r>
              <a:rPr lang="en-US" altLang="zh-CN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2018.03.09 - </a:t>
            </a:r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美创</a:t>
            </a:r>
            <a:endParaRPr lang="zh-CN" altLang="en-US" dirty="0" smtClean="0">
              <a:solidFill>
                <a:schemeClr val="bg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37105" y="690880"/>
            <a:ext cx="7592060" cy="5181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643630" y="859155"/>
            <a:ext cx="4560570" cy="466344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07645"/>
            <a:ext cx="10515600" cy="1325563"/>
          </a:xfrm>
        </p:spPr>
        <p:txBody>
          <a:bodyPr/>
          <a:p>
            <a:r>
              <a:rPr lang="zh-CN" altLang="en-US"/>
              <a:t>参考文献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21435"/>
            <a:ext cx="10515600" cy="5253990"/>
          </a:xfrm>
        </p:spPr>
        <p:txBody>
          <a:bodyPr>
            <a:normAutofit/>
          </a:bodyPr>
          <a:p>
            <a:pPr>
              <a:lnSpc>
                <a:spcPct val="110000"/>
              </a:lnSpc>
            </a:pPr>
            <a:r>
              <a:rPr lang="zh-CN" altLang="en-US" sz="2200"/>
              <a:t>https://zh.wikipedia.org/wiki/WebSocket  维基百科</a:t>
            </a:r>
            <a:endParaRPr lang="zh-CN" altLang="en-US" sz="2200"/>
          </a:p>
          <a:p>
            <a:pPr>
              <a:lnSpc>
                <a:spcPct val="110000"/>
              </a:lnSpc>
            </a:pPr>
            <a:r>
              <a:rPr lang="zh-CN" altLang="en-US" sz="2200"/>
              <a:t>http://blog.csdn.net/dly1580854879/article/details/70759341 websocket 技术分享</a:t>
            </a:r>
            <a:endParaRPr lang="zh-CN" altLang="en-US" sz="2200"/>
          </a:p>
          <a:p>
            <a:pPr>
              <a:lnSpc>
                <a:spcPct val="110000"/>
              </a:lnSpc>
            </a:pPr>
            <a:r>
              <a:rPr lang="zh-CN" altLang="en-US" sz="2200"/>
              <a:t>http://caniuse.mojijs.com/Home/Html/item/key/websockets/index.html Web Sockets 浏览器兼容一览表</a:t>
            </a:r>
            <a:endParaRPr lang="zh-CN" altLang="en-US" sz="2200"/>
          </a:p>
          <a:p>
            <a:pPr>
              <a:lnSpc>
                <a:spcPct val="110000"/>
              </a:lnSpc>
            </a:pPr>
            <a:r>
              <a:rPr lang="zh-CN" altLang="en-US" sz="2200"/>
              <a:t>https://www.jianshu.com/p/5b4cff42bdc0  WebSocket+MSE——HTML5直播技术解析</a:t>
            </a:r>
            <a:endParaRPr lang="zh-CN" altLang="en-US" sz="2200"/>
          </a:p>
          <a:p>
            <a:pPr>
              <a:lnSpc>
                <a:spcPct val="110000"/>
              </a:lnSpc>
            </a:pPr>
            <a:r>
              <a:rPr lang="zh-CN" altLang="en-US" sz="2200"/>
              <a:t>http://www.ruanyifeng.com/blog/2017/05/websocket.html WebSocket 教程</a:t>
            </a:r>
            <a:endParaRPr lang="zh-CN" altLang="en-US" sz="2200"/>
          </a:p>
          <a:p>
            <a:pPr>
              <a:lnSpc>
                <a:spcPct val="110000"/>
              </a:lnSpc>
            </a:pPr>
            <a:r>
              <a:rPr lang="zh-CN" altLang="en-US" sz="2200"/>
              <a:t>https://www.zhihu.com/question/20215561 WebSocket  是什么原理？为什么可以实现持久连接？</a:t>
            </a:r>
            <a:endParaRPr lang="zh-CN" altLang="en-US" sz="2200"/>
          </a:p>
          <a:p>
            <a:pPr>
              <a:lnSpc>
                <a:spcPct val="110000"/>
              </a:lnSpc>
            </a:pPr>
            <a:r>
              <a:rPr lang="zh-CN" altLang="en-US" sz="2200"/>
              <a:t>https://www.html5rocks.com/zh/tutorials/websockets/basics/  WebSockets 简介：将套接字引入网络</a:t>
            </a:r>
            <a:endParaRPr lang="zh-CN" altLang="en-US" sz="2200"/>
          </a:p>
          <a:p>
            <a:pPr>
              <a:lnSpc>
                <a:spcPct val="110000"/>
              </a:lnSpc>
            </a:pPr>
            <a:r>
              <a:rPr lang="zh-CN" altLang="en-US" sz="2200"/>
              <a:t>http://www.runoob.com/html/html5-websocket.html  HTML5 WebSocket菜鸟教程</a:t>
            </a:r>
            <a:endParaRPr lang="zh-CN" altLang="en-US" sz="2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15595"/>
            <a:ext cx="10515600" cy="1325563"/>
          </a:xfrm>
        </p:spPr>
        <p:txBody>
          <a:bodyPr/>
          <a:p>
            <a:r>
              <a:rPr lang="zh-CN" altLang="en-US"/>
              <a:t>什么是</a:t>
            </a:r>
            <a:r>
              <a:rPr lang="en-US" altLang="zh-CN"/>
              <a:t>WebSocket?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77975"/>
            <a:ext cx="10515600" cy="4351338"/>
          </a:xfrm>
        </p:spPr>
        <p:txBody>
          <a:bodyPr/>
          <a:p>
            <a:r>
              <a:rPr lang="zh-CN"/>
              <a:t>维基百科释义：</a:t>
            </a:r>
            <a:endParaRPr lang="zh-CN"/>
          </a:p>
          <a:p>
            <a:pPr marL="0" indent="0">
              <a:buNone/>
            </a:pPr>
            <a:r>
              <a:rPr lang="zh-CN" sz="2400"/>
              <a:t>   WebSocket是一种在单个TCP连接上进行全双工通讯的协议。WebSocket通信协议于2011年被IETF定为标准RFC 6455，并由RFC7936补充规范。WebSocket API也被W3C定为标准。</a:t>
            </a:r>
            <a:endParaRPr lang="zh-CN" sz="2400"/>
          </a:p>
          <a:p>
            <a:pPr marL="0" indent="0">
              <a:buNone/>
            </a:pPr>
            <a:r>
              <a:rPr lang="zh-CN" sz="2400"/>
              <a:t>   WebSocket使得客户端和服务器之间的数据交换变得更加简单，允许服务端主动向客户端推送数据。在WebSocket API中，浏览器和服务器只需要完成一次握手，两者之间就直接可以创建持久性的连接，并进行双向数据传输。</a:t>
            </a:r>
            <a:endParaRPr lang="zh-CN" sz="2400"/>
          </a:p>
          <a:p>
            <a:pPr marL="0" indent="0">
              <a:buNone/>
            </a:pPr>
            <a:endParaRPr lang="zh-CN" sz="2400"/>
          </a:p>
          <a:p>
            <a:r>
              <a:rPr lang="zh-CN"/>
              <a:t>简单来说：</a:t>
            </a:r>
            <a:endParaRPr lang="zh-CN"/>
          </a:p>
          <a:p>
            <a:pPr marL="0" indent="0">
              <a:buNone/>
            </a:pPr>
            <a:r>
              <a:rPr lang="zh-CN" sz="2400" b="1"/>
              <a:t>   服务端与客户端建立持久连接的协议，服务器可以主动向客户端推送信息。</a:t>
            </a:r>
            <a:endParaRPr lang="zh-CN" sz="2400" b="1"/>
          </a:p>
          <a:p>
            <a:endParaRPr 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为什么用</a:t>
            </a:r>
            <a:r>
              <a:rPr lang="en-US" altLang="zh-CN">
                <a:sym typeface="+mn-ea"/>
              </a:rPr>
              <a:t>WebSocket</a:t>
            </a:r>
            <a:r>
              <a:rPr lang="zh-CN" altLang="en-US"/>
              <a:t>？</a:t>
            </a:r>
            <a:endParaRPr lang="zh-CN" altLang="en-US"/>
          </a:p>
        </p:txBody>
      </p:sp>
      <p:sp>
        <p:nvSpPr>
          <p:cNvPr id="6" name="内容占位符 5"/>
          <p:cNvSpPr/>
          <p:nvPr>
            <p:ph idx="1"/>
          </p:nvPr>
        </p:nvSpPr>
        <p:spPr>
          <a:xfrm>
            <a:off x="838200" y="1825625"/>
            <a:ext cx="10515600" cy="4758055"/>
          </a:xfrm>
        </p:spPr>
        <p:txBody>
          <a:bodyPr>
            <a:normAutofit lnSpcReduction="10000"/>
          </a:bodyPr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传统HTTP请求响应模式                              </a:t>
            </a:r>
            <a:r>
              <a:rPr lang="en-US" altLang="zh-CN"/>
              <a:t>Websocket</a:t>
            </a:r>
            <a:r>
              <a:rPr lang="zh-CN" altLang="en-US">
                <a:sym typeface="+mn-ea"/>
              </a:rPr>
              <a:t>请求响应</a:t>
            </a:r>
            <a:r>
              <a:rPr lang="zh-CN" altLang="en-US"/>
              <a:t>模式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1400" y="1572895"/>
            <a:ext cx="4072890" cy="387413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7260" y="1402715"/>
            <a:ext cx="4066540" cy="355790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59195" y="652780"/>
            <a:ext cx="5305425" cy="24669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45" y="275590"/>
            <a:ext cx="5400040" cy="341884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59410" y="3874770"/>
            <a:ext cx="11205210" cy="3149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实时更新页面数据的几种方式</a:t>
            </a:r>
            <a:endParaRPr lang="zh-CN" altLang="en-US" sz="2800"/>
          </a:p>
          <a:p>
            <a:pPr>
              <a:lnSpc>
                <a:spcPct val="50000"/>
              </a:lnSpc>
            </a:pPr>
            <a:r>
              <a:rPr lang="zh-CN" altLang="en-US" sz="2000"/>
              <a:t> </a:t>
            </a:r>
            <a:endParaRPr lang="zh-CN" altLang="en-US" sz="2000"/>
          </a:p>
          <a:p>
            <a:pPr>
              <a:lnSpc>
                <a:spcPct val="110000"/>
              </a:lnSpc>
            </a:pPr>
            <a:r>
              <a:rPr lang="en-US" altLang="zh-CN" sz="2400"/>
              <a:t>1. ajax</a:t>
            </a:r>
            <a:r>
              <a:rPr lang="zh-CN" altLang="en-US" sz="2400"/>
              <a:t>轮询：询问服务器是否有新信息，每次都要建立</a:t>
            </a:r>
            <a:r>
              <a:rPr lang="en-US" altLang="zh-CN" sz="2400"/>
              <a:t>HTTP</a:t>
            </a:r>
            <a:r>
              <a:rPr lang="zh-CN" altLang="en-US" sz="2400"/>
              <a:t>连接。</a:t>
            </a:r>
            <a:endParaRPr lang="zh-CN" altLang="en-US" sz="2400"/>
          </a:p>
          <a:p>
            <a:r>
              <a:rPr lang="en-US" altLang="zh-CN" sz="2400"/>
              <a:t>2. long poll</a:t>
            </a:r>
            <a:r>
              <a:rPr lang="zh-CN" altLang="en-US" sz="2400"/>
              <a:t>：阻塞式轰炸，不收到消息不停止。</a:t>
            </a:r>
            <a:endParaRPr lang="zh-CN" altLang="en-US" sz="2400"/>
          </a:p>
          <a:p>
            <a:r>
              <a:rPr lang="zh-CN" altLang="en-US" sz="2400"/>
              <a:t> 以上这两种方式都只能由客户端发起，而不能是后端主动推送消息给客户端。</a:t>
            </a:r>
            <a:endParaRPr lang="zh-CN" altLang="en-US" sz="2400"/>
          </a:p>
          <a:p>
            <a:pPr>
              <a:lnSpc>
                <a:spcPct val="60000"/>
              </a:lnSpc>
            </a:pPr>
            <a:endParaRPr lang="zh-CN" altLang="en-US" sz="2400"/>
          </a:p>
          <a:p>
            <a:r>
              <a:rPr lang="en-US" altLang="zh-CN" sz="2400"/>
              <a:t>3.websocket</a:t>
            </a:r>
            <a:r>
              <a:rPr lang="zh-CN" altLang="en-US" sz="2400"/>
              <a:t>：优势在于 一次连接，就建立相互之间的羁绊，类似通灵术。客户端可以主动询问服务器端的消息。</a:t>
            </a:r>
            <a:endParaRPr lang="zh-CN" altLang="en-US" sz="2400"/>
          </a:p>
          <a:p>
            <a:endParaRPr lang="zh-CN" altLang="en-US"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应用场景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在线聊天室</a:t>
            </a:r>
            <a:endParaRPr lang="zh-CN" altLang="en-US"/>
          </a:p>
          <a:p>
            <a:r>
              <a:rPr lang="zh-CN" altLang="en-US"/>
              <a:t>在线客服系统</a:t>
            </a:r>
            <a:endParaRPr lang="zh-CN" altLang="en-US"/>
          </a:p>
          <a:p>
            <a:r>
              <a:rPr lang="zh-CN" altLang="en-US"/>
              <a:t>评论系统，</a:t>
            </a:r>
            <a:r>
              <a:rPr lang="en-US" altLang="zh-CN"/>
              <a:t>BI</a:t>
            </a:r>
            <a:endParaRPr lang="en-US" altLang="zh-CN"/>
          </a:p>
          <a:p>
            <a:r>
              <a:rPr lang="zh-CN" altLang="en-US"/>
              <a:t>WebIM</a:t>
            </a:r>
            <a:endParaRPr lang="zh-CN" altLang="en-US"/>
          </a:p>
          <a:p>
            <a:r>
              <a:rPr lang="zh-CN" altLang="en-US"/>
              <a:t>协作式工作台</a:t>
            </a:r>
            <a:endParaRPr lang="zh-CN" altLang="en-US"/>
          </a:p>
          <a:p>
            <a:r>
              <a:rPr lang="zh-CN" altLang="en-US"/>
              <a:t>股票，航班等大屏数据展示</a:t>
            </a:r>
            <a:endParaRPr lang="zh-CN" altLang="en-US"/>
          </a:p>
          <a:p>
            <a:r>
              <a:rPr lang="zh-CN" altLang="en-US"/>
              <a:t>前端项目热更新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WebSocket的优缺点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p>
            <a:r>
              <a:rPr lang="zh-CN" altLang="en-US"/>
              <a:t>优点：</a:t>
            </a:r>
            <a:endParaRPr lang="zh-CN" altLang="en-US"/>
          </a:p>
          <a:p>
            <a:r>
              <a:rPr lang="zh-CN" altLang="en-US"/>
              <a:t>1、长连接，实现双向通信， 具有底层socket的特点，实现真正意义上的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推送功能。</a:t>
            </a:r>
            <a:endParaRPr lang="zh-CN" altLang="en-US"/>
          </a:p>
          <a:p>
            <a:r>
              <a:rPr lang="zh-CN" altLang="en-US"/>
              <a:t>2、是HTML5的技术之一，具有巨大的应用前景</a:t>
            </a:r>
            <a:endParaRPr lang="zh-CN" altLang="en-US"/>
          </a:p>
          <a:p>
            <a:r>
              <a:rPr lang="zh-CN" altLang="en-US"/>
              <a:t>3、节约带宽，节省服务器资源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缺点：</a:t>
            </a:r>
            <a:endParaRPr lang="zh-CN" altLang="en-US"/>
          </a:p>
          <a:p>
            <a:r>
              <a:rPr lang="zh-CN" altLang="en-US"/>
              <a:t>少部分浏览器不支持，浏览器支持的程度与方式有区别。</a:t>
            </a:r>
            <a:endParaRPr lang="zh-CN" altLang="en-US"/>
          </a:p>
          <a:p>
            <a:r>
              <a:rPr lang="zh-CN" altLang="en-US"/>
              <a:t>需与服务端合作完成。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 sz="5400"/>
              <a:t>如何使用</a:t>
            </a:r>
            <a:r>
              <a:rPr lang="en-US" altLang="zh-CN" sz="5400"/>
              <a:t>WebSocket</a:t>
            </a:r>
            <a:r>
              <a:rPr lang="zh-CN" altLang="en-US" sz="5400"/>
              <a:t>？</a:t>
            </a:r>
            <a:endParaRPr lang="zh-CN" altLang="en-US" sz="5400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924935" y="2050415"/>
            <a:ext cx="4342130" cy="34442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73505"/>
            <a:ext cx="10515600" cy="4351338"/>
          </a:xfrm>
        </p:spPr>
        <p:txBody>
          <a:bodyPr/>
          <a:p>
            <a:r>
              <a:rPr lang="en-US" altLang="zh-CN" sz="4000"/>
              <a:t>1.</a:t>
            </a:r>
            <a:r>
              <a:rPr lang="zh-CN" altLang="en-US" sz="4000"/>
              <a:t>支持</a:t>
            </a:r>
            <a:r>
              <a:rPr lang="en-US" altLang="zh-CN" sz="4000"/>
              <a:t>WebSocket</a:t>
            </a:r>
            <a:r>
              <a:rPr lang="zh-CN" altLang="en-US" sz="4000"/>
              <a:t>的浏览器</a:t>
            </a:r>
            <a:endParaRPr lang="zh-CN" altLang="en-US" sz="4000"/>
          </a:p>
          <a:p>
            <a:endParaRPr lang="zh-CN" altLang="en-US" sz="4000"/>
          </a:p>
          <a:p>
            <a:r>
              <a:rPr lang="en-US" altLang="zh-CN" sz="4000"/>
              <a:t>2.客</a:t>
            </a:r>
            <a:r>
              <a:rPr lang="zh-CN" altLang="en-US" sz="4000"/>
              <a:t>户端 </a:t>
            </a:r>
            <a:r>
              <a:rPr lang="en-US" altLang="zh-CN" sz="4000"/>
              <a:t>Javascript API</a:t>
            </a:r>
            <a:endParaRPr lang="en-US" altLang="zh-CN" sz="4000"/>
          </a:p>
          <a:p>
            <a:endParaRPr lang="en-US" altLang="zh-CN" sz="4000"/>
          </a:p>
          <a:p>
            <a:r>
              <a:rPr lang="en-US" altLang="zh-CN" sz="4000"/>
              <a:t>3.</a:t>
            </a:r>
            <a:r>
              <a:rPr lang="zh-CN" altLang="en-US" sz="4000"/>
              <a:t>服务端 </a:t>
            </a:r>
            <a:r>
              <a:rPr lang="en-US" altLang="zh-CN" sz="4000"/>
              <a:t>API</a:t>
            </a:r>
            <a:endParaRPr lang="en-US" altLang="zh-CN" sz="4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281940"/>
            <a:ext cx="10515600" cy="621792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1384</Words>
  <Application>WPS 演示</Application>
  <PresentationFormat>宽屏</PresentationFormat>
  <Paragraphs>78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Arial</vt:lpstr>
      <vt:lpstr>宋体</vt:lpstr>
      <vt:lpstr>Wingdings</vt:lpstr>
      <vt:lpstr>Arial Unicode MS</vt:lpstr>
      <vt:lpstr>Calibri Light</vt:lpstr>
      <vt:lpstr>Calibri</vt:lpstr>
      <vt:lpstr>微软雅黑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ci</dc:creator>
  <cp:lastModifiedBy>ci</cp:lastModifiedBy>
  <cp:revision>22</cp:revision>
  <dcterms:created xsi:type="dcterms:W3CDTF">2018-03-08T12:53:24Z</dcterms:created>
  <dcterms:modified xsi:type="dcterms:W3CDTF">2018-03-08T15:15:21Z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2052-10.1.0.6929</vt:lpwstr>
  </property>
</Properties>
</file>