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5" r:id="rId5"/>
    <p:sldId id="306" r:id="rId6"/>
    <p:sldId id="317" r:id="rId7"/>
    <p:sldId id="318" r:id="rId8"/>
    <p:sldId id="319" r:id="rId9"/>
    <p:sldId id="320" r:id="rId10"/>
    <p:sldId id="322" r:id="rId11"/>
    <p:sldId id="324" r:id="rId12"/>
    <p:sldId id="323" r:id="rId13"/>
    <p:sldId id="325" r:id="rId14"/>
    <p:sldId id="310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79" autoAdjust="0"/>
  </p:normalViewPr>
  <p:slideViewPr>
    <p:cSldViewPr snapToGrid="0">
      <p:cViewPr>
        <p:scale>
          <a:sx n="125" d="100"/>
          <a:sy n="125" d="100"/>
        </p:scale>
        <p:origin x="90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364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62A5AE42-7DC1-8140-9B13-146984FDEF22}" type="datetimeFigureOut">
              <a:rPr lang="en-GB" smtClean="0"/>
              <a:t>23/09/2025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17369B77-94AB-0344-9EBF-9DB9EE8D3AB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n-GB" sz="1200"/>
            </a:lvl1pPr>
          </a:lstStyle>
          <a:p>
            <a:pPr rtl="0"/>
            <a:fld id="{E8F75F72-8950-AF4F-9381-1D26FB547EA1}" type="datetimeFigureOut">
              <a:rPr lang="en-GB" smtClean="0"/>
              <a:t>23/09/2025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n-GB"/>
            </a:def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n-GB" sz="1200"/>
            </a:lvl1pPr>
          </a:lstStyle>
          <a:p>
            <a:pPr rtl="0"/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n-GB" sz="1200"/>
            </a:lvl1pPr>
          </a:lstStyle>
          <a:p>
            <a:pPr rtl="0"/>
            <a:fld id="{0775476F-A808-1F46-A368-07984F6DA22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n-GB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82376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17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94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8118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49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991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522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987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218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688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775476F-A808-1F46-A368-07984F6DA22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5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rtlCol="0" anchor="b">
            <a:noAutofit/>
          </a:bodyPr>
          <a:lstStyle>
            <a:lvl1pPr algn="ctr">
              <a:defRPr lang="en-GB" sz="46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 rtlCol="0"/>
          <a:lstStyle>
            <a:lvl1pPr marL="0" indent="0" algn="ctr">
              <a:buNone/>
              <a:defRPr lang="en-GB" sz="2400"/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 rtlCol="0"/>
          <a:lstStyle>
            <a:lvl1pPr algn="ctr">
              <a:defRPr lang="en-GB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 rtlCol="0"/>
          <a:lstStyle>
            <a:lvl1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1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rtlCol="0"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n-GB" sz="1600"/>
            </a:lvl1pPr>
            <a:lvl2pPr>
              <a:buClr>
                <a:srgbClr val="73292A"/>
              </a:buClr>
              <a:defRPr lang="en-GB" sz="1400"/>
            </a:lvl2pPr>
            <a:lvl3pPr>
              <a:buClr>
                <a:srgbClr val="73292A"/>
              </a:buClr>
              <a:defRPr lang="en-GB" sz="1200"/>
            </a:lvl3pPr>
            <a:lvl4pPr>
              <a:buClr>
                <a:srgbClr val="73292A"/>
              </a:buClr>
              <a:defRPr lang="en-GB" sz="1100"/>
            </a:lvl4pPr>
            <a:lvl5pPr>
              <a:buClr>
                <a:srgbClr val="73292A"/>
              </a:buClr>
              <a:defRPr lang="en-GB" sz="11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en-GB" sz="300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 rtlCol="0"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lang="en-GB" sz="11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n-GB" sz="1600"/>
            </a:lvl1pPr>
            <a:lvl2pPr>
              <a:buClr>
                <a:srgbClr val="73292A"/>
              </a:buClr>
              <a:defRPr lang="en-GB" sz="1400"/>
            </a:lvl2pPr>
            <a:lvl3pPr>
              <a:buClr>
                <a:srgbClr val="73292A"/>
              </a:buClr>
              <a:defRPr lang="en-GB" sz="1200"/>
            </a:lvl3pPr>
            <a:lvl4pPr>
              <a:buClr>
                <a:srgbClr val="73292A"/>
              </a:buClr>
              <a:defRPr lang="en-GB" sz="1100"/>
            </a:lvl4pPr>
            <a:lvl5pPr>
              <a:buClr>
                <a:srgbClr val="73292A"/>
              </a:buClr>
              <a:defRPr lang="en-GB" sz="11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rtlCol="0" anchor="b">
            <a:normAutofit/>
          </a:bodyPr>
          <a:lstStyle>
            <a:lvl1pPr marL="0" indent="0">
              <a:buNone/>
              <a:defRPr lang="en-GB" sz="2000" b="0">
                <a:latin typeface="+mj-lt"/>
              </a:defRPr>
            </a:lvl1pPr>
            <a:lvl2pPr marL="457200" indent="0">
              <a:buNone/>
              <a:defRPr lang="en-GB" sz="2000" b="1"/>
            </a:lvl2pPr>
            <a:lvl3pPr marL="914400" indent="0">
              <a:buNone/>
              <a:defRPr lang="en-GB" sz="1800" b="1"/>
            </a:lvl3pPr>
            <a:lvl4pPr marL="1371600" indent="0">
              <a:buNone/>
              <a:defRPr lang="en-GB" sz="1600" b="1"/>
            </a:lvl4pPr>
            <a:lvl5pPr marL="1828800" indent="0">
              <a:buNone/>
              <a:defRPr lang="en-GB" sz="1600" b="1"/>
            </a:lvl5pPr>
            <a:lvl6pPr marL="2286000" indent="0">
              <a:buNone/>
              <a:defRPr lang="en-GB" sz="1600" b="1"/>
            </a:lvl6pPr>
            <a:lvl7pPr marL="2743200" indent="0">
              <a:buNone/>
              <a:defRPr lang="en-GB" sz="1600" b="1"/>
            </a:lvl7pPr>
            <a:lvl8pPr marL="3200400" indent="0">
              <a:buNone/>
              <a:defRPr lang="en-GB" sz="1600" b="1"/>
            </a:lvl8pPr>
            <a:lvl9pPr marL="3657600" indent="0">
              <a:buNone/>
              <a:defRPr lang="en-GB"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 rtlCol="0">
            <a:normAutofit/>
          </a:bodyPr>
          <a:lstStyle>
            <a:lvl1pPr>
              <a:buClr>
                <a:srgbClr val="73292A"/>
              </a:buClr>
              <a:defRPr lang="en-GB" sz="1600"/>
            </a:lvl1pPr>
            <a:lvl2pPr>
              <a:buClr>
                <a:srgbClr val="73292A"/>
              </a:buClr>
              <a:defRPr lang="en-GB" sz="1400"/>
            </a:lvl2pPr>
            <a:lvl3pPr>
              <a:buClr>
                <a:srgbClr val="73292A"/>
              </a:buClr>
              <a:defRPr lang="en-GB" sz="1200"/>
            </a:lvl3pPr>
            <a:lvl4pPr>
              <a:buClr>
                <a:srgbClr val="73292A"/>
              </a:buClr>
              <a:defRPr lang="en-GB" sz="1100"/>
            </a:lvl4pPr>
            <a:lvl5pPr>
              <a:buClr>
                <a:srgbClr val="73292A"/>
              </a:buClr>
              <a:defRPr lang="en-GB" sz="11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rtlCol="0"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GB"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lang="en-GB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en-GB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en-GB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en-GB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 rtlCol="0"/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n-GB" sz="3200"/>
            </a:lvl1pPr>
            <a:lvl2pPr>
              <a:defRPr lang="en-GB" sz="2800"/>
            </a:lvl2pPr>
            <a:lvl3pPr>
              <a:defRPr lang="en-GB" sz="2400"/>
            </a:lvl3pPr>
            <a:lvl4pPr>
              <a:defRPr lang="en-GB" sz="2000"/>
            </a:lvl4pPr>
            <a:lvl5pPr>
              <a:defRPr lang="en-GB" sz="2000"/>
            </a:lvl5pPr>
            <a:lvl6pPr>
              <a:defRPr lang="en-GB" sz="2000"/>
            </a:lvl6pPr>
            <a:lvl7pPr>
              <a:defRPr lang="en-GB" sz="2000"/>
            </a:lvl7pPr>
            <a:lvl8pPr>
              <a:defRPr lang="en-GB" sz="2000"/>
            </a:lvl8pPr>
            <a:lvl9pPr>
              <a:defRPr lang="en-GB"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en-GB" sz="32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en-GB" sz="3200"/>
            </a:lvl1pPr>
            <a:lvl2pPr marL="457200" indent="0">
              <a:buNone/>
              <a:defRPr lang="en-GB" sz="2800"/>
            </a:lvl2pPr>
            <a:lvl3pPr marL="914400" indent="0">
              <a:buNone/>
              <a:defRPr lang="en-GB" sz="2400"/>
            </a:lvl3pPr>
            <a:lvl4pPr marL="1371600" indent="0">
              <a:buNone/>
              <a:defRPr lang="en-GB" sz="2000"/>
            </a:lvl4pPr>
            <a:lvl5pPr marL="1828800" indent="0">
              <a:buNone/>
              <a:defRPr lang="en-GB" sz="2000"/>
            </a:lvl5pPr>
            <a:lvl6pPr marL="2286000" indent="0">
              <a:buNone/>
              <a:defRPr lang="en-GB" sz="2000"/>
            </a:lvl6pPr>
            <a:lvl7pPr marL="2743200" indent="0">
              <a:buNone/>
              <a:defRPr lang="en-GB" sz="2000"/>
            </a:lvl7pPr>
            <a:lvl8pPr marL="3200400" indent="0">
              <a:buNone/>
              <a:defRPr lang="en-GB" sz="2000"/>
            </a:lvl8pPr>
            <a:lvl9pPr marL="3657600" indent="0">
              <a:buNone/>
              <a:defRPr lang="en-GB" sz="2000"/>
            </a:lvl9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en-GB" sz="1600"/>
            </a:lvl1pPr>
            <a:lvl2pPr marL="457200" indent="0">
              <a:buNone/>
              <a:defRPr lang="en-GB" sz="1400"/>
            </a:lvl2pPr>
            <a:lvl3pPr marL="914400" indent="0">
              <a:buNone/>
              <a:defRPr lang="en-GB" sz="1200"/>
            </a:lvl3pPr>
            <a:lvl4pPr marL="1371600" indent="0">
              <a:buNone/>
              <a:defRPr lang="en-GB" sz="1000"/>
            </a:lvl4pPr>
            <a:lvl5pPr marL="1828800" indent="0">
              <a:buNone/>
              <a:defRPr lang="en-GB" sz="1000"/>
            </a:lvl5pPr>
            <a:lvl6pPr marL="2286000" indent="0">
              <a:buNone/>
              <a:defRPr lang="en-GB" sz="1000"/>
            </a:lvl6pPr>
            <a:lvl7pPr marL="2743200" indent="0">
              <a:buNone/>
              <a:defRPr lang="en-GB" sz="1000"/>
            </a:lvl7pPr>
            <a:lvl8pPr marL="3200400" indent="0">
              <a:buNone/>
              <a:defRPr lang="en-GB" sz="1000"/>
            </a:lvl8pPr>
            <a:lvl9pPr marL="3657600" indent="0">
              <a:buNone/>
              <a:defRPr lang="en-GB"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lang="en-GB" sz="2400"/>
            </a:lvl1pPr>
            <a:lvl2pPr marL="228600">
              <a:buClr>
                <a:srgbClr val="73292A"/>
              </a:buClr>
              <a:defRPr lang="en-GB" sz="2000"/>
            </a:lvl2pPr>
            <a:lvl3pPr marL="685800">
              <a:buClr>
                <a:srgbClr val="73292A"/>
              </a:buClr>
              <a:defRPr lang="en-GB" sz="1800"/>
            </a:lvl3pPr>
            <a:lvl4pPr marL="1143000">
              <a:buClr>
                <a:srgbClr val="73292A"/>
              </a:buClr>
              <a:defRPr lang="en-GB" sz="1600"/>
            </a:lvl4pPr>
            <a:lvl5pPr marL="1600200">
              <a:buClr>
                <a:srgbClr val="73292A"/>
              </a:buClr>
              <a:defRPr lang="en-GB" sz="1600"/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rtlCol="0"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lang="en-GB" sz="300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lvl1pPr algn="ctr">
              <a:defRPr lang="en-GB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lang="en-GB"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lang="en-GB"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lang="en-GB"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lang="en-GB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lang="en-GB"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rtlCol="0" anchor="b">
            <a:normAutofit/>
          </a:bodyPr>
          <a:lstStyle>
            <a:lvl1pPr algn="ctr">
              <a:defRPr lang="en-GB"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rtlCol="0" anchor="ctr"/>
          <a:lstStyle>
            <a:lvl1pPr marL="0" indent="0" algn="ctr">
              <a:buNone/>
              <a:defRPr lang="en-GB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en-GB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 rtlCol="0"/>
          <a:lstStyle>
            <a:lvl1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 rtlCol="0"/>
          <a:lstStyle>
            <a:lvl1pPr algn="ctr">
              <a:defRPr lang="en-GB"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 rtlCol="0"/>
          <a:lstStyle>
            <a:lvl1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 lang="en-GB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rtlCol="0" anchor="t">
            <a:normAutofit/>
          </a:bodyPr>
          <a:lstStyle>
            <a:lvl1pPr algn="ctr">
              <a:defRPr lang="en-GB" sz="4400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rtlCol="0" anchor="ctr"/>
          <a:lstStyle>
            <a:lvl1pPr marL="0" indent="0" algn="ctr">
              <a:buNone/>
              <a:defRPr lang="en-GB" sz="2400">
                <a:solidFill>
                  <a:schemeClr val="accent3"/>
                </a:solidFill>
              </a:defRPr>
            </a:lvl1pPr>
            <a:lvl2pPr marL="457200" indent="0">
              <a:buNone/>
              <a:defRPr lang="en-GB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n-GB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n-GB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 rtlCol="0">
            <a:noAutofit/>
          </a:bodyPr>
          <a:lstStyle>
            <a:lvl1pPr marL="0" indent="0">
              <a:buNone/>
              <a:defRPr lang="en-GB"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 rtlCol="0">
            <a:noAutofit/>
          </a:bodyPr>
          <a:lstStyle>
            <a:lvl1pPr marL="0" indent="0">
              <a:buNone/>
              <a:defRPr lang="en-GB"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 rtl="0"/>
            <a:r>
              <a:rPr lang="en-GB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ised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200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 lang="en-GB"/>
            </a:lvl1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lang="en-GB" sz="1800"/>
            </a:lvl1pPr>
          </a:lstStyle>
          <a:p>
            <a:pPr rtl="0"/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600" spc="20" baseline="0">
                <a:latin typeface="Gill Sans Nova" panose="020B0602020104020203" pitchFamily="34" charset="0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GB" sz="1400" spc="20" baseline="0">
                <a:latin typeface="+mn-lt"/>
              </a:defRPr>
            </a:lvl1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GB"/>
            </a:defPPr>
          </a:lstStyle>
          <a:p>
            <a:pPr rt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GB"/>
            </a:def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GB"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pPr rtl="0"/>
            <a:fld id="{294A09A9-5501-47C1-A89A-A340965A2BE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lang="en-GB"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GB"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GB"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GB"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lang="en-GB"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n-GB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quotable.io/rand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hu-HU" dirty="0" err="1"/>
              <a:t>GildedHook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hu-HU" dirty="0"/>
              <a:t>Ignác Szilvia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C2F7C-D45D-AEDE-1051-15EE1C61084D}"/>
              </a:ext>
            </a:extLst>
          </p:cNvPr>
          <p:cNvSpPr txBox="1"/>
          <p:nvPr/>
        </p:nvSpPr>
        <p:spPr>
          <a:xfrm>
            <a:off x="4521200" y="3749040"/>
            <a:ext cx="327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Horgolni</a:t>
            </a:r>
            <a:r>
              <a:rPr lang="en-GB" sz="1400" dirty="0"/>
              <a:t>, </a:t>
            </a:r>
            <a:r>
              <a:rPr lang="en-GB" sz="1400" dirty="0" err="1"/>
              <a:t>vagy</a:t>
            </a:r>
            <a:r>
              <a:rPr lang="en-GB" sz="1400" dirty="0"/>
              <a:t> </a:t>
            </a:r>
            <a:r>
              <a:rPr lang="en-GB" sz="1400" dirty="0" err="1"/>
              <a:t>nem</a:t>
            </a:r>
            <a:r>
              <a:rPr lang="en-GB" sz="1400" dirty="0"/>
              <a:t> </a:t>
            </a:r>
            <a:r>
              <a:rPr lang="en-GB" sz="1400" dirty="0" err="1"/>
              <a:t>horgolni</a:t>
            </a:r>
            <a:r>
              <a:rPr lang="en-GB" sz="1400" dirty="0"/>
              <a:t>: </a:t>
            </a:r>
            <a:r>
              <a:rPr lang="en-GB" sz="1400" dirty="0" err="1"/>
              <a:t>ez</a:t>
            </a:r>
            <a:r>
              <a:rPr lang="en-GB" sz="1400" dirty="0"/>
              <a:t> </a:t>
            </a:r>
            <a:r>
              <a:rPr lang="en-GB" sz="1400" dirty="0" err="1"/>
              <a:t>itt</a:t>
            </a:r>
            <a:r>
              <a:rPr lang="en-GB" sz="1400" dirty="0"/>
              <a:t> a </a:t>
            </a:r>
            <a:r>
              <a:rPr lang="en-GB" sz="1400" dirty="0" err="1"/>
              <a:t>kérdés</a:t>
            </a:r>
            <a:r>
              <a:rPr lang="en-GB" sz="1400" dirty="0"/>
              <a:t>.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hu-HU" sz="6000" dirty="0"/>
              <a:t>Adatbázis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sz="1800" dirty="0"/>
              <a:t>Az oldal adatbázisa 3 táblát tartalmaz (</a:t>
            </a:r>
            <a:r>
              <a:rPr lang="hu-HU" sz="1800" dirty="0" err="1"/>
              <a:t>users</a:t>
            </a:r>
            <a:r>
              <a:rPr lang="hu-HU" sz="1800" dirty="0"/>
              <a:t>-felhasználók, </a:t>
            </a:r>
            <a:r>
              <a:rPr lang="hu-HU" sz="1800" dirty="0" err="1"/>
              <a:t>projects</a:t>
            </a:r>
            <a:r>
              <a:rPr lang="hu-HU" sz="1800" dirty="0"/>
              <a:t>-projektek, </a:t>
            </a:r>
            <a:r>
              <a:rPr lang="hu-HU" sz="1800" dirty="0" err="1"/>
              <a:t>yarns</a:t>
            </a:r>
            <a:r>
              <a:rPr lang="hu-HU" sz="1800" dirty="0"/>
              <a:t>-fonalak).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sz="1800" dirty="0"/>
              <a:t>A </a:t>
            </a:r>
            <a:r>
              <a:rPr lang="hu-HU" sz="1800" dirty="0" err="1"/>
              <a:t>users</a:t>
            </a:r>
            <a:r>
              <a:rPr lang="hu-HU" sz="1800" dirty="0"/>
              <a:t> és a </a:t>
            </a:r>
            <a:r>
              <a:rPr lang="hu-HU" sz="1800" dirty="0" err="1"/>
              <a:t>projects</a:t>
            </a:r>
            <a:r>
              <a:rPr lang="hu-HU" sz="1800" dirty="0"/>
              <a:t> tábla a felhasználó </a:t>
            </a:r>
            <a:r>
              <a:rPr lang="hu-HU" sz="1800" dirty="0" err="1"/>
              <a:t>id-val</a:t>
            </a:r>
            <a:r>
              <a:rPr lang="hu-HU" sz="1800" dirty="0"/>
              <a:t> van összekötve a kódon belül, valamint a </a:t>
            </a:r>
            <a:r>
              <a:rPr lang="hu-HU" sz="1800" dirty="0" err="1"/>
              <a:t>projects</a:t>
            </a:r>
            <a:r>
              <a:rPr lang="hu-HU" sz="1800" dirty="0"/>
              <a:t> tábla </a:t>
            </a:r>
            <a:r>
              <a:rPr lang="hu-HU" sz="1800" dirty="0" err="1"/>
              <a:t>yarns</a:t>
            </a:r>
            <a:r>
              <a:rPr lang="hu-HU" sz="1800" dirty="0"/>
              <a:t> oszlopa a </a:t>
            </a:r>
            <a:r>
              <a:rPr lang="hu-HU" sz="1800" dirty="0" err="1"/>
              <a:t>yarns</a:t>
            </a:r>
            <a:r>
              <a:rPr lang="hu-HU" sz="1800" dirty="0"/>
              <a:t> tábla </a:t>
            </a:r>
            <a:r>
              <a:rPr lang="hu-HU" sz="1800" dirty="0" err="1"/>
              <a:t>id-val</a:t>
            </a:r>
            <a:r>
              <a:rPr lang="hu-HU" sz="1800" dirty="0"/>
              <a:t> van összekötve a kódon belül.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 rtl="0"/>
              <a:t>10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20C16C-A330-8DFE-8CFA-953F4F826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575" y="3925197"/>
            <a:ext cx="6505575" cy="112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24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hu-HU" dirty="0">
                <a:solidFill>
                  <a:schemeClr val="accent3"/>
                </a:solidFill>
                <a:latin typeface="Baskerville Old Face" panose="02020602080505020303" pitchFamily="18" charset="77"/>
              </a:rPr>
              <a:t>Összegzés</a:t>
            </a:r>
            <a:r>
              <a:rPr lang="en-GB" dirty="0">
                <a:solidFill>
                  <a:schemeClr val="accent3"/>
                </a:solidFill>
              </a:rPr>
              <a:t>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marL="0" indent="0" algn="ctr" rtl="0">
              <a:lnSpc>
                <a:spcPct val="100000"/>
              </a:lnSpc>
              <a:buNone/>
            </a:pPr>
            <a:r>
              <a:rPr lang="hu-HU" sz="2000" dirty="0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A </a:t>
            </a:r>
            <a:r>
              <a:rPr lang="hu-HU" sz="2000" dirty="0" err="1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GildedHook</a:t>
            </a:r>
            <a:r>
              <a:rPr lang="hu-HU" sz="2000" dirty="0">
                <a:solidFill>
                  <a:schemeClr val="accent3"/>
                </a:solidFill>
                <a:latin typeface="Gill Sans Nova Light" panose="020B0302020104020203" pitchFamily="34" charset="0"/>
                <a:ea typeface="+mn-lt"/>
                <a:cs typeface="Gill Sans Light" panose="020B0302020104020203" pitchFamily="34" charset="-79"/>
              </a:rPr>
              <a:t> oldal azért jött létre hogy olyan helyet biztosítson ahol horgolási projekteket lehet számon tartani. Ez az oldal nem közösségi oldalként jött létre, hanem mint egy személyes napló ami segít a felhasználónak a projektek rendszerezésében.</a:t>
            </a:r>
            <a:endParaRPr lang="en-GB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 rtl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hu-HU" sz="6000" dirty="0"/>
              <a:t>Az oldal célja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sz="2400" dirty="0"/>
              <a:t>Lehetővé teszi hogy a felhasználók horgolási projektjeiket számon tudják tartani és rendszerezni.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sz="2400" dirty="0"/>
              <a:t>A projektek privátak így az oldal úgy funkcionál mint egy személyes napló. </a:t>
            </a:r>
            <a:endParaRPr lang="hu-HU" sz="1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hu-HU" sz="6000" dirty="0"/>
              <a:t>Az oldal fő funkciói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dirty="0"/>
              <a:t>Az oldal elsődleges funkciója a horgolási projektek nyilvántartása.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dirty="0"/>
              <a:t>Emellett egy fonaladatbázis is található amibe a felhasználók szabadon adhatnak hozzá különböző fonalmárkákat és ezen belül a különböző fajtákat is.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dirty="0"/>
              <a:t>A fonalismertető egy folyamatosan bővülő része az oldalnak amelyben a különböző márkákról és fonalfajtákról található több információ.</a:t>
            </a:r>
            <a:endParaRPr lang="hu-HU" sz="105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GB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 rtl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819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hu-HU" sz="6000" dirty="0"/>
              <a:t>Projektek felvitele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sz="1600" dirty="0"/>
              <a:t>A projektoldalon minden információ felvihető ami a szükséges hogy számon tartsa a felhasználó a horgolási projekteket.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sz="1600" dirty="0"/>
              <a:t>Ebbe beletartozik a mintákhoz tartozó link, milyen fonal valamint mekkora méretű horgolótű van használva a projekthez. Található egy leírás rész amiben a felhasználó bármit bevihet a projekttel kapcsolatban (a haladás folyamata, miért kezdte el a felhasználó a projektet, kinek szeretné ajándékozni, milyen nehézségei voltak a projekttel kapcsolatban, stb.). Képek, valamint a kezdés és a befejezés dátuma is hozzáadható. Minden egyes projekt szerkeszthető is így ezek az adatok később is hozzáadhatóak.</a:t>
            </a:r>
            <a:endParaRPr lang="en-GB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 rtl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928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hu-HU" sz="6000" dirty="0"/>
              <a:t>Felhasználó </a:t>
            </a:r>
            <a:r>
              <a:rPr lang="hu-HU" sz="6000" dirty="0" err="1"/>
              <a:t>vs</a:t>
            </a:r>
            <a:r>
              <a:rPr lang="hu-HU" sz="6000" dirty="0"/>
              <a:t> </a:t>
            </a:r>
            <a:r>
              <a:rPr lang="hu-HU" sz="6000" dirty="0" err="1"/>
              <a:t>Admin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sz="1600" dirty="0"/>
              <a:t>A felhasználói felületen elérhető a felhasználó által felvitt összes projekt, valamint a fonaladatbázis amihez szabadon lehet új fonalmárkákat és ezen belül fajtákat hozzáadni. A fonalismertető is szabadon hozzáférhető bármelyik felhasználó által.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sz="1600" dirty="0"/>
              <a:t>Az </a:t>
            </a:r>
            <a:r>
              <a:rPr lang="hu-HU" sz="1600" dirty="0" err="1"/>
              <a:t>admin</a:t>
            </a:r>
            <a:r>
              <a:rPr lang="hu-HU" sz="1600" dirty="0"/>
              <a:t> oldalon megtalálható az összes felhasználó listája, akiket az </a:t>
            </a:r>
            <a:r>
              <a:rPr lang="hu-HU" sz="1600" dirty="0" err="1"/>
              <a:t>admin</a:t>
            </a:r>
            <a:r>
              <a:rPr lang="hu-HU" sz="1600" dirty="0"/>
              <a:t> törölni és tiltani is tud. A felhasználókon belül a projekteket is meg tudja nézni az </a:t>
            </a:r>
            <a:r>
              <a:rPr lang="hu-HU" sz="1600" dirty="0" err="1"/>
              <a:t>admin</a:t>
            </a:r>
            <a:r>
              <a:rPr lang="hu-HU" sz="1600" dirty="0"/>
              <a:t> valamint ezek törlésére is van lehetősége.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sz="1600" dirty="0"/>
              <a:t>A fonaladatbázis és fonalismertető is elérhető az </a:t>
            </a:r>
            <a:r>
              <a:rPr lang="hu-HU" sz="1600" dirty="0" err="1"/>
              <a:t>admin</a:t>
            </a:r>
            <a:r>
              <a:rPr lang="hu-HU" sz="1600" dirty="0"/>
              <a:t> által.</a:t>
            </a:r>
            <a:endParaRPr lang="en-GB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 rtl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47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hu-HU" sz="6000" dirty="0"/>
              <a:t>További oldalak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dirty="0"/>
              <a:t>Az weboldalon található egy Rólunk és egy GYIK felület is.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dirty="0"/>
              <a:t>A Rólunk szekcióban megtalálható egy rövid leírás az oldalról valamint azok elérhetősége akiknek a munkája az oldalon használva lett.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dirty="0"/>
              <a:t>A Rólunk és a GYIK szekcióban is elérhető egy e-mail cím amin keresztül a felhasználók segítséget kérhetnek az oldallal kapcsolatban.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 rtl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070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hu-HU" sz="6000" dirty="0"/>
              <a:t>Frontend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sz="2400" dirty="0"/>
              <a:t>Az oldal Frontend része saját CSS-el valamint </a:t>
            </a:r>
            <a:r>
              <a:rPr lang="hu-HU" sz="2400" dirty="0" err="1"/>
              <a:t>Javascript</a:t>
            </a:r>
            <a:r>
              <a:rPr lang="hu-HU" sz="2400" dirty="0"/>
              <a:t>-tel készült el. 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sz="2400" dirty="0"/>
              <a:t>Az oldal alkalmas asztali valamint mobil használatra is.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sz="2400" dirty="0"/>
              <a:t>Az oldal design-ja reszponzív.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 rtl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591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rtl="0"/>
            <a:r>
              <a:rPr lang="hu-HU" sz="6000" dirty="0"/>
              <a:t>Backend</a:t>
            </a:r>
            <a:endParaRPr lang="en-GB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defPPr>
              <a:defRPr lang="en-GB"/>
            </a:defPPr>
          </a:lstStyle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sz="1800" dirty="0"/>
              <a:t>A Backend rész PHP keretrendszerrel készült el.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hu-HU" sz="1800" dirty="0"/>
              <a:t>Az oldalon angol és magyar nyelv választására is van lehetőség.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800" dirty="0"/>
              <a:t>A fejléc részben REACT segítségével lett meghívva az oldal neve.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800" dirty="0"/>
              <a:t>Az oldal szerveroldali </a:t>
            </a:r>
            <a:r>
              <a:rPr lang="hu-HU" sz="1800" dirty="0" err="1"/>
              <a:t>renderelést</a:t>
            </a:r>
            <a:r>
              <a:rPr lang="hu-HU" sz="1800" dirty="0"/>
              <a:t> tartalmaz amivel az adatbázisból jelenít meg adatokat.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 rtl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060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1422400"/>
            <a:ext cx="7744968" cy="3926840"/>
          </a:xfrm>
        </p:spPr>
        <p:txBody>
          <a:bodyPr rtlCol="0">
            <a:normAutofit/>
          </a:bodyPr>
          <a:lstStyle>
            <a:defPPr>
              <a:defRPr lang="en-GB"/>
            </a:def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800" dirty="0"/>
              <a:t>A főoldalon pedig található egy API ami a </a:t>
            </a:r>
            <a:r>
              <a:rPr lang="en-GB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3"/>
              </a:rPr>
              <a:t>https://api.quotable.io/random</a:t>
            </a:r>
            <a:r>
              <a:rPr lang="hu-H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800" dirty="0"/>
              <a:t>oldalról lett beintegrálva.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294A09A9-5501-47C1-A89A-A340965A2BE2}" type="slidenum">
              <a:rPr lang="en-GB" smtClean="0"/>
              <a:pPr rtl="0"/>
              <a:t>9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91527A-6995-D18D-AB03-2DEC6617C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328" y="2221185"/>
            <a:ext cx="4439344" cy="277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4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0997_TF56410444_Win32" id="{28F79E5F-1BE5-42C9-A610-CFFA28326A1C}" vid="{D035A384-0AAF-401E-9042-89215ED03E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{AC34146D-C3B5-4DEC-A81F-BBA73CE57C33}tf56410444_win32</Template>
  <TotalTime>551</TotalTime>
  <Words>530</Words>
  <Application>Microsoft Office PowerPoint</Application>
  <PresentationFormat>Widescreen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Baskerville</vt:lpstr>
      <vt:lpstr>Baskerville Old Face</vt:lpstr>
      <vt:lpstr>Calibri</vt:lpstr>
      <vt:lpstr>Consolas</vt:lpstr>
      <vt:lpstr>Gill Sans Light</vt:lpstr>
      <vt:lpstr>Gill Sans Nova</vt:lpstr>
      <vt:lpstr>Gill Sans Nova Light</vt:lpstr>
      <vt:lpstr>Office Theme</vt:lpstr>
      <vt:lpstr>GildedHook</vt:lpstr>
      <vt:lpstr>Az oldal célja</vt:lpstr>
      <vt:lpstr>Az oldal fő funkciói</vt:lpstr>
      <vt:lpstr>Projektek felvitele</vt:lpstr>
      <vt:lpstr>Felhasználó vs Admin</vt:lpstr>
      <vt:lpstr>További oldalak</vt:lpstr>
      <vt:lpstr>Frontend</vt:lpstr>
      <vt:lpstr>Backend</vt:lpstr>
      <vt:lpstr>PowerPoint Presentation</vt:lpstr>
      <vt:lpstr>Adatbázis</vt:lpstr>
      <vt:lpstr>Összegzés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GildedHook</dc:title>
  <dc:creator>Szilvia Ignác</dc:creator>
  <cp:lastModifiedBy>Szilvia Ignác</cp:lastModifiedBy>
  <cp:revision>7</cp:revision>
  <dcterms:created xsi:type="dcterms:W3CDTF">2025-09-23T10:59:29Z</dcterms:created>
  <dcterms:modified xsi:type="dcterms:W3CDTF">2025-09-23T20:11:47Z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