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5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9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0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1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0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FE76-DEC1-4A47-A484-64FE79480D75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EE80-4399-4214-9F2C-F30794578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0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Презентация дипломного проекта по курсу </a:t>
            </a:r>
            <a:r>
              <a:rPr lang="en-US" sz="2800" dirty="0" smtClean="0"/>
              <a:t>MS SQL Server Developer </a:t>
            </a:r>
            <a:r>
              <a:rPr lang="ru-RU" sz="2800" dirty="0" smtClean="0"/>
              <a:t>на тему «Разработка платформы для комплексного управления маркетинговыми кампаниями»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2000" dirty="0" smtClean="0"/>
              <a:t>Выполнил</a:t>
            </a:r>
            <a:r>
              <a:rPr lang="en-US" sz="2000" dirty="0" smtClean="0"/>
              <a:t>: 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                               Игнатенко Алексей Павлович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521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047"/>
            <a:ext cx="10515600" cy="61830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Конструктор запроса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759528"/>
            <a:ext cx="11721737" cy="5881736"/>
          </a:xfrm>
        </p:spPr>
      </p:pic>
    </p:spTree>
    <p:extLst>
      <p:ext uri="{BB962C8B-B14F-4D97-AF65-F5344CB8AC3E}">
        <p14:creationId xmlns:p14="http://schemas.microsoft.com/office/powerpoint/2010/main" val="42329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56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Сформированный запрос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C.ClientsId</a:t>
            </a:r>
            <a:r>
              <a:rPr lang="en-US" dirty="0" smtClean="0"/>
              <a:t>, (CASE WHEN </a:t>
            </a:r>
            <a:r>
              <a:rPr lang="en-US" dirty="0" err="1" smtClean="0"/>
              <a:t>P.Lastname</a:t>
            </a:r>
            <a:r>
              <a:rPr lang="en-US" dirty="0" smtClean="0"/>
              <a:t> IS NULL THEN '' ELSE </a:t>
            </a:r>
            <a:r>
              <a:rPr lang="en-US" dirty="0" err="1" smtClean="0"/>
              <a:t>P.Lastname</a:t>
            </a:r>
            <a:r>
              <a:rPr lang="en-US" dirty="0" smtClean="0"/>
              <a:t> END + ' ' +</a:t>
            </a:r>
          </a:p>
          <a:p>
            <a:pPr marL="0" indent="0">
              <a:buNone/>
            </a:pPr>
            <a:r>
              <a:rPr lang="en-US" dirty="0" smtClean="0"/>
              <a:t>                     CASE WHEN </a:t>
            </a:r>
            <a:r>
              <a:rPr lang="en-US" dirty="0" err="1" smtClean="0"/>
              <a:t>P.Firstname</a:t>
            </a:r>
            <a:r>
              <a:rPr lang="en-US" dirty="0" smtClean="0"/>
              <a:t> IS NULL THEN '' ELSE </a:t>
            </a:r>
            <a:r>
              <a:rPr lang="en-US" dirty="0" err="1" smtClean="0"/>
              <a:t>P.Firstname</a:t>
            </a:r>
            <a:r>
              <a:rPr lang="en-US" dirty="0" smtClean="0"/>
              <a:t> END + ' ' + </a:t>
            </a:r>
          </a:p>
          <a:p>
            <a:pPr marL="0" indent="0">
              <a:buNone/>
            </a:pPr>
            <a:r>
              <a:rPr lang="en-US" dirty="0" smtClean="0"/>
              <a:t>					 CASE WHEN </a:t>
            </a:r>
            <a:r>
              <a:rPr lang="en-US" dirty="0" err="1" smtClean="0"/>
              <a:t>P.Middlename</a:t>
            </a:r>
            <a:r>
              <a:rPr lang="en-US" dirty="0" smtClean="0"/>
              <a:t> IS NULL THEN '' ELSE </a:t>
            </a:r>
            <a:r>
              <a:rPr lang="en-US" dirty="0" err="1" smtClean="0"/>
              <a:t>P.Middlename</a:t>
            </a:r>
            <a:r>
              <a:rPr lang="en-US" dirty="0" smtClean="0"/>
              <a:t> END) AS Name, </a:t>
            </a:r>
          </a:p>
          <a:p>
            <a:pPr marL="0" indent="0">
              <a:buNone/>
            </a:pPr>
            <a:r>
              <a:rPr lang="en-US" dirty="0" err="1" smtClean="0"/>
              <a:t>P.Gender</a:t>
            </a:r>
            <a:r>
              <a:rPr lang="en-US" dirty="0" smtClean="0"/>
              <a:t>, </a:t>
            </a:r>
            <a:r>
              <a:rPr lang="en-US" dirty="0" err="1" smtClean="0"/>
              <a:t>PE.Email</a:t>
            </a:r>
            <a:r>
              <a:rPr lang="en-US" dirty="0" smtClean="0"/>
              <a:t>, </a:t>
            </a:r>
            <a:r>
              <a:rPr lang="en-US" dirty="0" err="1" smtClean="0"/>
              <a:t>PH.Phone</a:t>
            </a:r>
            <a:r>
              <a:rPr lang="en-US" dirty="0" smtClean="0"/>
              <a:t>, </a:t>
            </a:r>
            <a:r>
              <a:rPr lang="en-US" dirty="0" err="1" smtClean="0"/>
              <a:t>P.Address</a:t>
            </a:r>
            <a:r>
              <a:rPr lang="en-US" dirty="0" smtClean="0"/>
              <a:t>, </a:t>
            </a:r>
            <a:r>
              <a:rPr lang="en-US" dirty="0" err="1" smtClean="0"/>
              <a:t>CS.ExposureChannelsId</a:t>
            </a:r>
            <a:r>
              <a:rPr lang="en-US" dirty="0" smtClean="0"/>
              <a:t>, PH1.Phone AS </a:t>
            </a:r>
            <a:r>
              <a:rPr lang="en-US" dirty="0" err="1" smtClean="0"/>
              <a:t>PhoneSocnet</a:t>
            </a:r>
            <a:r>
              <a:rPr lang="en-US" dirty="0" smtClean="0"/>
              <a:t>, </a:t>
            </a:r>
            <a:r>
              <a:rPr lang="en-US" dirty="0" err="1" smtClean="0"/>
              <a:t>CS.Login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FROM Clients C</a:t>
            </a:r>
          </a:p>
          <a:p>
            <a:pPr marL="0" indent="0">
              <a:buNone/>
            </a:pPr>
            <a:r>
              <a:rPr lang="en-US" dirty="0" smtClean="0"/>
              <a:t>INNER JOIN Peoples P ON </a:t>
            </a:r>
            <a:r>
              <a:rPr lang="en-US" dirty="0" err="1" smtClean="0"/>
              <a:t>P.PeoplesId</a:t>
            </a:r>
            <a:r>
              <a:rPr lang="en-US" dirty="0" smtClean="0"/>
              <a:t>=</a:t>
            </a:r>
            <a:r>
              <a:rPr lang="en-US" dirty="0" err="1" smtClean="0"/>
              <a:t>C.PeoplesId</a:t>
            </a:r>
            <a:r>
              <a:rPr lang="en-US" dirty="0" smtClean="0"/>
              <a:t> AND </a:t>
            </a:r>
            <a:r>
              <a:rPr lang="en-US" dirty="0" err="1" smtClean="0"/>
              <a:t>P.Gender</a:t>
            </a:r>
            <a:r>
              <a:rPr lang="en-US" dirty="0" smtClean="0"/>
              <a:t>=1 AND </a:t>
            </a:r>
            <a:r>
              <a:rPr lang="en-US" dirty="0" err="1" smtClean="0"/>
              <a:t>P.BirthDate</a:t>
            </a:r>
            <a:r>
              <a:rPr lang="en-US" dirty="0" smtClean="0"/>
              <a:t>&gt;'19591120' AND </a:t>
            </a:r>
            <a:r>
              <a:rPr lang="en-US" dirty="0" err="1" smtClean="0"/>
              <a:t>P.BirthDate</a:t>
            </a:r>
            <a:r>
              <a:rPr lang="en-US" dirty="0" smtClean="0"/>
              <a:t>&lt;'20011120'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ClientProperties</a:t>
            </a:r>
            <a:r>
              <a:rPr lang="en-US" dirty="0" smtClean="0"/>
              <a:t> CP1 ON CP1.ClientsId=</a:t>
            </a:r>
            <a:r>
              <a:rPr lang="en-US" dirty="0" err="1" smtClean="0"/>
              <a:t>C.ClientsId</a:t>
            </a:r>
            <a:r>
              <a:rPr lang="en-US" dirty="0" smtClean="0"/>
              <a:t> AND CP1.PropertiesId=7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ClientProperties</a:t>
            </a:r>
            <a:r>
              <a:rPr lang="en-US" dirty="0" smtClean="0"/>
              <a:t> CP2 ON CP2.ClientsId=</a:t>
            </a:r>
            <a:r>
              <a:rPr lang="en-US" dirty="0" err="1" smtClean="0"/>
              <a:t>C.ClientsId</a:t>
            </a:r>
            <a:r>
              <a:rPr lang="en-US" dirty="0" smtClean="0"/>
              <a:t> AND CP2.PropertiesId=3 AND CP2.PropertiesQuantity&gt;=170</a:t>
            </a:r>
          </a:p>
          <a:p>
            <a:pPr marL="0" indent="0">
              <a:buNone/>
            </a:pPr>
            <a:r>
              <a:rPr lang="en-US" dirty="0" smtClean="0"/>
              <a:t>LEFT OUTER JOIN </a:t>
            </a:r>
            <a:r>
              <a:rPr lang="en-US" dirty="0" err="1" smtClean="0"/>
              <a:t>ClientPhones</a:t>
            </a:r>
            <a:r>
              <a:rPr lang="en-US" dirty="0" smtClean="0"/>
              <a:t> PH ON </a:t>
            </a:r>
            <a:r>
              <a:rPr lang="en-US" dirty="0" err="1" smtClean="0"/>
              <a:t>PH.ClientsId</a:t>
            </a:r>
            <a:r>
              <a:rPr lang="en-US" dirty="0" smtClean="0"/>
              <a:t>=</a:t>
            </a:r>
            <a:r>
              <a:rPr lang="en-US" dirty="0" err="1" smtClean="0"/>
              <a:t>C.ClientsId</a:t>
            </a:r>
            <a:r>
              <a:rPr lang="en-US" dirty="0" smtClean="0"/>
              <a:t> AND </a:t>
            </a:r>
            <a:r>
              <a:rPr lang="en-US" dirty="0" err="1" smtClean="0"/>
              <a:t>PH.Basic</a:t>
            </a:r>
            <a:r>
              <a:rPr lang="en-US" dirty="0" smtClean="0"/>
              <a:t>=1 AND </a:t>
            </a:r>
            <a:r>
              <a:rPr lang="en-US" dirty="0" err="1" smtClean="0"/>
              <a:t>PH.Cellular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r>
              <a:rPr lang="en-US" dirty="0" smtClean="0"/>
              <a:t>LEFT OUTER JOIN </a:t>
            </a:r>
            <a:r>
              <a:rPr lang="en-US" dirty="0" err="1" smtClean="0"/>
              <a:t>ClientEmails</a:t>
            </a:r>
            <a:r>
              <a:rPr lang="en-US" dirty="0" smtClean="0"/>
              <a:t> PE ON </a:t>
            </a:r>
            <a:r>
              <a:rPr lang="en-US" dirty="0" err="1" smtClean="0"/>
              <a:t>PE.ClientsId</a:t>
            </a:r>
            <a:r>
              <a:rPr lang="en-US" dirty="0" smtClean="0"/>
              <a:t>=</a:t>
            </a:r>
            <a:r>
              <a:rPr lang="en-US" dirty="0" err="1" smtClean="0"/>
              <a:t>C.ClientsId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LEFT OUTER JOIN </a:t>
            </a:r>
            <a:r>
              <a:rPr lang="en-US" dirty="0" err="1" smtClean="0"/>
              <a:t>ClientSocnetwork</a:t>
            </a:r>
            <a:r>
              <a:rPr lang="en-US" dirty="0" smtClean="0"/>
              <a:t> CS ON </a:t>
            </a:r>
            <a:r>
              <a:rPr lang="en-US" dirty="0" err="1" smtClean="0"/>
              <a:t>CS.ClientsId</a:t>
            </a:r>
            <a:r>
              <a:rPr lang="en-US" dirty="0" smtClean="0"/>
              <a:t>=</a:t>
            </a:r>
            <a:r>
              <a:rPr lang="en-US" dirty="0" err="1" smtClean="0"/>
              <a:t>C.ClientsId</a:t>
            </a:r>
            <a:r>
              <a:rPr lang="en-US" dirty="0" smtClean="0"/>
              <a:t> AND </a:t>
            </a:r>
            <a:r>
              <a:rPr lang="en-US" dirty="0" err="1" smtClean="0"/>
              <a:t>CS.ExposureChannelsId</a:t>
            </a:r>
            <a:r>
              <a:rPr lang="en-US" dirty="0" smtClean="0"/>
              <a:t>=5</a:t>
            </a:r>
          </a:p>
          <a:p>
            <a:pPr marL="0" indent="0">
              <a:buNone/>
            </a:pPr>
            <a:r>
              <a:rPr lang="en-US" dirty="0" smtClean="0"/>
              <a:t>LEFT OUTER JOIN </a:t>
            </a:r>
            <a:r>
              <a:rPr lang="en-US" dirty="0" err="1" smtClean="0"/>
              <a:t>ClientPhones</a:t>
            </a:r>
            <a:r>
              <a:rPr lang="en-US" dirty="0" smtClean="0"/>
              <a:t> PH1 ON  PH1.ClientPhonesId = </a:t>
            </a:r>
            <a:r>
              <a:rPr lang="en-US" dirty="0" err="1" smtClean="0"/>
              <a:t>CS.ClientPhonesId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9337"/>
            <a:ext cx="10515600" cy="80989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Диаграмма таблиц выполненных воздействий и статистики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822036"/>
            <a:ext cx="11634652" cy="6471109"/>
          </a:xfrm>
        </p:spPr>
      </p:pic>
    </p:spTree>
    <p:extLst>
      <p:ext uri="{BB962C8B-B14F-4D97-AF65-F5344CB8AC3E}">
        <p14:creationId xmlns:p14="http://schemas.microsoft.com/office/powerpoint/2010/main" val="3518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Имеется возможность массовой загрузки данных предприятий и физических 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4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70539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Загрузка данных физических и юридических лиц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714103"/>
            <a:ext cx="11817531" cy="5982788"/>
          </a:xfrm>
        </p:spPr>
      </p:pic>
    </p:spTree>
    <p:extLst>
      <p:ext uri="{BB962C8B-B14F-4D97-AF65-F5344CB8AC3E}">
        <p14:creationId xmlns:p14="http://schemas.microsoft.com/office/powerpoint/2010/main" val="926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Имеется возможность формирования адресного пространства на основе данных ФИАС.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5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Таблицы формирования адресного пространства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1783"/>
            <a:ext cx="11887200" cy="5738948"/>
          </a:xfrm>
        </p:spPr>
      </p:pic>
    </p:spTree>
    <p:extLst>
      <p:ext uri="{BB962C8B-B14F-4D97-AF65-F5344CB8AC3E}">
        <p14:creationId xmlns:p14="http://schemas.microsoft.com/office/powerpoint/2010/main" val="19897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172"/>
            <a:ext cx="10515600" cy="6705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Таблицы пользователей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0" y="832328"/>
            <a:ext cx="11495315" cy="5864563"/>
          </a:xfrm>
        </p:spPr>
      </p:pic>
    </p:spTree>
    <p:extLst>
      <p:ext uri="{BB962C8B-B14F-4D97-AF65-F5344CB8AC3E}">
        <p14:creationId xmlns:p14="http://schemas.microsoft.com/office/powerpoint/2010/main" val="267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9338"/>
            <a:ext cx="10515600" cy="76635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Таблицы статистики для формирования куба. Данные формируются с помощью очереди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" y="1299076"/>
            <a:ext cx="11443063" cy="5467484"/>
          </a:xfrm>
        </p:spPr>
      </p:pic>
    </p:spTree>
    <p:extLst>
      <p:ext uri="{BB962C8B-B14F-4D97-AF65-F5344CB8AC3E}">
        <p14:creationId xmlns:p14="http://schemas.microsoft.com/office/powerpoint/2010/main" val="190395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172"/>
            <a:ext cx="10515600" cy="60089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Созданный в домашнем задании куб для таблиц статистики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" y="766059"/>
            <a:ext cx="11564983" cy="5808912"/>
          </a:xfrm>
        </p:spPr>
      </p:pic>
    </p:spTree>
    <p:extLst>
      <p:ext uri="{BB962C8B-B14F-4D97-AF65-F5344CB8AC3E}">
        <p14:creationId xmlns:p14="http://schemas.microsoft.com/office/powerpoint/2010/main" val="18906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Задача</a:t>
            </a:r>
            <a:r>
              <a:rPr lang="ru-RU" dirty="0" smtClean="0"/>
              <a:t> </a:t>
            </a:r>
            <a:r>
              <a:rPr lang="ru-RU" sz="2800" dirty="0" smtClean="0"/>
              <a:t>проекта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Разработать платформу для комплексного управления маркетинговыми кампаниями.</a:t>
            </a:r>
          </a:p>
        </p:txBody>
      </p:sp>
    </p:spTree>
    <p:extLst>
      <p:ext uri="{BB962C8B-B14F-4D97-AF65-F5344CB8AC3E}">
        <p14:creationId xmlns:p14="http://schemas.microsoft.com/office/powerpoint/2010/main" val="26963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Требования к системе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 Были определены следующие требования к системе: </a:t>
            </a:r>
          </a:p>
          <a:p>
            <a:r>
              <a:rPr lang="ru-RU" dirty="0" smtClean="0"/>
              <a:t>   Платформа должна обеспечивать формирование и адресную доставку маркетинговой информации текущим и потенциальным  клиентам (физическим и юридическим лицам) используя различные каналы взаимодействия : </a:t>
            </a:r>
            <a:r>
              <a:rPr lang="ru-RU" dirty="0" err="1" smtClean="0"/>
              <a:t>обзвон</a:t>
            </a:r>
            <a:r>
              <a:rPr lang="ru-RU" dirty="0" smtClean="0"/>
              <a:t> с помощью виртуальных АТС, потоков Е2, отправка сообщения по электронной почте, отправка сообщения через социальные сети, формирование бумажной корреспонденции и рекламных бандеролей, фиксация факта беседы.</a:t>
            </a:r>
          </a:p>
          <a:p>
            <a:r>
              <a:rPr lang="ru-RU" dirty="0" smtClean="0"/>
              <a:t>   Платформа должна иметь возможность  массовой загрузки физических и юридических лиц.</a:t>
            </a:r>
          </a:p>
          <a:p>
            <a:r>
              <a:rPr lang="ru-RU" dirty="0" smtClean="0"/>
              <a:t>   Платформа должна обеспечивать гибкое управление маркетинговыми кампаниями.</a:t>
            </a:r>
          </a:p>
          <a:p>
            <a:r>
              <a:rPr lang="ru-RU" dirty="0" smtClean="0"/>
              <a:t>   Платформа должна позволять планировать маркетинговые кампании для различных целевых групп пользователей, настраивать сценарии кампаний в зависимости от поведения клиентов, а также вносить в них коррективы в случае изменения обстоятельств. </a:t>
            </a:r>
          </a:p>
          <a:p>
            <a:r>
              <a:rPr lang="ru-RU" dirty="0" smtClean="0"/>
              <a:t>  Платформа должна накапливать данные о реакции потенциального клиента на то или иное предложение, о его поведении на сайте компании,  и на основе этих данных формировать подробный портрет клиента. </a:t>
            </a:r>
          </a:p>
          <a:p>
            <a:r>
              <a:rPr lang="ru-RU" dirty="0" smtClean="0"/>
              <a:t>  Платформа должна проводить анализ результативности проведенных активностей.</a:t>
            </a:r>
          </a:p>
          <a:p>
            <a:r>
              <a:rPr lang="ru-RU" dirty="0" smtClean="0"/>
              <a:t>  Платформа должна иметь возможность формировать адресное пространство на основе данных ФИАС.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 Требования к системе вырабатывались не сразу. В связи с этим структура системы разрабатывалась по </a:t>
            </a:r>
            <a:r>
              <a:rPr lang="ru-RU" dirty="0" err="1" smtClean="0"/>
              <a:t>этапно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  В качестве СУБД был выбран </a:t>
            </a:r>
            <a:r>
              <a:rPr lang="ru-RU" dirty="0" err="1" smtClean="0"/>
              <a:t>Postgres</a:t>
            </a:r>
            <a:r>
              <a:rPr lang="ru-RU" dirty="0" smtClean="0"/>
              <a:t> SQL.</a:t>
            </a:r>
          </a:p>
          <a:p>
            <a:r>
              <a:rPr lang="ru-RU" dirty="0" smtClean="0"/>
              <a:t>  На данный момент система находится в разработке. Частично разработана. </a:t>
            </a:r>
          </a:p>
          <a:p>
            <a:r>
              <a:rPr lang="ru-RU" dirty="0" smtClean="0"/>
              <a:t>  В дипломном проекте курса MS SQL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Developer</a:t>
            </a:r>
            <a:r>
              <a:rPr lang="ru-RU" dirty="0" smtClean="0"/>
              <a:t> я использовал разработанную мною БД </a:t>
            </a:r>
            <a:r>
              <a:rPr lang="ru-RU" dirty="0" err="1" smtClean="0"/>
              <a:t>Campaign</a:t>
            </a:r>
            <a:r>
              <a:rPr lang="ru-RU" dirty="0" smtClean="0"/>
              <a:t>, адаптированную для MS SQL </a:t>
            </a:r>
            <a:r>
              <a:rPr lang="ru-RU" dirty="0" err="1" smtClean="0"/>
              <a:t>Server</a:t>
            </a:r>
            <a:r>
              <a:rPr lang="ru-RU" dirty="0" smtClean="0"/>
              <a:t>. Система не маленькая - более 80 таблиц. Я перенес в MS SQL </a:t>
            </a:r>
            <a:r>
              <a:rPr lang="ru-RU" dirty="0" err="1" smtClean="0"/>
              <a:t>Server</a:t>
            </a:r>
            <a:r>
              <a:rPr lang="ru-RU" dirty="0" smtClean="0"/>
              <a:t> не всю систему, а части её, наиболее интересные с моей точки зрения: формирование аудитории для воздействия, организация воздействия, анализ воздействия. БД получилось около сорока таблиц.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4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Краткое описание 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 Единица проведения маркетинговой кампании - Маркетинговая кампания.</a:t>
            </a:r>
          </a:p>
          <a:p>
            <a:r>
              <a:rPr lang="ru-RU" dirty="0" smtClean="0"/>
              <a:t>  Маркетинговая кампания состоит из одного или нескольких потоков.</a:t>
            </a:r>
          </a:p>
          <a:p>
            <a:r>
              <a:rPr lang="ru-RU" dirty="0" smtClean="0"/>
              <a:t>  Для реализации кампании запускаются потоки. Потоки можно запустить в ручную, при помощи планировщика (встроенного в приложение) или в ответ на заданный триггер. Данные потоков могут объединяться.</a:t>
            </a:r>
          </a:p>
          <a:p>
            <a:r>
              <a:rPr lang="ru-RU" dirty="0" smtClean="0"/>
              <a:t>  Потоки состоят из процессов, которые можно соединять и конфигурировать. Процессы бывают различных типов и выполняют различные функции - формировании целевой аудитории, воздействие, анализ. Состав типов потоков можно расширять. Запуск процессов может происходить в ручную, по таймеру, по триггеру (инициирующее запуск процесса событие).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0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588"/>
            <a:ext cx="10515600" cy="600893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Логическая модель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68" y="522514"/>
            <a:ext cx="11660777" cy="6335486"/>
          </a:xfrm>
        </p:spPr>
      </p:pic>
    </p:spTree>
    <p:extLst>
      <p:ext uri="{BB962C8B-B14F-4D97-AF65-F5344CB8AC3E}">
        <p14:creationId xmlns:p14="http://schemas.microsoft.com/office/powerpoint/2010/main" val="38835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701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Диаграмма базы данных (основные процессы)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3" y="496390"/>
            <a:ext cx="11538857" cy="6183084"/>
          </a:xfrm>
        </p:spPr>
      </p:pic>
    </p:spTree>
    <p:extLst>
      <p:ext uri="{BB962C8B-B14F-4D97-AF65-F5344CB8AC3E}">
        <p14:creationId xmlns:p14="http://schemas.microsoft.com/office/powerpoint/2010/main" val="29211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0630"/>
            <a:ext cx="10515600" cy="5834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Конструктор потока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714104"/>
            <a:ext cx="10737668" cy="6071601"/>
          </a:xfrm>
        </p:spPr>
      </p:pic>
    </p:spTree>
    <p:extLst>
      <p:ext uri="{BB962C8B-B14F-4D97-AF65-F5344CB8AC3E}">
        <p14:creationId xmlns:p14="http://schemas.microsoft.com/office/powerpoint/2010/main" val="17142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Разработка запроса для формирования целевой аудитории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Разработки запроса для формирования целевой аудитории может производиться с помощью </a:t>
            </a:r>
            <a:r>
              <a:rPr lang="ru-RU" dirty="0" err="1" smtClean="0"/>
              <a:t>самописного</a:t>
            </a:r>
            <a:r>
              <a:rPr lang="ru-RU" dirty="0" smtClean="0"/>
              <a:t> генератора запросов(пользователь не имеющий навыка программирования) или с помощью ранее подготовленных запроса, хранимых процедур.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683</Words>
  <Application>Microsoft Office PowerPoint</Application>
  <PresentationFormat>Широкоэкранный</PresentationFormat>
  <Paragraphs>52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дипломного проекта по курсу MS SQL Server Developer на тему «Разработка платформы для комплексного управления маркетинговыми кампаниями»</vt:lpstr>
      <vt:lpstr>Задача проекта</vt:lpstr>
      <vt:lpstr>Требования к системе</vt:lpstr>
      <vt:lpstr>Презентация PowerPoint</vt:lpstr>
      <vt:lpstr>Краткое описание системы</vt:lpstr>
      <vt:lpstr>Логическая модель  </vt:lpstr>
      <vt:lpstr>Диаграмма базы данных (основные процессы)</vt:lpstr>
      <vt:lpstr>Конструктор потока</vt:lpstr>
      <vt:lpstr>Разработка запроса для формирования целевой аудитории</vt:lpstr>
      <vt:lpstr>Конструктор запроса</vt:lpstr>
      <vt:lpstr>Сформированный запрос</vt:lpstr>
      <vt:lpstr>Диаграмма таблиц выполненных воздействий и статистики</vt:lpstr>
      <vt:lpstr>Презентация PowerPoint</vt:lpstr>
      <vt:lpstr>Загрузка данных физических и юридических лиц</vt:lpstr>
      <vt:lpstr>Презентация PowerPoint</vt:lpstr>
      <vt:lpstr>Таблицы формирования адресного пространства</vt:lpstr>
      <vt:lpstr>Таблицы пользователей</vt:lpstr>
      <vt:lpstr>Таблицы статистики для формирования куба. Данные формируются с помощью очереди </vt:lpstr>
      <vt:lpstr>Созданный в домашнем задании куб для таблиц статистики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20</cp:revision>
  <dcterms:created xsi:type="dcterms:W3CDTF">2021-08-14T04:26:15Z</dcterms:created>
  <dcterms:modified xsi:type="dcterms:W3CDTF">2021-08-14T08:53:21Z</dcterms:modified>
</cp:coreProperties>
</file>