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61" r:id="rId6"/>
    <p:sldId id="258" r:id="rId7"/>
    <p:sldId id="265" r:id="rId8"/>
    <p:sldId id="262" r:id="rId9"/>
    <p:sldId id="272" r:id="rId10"/>
    <p:sldId id="269" r:id="rId11"/>
    <p:sldId id="270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8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2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2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7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7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8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9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3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4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9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1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85D64E-32BB-3C32-B0B3-133DCF230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461" y="2151453"/>
            <a:ext cx="4984813" cy="1269003"/>
          </a:xfrm>
          <a:noFill/>
        </p:spPr>
        <p:txBody>
          <a:bodyPr>
            <a:normAutofit/>
          </a:bodyPr>
          <a:lstStyle/>
          <a:p>
            <a:pPr algn="l"/>
            <a:r>
              <a:rPr lang="es-ES" sz="5200" dirty="0"/>
              <a:t>La bolera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C6025A-3900-44A9-720E-4905C51B1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461" y="3437545"/>
            <a:ext cx="4984813" cy="732119"/>
          </a:xfrm>
          <a:noFill/>
        </p:spPr>
        <p:txBody>
          <a:bodyPr>
            <a:normAutofit/>
          </a:bodyPr>
          <a:lstStyle/>
          <a:p>
            <a:pPr algn="l"/>
            <a:r>
              <a:rPr lang="es-ES" dirty="0"/>
              <a:t>POR Ignacio Martínez gallardo y  Nuria rodríguez Tortosa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DB02E-0590-F185-2C61-5574A3599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50" r="14973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05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19C3-F7E2-C438-F744-DC2F7D2E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36525"/>
            <a:ext cx="10449784" cy="787135"/>
          </a:xfrm>
        </p:spPr>
        <p:txBody>
          <a:bodyPr/>
          <a:lstStyle/>
          <a:p>
            <a:pPr algn="ctr"/>
            <a:r>
              <a:rPr lang="es-ES" dirty="0"/>
              <a:t>Aprendizaje automático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3E14A-8E06-D1FA-CA61-25E03381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1A6CF-9BF0-1FD3-FFA6-1DE9AFE5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/>
          </a:p>
        </p:txBody>
      </p:sp>
      <p:pic>
        <p:nvPicPr>
          <p:cNvPr id="5" name="Imagen 4" descr="Imagen que contiene tabla, escritorio, computadora&#10;&#10;Descripción generada automáticamente">
            <a:extLst>
              <a:ext uri="{FF2B5EF4-FFF2-40B4-BE49-F238E27FC236}">
                <a16:creationId xmlns:a16="http://schemas.microsoft.com/office/drawing/2014/main" id="{6EB5EE47-F400-2379-08E1-2F80D4DEF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07" y="1240536"/>
            <a:ext cx="9450186" cy="43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48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19C3-F7E2-C438-F744-DC2F7D2E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36525"/>
            <a:ext cx="10449784" cy="787135"/>
          </a:xfrm>
        </p:spPr>
        <p:txBody>
          <a:bodyPr/>
          <a:lstStyle/>
          <a:p>
            <a:pPr algn="ctr"/>
            <a:r>
              <a:rPr lang="es-ES" dirty="0"/>
              <a:t>Aprendizaje automático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3E14A-8E06-D1FA-CA61-25E03381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1A6CF-9BF0-1FD3-FFA6-1DE9AFE5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11</a:t>
            </a:fld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71AEBAC-0656-22A3-5D44-37A19DF47B12}"/>
              </a:ext>
            </a:extLst>
          </p:cNvPr>
          <p:cNvSpPr txBox="1"/>
          <p:nvPr/>
        </p:nvSpPr>
        <p:spPr>
          <a:xfrm>
            <a:off x="240794" y="923660"/>
            <a:ext cx="1207899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IEnumerator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Entrenamiento()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...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casosEntrenamiento.numInstances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&lt; 10)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{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... 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1;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valorMaximoFx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incrementoFuerza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{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1;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valorMaximoFy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incrementoFuerza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{</a:t>
            </a:r>
          </a:p>
          <a:p>
            <a:r>
              <a:rPr lang="pt-B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instanciaBola</a:t>
            </a:r>
            <a:r>
              <a:rPr lang="pt-B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Instantiate</a:t>
            </a:r>
            <a:r>
              <a:rPr lang="pt-B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(bola) as </a:t>
            </a:r>
            <a:r>
              <a:rPr lang="pt-B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r>
              <a:rPr lang="pt-B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instanciaBola.transform.position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new Vector3(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transform.position.x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alturaInicialBola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transform.position.z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distanciaInicialBola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Rigidbody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rb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instanciaBola.GetComponent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Rigidbody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     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rb.AddForce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(new Vector3(0,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ForceMode.Impulse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     </a:t>
            </a:r>
          </a:p>
          <a:p>
            <a:endParaRPr lang="es-E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startTime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Time.time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yield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return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new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WaitUntil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((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rb.transform.position.y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1.9) &amp;&amp; 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Time.time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&gt;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startTime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+ 3)) || 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rb.transform.position.z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&gt;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bolosObjetivo.transform.position.z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)); 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...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}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}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38307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19C3-F7E2-C438-F744-DC2F7D2E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36525"/>
            <a:ext cx="10449784" cy="787135"/>
          </a:xfrm>
        </p:spPr>
        <p:txBody>
          <a:bodyPr/>
          <a:lstStyle/>
          <a:p>
            <a:pPr algn="ctr"/>
            <a:r>
              <a:rPr lang="es-ES" dirty="0"/>
              <a:t>Aprendizaje automático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3E14A-8E06-D1FA-CA61-25E03381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1A6CF-9BF0-1FD3-FFA6-1DE9AFE5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12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6C2AE4-F562-6E0D-418B-358BC728869C}"/>
              </a:ext>
            </a:extLst>
          </p:cNvPr>
          <p:cNvSpPr txBox="1"/>
          <p:nvPr/>
        </p:nvSpPr>
        <p:spPr>
          <a:xfrm>
            <a:off x="184516" y="988781"/>
            <a:ext cx="1183640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500" dirty="0">
                <a:solidFill>
                  <a:srgbClr val="00B0F0"/>
                </a:solidFill>
                <a:latin typeface="Cascadia Mono" panose="020B0609020000020004" pitchFamily="49" charset="0"/>
              </a:rPr>
              <a:t>// APRENDIZAJE CONOCIMIENTO </a:t>
            </a:r>
          </a:p>
          <a:p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saberPredecirFuerzaX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= new M5P();                           </a:t>
            </a:r>
            <a:r>
              <a:rPr lang="es-ES" sz="1500" dirty="0">
                <a:solidFill>
                  <a:srgbClr val="00B0F0"/>
                </a:solidFill>
                <a:latin typeface="Cascadia Mono" panose="020B0609020000020004" pitchFamily="49" charset="0"/>
              </a:rPr>
              <a:t>// Algoritmo de aprendizaje M5P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casosEntrenamiento.setClassIndex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(0);                        </a:t>
            </a:r>
            <a:r>
              <a:rPr lang="es-ES" sz="1500" dirty="0">
                <a:solidFill>
                  <a:srgbClr val="00B0F0"/>
                </a:solidFill>
                <a:latin typeface="Cascadia Mono" panose="020B0609020000020004" pitchFamily="49" charset="0"/>
              </a:rPr>
              <a:t>// Aprende </a:t>
            </a:r>
            <a:r>
              <a:rPr lang="es-ES" sz="15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Fx</a:t>
            </a:r>
            <a:r>
              <a:rPr lang="es-ES" sz="1500" dirty="0">
                <a:solidFill>
                  <a:srgbClr val="00B0F0"/>
                </a:solidFill>
                <a:latin typeface="Cascadia Mono" panose="020B0609020000020004" pitchFamily="49" charset="0"/>
              </a:rPr>
              <a:t> dada la distancia y </a:t>
            </a:r>
            <a:r>
              <a:rPr lang="es-ES" sz="15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Fy</a:t>
            </a:r>
            <a:endParaRPr lang="es-ES" sz="1500" dirty="0">
              <a:solidFill>
                <a:srgbClr val="00B0F0"/>
              </a:solidFill>
              <a:latin typeface="Cascadia Mono" panose="020B0609020000020004" pitchFamily="49" charset="0"/>
            </a:endParaRPr>
          </a:p>
          <a:p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saberPredecirFuerzaX.buildClassifier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);   </a:t>
            </a:r>
            <a:r>
              <a:rPr lang="es-ES" sz="1500" dirty="0">
                <a:solidFill>
                  <a:srgbClr val="00B0F0"/>
                </a:solidFill>
                <a:latin typeface="Cascadia Mono" panose="020B0609020000020004" pitchFamily="49" charset="0"/>
              </a:rPr>
              <a:t>// REALIZA EL APRENDIZAJE DE </a:t>
            </a:r>
            <a:r>
              <a:rPr lang="es-ES" sz="15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Fx</a:t>
            </a:r>
            <a:r>
              <a:rPr lang="es-ES" sz="1500" dirty="0">
                <a:solidFill>
                  <a:srgbClr val="00B0F0"/>
                </a:solidFill>
                <a:latin typeface="Cascadia Mono" panose="020B0609020000020004" pitchFamily="49" charset="0"/>
              </a:rPr>
              <a:t>  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							  </a:t>
            </a:r>
            <a:r>
              <a:rPr lang="es-ES" sz="1500" dirty="0">
                <a:solidFill>
                  <a:srgbClr val="00B0F0"/>
                </a:solidFill>
                <a:latin typeface="Cascadia Mono" panose="020B0609020000020004" pitchFamily="49" charset="0"/>
              </a:rPr>
              <a:t>// A PARTIR DE LA DISTANCIA Y </a:t>
            </a:r>
            <a:r>
              <a:rPr lang="es-ES" sz="15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Fy</a:t>
            </a:r>
            <a:endParaRPr lang="es-ES" sz="1500" dirty="0">
              <a:solidFill>
                <a:srgbClr val="00B0F0"/>
              </a:solidFill>
              <a:latin typeface="Cascadia Mono" panose="020B0609020000020004" pitchFamily="49" charset="0"/>
            </a:endParaRPr>
          </a:p>
          <a:p>
            <a:endParaRPr lang="es-ES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saberPredecirDistancia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= new M5P();                         </a:t>
            </a:r>
          </a:p>
          <a:p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casosEntrenamiento.setClassIndex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(2);                        </a:t>
            </a:r>
          </a:p>
          <a:p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saberPredecirDistancia.buildClassifier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endParaRPr lang="es-ES" sz="15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050ED26-3A29-7B8D-462D-47366B425686}"/>
              </a:ext>
            </a:extLst>
          </p:cNvPr>
          <p:cNvSpPr txBox="1"/>
          <p:nvPr/>
        </p:nvSpPr>
        <p:spPr>
          <a:xfrm>
            <a:off x="184516" y="3297105"/>
            <a:ext cx="12007484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500" dirty="0">
                <a:solidFill>
                  <a:srgbClr val="00B0F0"/>
                </a:solidFill>
                <a:latin typeface="Cascadia Mono" panose="020B0609020000020004" pitchFamily="49" charset="0"/>
              </a:rPr>
              <a:t>// EVALUACIÓN DEL CONOCIMIENTO APRENDIDO </a:t>
            </a:r>
          </a:p>
          <a:p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casosEntrenamiento.numInstances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() &gt;= 10){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casosEntrenamiento.setClassIndex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Evaluation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evaluador = new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Evaluation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evaluador.crossValidateModel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saberPredecirFuerzaX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10, new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java.util.Random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(1));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("El Error Absoluto Promedio con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durante el entrenamiento fue de " +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evaluador.meanAbsoluteError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("0.000000") + "N");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casosEntrenamiento.setClassIndex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(2);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evaluador.crossValidateModel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saberPredecirDistancia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10, new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java.util.Random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(1));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("El Error Absoluto Promedio con Distancias durante el entrenamiento fue de " +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evaluador.meanAbsoluteError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("0.000000") + "m");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74699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19C3-F7E2-C438-F744-DC2F7D2E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36525"/>
            <a:ext cx="10449784" cy="787135"/>
          </a:xfrm>
        </p:spPr>
        <p:txBody>
          <a:bodyPr/>
          <a:lstStyle/>
          <a:p>
            <a:pPr algn="ctr"/>
            <a:r>
              <a:rPr lang="es-ES" dirty="0"/>
              <a:t>Aprendizaje automático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3E14A-8E06-D1FA-CA61-25E03381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1A6CF-9BF0-1FD3-FFA6-1DE9AFE5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13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12296EE-075B-0306-3CC9-01D6B8D0436F}"/>
              </a:ext>
            </a:extLst>
          </p:cNvPr>
          <p:cNvSpPr txBox="1"/>
          <p:nvPr/>
        </p:nvSpPr>
        <p:spPr>
          <a:xfrm>
            <a:off x="482966" y="2025547"/>
            <a:ext cx="11239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distanciaObjetivo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bolosObjetivo.transform.position.z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+ 5;    </a:t>
            </a:r>
          </a:p>
          <a:p>
            <a:endParaRPr lang="es-E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// SITÚA EL OBJETIVO DE LOS BOLOS </a:t>
            </a:r>
          </a:p>
          <a:p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puntoObjetivo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GameObject.CreatePrimitive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PrimitiveType.Cylinder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puntoObjetivo.transform.position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new Vector3(0, 1,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distanciaObjetivo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puntoObjetivo.transform.localScale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new Vector3(1.1f, 1, 1.1f);</a:t>
            </a:r>
          </a:p>
          <a:p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puntoObjetivo.GetComponent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Collider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&gt;().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isTrigger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true;</a:t>
            </a:r>
          </a:p>
          <a:p>
            <a:endParaRPr lang="es-E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Destroy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bolosObjetivo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1);	</a:t>
            </a:r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// Destruye los bolos tirados durante el entrenamiento</a:t>
            </a:r>
            <a:endParaRPr lang="es-E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4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19C3-F7E2-C438-F744-DC2F7D2E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36525"/>
            <a:ext cx="10449784" cy="787135"/>
          </a:xfrm>
        </p:spPr>
        <p:txBody>
          <a:bodyPr/>
          <a:lstStyle/>
          <a:p>
            <a:pPr algn="ctr"/>
            <a:r>
              <a:rPr lang="es-ES" dirty="0"/>
              <a:t>Aprendizaje automático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3E14A-8E06-D1FA-CA61-25E03381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1A6CF-9BF0-1FD3-FFA6-1DE9AFE5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14</a:t>
            </a:fld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A9F9F-C0B7-194D-7029-10E52246E802}"/>
              </a:ext>
            </a:extLst>
          </p:cNvPr>
          <p:cNvSpPr txBox="1"/>
          <p:nvPr/>
        </p:nvSpPr>
        <p:spPr>
          <a:xfrm>
            <a:off x="355713" y="1413063"/>
            <a:ext cx="1149400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void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FixedUpdate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                                                                                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((ESTADO == "Con conocimiento") &amp;&amp; 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distanciaObjetivo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0))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Time.timeScale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1;                                                                                  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menorDistancia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1e9f;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("-- OBJETIVO: LANZAR LA BOLA A UNA DISTANCIA DE " +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distanciaObjetivo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+ "m.");</a:t>
            </a:r>
          </a:p>
          <a:p>
            <a:endParaRPr lang="es-E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// Con dos bucles </a:t>
            </a:r>
            <a:r>
              <a:rPr lang="es-ES" sz="16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Fx</a:t>
            </a:r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 y </a:t>
            </a:r>
            <a:r>
              <a:rPr lang="es-ES" sz="16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Fy</a:t>
            </a:r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 con "modelo físico aproximado" obtenemos complejidad n^2</a:t>
            </a:r>
          </a:p>
          <a:p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        // Reducimos la complejidad con un solo bucle FOR de esta forma: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1;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valorMaximoFy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incrementoFuerza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casoPrueba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new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casosEntrenamiento.numAttributes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casoPrueba.setDataset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casoPrueba.setValue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(1,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casoPrueba.setValue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(2,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distanciaObjetivo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                                      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saberPredecirFuerzaX.classifyInstance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casoPrueba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927831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19C3-F7E2-C438-F744-DC2F7D2E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36525"/>
            <a:ext cx="10449784" cy="787135"/>
          </a:xfrm>
        </p:spPr>
        <p:txBody>
          <a:bodyPr/>
          <a:lstStyle/>
          <a:p>
            <a:pPr algn="ctr"/>
            <a:r>
              <a:rPr lang="es-ES" dirty="0"/>
              <a:t>Aprendizaje automático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3E14A-8E06-D1FA-CA61-25E03381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1A6CF-9BF0-1FD3-FFA6-1DE9AFE5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15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7D4A53-3895-A2FD-81AE-54962A5EFE7C}"/>
              </a:ext>
            </a:extLst>
          </p:cNvPr>
          <p:cNvSpPr txBox="1"/>
          <p:nvPr/>
        </p:nvSpPr>
        <p:spPr>
          <a:xfrm>
            <a:off x="420118" y="1682492"/>
            <a:ext cx="1177188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1) &amp;&amp; 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valorMaximoFx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casoPrueba2 = new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casosEntrenamiento.numAttributes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casoPrueba2.setDataset(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                                                  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casoPrueba2.setValue(0,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                                                                 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casoPrueba2.setValue(1,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prediccionDistancia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saberPredecirDistancia.classifyInstance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(casoPrueba2);     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Mathf.Abs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prediccionDistancia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distanciaObjetivo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&lt;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menorDistancia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{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menorDistancia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Mathf.Abs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prediccionDistancia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distanciaObjetivo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                     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mejorFuerzaX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mejorFuerzaY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                                                              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("RAZONAMIENTO: Una posible acción es ejercer una fuerza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" +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mejorFuerzaX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+ " y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" +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mejorFuerzaY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+ " se alcanzaría una distancia de " +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prediccionDistancia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614327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19C3-F7E2-C438-F744-DC2F7D2E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36525"/>
            <a:ext cx="10449784" cy="787135"/>
          </a:xfrm>
        </p:spPr>
        <p:txBody>
          <a:bodyPr/>
          <a:lstStyle/>
          <a:p>
            <a:pPr algn="ctr"/>
            <a:r>
              <a:rPr lang="es-ES" dirty="0"/>
              <a:t>Aprendizaje automático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3E14A-8E06-D1FA-CA61-25E03381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1A6CF-9BF0-1FD3-FFA6-1DE9AFE5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16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39DE43-FA38-73B8-8C07-872EC4AA3630}"/>
              </a:ext>
            </a:extLst>
          </p:cNvPr>
          <p:cNvSpPr txBox="1"/>
          <p:nvPr/>
        </p:nvSpPr>
        <p:spPr>
          <a:xfrm>
            <a:off x="419100" y="1247093"/>
            <a:ext cx="1164590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500" dirty="0">
                <a:solidFill>
                  <a:srgbClr val="00B0F0"/>
                </a:solidFill>
                <a:latin typeface="Cascadia Mono" panose="020B0609020000020004" pitchFamily="49" charset="0"/>
              </a:rPr>
              <a:t>// FIN DEL RAZONAMIENTO PREVIO</a:t>
            </a:r>
          </a:p>
          <a:p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((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mejorFuerzaX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== 0) &amp;&amp; (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mejorFuerzaY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== 0)) { 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500" dirty="0">
                <a:solidFill>
                  <a:srgbClr val="00B0F0"/>
                </a:solidFill>
                <a:latin typeface="Cascadia Mono" panose="020B0609020000020004" pitchFamily="49" charset="0"/>
              </a:rPr>
              <a:t>// NO HA LLEGADO A APRENDER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texto.text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= "NO SE LANZÓ LA BOLA: la distancia de " +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distanciaObjetivo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+ "m no se ha alcanzado suficientes veces.";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texto.text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else</a:t>
            </a:r>
            <a:endParaRPr lang="es-ES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500" dirty="0">
                <a:solidFill>
                  <a:srgbClr val="00B0F0"/>
                </a:solidFill>
                <a:latin typeface="Cascadia Mono" panose="020B0609020000020004" pitchFamily="49" charset="0"/>
              </a:rPr>
              <a:t>// LANZAMIENTO DE LA BOLA CON LO APRENDIDO</a:t>
            </a:r>
          </a:p>
          <a:p>
            <a:r>
              <a:rPr lang="pt-BR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bolosObjetivo</a:t>
            </a:r>
            <a:r>
              <a:rPr lang="pt-BR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Instantiate</a:t>
            </a:r>
            <a:r>
              <a:rPr lang="pt-BR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bolosCopia</a:t>
            </a:r>
            <a:r>
              <a:rPr lang="pt-BR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 as </a:t>
            </a:r>
            <a:r>
              <a:rPr lang="pt-BR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r>
              <a:rPr lang="pt-BR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BR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instanciaBola</a:t>
            </a:r>
            <a:r>
              <a:rPr lang="pt-BR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Instantiate</a:t>
            </a:r>
            <a:r>
              <a:rPr lang="pt-BR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(bola) as </a:t>
            </a:r>
            <a:r>
              <a:rPr lang="pt-BR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r>
              <a:rPr lang="pt-BR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instanciaBola.transform.position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= new Vector3(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transform.position.x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alturaInicialBola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transform.position.z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distanciaInicialBola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rb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instanciaBola.GetComponent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Rigidbody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 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rb.AddForce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(new Vector3(0,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mejorFuerzaY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mejorFuerzaX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ForceMode.Impulse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</a:p>
          <a:p>
            <a:endParaRPr lang="es-ES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("DECISION REALIZADA: Se lanzó la bola con fuerza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= " +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mejorFuerzaX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+ " y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= " +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mejorFuerzaY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ESTADO = "Acción realizada";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978377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19C3-F7E2-C438-F744-DC2F7D2E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36525"/>
            <a:ext cx="10449784" cy="787135"/>
          </a:xfrm>
        </p:spPr>
        <p:txBody>
          <a:bodyPr/>
          <a:lstStyle/>
          <a:p>
            <a:pPr algn="ctr"/>
            <a:r>
              <a:rPr lang="es-ES" dirty="0"/>
              <a:t>Aprendizaje automático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3E14A-8E06-D1FA-CA61-25E03381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1A6CF-9BF0-1FD3-FFA6-1DE9AFE5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17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B980AA-5DDB-C19F-946B-08694B34D066}"/>
              </a:ext>
            </a:extLst>
          </p:cNvPr>
          <p:cNvSpPr txBox="1"/>
          <p:nvPr/>
        </p:nvSpPr>
        <p:spPr>
          <a:xfrm>
            <a:off x="502016" y="1377847"/>
            <a:ext cx="11201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(ESTADO == "Acción realizada")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texto.text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"Para unos bolos a " +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distanciaObjetivo.ToString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("0.000") + "m, las fuerzas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y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a utilizar serán: " +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mejorFuerzaX.ToString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("0.000") + "N y " +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mejorFuerzaY.ToString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("0.000") + "N, respectivamente";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// Cuando la bola cae por debajo de 1.8 m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if 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rb.transform.position.y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&lt; 1.8)                                            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                                                                          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// Escribe la distancia en x alcanzada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("Los bolos están a una distancia de " +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distanciaObjetivo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+ "m");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("La bola lanzada llegó a " +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rb.transform.position.z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+ ". El error fue de " + 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rb.transform.position.z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distanciaObjetivo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("0.000000") + "m");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rb.isKinematic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true;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ESTADO = "FIN";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700659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2755CB-E0E8-B4FF-1C9D-3152544C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67C7D2-3E93-9C71-6AE1-4F877EBF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18</a:t>
            </a:fld>
            <a:endParaRPr lang="en-US"/>
          </a:p>
        </p:txBody>
      </p:sp>
      <p:pic>
        <p:nvPicPr>
          <p:cNvPr id="8" name="Imagen 7" descr="Una multitud de gente&#10;&#10;Descripción generada automáticamente con confianza media">
            <a:extLst>
              <a:ext uri="{FF2B5EF4-FFF2-40B4-BE49-F238E27FC236}">
                <a16:creationId xmlns:a16="http://schemas.microsoft.com/office/drawing/2014/main" id="{AE859CBF-8429-360A-8B68-696FBF2D0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1208001"/>
            <a:ext cx="8984835" cy="4803462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96ED7C1B-1D81-9B15-56FD-759BB0E7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36525"/>
            <a:ext cx="10449784" cy="787135"/>
          </a:xfrm>
        </p:spPr>
        <p:txBody>
          <a:bodyPr/>
          <a:lstStyle/>
          <a:p>
            <a:pPr algn="ctr"/>
            <a:r>
              <a:rPr lang="es-ES" dirty="0"/>
              <a:t>Gracias por vuestra atención</a:t>
            </a:r>
          </a:p>
        </p:txBody>
      </p:sp>
    </p:spTree>
    <p:extLst>
      <p:ext uri="{BB962C8B-B14F-4D97-AF65-F5344CB8AC3E}">
        <p14:creationId xmlns:p14="http://schemas.microsoft.com/office/powerpoint/2010/main" val="255391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EF00F-2666-9B44-92E4-11A4D38A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12000"/>
          </a:xfrm>
        </p:spPr>
        <p:txBody>
          <a:bodyPr anchor="b">
            <a:normAutofit/>
          </a:bodyPr>
          <a:lstStyle/>
          <a:p>
            <a:pPr algn="ctr"/>
            <a:r>
              <a:rPr lang="es-ES" dirty="0"/>
              <a:t>Nuestra bolera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4BF037-A896-F982-CF3F-CCE9BD8C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5/22/2024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B3E268-821A-0501-AF95-7CEA3B0C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8B6466D-5E27-6107-816A-DC081DED4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564" y="1559131"/>
            <a:ext cx="9262872" cy="443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F7122-8ABF-7649-B6B8-59268863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12000"/>
          </a:xfrm>
        </p:spPr>
        <p:txBody>
          <a:bodyPr anchor="b">
            <a:normAutofit/>
          </a:bodyPr>
          <a:lstStyle/>
          <a:p>
            <a:pPr algn="ctr"/>
            <a:r>
              <a:rPr lang="es-ES" dirty="0"/>
              <a:t>Objetos con </a:t>
            </a:r>
            <a:r>
              <a:rPr lang="es-ES" i="1" dirty="0" err="1"/>
              <a:t>joints</a:t>
            </a:r>
            <a:r>
              <a:rPr lang="es-ES" i="1" dirty="0"/>
              <a:t> (</a:t>
            </a:r>
            <a:r>
              <a:rPr lang="es-ES" i="1" dirty="0" err="1"/>
              <a:t>hinge</a:t>
            </a:r>
            <a:r>
              <a:rPr lang="es-ES" i="1" dirty="0"/>
              <a:t> </a:t>
            </a:r>
            <a:r>
              <a:rPr lang="es-ES" i="1" dirty="0" err="1"/>
              <a:t>joint</a:t>
            </a:r>
            <a:r>
              <a:rPr lang="es-ES" i="1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270DBC-151C-1F66-AE79-95BB53F2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5/22/2024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BA9FE5-EA27-6062-42B3-50FC7ECB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C4C5EB5-E68E-0173-FFE3-F5FC3D0F1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9" t="8665" r="3218" b="11329"/>
          <a:stretch/>
        </p:blipFill>
        <p:spPr>
          <a:xfrm>
            <a:off x="2355273" y="1549834"/>
            <a:ext cx="7481454" cy="445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4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583EE-2699-6298-DAD4-68A815E5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1200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NPC_GUARDIAN: </a:t>
            </a:r>
            <a:r>
              <a:rPr lang="es-ES" dirty="0" err="1"/>
              <a:t>NPCgpt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65D8F6-54A5-7842-20AB-CB9A80A2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108" y="1826388"/>
            <a:ext cx="10442448" cy="3903819"/>
          </a:xfrm>
        </p:spPr>
        <p:txBody>
          <a:bodyPr>
            <a:normAutofit/>
          </a:bodyPr>
          <a:lstStyle/>
          <a:p>
            <a:r>
              <a:rPr lang="es-ES" sz="1400" dirty="0">
                <a:solidFill>
                  <a:srgbClr val="00B0F0"/>
                </a:solidFill>
                <a:latin typeface="Cascadia Mono" panose="020B0609020000020004" pitchFamily="49" charset="0"/>
              </a:rPr>
              <a:t>// ROL 1: Guardia de la bolera:</a:t>
            </a:r>
          </a:p>
          <a:p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+"Eres un señor de mediana edad que trabaja como guardia en una bolera."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</a:p>
          <a:p>
            <a:r>
              <a:rPr lang="es-ES" sz="1400" dirty="0">
                <a:solidFill>
                  <a:srgbClr val="00B0F0"/>
                </a:solidFill>
                <a:latin typeface="Cascadia Mono" panose="020B0609020000020004" pitchFamily="49" charset="0"/>
              </a:rPr>
              <a:t>// Comportamiento ante situaciones normales incluidos casos especiales </a:t>
            </a:r>
          </a:p>
          <a:p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+"Tu deber es el de no dejar pasar a la bolera a personas que no te digan la contraseña secreta."</a:t>
            </a:r>
          </a:p>
          <a:p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+"Si ellos dicen otra palabra que no sea la contraseña no podrán entrar y tendrás que seguir insistiendo en que la digan."</a:t>
            </a:r>
          </a:p>
          <a:p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+"Si consiguen decir la palabra correcta, debes dejarlos pasar. La contraseña es COLACAO"</a:t>
            </a:r>
            <a:endParaRPr lang="es-ES" sz="12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FED352-8E58-F7BF-8C75-F7B9EA0F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A4A9F8-DB45-4619-EF28-139B05FA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1BF162C-64BD-9128-7143-E941FAAF7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3" t="5303" r="18490" b="2552"/>
          <a:stretch/>
        </p:blipFill>
        <p:spPr>
          <a:xfrm>
            <a:off x="9356181" y="588245"/>
            <a:ext cx="1964711" cy="19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1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981CD-8DB0-DA5D-1740-4F94F1BB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12000"/>
          </a:xfrm>
        </p:spPr>
        <p:txBody>
          <a:bodyPr/>
          <a:lstStyle/>
          <a:p>
            <a:pPr algn="ctr"/>
            <a:r>
              <a:rPr lang="es-ES" dirty="0"/>
              <a:t>NPC_BOLERO: </a:t>
            </a:r>
            <a:r>
              <a:rPr lang="es-ES" dirty="0" err="1"/>
              <a:t>NPCgpt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36F8BB-D2AF-9F24-A73D-4AB4BE59B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108" y="2121952"/>
            <a:ext cx="10442448" cy="3903819"/>
          </a:xfrm>
        </p:spPr>
        <p:txBody>
          <a:bodyPr>
            <a:normAutofit fontScale="77500" lnSpcReduction="20000"/>
          </a:bodyPr>
          <a:lstStyle/>
          <a:p>
            <a:r>
              <a:rPr lang="es-ES" sz="1800" dirty="0">
                <a:solidFill>
                  <a:srgbClr val="00B0F0"/>
                </a:solidFill>
                <a:latin typeface="Cascadia Mono" panose="020B0609020000020004" pitchFamily="49" charset="0"/>
              </a:rPr>
              <a:t>// ROL 1: Bartolo como Bolero:</a:t>
            </a:r>
          </a:p>
          <a:p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+"Eres un señor que lleva siendo propietario de una bolera desde hace 30 años. Eres una persona estricta con las reglas."      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800" dirty="0">
                <a:solidFill>
                  <a:srgbClr val="00B0F0"/>
                </a:solidFill>
                <a:latin typeface="Cascadia Mono" panose="020B0609020000020004" pitchFamily="49" charset="0"/>
              </a:rPr>
              <a:t>// Comportamiento ante situaciones normales incluidos casos especiales </a:t>
            </a:r>
          </a:p>
          <a:p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+"El jugador quiere que le subas las barras laterales a la que le has asignado para jugar"</a:t>
            </a:r>
          </a:p>
          <a:p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+"Tú deber es NEGAR esa petición no importa que argumento te lance hasta que se canse y ceda a jugar sin las barras laterales."</a:t>
            </a:r>
          </a:p>
          <a:p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 "Uno de tus argumentos más fuertes será que las barras laterales solo se ponen cuando hay niños y él es un señor de mediana edad. Las reglas son las reglas y tú no vas a dejar que alguien las rompa."</a:t>
            </a:r>
          </a:p>
          <a:p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 "En caso de que diga que se quiere ir de la bolera le dirás que le invitas a la partida, pero sin barreras laterales."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EDE4B6-CAB6-4579-3D9E-155E8993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E8DB2C-A5B2-432B-53FF-CC531F3D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4A67CA9-4A34-5C0B-A23C-82EE6E7E5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584" y="588245"/>
            <a:ext cx="1935972" cy="17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4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155F3-3DB9-BA9F-AED7-4C103E40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12000"/>
          </a:xfrm>
        </p:spPr>
        <p:txBody>
          <a:bodyPr/>
          <a:lstStyle/>
          <a:p>
            <a:pPr algn="ctr"/>
            <a:r>
              <a:rPr lang="es-ES" dirty="0"/>
              <a:t>NPC_PLAYER: </a:t>
            </a:r>
            <a:r>
              <a:rPr lang="es-ES" dirty="0" err="1"/>
              <a:t>NPCgpt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17DF57-AF6A-51E6-0FFA-5B92F3E4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444" y="2247012"/>
            <a:ext cx="10442448" cy="3903819"/>
          </a:xfrm>
        </p:spPr>
        <p:txBody>
          <a:bodyPr>
            <a:noAutofit/>
          </a:bodyPr>
          <a:lstStyle/>
          <a:p>
            <a:r>
              <a:rPr lang="es-ES" sz="1400" dirty="0">
                <a:solidFill>
                  <a:srgbClr val="00B0F0"/>
                </a:solidFill>
                <a:latin typeface="Cascadia Mono" panose="020B0609020000020004" pitchFamily="49" charset="0"/>
              </a:rPr>
              <a:t>// ROL 1: Jugador de bolos:</a:t>
            </a:r>
          </a:p>
          <a:p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+"Eres un señor de mediana edad que quiere aprender a jugar a los bolos, pero sabes que se te da muy mal y todas las bolas se van hacia los lados. Por eso, quieres que"</a:t>
            </a:r>
          </a:p>
          <a:p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+"el señor de la bolera te subas las barras laterales de tu pista."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</a:p>
          <a:p>
            <a:r>
              <a:rPr lang="es-ES" sz="1400" dirty="0">
                <a:solidFill>
                  <a:srgbClr val="00B0F0"/>
                </a:solidFill>
                <a:latin typeface="Cascadia Mono" panose="020B0609020000020004" pitchFamily="49" charset="0"/>
              </a:rPr>
              <a:t>// Comportamiento ante situaciones normales incluidos casos especiales </a:t>
            </a:r>
          </a:p>
          <a:p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+"Tendrás que preguntarle si puede subir las barreras de la pista de los bolos."</a:t>
            </a:r>
          </a:p>
          <a:p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+"Al recibir respuestas negativas, tendrás que insistir usando argumentos distintos."</a:t>
            </a:r>
          </a:p>
          <a:p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+"Al final, te cansarás de escuchar cómo te dice que no y te irás a jugar a tu pista sin las barras laterales subidas."</a:t>
            </a:r>
            <a:endParaRPr lang="es-ES" sz="14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77E798-4421-45A8-DD11-07BEBB29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BE8F6F-4C09-0188-AB0B-B0DC9C82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BD21915-8D78-30A6-1F5B-D58A08C169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64" t="7674" r="11001"/>
          <a:stretch/>
        </p:blipFill>
        <p:spPr>
          <a:xfrm>
            <a:off x="9171432" y="588244"/>
            <a:ext cx="2142124" cy="194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43EF1-598F-744C-7807-4EE83562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12000"/>
          </a:xfrm>
        </p:spPr>
        <p:txBody>
          <a:bodyPr/>
          <a:lstStyle/>
          <a:p>
            <a:pPr algn="ctr"/>
            <a:r>
              <a:rPr lang="es-ES" dirty="0"/>
              <a:t>NPC_PLAYER: Máquina de estados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97AA5D-84F5-45E2-7D7A-9C11837A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D0B8BB-14B2-0966-8B01-37C239A4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FE2CD2A-9873-256B-0B50-3C771DBDFF33}"/>
              </a:ext>
            </a:extLst>
          </p:cNvPr>
          <p:cNvSpPr/>
          <p:nvPr/>
        </p:nvSpPr>
        <p:spPr>
          <a:xfrm>
            <a:off x="5272392" y="2208178"/>
            <a:ext cx="1789889" cy="865761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E805032-EB7F-4594-0AC3-B951F85C71C5}"/>
              </a:ext>
            </a:extLst>
          </p:cNvPr>
          <p:cNvSpPr/>
          <p:nvPr/>
        </p:nvSpPr>
        <p:spPr>
          <a:xfrm>
            <a:off x="2294821" y="4100730"/>
            <a:ext cx="1789889" cy="865761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ED6E273-2D74-1301-0F4A-E61587143681}"/>
              </a:ext>
            </a:extLst>
          </p:cNvPr>
          <p:cNvSpPr/>
          <p:nvPr/>
        </p:nvSpPr>
        <p:spPr>
          <a:xfrm>
            <a:off x="8107292" y="4099676"/>
            <a:ext cx="1789889" cy="865761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46C301F-8352-B87F-3F8D-21D200E97DD2}"/>
              </a:ext>
            </a:extLst>
          </p:cNvPr>
          <p:cNvSpPr txBox="1"/>
          <p:nvPr/>
        </p:nvSpPr>
        <p:spPr>
          <a:xfrm>
            <a:off x="5642042" y="2410225"/>
            <a:ext cx="105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Andar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30338EC-1256-8DD5-452D-684C71B60FBA}"/>
              </a:ext>
            </a:extLst>
          </p:cNvPr>
          <p:cNvSpPr txBox="1"/>
          <p:nvPr/>
        </p:nvSpPr>
        <p:spPr>
          <a:xfrm>
            <a:off x="2524587" y="4302777"/>
            <a:ext cx="1330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Dialogar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59FFFF6-B238-E8C3-140D-145AE810CB3B}"/>
              </a:ext>
            </a:extLst>
          </p:cNvPr>
          <p:cNvSpPr txBox="1"/>
          <p:nvPr/>
        </p:nvSpPr>
        <p:spPr>
          <a:xfrm>
            <a:off x="8476942" y="4302777"/>
            <a:ext cx="105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Jugar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EC87C89-774A-D685-A1AA-E6167FCB47B6}"/>
              </a:ext>
            </a:extLst>
          </p:cNvPr>
          <p:cNvCxnSpPr>
            <a:stCxn id="7" idx="6"/>
            <a:endCxn id="9" idx="0"/>
          </p:cNvCxnSpPr>
          <p:nvPr/>
        </p:nvCxnSpPr>
        <p:spPr>
          <a:xfrm>
            <a:off x="7062281" y="2641059"/>
            <a:ext cx="1939956" cy="1458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70D156A-D84C-9C5A-5716-C52052078A67}"/>
              </a:ext>
            </a:extLst>
          </p:cNvPr>
          <p:cNvSpPr txBox="1"/>
          <p:nvPr/>
        </p:nvSpPr>
        <p:spPr>
          <a:xfrm rot="2198885">
            <a:off x="7297137" y="2824673"/>
            <a:ext cx="2260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El NPC llega al inicio de la pista de bolos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1B800D5-3313-D42C-1B81-1A8CE421C95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189766" y="2641059"/>
            <a:ext cx="2082626" cy="1459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C07C96A-9FDC-4933-99D4-8A0D47AA72AC}"/>
              </a:ext>
            </a:extLst>
          </p:cNvPr>
          <p:cNvSpPr txBox="1"/>
          <p:nvPr/>
        </p:nvSpPr>
        <p:spPr>
          <a:xfrm rot="19470071">
            <a:off x="3120764" y="2951032"/>
            <a:ext cx="206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Detecta a otro NPC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E11796F-2933-8801-5428-ED512620CAA1}"/>
              </a:ext>
            </a:extLst>
          </p:cNvPr>
          <p:cNvCxnSpPr>
            <a:stCxn id="8" idx="7"/>
            <a:endCxn id="7" idx="3"/>
          </p:cNvCxnSpPr>
          <p:nvPr/>
        </p:nvCxnSpPr>
        <p:spPr>
          <a:xfrm flipV="1">
            <a:off x="3822587" y="2947151"/>
            <a:ext cx="1711928" cy="1280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2D33646-9AF9-C8AE-D6D7-841AEEB98DC2}"/>
              </a:ext>
            </a:extLst>
          </p:cNvPr>
          <p:cNvSpPr txBox="1"/>
          <p:nvPr/>
        </p:nvSpPr>
        <p:spPr>
          <a:xfrm rot="19395623">
            <a:off x="3938342" y="3538139"/>
            <a:ext cx="208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El humano pulsa la barra espaciadora</a:t>
            </a:r>
          </a:p>
        </p:txBody>
      </p:sp>
    </p:spTree>
    <p:extLst>
      <p:ext uri="{BB962C8B-B14F-4D97-AF65-F5344CB8AC3E}">
        <p14:creationId xmlns:p14="http://schemas.microsoft.com/office/powerpoint/2010/main" val="394310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19C3-F7E2-C438-F744-DC2F7D2E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36525"/>
            <a:ext cx="10449784" cy="787135"/>
          </a:xfrm>
        </p:spPr>
        <p:txBody>
          <a:bodyPr/>
          <a:lstStyle/>
          <a:p>
            <a:pPr algn="ctr"/>
            <a:r>
              <a:rPr lang="es-ES" dirty="0"/>
              <a:t>NPC_PLAYER: </a:t>
            </a:r>
            <a:r>
              <a:rPr lang="es-ES" dirty="0" err="1"/>
              <a:t>NavMesh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3E14A-8E06-D1FA-CA61-25E03381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1A6CF-9BF0-1FD3-FFA6-1DE9AFE5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97E338F-5BA5-E9CD-ACA5-F879840C5729}"/>
              </a:ext>
            </a:extLst>
          </p:cNvPr>
          <p:cNvSpPr txBox="1"/>
          <p:nvPr/>
        </p:nvSpPr>
        <p:spPr>
          <a:xfrm>
            <a:off x="646939" y="1254736"/>
            <a:ext cx="1089812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agente 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GetComponent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NavMeshAgent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if 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agente.remainingDistance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agente.stoppingDistance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// Si es la última, pasa a jugar a los bolos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posObjetivoActual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caminoPosiciones.Length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- 1)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agente.speed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0f;      </a:t>
            </a:r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// Se detiene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estado 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Estado.JUGAR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 </a:t>
            </a:r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// Pasa al estado JUGAR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s-E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posObjetivoActual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++;</a:t>
            </a:r>
          </a:p>
          <a:p>
            <a:endParaRPr lang="es-E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    // Actualiza la </a:t>
            </a:r>
            <a:r>
              <a:rPr lang="es-ES" sz="16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posObjetivoActual</a:t>
            </a:r>
            <a:endParaRPr lang="es-ES" sz="1600" dirty="0">
              <a:solidFill>
                <a:srgbClr val="00B0F0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posObjetivoActual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caminoPosiciones.Length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posObjetivoActual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agente.destination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caminoPosiciones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posObjetivoActual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].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transform.position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59667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19C3-F7E2-C438-F744-DC2F7D2E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36525"/>
            <a:ext cx="10449784" cy="787135"/>
          </a:xfrm>
        </p:spPr>
        <p:txBody>
          <a:bodyPr/>
          <a:lstStyle/>
          <a:p>
            <a:pPr algn="ctr"/>
            <a:r>
              <a:rPr lang="es-ES" dirty="0"/>
              <a:t>NPC_PLAYER: </a:t>
            </a:r>
            <a:r>
              <a:rPr lang="es-ES" dirty="0" err="1"/>
              <a:t>Raycast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3E14A-8E06-D1FA-CA61-25E03381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1A6CF-9BF0-1FD3-FFA6-1DE9AFE5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DEDEA9C-5004-A896-BA53-AA17F495FBA0}"/>
              </a:ext>
            </a:extLst>
          </p:cNvPr>
          <p:cNvSpPr txBox="1"/>
          <p:nvPr/>
        </p:nvSpPr>
        <p:spPr>
          <a:xfrm>
            <a:off x="443785" y="1793345"/>
            <a:ext cx="11317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RaycastHit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hit;</a:t>
            </a:r>
          </a:p>
          <a:p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detectadoGuardia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Physics.Raycast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transform.position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NPC_Guardia.transform.position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transform.position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hit, 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rangoDeteccion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hit.collider.CompareTag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("NPC") &amp;&amp; 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hit.collider.gameObject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NPC_Guardia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("Detectado 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NPC_Guardia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con 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RayCast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");</a:t>
            </a:r>
          </a:p>
          <a:p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detectadoGuardia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= true;    </a:t>
            </a:r>
          </a:p>
          <a:p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agente.speed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= 0f;          </a:t>
            </a:r>
            <a:r>
              <a:rPr lang="es-ES" dirty="0">
                <a:solidFill>
                  <a:srgbClr val="00B0F0"/>
                </a:solidFill>
                <a:latin typeface="Cascadia Mono" panose="020B0609020000020004" pitchFamily="49" charset="0"/>
              </a:rPr>
              <a:t>// Se detiene</a:t>
            </a:r>
          </a:p>
          <a:p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estado = 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Estado.DIALOGAR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;   </a:t>
            </a:r>
            <a:r>
              <a:rPr lang="es-ES" dirty="0">
                <a:solidFill>
                  <a:srgbClr val="00B0F0"/>
                </a:solidFill>
                <a:latin typeface="Cascadia Mono" panose="020B0609020000020004" pitchFamily="49" charset="0"/>
              </a:rPr>
              <a:t>// Pasa al estado DIALOGAR</a:t>
            </a:r>
          </a:p>
          <a:p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6373254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1830</Words>
  <Application>Microsoft Office PowerPoint</Application>
  <PresentationFormat>Panorámica</PresentationFormat>
  <Paragraphs>228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Aptos Light</vt:lpstr>
      <vt:lpstr>Arial</vt:lpstr>
      <vt:lpstr>Cascadia Mono</vt:lpstr>
      <vt:lpstr>Walbaum Display</vt:lpstr>
      <vt:lpstr>BohoVogueVTI</vt:lpstr>
      <vt:lpstr>La bolera</vt:lpstr>
      <vt:lpstr>Nuestra bolera</vt:lpstr>
      <vt:lpstr>Objetos con joints (hinge joint)</vt:lpstr>
      <vt:lpstr>NPC_GUARDIAN: NPCgpt</vt:lpstr>
      <vt:lpstr>NPC_BOLERO: NPCgpt</vt:lpstr>
      <vt:lpstr>NPC_PLAYER: NPCgpt</vt:lpstr>
      <vt:lpstr>NPC_PLAYER: Máquina de estados</vt:lpstr>
      <vt:lpstr>NPC_PLAYER: NavMesh</vt:lpstr>
      <vt:lpstr>NPC_PLAYER: Raycast</vt:lpstr>
      <vt:lpstr>Aprendizaje automático</vt:lpstr>
      <vt:lpstr>Aprendizaje automático</vt:lpstr>
      <vt:lpstr>Aprendizaje automático</vt:lpstr>
      <vt:lpstr>Aprendizaje automático</vt:lpstr>
      <vt:lpstr>Aprendizaje automático</vt:lpstr>
      <vt:lpstr>Aprendizaje automático</vt:lpstr>
      <vt:lpstr>Aprendizaje automático</vt:lpstr>
      <vt:lpstr>Aprendizaje automático</vt:lpstr>
      <vt:lpstr>Gracias por vuestra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bolera</dc:title>
  <dc:creator>Nuria Rodriguez Tortosa</dc:creator>
  <cp:lastModifiedBy>Ignacio Martínez Gallardo</cp:lastModifiedBy>
  <cp:revision>39</cp:revision>
  <dcterms:created xsi:type="dcterms:W3CDTF">2024-05-21T16:50:51Z</dcterms:created>
  <dcterms:modified xsi:type="dcterms:W3CDTF">2024-05-22T01:09:16Z</dcterms:modified>
</cp:coreProperties>
</file>