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7" r:id="rId4"/>
    <p:sldId id="259" r:id="rId5"/>
    <p:sldId id="261" r:id="rId6"/>
    <p:sldId id="258" r:id="rId7"/>
    <p:sldId id="265" r:id="rId8"/>
    <p:sldId id="262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804F4-EA00-4581-9498-0C20622A1D34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4287E-B952-45DE-849E-E8C784A264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18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4287E-B952-45DE-849E-E8C784A2645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9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5D64E-32BB-3C32-B0B3-133DCF23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2151453"/>
            <a:ext cx="4984813" cy="1269003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5200" dirty="0"/>
              <a:t>La bolera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6025A-3900-44A9-720E-4905C51B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3437545"/>
            <a:ext cx="4984813" cy="732119"/>
          </a:xfrm>
          <a:noFill/>
        </p:spPr>
        <p:txBody>
          <a:bodyPr>
            <a:normAutofit/>
          </a:bodyPr>
          <a:lstStyle/>
          <a:p>
            <a:pPr algn="l"/>
            <a:r>
              <a:rPr lang="es-ES" dirty="0"/>
              <a:t>POR Ignacio Martínez gallardo y  Nuria rodríguez Tortosa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DB02E-0590-F185-2C61-5574A359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0" r="1497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n 4" descr="Imagen que contiene tabla, escritorio, computadora&#10;&#10;Descripción generada automáticamente">
            <a:extLst>
              <a:ext uri="{FF2B5EF4-FFF2-40B4-BE49-F238E27FC236}">
                <a16:creationId xmlns:a16="http://schemas.microsoft.com/office/drawing/2014/main" id="{6EB5EE47-F400-2379-08E1-2F80D4DE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7" y="1240536"/>
            <a:ext cx="9450186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4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1AEBAC-0656-22A3-5D44-37A19DF47B12}"/>
              </a:ext>
            </a:extLst>
          </p:cNvPr>
          <p:cNvSpPr txBox="1"/>
          <p:nvPr/>
        </p:nvSpPr>
        <p:spPr>
          <a:xfrm>
            <a:off x="240794" y="923660"/>
            <a:ext cx="120789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Entrenamiento()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CORRUTINA DE ENTRENAMIENTO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...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&lt; 10)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...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BUCLES DE ENTRENAMIENTO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Incógnita de control 1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Incógnita de control 2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yield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WaitUntil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((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1.9)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startTime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+ 3)) ||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...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8307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6C2AE4-F562-6E0D-418B-358BC728869C}"/>
              </a:ext>
            </a:extLst>
          </p:cNvPr>
          <p:cNvSpPr txBox="1"/>
          <p:nvPr/>
        </p:nvSpPr>
        <p:spPr>
          <a:xfrm>
            <a:off x="184516" y="988781"/>
            <a:ext cx="11836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APRENDIZAJE CONOCIMIENTO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Algoritmo de aprendizaje M5P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                    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Aprende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dada la distancia y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endParaRPr lang="es-ES" sz="1500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saberPredecirFuerzaX.buildClassifier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Realiza el aprendizaje de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							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 de la distancia y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M5P();                        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(2); 			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Aprende la distancia dadas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y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saberPredecirDistancia.buildClassifier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s-ES" sz="15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50ED26-3A29-7B8D-462D-47366B425686}"/>
              </a:ext>
            </a:extLst>
          </p:cNvPr>
          <p:cNvSpPr txBox="1"/>
          <p:nvPr/>
        </p:nvSpPr>
        <p:spPr>
          <a:xfrm>
            <a:off x="184516" y="3090627"/>
            <a:ext cx="1200748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EVALUACIÓN DEL CONOCIMIENTO APRENDIDO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casosEntrenamiento.numInstances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&gt;= 10){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	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// Evaluación </a:t>
            </a:r>
            <a:r>
              <a:rPr lang="es-ES" sz="15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evaluador =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durante el entrenamiento fue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"N");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casosEntrenamiento.setClassIndex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(2);	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 // Evaluación distancia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evaluador.crossValidateModel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10, new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java.util.Random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("El Error Absoluto Promedio con Distancias durante el entrenamiento fue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evaluador.meanAbsoluteError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"m");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74699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2296EE-075B-0306-3CC9-01D6B8D0436F}"/>
              </a:ext>
            </a:extLst>
          </p:cNvPr>
          <p:cNvSpPr txBox="1"/>
          <p:nvPr/>
        </p:nvSpPr>
        <p:spPr>
          <a:xfrm>
            <a:off x="482966" y="2025547"/>
            <a:ext cx="11239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+ 5;    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SITÚA EL OBJETIVO DE LOS BOLOS 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GameObject.CreatePrimitive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PrimitiveType.Cylinder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Vector3(0, 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puntoObjetivo.transform.localScale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Vector3(1.1f, 1, 1.1f);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puntoObjetivo.GetComponent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Collider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isTrigger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Destroy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1);	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Destruye los bolos tirados durante el entrenamiento</a:t>
            </a:r>
            <a:endParaRPr lang="es-E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A9F9F-C0B7-194D-7029-10E52246E802}"/>
              </a:ext>
            </a:extLst>
          </p:cNvPr>
          <p:cNvSpPr txBox="1"/>
          <p:nvPr/>
        </p:nvSpPr>
        <p:spPr>
          <a:xfrm>
            <a:off x="355713" y="1413063"/>
            <a:ext cx="114940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DURANTE EL JUEGO APLICA LO APRENDIDO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FixedUpdate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      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((ESTADO == "Con conocimiento")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Time.timeScale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       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1e9f;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("-- OBJETIVO: LANZAR LA BOLA 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"m.");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Con dos bucles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y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con "modelo físico aproximado" obtenemos complejidad n^2</a:t>
            </a: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       // Reducimos la complejidad con un solo bucle FOR de la siguiente forma	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incrementoFuerza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Crea un registro con una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y la distancia para predecir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casosEntrenamiento.numAttributes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casoPrueba.setDataset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casoPrueba.setValue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casoPrueba.setValue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saberPredecirFuerzaX.classifyInstance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casoPrueba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92783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7D4A53-3895-A2FD-81AE-54962A5EFE7C}"/>
              </a:ext>
            </a:extLst>
          </p:cNvPr>
          <p:cNvSpPr txBox="1"/>
          <p:nvPr/>
        </p:nvSpPr>
        <p:spPr>
          <a:xfrm>
            <a:off x="420118" y="1339592"/>
            <a:ext cx="117718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1) &amp;&amp;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valorMaximoFx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Crea un registro con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y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para predecir la distancia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casoPrueba2 = new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casosEntrenamiento.numAttributes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casoPrueba2.setDataset(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casosEntrenamiento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casoPrueba2.setValue(0,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casoPrueba2.setValue(1,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saberPredecirDistancia.classifyInstance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(casoPrueba2);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Si la predicción es buena anota las fuerzas y distancia utilizadas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Mathf.Abs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&lt;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menorDistancia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Mathf.Abs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                                                  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("RAZONAMIENTO: Una posible acción es ejercer una fuerza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 se alcanzaría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prediccionDistancia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1432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39DE43-FA38-73B8-8C07-872EC4AA3630}"/>
              </a:ext>
            </a:extLst>
          </p:cNvPr>
          <p:cNvSpPr txBox="1"/>
          <p:nvPr/>
        </p:nvSpPr>
        <p:spPr>
          <a:xfrm>
            <a:off x="419100" y="1247093"/>
            <a:ext cx="116459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FIN DEL RAZONAMIENTO PREVIO</a:t>
            </a:r>
          </a:p>
          <a:p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No ha llegado a aprender a lanzar la bola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&amp;&amp; 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== 0)) {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"NO SE LANZÓ LA BOLA: la distancia de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"m no se ha alcanzado suficientes veces.";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else</a:t>
            </a:r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>
                <a:solidFill>
                  <a:srgbClr val="00B0F0"/>
                </a:solidFill>
                <a:latin typeface="Cascadia Mono" panose="020B0609020000020004" pitchFamily="49" charset="0"/>
              </a:rPr>
              <a:t>// Lanza la bola con el conocimiento aprendido</a:t>
            </a:r>
          </a:p>
          <a:p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bolosObjetivo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bolosCopia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as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Instantiate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(bola) as </a:t>
            </a:r>
            <a:r>
              <a:rPr lang="pt-BR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instanciaBola.transform.position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new Vector3(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alturaInicialBola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transform.position.z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distanciaInicialBola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instanciaBola.GetComponent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Rigidbody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 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rb.AddForce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(new Vector3(0,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ForceMode.Impulse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endParaRPr lang="es-E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("DECISION REALIZADA: Se lanzó la bola con fuerza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" y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" + </a:t>
            </a:r>
            <a:r>
              <a:rPr lang="es-E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</a:t>
            </a:r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ESTADO = "Acción realizada";</a:t>
            </a:r>
          </a:p>
          <a:p>
            <a:r>
              <a:rPr lang="es-E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9783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Aprendizaje de habilidad física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B980AA-5DDB-C19F-946B-08694B34D066}"/>
              </a:ext>
            </a:extLst>
          </p:cNvPr>
          <p:cNvSpPr txBox="1"/>
          <p:nvPr/>
        </p:nvSpPr>
        <p:spPr>
          <a:xfrm>
            <a:off x="502016" y="1377847"/>
            <a:ext cx="112014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Tras lanzar la bola muestra los siguientes mensajes</a:t>
            </a:r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(ESTADO == "Acción realizada")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texto.text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"Para unos bolos a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"m, las fuerzas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Fy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 utilizar serán: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mejorFuerzaX.ToString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"N y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mejorFuerzaY.ToString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("0.000") + "N, respectivamente";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Cuando la bola cae por debajo de 1.8 m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1.8)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                                                          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Escribe la distancia en z alcanzada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("Los bolos están a una distancia de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"m");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("La bola lanzada llegó a " +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". El error fue de " +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rb.transform.position.z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distanciaObjetivo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("0.000000") + "m");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rb.isKinematic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true;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"FIN";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0065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755CB-E0E8-B4FF-1C9D-3152544C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7C7D2-3E93-9C71-6AE1-4F877EB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8" name="Imagen 7" descr="Una multitud de gente&#10;&#10;Descripción generada automáticamente con confianza media">
            <a:extLst>
              <a:ext uri="{FF2B5EF4-FFF2-40B4-BE49-F238E27FC236}">
                <a16:creationId xmlns:a16="http://schemas.microsoft.com/office/drawing/2014/main" id="{AE859CBF-8429-360A-8B68-696FBF2D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208001"/>
            <a:ext cx="8984835" cy="48034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6ED7C1B-1D81-9B15-56FD-759BB0E7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25539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F00F-2666-9B44-92E4-11A4D38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Nuestra bolera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BF037-A896-F982-CF3F-CCE9BD8C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3E268-821A-0501-AF95-7CEA3B0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B6466D-5E27-6107-816A-DC081DED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64" y="1559131"/>
            <a:ext cx="9262872" cy="44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7122-8ABF-7649-B6B8-59268863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Objetos con </a:t>
            </a:r>
            <a:r>
              <a:rPr lang="es-ES" i="1" dirty="0" err="1"/>
              <a:t>joints</a:t>
            </a:r>
            <a:r>
              <a:rPr lang="es-ES" i="1" dirty="0"/>
              <a:t> (</a:t>
            </a:r>
            <a:r>
              <a:rPr lang="es-ES" i="1" dirty="0" err="1"/>
              <a:t>hinge</a:t>
            </a:r>
            <a:r>
              <a:rPr lang="es-ES" i="1" dirty="0"/>
              <a:t> </a:t>
            </a:r>
            <a:r>
              <a:rPr lang="es-ES" i="1" dirty="0" err="1"/>
              <a:t>joint</a:t>
            </a:r>
            <a:r>
              <a:rPr lang="es-ES" i="1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70DBC-151C-1F66-AE79-95BB53F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A9FE5-EA27-6062-42B3-50FC7ECB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4C5EB5-E68E-0173-FFE3-F5FC3D0F1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" t="8665" r="3218" b="11329"/>
          <a:stretch/>
        </p:blipFill>
        <p:spPr>
          <a:xfrm>
            <a:off x="2355273" y="1549834"/>
            <a:ext cx="7481454" cy="44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83EE-2699-6298-DAD4-68A815E5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NPC_GUARDIAN: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5D8F6-54A5-7842-20AB-CB9A80A2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1826388"/>
            <a:ext cx="10442448" cy="3903819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Guardia de la bolera: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trabaja como guardia en una bolera."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+"Tu deber es el de no dejar pasar a la bolera a personas que no te digan la contraseña secreta."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ellos dicen otra palabra que no sea la contraseña no podrán entrar y tendrás que seguir insistiendo en que la digan."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+"Si consiguen decir la palabra correcta, debes dejarlos pasar. La contraseña es COLACAO"</a:t>
            </a:r>
            <a:endParaRPr lang="es-ES" sz="1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ED352-8E58-F7BF-8C75-F7B9EA0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4A9F8-DB45-4619-EF28-139B05FA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BF162C-64BD-9128-7143-E941FAAF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3" t="5303" r="18490" b="2552"/>
          <a:stretch/>
        </p:blipFill>
        <p:spPr>
          <a:xfrm>
            <a:off x="9356181" y="588245"/>
            <a:ext cx="1964711" cy="19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981CD-8DB0-DA5D-1740-4F94F1B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NPC_BOLERO: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6F8BB-D2AF-9F24-A73D-4AB4BE59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08" y="2121952"/>
            <a:ext cx="10442448" cy="3903819"/>
          </a:xfrm>
        </p:spPr>
        <p:txBody>
          <a:bodyPr>
            <a:normAutofit fontScale="77500" lnSpcReduction="20000"/>
          </a:bodyPr>
          <a:lstStyle/>
          <a:p>
            <a:r>
              <a:rPr lang="es-E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Bartolo como Bolero: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que lleva siendo propietario de una bolera desde hace 30 años. Eres una persona estricta con las reglas."      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+"El jugador quiere que le subas las barras laterales a la que le has asignado para jugar"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+"Tú deber es NEGAR esa petición no importa que argumento te lance hasta que se canse y ceda a jugar sin las barras laterales."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"Uno de tus argumentos más fuertes será que las barras laterales solo se ponen cuando hay niños y él es un señor de mediana edad. Las reglas son las reglas y tú no vas a dejar que alguien las rompa."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"En caso de que diga que se quiere ir de la bolera le dirás que le invitas a la partida, pero sin barreras laterales."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DE4B6-CAB6-4579-3D9E-155E8993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8DB2C-A5B2-432B-53FF-CC531F3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A67CA9-4A34-5C0B-A23C-82EE6E7E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584" y="588245"/>
            <a:ext cx="1935972" cy="17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155F3-3DB9-BA9F-AED7-4C103E40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NPCgpt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7DF57-AF6A-51E6-0FFA-5B92F3E4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44" y="2247012"/>
            <a:ext cx="10442448" cy="3903819"/>
          </a:xfrm>
        </p:spPr>
        <p:txBody>
          <a:bodyPr>
            <a:noAutofit/>
          </a:bodyPr>
          <a:lstStyle/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ROL 1: Jugador de bolos: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+"Eres un señor de mediana edad que quiere aprender a jugar a los bolos, pero sabes que se te da muy mal y todas las bolas se van hacia los lados. Por eso, quieres que"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+"el señor de la bolera te subas las barras laterales de tu pista."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s-ES" sz="1400" dirty="0">
                <a:solidFill>
                  <a:srgbClr val="00B0F0"/>
                </a:solidFill>
                <a:latin typeface="Cascadia Mono" panose="020B0609020000020004" pitchFamily="49" charset="0"/>
              </a:rPr>
              <a:t>// Comportamiento ante situaciones normales incluidos casos especiales 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+"Tendrás que preguntarle si puede subir las barreras de la pista de los bolos."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recibir respuestas negativas, tendrás que insistir usando argumentos distintos."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+"Al final, te cansarás de escuchar cómo te dice que no y te irás a jugar a tu pista sin las barras laterales subidas."</a:t>
            </a:r>
            <a:endParaRPr lang="es-ES" sz="1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7E798-4421-45A8-DD11-07BEBB2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8F6F-4C09-0188-AB0B-B0DC9C8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D21915-8D78-30A6-1F5B-D58A08C16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4" t="7674" r="11001"/>
          <a:stretch/>
        </p:blipFill>
        <p:spPr>
          <a:xfrm>
            <a:off x="9171432" y="588244"/>
            <a:ext cx="2142124" cy="19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3EF1-598F-744C-7807-4EE83562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12000"/>
          </a:xfrm>
        </p:spPr>
        <p:txBody>
          <a:bodyPr/>
          <a:lstStyle/>
          <a:p>
            <a:pPr algn="ctr"/>
            <a:r>
              <a:rPr lang="es-ES" dirty="0"/>
              <a:t>NPC_PLAYER: Máquina de estados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7AA5D-84F5-45E2-7D7A-9C11837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0B8BB-14B2-0966-8B01-37C239A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E2CD2A-9873-256B-0B50-3C771DBDFF33}"/>
              </a:ext>
            </a:extLst>
          </p:cNvPr>
          <p:cNvSpPr/>
          <p:nvPr/>
        </p:nvSpPr>
        <p:spPr>
          <a:xfrm>
            <a:off x="5272392" y="2208178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E805032-EB7F-4594-0AC3-B951F85C71C5}"/>
              </a:ext>
            </a:extLst>
          </p:cNvPr>
          <p:cNvSpPr/>
          <p:nvPr/>
        </p:nvSpPr>
        <p:spPr>
          <a:xfrm>
            <a:off x="2294821" y="4100730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D6E273-2D74-1301-0F4A-E61587143681}"/>
              </a:ext>
            </a:extLst>
          </p:cNvPr>
          <p:cNvSpPr/>
          <p:nvPr/>
        </p:nvSpPr>
        <p:spPr>
          <a:xfrm>
            <a:off x="8107292" y="4099676"/>
            <a:ext cx="1789889" cy="86576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6C301F-8352-B87F-3F8D-21D200E97DD2}"/>
              </a:ext>
            </a:extLst>
          </p:cNvPr>
          <p:cNvSpPr txBox="1"/>
          <p:nvPr/>
        </p:nvSpPr>
        <p:spPr>
          <a:xfrm>
            <a:off x="5642042" y="2410225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Andar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0338EC-1256-8DD5-452D-684C71B60FBA}"/>
              </a:ext>
            </a:extLst>
          </p:cNvPr>
          <p:cNvSpPr txBox="1"/>
          <p:nvPr/>
        </p:nvSpPr>
        <p:spPr>
          <a:xfrm>
            <a:off x="2524587" y="4302777"/>
            <a:ext cx="13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Dialogar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9FFFF6-B238-E8C3-140D-145AE810CB3B}"/>
              </a:ext>
            </a:extLst>
          </p:cNvPr>
          <p:cNvSpPr txBox="1"/>
          <p:nvPr/>
        </p:nvSpPr>
        <p:spPr>
          <a:xfrm>
            <a:off x="8476942" y="4302777"/>
            <a:ext cx="105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Jugar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C87C89-774A-D685-A1AA-E6167FCB47B6}"/>
              </a:ext>
            </a:extLst>
          </p:cNvPr>
          <p:cNvCxnSpPr>
            <a:stCxn id="7" idx="6"/>
            <a:endCxn id="9" idx="0"/>
          </p:cNvCxnSpPr>
          <p:nvPr/>
        </p:nvCxnSpPr>
        <p:spPr>
          <a:xfrm>
            <a:off x="7062281" y="2641059"/>
            <a:ext cx="1939956" cy="1458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0D156A-D84C-9C5A-5716-C52052078A67}"/>
              </a:ext>
            </a:extLst>
          </p:cNvPr>
          <p:cNvSpPr txBox="1"/>
          <p:nvPr/>
        </p:nvSpPr>
        <p:spPr>
          <a:xfrm rot="2198885">
            <a:off x="7297137" y="2824673"/>
            <a:ext cx="22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NPC llega al inicio de la pista de bolos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B800D5-3313-D42C-1B81-1A8CE421C95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89766" y="2641059"/>
            <a:ext cx="2082626" cy="145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C07C96A-9FDC-4933-99D4-8A0D47AA72AC}"/>
              </a:ext>
            </a:extLst>
          </p:cNvPr>
          <p:cNvSpPr txBox="1"/>
          <p:nvPr/>
        </p:nvSpPr>
        <p:spPr>
          <a:xfrm rot="19470071">
            <a:off x="3120764" y="2951032"/>
            <a:ext cx="206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Detecta a otro NPC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E11796F-2933-8801-5428-ED512620CAA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3822587" y="2947151"/>
            <a:ext cx="1711928" cy="128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D33646-9AF9-C8AE-D6D7-841AEEB98DC2}"/>
              </a:ext>
            </a:extLst>
          </p:cNvPr>
          <p:cNvSpPr txBox="1"/>
          <p:nvPr/>
        </p:nvSpPr>
        <p:spPr>
          <a:xfrm rot="19395623">
            <a:off x="3938342" y="3538139"/>
            <a:ext cx="208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humano pulsa la barra espaciadora</a:t>
            </a:r>
          </a:p>
        </p:txBody>
      </p:sp>
    </p:spTree>
    <p:extLst>
      <p:ext uri="{BB962C8B-B14F-4D97-AF65-F5344CB8AC3E}">
        <p14:creationId xmlns:p14="http://schemas.microsoft.com/office/powerpoint/2010/main" val="394310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NavMesh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7E338F-5BA5-E9CD-ACA5-F879840C5729}"/>
              </a:ext>
            </a:extLst>
          </p:cNvPr>
          <p:cNvSpPr txBox="1"/>
          <p:nvPr/>
        </p:nvSpPr>
        <p:spPr>
          <a:xfrm>
            <a:off x="646939" y="1254736"/>
            <a:ext cx="108981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agente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GetComponent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NavMeshAgent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agente.remainingDistance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agente.stoppingDistance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Si es la última posición del recorrido, pasa a jugar a los bolos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- 1)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Se detiene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Estado.JUGAR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// Pasa al estado JUGAR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endParaRPr lang="es-E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B0F0"/>
                </a:solidFill>
                <a:latin typeface="Cascadia Mono" panose="020B0609020000020004" pitchFamily="49" charset="0"/>
              </a:rPr>
              <a:t>    // Actualiza la </a:t>
            </a:r>
            <a:r>
              <a:rPr lang="es-ES" sz="16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posObjetivoActual</a:t>
            </a:r>
            <a:endParaRPr lang="es-ES" sz="1600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caminoPosiciones.Length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agente.destination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caminoPosiciones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posObjetivoActual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966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19C3-F7E2-C438-F744-DC2F7D2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36525"/>
            <a:ext cx="10449784" cy="787135"/>
          </a:xfrm>
        </p:spPr>
        <p:txBody>
          <a:bodyPr/>
          <a:lstStyle/>
          <a:p>
            <a:pPr algn="ctr"/>
            <a:r>
              <a:rPr lang="es-ES" dirty="0"/>
              <a:t>NPC_PLAYER: </a:t>
            </a:r>
            <a:r>
              <a:rPr lang="es-ES" dirty="0" err="1"/>
              <a:t>Raycasts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3E14A-8E06-D1FA-CA61-25E03381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1A6CF-9BF0-1FD3-FFA6-1DE9AFE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EDEA9C-5004-A896-BA53-AA17F495FBA0}"/>
              </a:ext>
            </a:extLst>
          </p:cNvPr>
          <p:cNvSpPr txBox="1"/>
          <p:nvPr/>
        </p:nvSpPr>
        <p:spPr>
          <a:xfrm>
            <a:off x="443785" y="1793345"/>
            <a:ext cx="11317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RaycastHit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hit;</a:t>
            </a:r>
          </a:p>
          <a:p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Physics.Raycast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NPC_Guardia.transform.position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transform.position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hit,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rangoDeteccion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hit.collider.CompareTag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("NPC") &amp;&amp;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hit.collider.gameObject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("Detectado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NPC_Guardia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con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RayCast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detectadoGuardia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 true;    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agente.speed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= 0f;          </a:t>
            </a:r>
            <a:r>
              <a:rPr lang="es-ES" dirty="0">
                <a:solidFill>
                  <a:srgbClr val="00B0F0"/>
                </a:solidFill>
                <a:latin typeface="Cascadia Mono" panose="020B0609020000020004" pitchFamily="49" charset="0"/>
              </a:rPr>
              <a:t>// Se detiene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estado = </a:t>
            </a:r>
            <a:r>
              <a:rPr lang="es-E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Estado.DIALOGAR</a:t>
            </a:r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s-ES" dirty="0">
                <a:solidFill>
                  <a:srgbClr val="00B0F0"/>
                </a:solidFill>
                <a:latin typeface="Cascadia Mono" panose="020B0609020000020004" pitchFamily="49" charset="0"/>
              </a:rPr>
              <a:t>// Pasa al estado DIALOGAR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s-E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s-E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dirty="0">
                <a:solidFill>
                  <a:srgbClr val="00B0F0"/>
                </a:solidFill>
                <a:latin typeface="Cascadia Mono" panose="020B0609020000020004" pitchFamily="49" charset="0"/>
              </a:rPr>
              <a:t>// Mismo código para detectar a </a:t>
            </a:r>
            <a:r>
              <a:rPr lang="es-ES" dirty="0" err="1">
                <a:solidFill>
                  <a:srgbClr val="00B0F0"/>
                </a:solidFill>
                <a:latin typeface="Cascadia Mono" panose="020B0609020000020004" pitchFamily="49" charset="0"/>
              </a:rPr>
              <a:t>NPC_Bolero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3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1959</Words>
  <Application>Microsoft Office PowerPoint</Application>
  <PresentationFormat>Panorámica</PresentationFormat>
  <Paragraphs>235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Aptos Light</vt:lpstr>
      <vt:lpstr>Arial</vt:lpstr>
      <vt:lpstr>Cascadia Mono</vt:lpstr>
      <vt:lpstr>Walbaum Display</vt:lpstr>
      <vt:lpstr>BohoVogueVTI</vt:lpstr>
      <vt:lpstr>La bolera</vt:lpstr>
      <vt:lpstr>Nuestra bolera</vt:lpstr>
      <vt:lpstr>Objetos con joints (hinge joint)</vt:lpstr>
      <vt:lpstr>NPC_GUARDIAN: NPCgpt</vt:lpstr>
      <vt:lpstr>NPC_BOLERO: NPCgpt</vt:lpstr>
      <vt:lpstr>NPC_PLAYER: NPCgpt</vt:lpstr>
      <vt:lpstr>NPC_PLAYER: Máquina de estados</vt:lpstr>
      <vt:lpstr>NPC_PLAYER: NavMesh</vt:lpstr>
      <vt:lpstr>NPC_PLAYER: Raycasts</vt:lpstr>
      <vt:lpstr>Aprendizaje de habilidad física</vt:lpstr>
      <vt:lpstr>Aprendizaje de habilidad física</vt:lpstr>
      <vt:lpstr>Aprendizaje de habilidad física</vt:lpstr>
      <vt:lpstr>Aprendizaje de habilidad física</vt:lpstr>
      <vt:lpstr>Aprendizaje de habilidad física</vt:lpstr>
      <vt:lpstr>Aprendizaje de habilidad física</vt:lpstr>
      <vt:lpstr>Aprendizaje de habilidad física</vt:lpstr>
      <vt:lpstr>Aprendizaje de habilidad física</vt:lpstr>
      <vt:lpstr>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bolera</dc:title>
  <dc:creator>Nuria Rodriguez Tortosa</dc:creator>
  <cp:lastModifiedBy>Ignacio Martínez Gallardo</cp:lastModifiedBy>
  <cp:revision>65</cp:revision>
  <dcterms:created xsi:type="dcterms:W3CDTF">2024-05-21T16:50:51Z</dcterms:created>
  <dcterms:modified xsi:type="dcterms:W3CDTF">2024-05-22T10:06:05Z</dcterms:modified>
</cp:coreProperties>
</file>