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Lexen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E7BEF9-23C5-4FE9-8E1C-6C0D36D374FF}">
  <a:tblStyle styleId="{3FE7BEF9-23C5-4FE9-8E1C-6C0D36D374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schemas.openxmlformats.org/officeDocument/2006/relationships/font" Target="fonts/Lexend-regular.fnt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b4451f59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b4451f59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b4451f597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b4451f597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b4451f597_0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b4451f597_0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b4451f597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b4451f597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3ad31b69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d31b69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89be7639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89be7639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7b4451f597_0_1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7b4451f597_0_1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a5ae4d2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8a5ae4d2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7b4451f597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7b4451f597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83ad31b6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83ad31b6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89be76397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89be76397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a5ae4d25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a5ae4d25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7b4451f597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b4451f597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b4451f597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b4451f597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b4451f597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b4451f597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b4451f597_0_1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b4451f597_0_1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b4451f597_0_1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b4451f597_0_1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7b4451f597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7b4451f597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b4451f597_0_1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7b4451f597_0_1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hyperlink" Target="https://www.bankinter.com/blog/lo-ultimo/cuales-son-las-companias-aereas-mas-puntuales-del-mund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699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940"/>
              <a:t>Satisfacción Clientes</a:t>
            </a:r>
            <a:endParaRPr sz="2940"/>
          </a:p>
        </p:txBody>
      </p:sp>
      <p:sp>
        <p:nvSpPr>
          <p:cNvPr id="87" name="Google Shape;87;p13"/>
          <p:cNvSpPr txBox="1"/>
          <p:nvPr>
            <p:ph idx="1" type="body"/>
          </p:nvPr>
        </p:nvSpPr>
        <p:spPr>
          <a:xfrm>
            <a:off x="729450" y="2459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Departamento Analítica Avanzada</a:t>
            </a:r>
            <a:endParaRPr/>
          </a:p>
          <a:p>
            <a:pPr indent="0" lvl="0" marL="0" rtl="0" algn="ctr">
              <a:spcBef>
                <a:spcPts val="1200"/>
              </a:spcBef>
              <a:spcAft>
                <a:spcPts val="1200"/>
              </a:spcAft>
              <a:buNone/>
            </a:pPr>
            <a:r>
              <a:rPr lang="es" sz="1000"/>
              <a:t>Ignacio Reyes Arboledas</a:t>
            </a:r>
            <a:endParaRPr sz="1000"/>
          </a:p>
        </p:txBody>
      </p:sp>
      <p:grpSp>
        <p:nvGrpSpPr>
          <p:cNvPr id="88" name="Google Shape;88;p13"/>
          <p:cNvGrpSpPr/>
          <p:nvPr/>
        </p:nvGrpSpPr>
        <p:grpSpPr>
          <a:xfrm>
            <a:off x="7551975" y="39075"/>
            <a:ext cx="1429200" cy="403475"/>
            <a:chOff x="7551975" y="39075"/>
            <a:chExt cx="1429200" cy="403475"/>
          </a:xfrm>
        </p:grpSpPr>
        <p:pic>
          <p:nvPicPr>
            <p:cNvPr id="89" name="Google Shape;89;p13"/>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90" name="Google Shape;90;p13"/>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91" name="Google Shape;91;p13"/>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a:t>
            </a:r>
            <a:endParaRPr/>
          </a:p>
          <a:p>
            <a:pPr indent="0" lvl="0" marL="0" rtl="0" algn="l">
              <a:spcBef>
                <a:spcPts val="0"/>
              </a:spcBef>
              <a:spcAft>
                <a:spcPts val="0"/>
              </a:spcAft>
              <a:buNone/>
            </a:pPr>
            <a:r>
              <a:rPr lang="es"/>
              <a:t>encuesta - Áreas</a:t>
            </a:r>
            <a:endParaRPr/>
          </a:p>
        </p:txBody>
      </p:sp>
      <p:grpSp>
        <p:nvGrpSpPr>
          <p:cNvPr id="221" name="Google Shape;221;p22"/>
          <p:cNvGrpSpPr/>
          <p:nvPr/>
        </p:nvGrpSpPr>
        <p:grpSpPr>
          <a:xfrm>
            <a:off x="7551975" y="39075"/>
            <a:ext cx="1429200" cy="403475"/>
            <a:chOff x="7551975" y="39075"/>
            <a:chExt cx="1429200" cy="403475"/>
          </a:xfrm>
        </p:grpSpPr>
        <p:pic>
          <p:nvPicPr>
            <p:cNvPr id="222" name="Google Shape;222;p22"/>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223" name="Google Shape;223;p22"/>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224" name="Google Shape;224;p22"/>
          <p:cNvSpPr txBox="1"/>
          <p:nvPr/>
        </p:nvSpPr>
        <p:spPr>
          <a:xfrm>
            <a:off x="863300" y="1973250"/>
            <a:ext cx="74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25" name="Google Shape;225;p22"/>
          <p:cNvPicPr preferRelativeResize="0"/>
          <p:nvPr/>
        </p:nvPicPr>
        <p:blipFill>
          <a:blip r:embed="rId4">
            <a:alphaModFix/>
          </a:blip>
          <a:stretch>
            <a:fillRect/>
          </a:stretch>
        </p:blipFill>
        <p:spPr>
          <a:xfrm>
            <a:off x="3666550" y="590525"/>
            <a:ext cx="3722175" cy="4465150"/>
          </a:xfrm>
          <a:prstGeom prst="rect">
            <a:avLst/>
          </a:prstGeom>
          <a:noFill/>
          <a:ln>
            <a:noFill/>
          </a:ln>
        </p:spPr>
      </p:pic>
      <p:sp>
        <p:nvSpPr>
          <p:cNvPr id="226" name="Google Shape;226;p22"/>
          <p:cNvSpPr/>
          <p:nvPr/>
        </p:nvSpPr>
        <p:spPr>
          <a:xfrm>
            <a:off x="3666600" y="642675"/>
            <a:ext cx="3722100" cy="907800"/>
          </a:xfrm>
          <a:prstGeom prst="rect">
            <a:avLst/>
          </a:prstGeom>
          <a:noFill/>
          <a:ln cap="flat" cmpd="sng" w="28575">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3666575" y="1587150"/>
            <a:ext cx="3722100" cy="881100"/>
          </a:xfrm>
          <a:prstGeom prst="rect">
            <a:avLst/>
          </a:prstGeom>
          <a:noFill/>
          <a:ln cap="flat" cmpd="sng" w="285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3666575" y="2504925"/>
            <a:ext cx="3722100" cy="14868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3666600" y="4028400"/>
            <a:ext cx="3722100" cy="8811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txBox="1"/>
          <p:nvPr/>
        </p:nvSpPr>
        <p:spPr>
          <a:xfrm>
            <a:off x="7679725" y="788775"/>
            <a:ext cx="136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1D7E74"/>
                </a:solidFill>
                <a:latin typeface="Lato"/>
                <a:ea typeface="Lato"/>
                <a:cs typeface="Lato"/>
                <a:sym typeface="Lato"/>
              </a:rPr>
              <a:t>Servicio previo al vuelo</a:t>
            </a:r>
            <a:endParaRPr>
              <a:solidFill>
                <a:srgbClr val="1D7E74"/>
              </a:solidFill>
              <a:latin typeface="Lato"/>
              <a:ea typeface="Lato"/>
              <a:cs typeface="Lato"/>
              <a:sym typeface="Lato"/>
            </a:endParaRPr>
          </a:p>
        </p:txBody>
      </p:sp>
      <p:sp>
        <p:nvSpPr>
          <p:cNvPr id="231" name="Google Shape;231;p22"/>
          <p:cNvSpPr txBox="1"/>
          <p:nvPr/>
        </p:nvSpPr>
        <p:spPr>
          <a:xfrm>
            <a:off x="7679725" y="1719900"/>
            <a:ext cx="136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3C78D8"/>
                </a:solidFill>
                <a:latin typeface="Lato"/>
                <a:ea typeface="Lato"/>
                <a:cs typeface="Lato"/>
                <a:sym typeface="Lato"/>
              </a:rPr>
              <a:t>Servicio en Aeropuerto</a:t>
            </a:r>
            <a:endParaRPr>
              <a:solidFill>
                <a:srgbClr val="3C78D8"/>
              </a:solidFill>
              <a:latin typeface="Lato"/>
              <a:ea typeface="Lato"/>
              <a:cs typeface="Lato"/>
              <a:sym typeface="Lato"/>
            </a:endParaRPr>
          </a:p>
        </p:txBody>
      </p:sp>
      <p:sp>
        <p:nvSpPr>
          <p:cNvPr id="232" name="Google Shape;232;p22"/>
          <p:cNvSpPr txBox="1"/>
          <p:nvPr/>
        </p:nvSpPr>
        <p:spPr>
          <a:xfrm>
            <a:off x="7679725" y="2940525"/>
            <a:ext cx="136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A64D79"/>
                </a:solidFill>
                <a:latin typeface="Lato"/>
                <a:ea typeface="Lato"/>
                <a:cs typeface="Lato"/>
                <a:sym typeface="Lato"/>
              </a:rPr>
              <a:t>Servicio en Vuelo</a:t>
            </a:r>
            <a:endParaRPr>
              <a:solidFill>
                <a:srgbClr val="A64D79"/>
              </a:solidFill>
              <a:latin typeface="Lato"/>
              <a:ea typeface="Lato"/>
              <a:cs typeface="Lato"/>
              <a:sym typeface="Lato"/>
            </a:endParaRPr>
          </a:p>
        </p:txBody>
      </p:sp>
      <p:sp>
        <p:nvSpPr>
          <p:cNvPr id="233" name="Google Shape;233;p22"/>
          <p:cNvSpPr txBox="1"/>
          <p:nvPr/>
        </p:nvSpPr>
        <p:spPr>
          <a:xfrm>
            <a:off x="7679725" y="4268850"/>
            <a:ext cx="136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BF9000"/>
                </a:solidFill>
                <a:latin typeface="Lato"/>
                <a:ea typeface="Lato"/>
                <a:cs typeface="Lato"/>
                <a:sym typeface="Lato"/>
              </a:rPr>
              <a:t>Habitáculo</a:t>
            </a:r>
            <a:endParaRPr>
              <a:solidFill>
                <a:srgbClr val="BF9000"/>
              </a:solidFill>
              <a:latin typeface="Lato"/>
              <a:ea typeface="Lato"/>
              <a:cs typeface="Lato"/>
              <a:sym typeface="Lato"/>
            </a:endParaRPr>
          </a:p>
        </p:txBody>
      </p:sp>
      <p:sp>
        <p:nvSpPr>
          <p:cNvPr id="234" name="Google Shape;234;p22"/>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
        <p:nvSpPr>
          <p:cNvPr id="235" name="Google Shape;235;p22"/>
          <p:cNvSpPr txBox="1"/>
          <p:nvPr/>
        </p:nvSpPr>
        <p:spPr>
          <a:xfrm>
            <a:off x="863300" y="2104725"/>
            <a:ext cx="26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encuesta - Áreas ajenas a la tarifa</a:t>
            </a:r>
            <a:endParaRPr/>
          </a:p>
        </p:txBody>
      </p:sp>
      <p:grpSp>
        <p:nvGrpSpPr>
          <p:cNvPr id="241" name="Google Shape;241;p23"/>
          <p:cNvGrpSpPr/>
          <p:nvPr/>
        </p:nvGrpSpPr>
        <p:grpSpPr>
          <a:xfrm>
            <a:off x="7551975" y="39075"/>
            <a:ext cx="1429200" cy="403475"/>
            <a:chOff x="7551975" y="39075"/>
            <a:chExt cx="1429200" cy="403475"/>
          </a:xfrm>
        </p:grpSpPr>
        <p:pic>
          <p:nvPicPr>
            <p:cNvPr id="242" name="Google Shape;242;p23"/>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243" name="Google Shape;243;p23"/>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244" name="Google Shape;244;p23"/>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pic>
        <p:nvPicPr>
          <p:cNvPr id="245" name="Google Shape;245;p23"/>
          <p:cNvPicPr preferRelativeResize="0"/>
          <p:nvPr/>
        </p:nvPicPr>
        <p:blipFill rotWithShape="1">
          <a:blip r:embed="rId4">
            <a:alphaModFix/>
          </a:blip>
          <a:srcRect b="47851" l="0" r="0" t="0"/>
          <a:stretch/>
        </p:blipFill>
        <p:spPr>
          <a:xfrm>
            <a:off x="3607750" y="2134299"/>
            <a:ext cx="5522650" cy="1005563"/>
          </a:xfrm>
          <a:prstGeom prst="rect">
            <a:avLst/>
          </a:prstGeom>
          <a:noFill/>
          <a:ln>
            <a:noFill/>
          </a:ln>
        </p:spPr>
      </p:pic>
      <p:sp>
        <p:nvSpPr>
          <p:cNvPr id="246" name="Google Shape;246;p23"/>
          <p:cNvSpPr txBox="1"/>
          <p:nvPr/>
        </p:nvSpPr>
        <p:spPr>
          <a:xfrm>
            <a:off x="122950" y="2134300"/>
            <a:ext cx="348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ato"/>
                <a:ea typeface="Lato"/>
                <a:cs typeface="Lato"/>
                <a:sym typeface="Lato"/>
              </a:rPr>
              <a:t>La facilidad de la reserva online está por debajo de la media. Se debe mejorar este proceso.</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s" sz="1200">
                <a:latin typeface="Lato"/>
                <a:ea typeface="Lato"/>
                <a:cs typeface="Lato"/>
                <a:sym typeface="Lato"/>
              </a:rPr>
              <a:t>El boarding online es un área importante de cara a la satisfacción. Estudiar </a:t>
            </a:r>
            <a:r>
              <a:rPr lang="es" sz="1200">
                <a:latin typeface="Lato"/>
                <a:ea typeface="Lato"/>
                <a:cs typeface="Lato"/>
                <a:sym typeface="Lato"/>
              </a:rPr>
              <a:t>qué</a:t>
            </a:r>
            <a:r>
              <a:rPr lang="es" sz="1200">
                <a:latin typeface="Lato"/>
                <a:ea typeface="Lato"/>
                <a:cs typeface="Lato"/>
                <a:sym typeface="Lato"/>
              </a:rPr>
              <a:t> ocurre con los insatisfechos ¿No encuentran la forma de hacerlo?</a:t>
            </a:r>
            <a:endParaRPr>
              <a:latin typeface="Lato"/>
              <a:ea typeface="Lato"/>
              <a:cs typeface="Lato"/>
              <a:sym typeface="Lato"/>
            </a:endParaRPr>
          </a:p>
        </p:txBody>
      </p:sp>
      <p:pic>
        <p:nvPicPr>
          <p:cNvPr id="247" name="Google Shape;247;p23"/>
          <p:cNvPicPr preferRelativeResize="0"/>
          <p:nvPr/>
        </p:nvPicPr>
        <p:blipFill rotWithShape="1">
          <a:blip r:embed="rId4">
            <a:alphaModFix/>
          </a:blip>
          <a:srcRect b="0" l="0" r="0" t="52169"/>
          <a:stretch/>
        </p:blipFill>
        <p:spPr>
          <a:xfrm>
            <a:off x="3607750" y="3720425"/>
            <a:ext cx="5522650" cy="922300"/>
          </a:xfrm>
          <a:prstGeom prst="rect">
            <a:avLst/>
          </a:prstGeom>
          <a:noFill/>
          <a:ln>
            <a:noFill/>
          </a:ln>
        </p:spPr>
      </p:pic>
      <p:sp>
        <p:nvSpPr>
          <p:cNvPr id="248" name="Google Shape;248;p23"/>
          <p:cNvSpPr txBox="1"/>
          <p:nvPr/>
        </p:nvSpPr>
        <p:spPr>
          <a:xfrm>
            <a:off x="122950" y="3812125"/>
            <a:ext cx="348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ato"/>
                <a:ea typeface="Lato"/>
                <a:cs typeface="Lato"/>
                <a:sym typeface="Lato"/>
              </a:rPr>
              <a:t>Puntuaciones elevadas en el tratamiento de las maletas. No se tratan de áreas relevantes de cara a la satisfacción del cliente.</a:t>
            </a:r>
            <a:endParaRPr>
              <a:latin typeface="Lato"/>
              <a:ea typeface="Lato"/>
              <a:cs typeface="Lato"/>
              <a:sym typeface="Lato"/>
            </a:endParaRPr>
          </a:p>
        </p:txBody>
      </p:sp>
      <p:cxnSp>
        <p:nvCxnSpPr>
          <p:cNvPr id="249" name="Google Shape;249;p23"/>
          <p:cNvCxnSpPr/>
          <p:nvPr/>
        </p:nvCxnSpPr>
        <p:spPr>
          <a:xfrm rot="8097974">
            <a:off x="1527320" y="533227"/>
            <a:ext cx="6119798" cy="6119798"/>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encuesta - </a:t>
            </a:r>
            <a:r>
              <a:rPr lang="es"/>
              <a:t>Áreas no ajenas a la tarifa</a:t>
            </a:r>
            <a:endParaRPr/>
          </a:p>
          <a:p>
            <a:pPr indent="0" lvl="0" marL="0" rtl="0" algn="l">
              <a:spcBef>
                <a:spcPts val="0"/>
              </a:spcBef>
              <a:spcAft>
                <a:spcPts val="0"/>
              </a:spcAft>
              <a:buNone/>
            </a:pPr>
            <a:r>
              <a:t/>
            </a:r>
            <a:endParaRPr/>
          </a:p>
        </p:txBody>
      </p:sp>
      <p:grpSp>
        <p:nvGrpSpPr>
          <p:cNvPr id="255" name="Google Shape;255;p24"/>
          <p:cNvGrpSpPr/>
          <p:nvPr/>
        </p:nvGrpSpPr>
        <p:grpSpPr>
          <a:xfrm>
            <a:off x="7551975" y="39075"/>
            <a:ext cx="1429200" cy="403475"/>
            <a:chOff x="7551975" y="39075"/>
            <a:chExt cx="1429200" cy="403475"/>
          </a:xfrm>
        </p:grpSpPr>
        <p:pic>
          <p:nvPicPr>
            <p:cNvPr id="256" name="Google Shape;256;p24"/>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257" name="Google Shape;257;p24"/>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258" name="Google Shape;258;p24"/>
          <p:cNvSpPr txBox="1"/>
          <p:nvPr/>
        </p:nvSpPr>
        <p:spPr>
          <a:xfrm>
            <a:off x="863300" y="1973250"/>
            <a:ext cx="743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59" name="Google Shape;259;p24"/>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pic>
        <p:nvPicPr>
          <p:cNvPr id="260" name="Google Shape;260;p24"/>
          <p:cNvPicPr preferRelativeResize="0"/>
          <p:nvPr/>
        </p:nvPicPr>
        <p:blipFill>
          <a:blip r:embed="rId4">
            <a:alphaModFix/>
          </a:blip>
          <a:stretch>
            <a:fillRect/>
          </a:stretch>
        </p:blipFill>
        <p:spPr>
          <a:xfrm>
            <a:off x="1607163" y="2035625"/>
            <a:ext cx="5929678" cy="1757250"/>
          </a:xfrm>
          <a:prstGeom prst="rect">
            <a:avLst/>
          </a:prstGeom>
          <a:noFill/>
          <a:ln>
            <a:noFill/>
          </a:ln>
        </p:spPr>
      </p:pic>
      <p:pic>
        <p:nvPicPr>
          <p:cNvPr id="261" name="Google Shape;261;p24"/>
          <p:cNvPicPr preferRelativeResize="0"/>
          <p:nvPr/>
        </p:nvPicPr>
        <p:blipFill>
          <a:blip r:embed="rId5">
            <a:alphaModFix/>
          </a:blip>
          <a:stretch>
            <a:fillRect/>
          </a:stretch>
        </p:blipFill>
        <p:spPr>
          <a:xfrm>
            <a:off x="1607175" y="3945275"/>
            <a:ext cx="6182916" cy="104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encuesta - Servicio en vuelo</a:t>
            </a:r>
            <a:endParaRPr/>
          </a:p>
          <a:p>
            <a:pPr indent="0" lvl="0" marL="0" rtl="0" algn="l">
              <a:spcBef>
                <a:spcPts val="0"/>
              </a:spcBef>
              <a:spcAft>
                <a:spcPts val="0"/>
              </a:spcAft>
              <a:buNone/>
            </a:pPr>
            <a:r>
              <a:t/>
            </a:r>
            <a:endParaRPr/>
          </a:p>
        </p:txBody>
      </p:sp>
      <p:grpSp>
        <p:nvGrpSpPr>
          <p:cNvPr id="267" name="Google Shape;267;p25"/>
          <p:cNvGrpSpPr/>
          <p:nvPr/>
        </p:nvGrpSpPr>
        <p:grpSpPr>
          <a:xfrm>
            <a:off x="7551975" y="39075"/>
            <a:ext cx="1429200" cy="403475"/>
            <a:chOff x="7551975" y="39075"/>
            <a:chExt cx="1429200" cy="403475"/>
          </a:xfrm>
        </p:grpSpPr>
        <p:pic>
          <p:nvPicPr>
            <p:cNvPr id="268" name="Google Shape;268;p25"/>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269" name="Google Shape;269;p25"/>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270" name="Google Shape;270;p25"/>
          <p:cNvSpPr txBox="1"/>
          <p:nvPr/>
        </p:nvSpPr>
        <p:spPr>
          <a:xfrm>
            <a:off x="863300" y="1973250"/>
            <a:ext cx="74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71" name="Google Shape;271;p25"/>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pic>
        <p:nvPicPr>
          <p:cNvPr id="272" name="Google Shape;272;p25"/>
          <p:cNvPicPr preferRelativeResize="0"/>
          <p:nvPr/>
        </p:nvPicPr>
        <p:blipFill>
          <a:blip r:embed="rId4">
            <a:alphaModFix/>
          </a:blip>
          <a:stretch>
            <a:fillRect/>
          </a:stretch>
        </p:blipFill>
        <p:spPr>
          <a:xfrm>
            <a:off x="152400" y="1812263"/>
            <a:ext cx="8839200" cy="1684624"/>
          </a:xfrm>
          <a:prstGeom prst="rect">
            <a:avLst/>
          </a:prstGeom>
          <a:noFill/>
          <a:ln>
            <a:noFill/>
          </a:ln>
        </p:spPr>
      </p:pic>
      <p:sp>
        <p:nvSpPr>
          <p:cNvPr id="273" name="Google Shape;273;p25"/>
          <p:cNvSpPr txBox="1"/>
          <p:nvPr/>
        </p:nvSpPr>
        <p:spPr>
          <a:xfrm>
            <a:off x="152400" y="3467625"/>
            <a:ext cx="1929600" cy="136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100">
                <a:latin typeface="Lato"/>
                <a:ea typeface="Lato"/>
                <a:cs typeface="Lato"/>
                <a:sym typeface="Lato"/>
              </a:rPr>
              <a:t>Los clientes satisfechos, en general, son flexibles con la comida, sobre todo en la clase Eco.</a:t>
            </a:r>
            <a:endParaRPr sz="1100">
              <a:latin typeface="Lato"/>
              <a:ea typeface="Lato"/>
              <a:cs typeface="Lato"/>
              <a:sym typeface="Lato"/>
            </a:endParaRPr>
          </a:p>
          <a:p>
            <a:pPr indent="0" lvl="0" marL="0" rtl="0" algn="just">
              <a:spcBef>
                <a:spcPts val="0"/>
              </a:spcBef>
              <a:spcAft>
                <a:spcPts val="0"/>
              </a:spcAft>
              <a:buNone/>
            </a:pPr>
            <a:r>
              <a:rPr lang="es" sz="1100">
                <a:latin typeface="Lato"/>
                <a:ea typeface="Lato"/>
                <a:cs typeface="Lato"/>
                <a:sym typeface="Lato"/>
              </a:rPr>
              <a:t>Los insatisfechos tienen el mismo comportamiento en ambas. </a:t>
            </a:r>
            <a:endParaRPr sz="1100">
              <a:latin typeface="Lato"/>
              <a:ea typeface="Lato"/>
              <a:cs typeface="Lato"/>
              <a:sym typeface="Lato"/>
            </a:endParaRPr>
          </a:p>
        </p:txBody>
      </p:sp>
      <p:sp>
        <p:nvSpPr>
          <p:cNvPr id="274" name="Google Shape;274;p25"/>
          <p:cNvSpPr txBox="1"/>
          <p:nvPr/>
        </p:nvSpPr>
        <p:spPr>
          <a:xfrm>
            <a:off x="2186825" y="3467625"/>
            <a:ext cx="3389700" cy="120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100">
                <a:latin typeface="Lato"/>
                <a:ea typeface="Lato"/>
                <a:cs typeface="Lato"/>
                <a:sym typeface="Lato"/>
              </a:rPr>
              <a:t>Para que los clientes de la clase ‘Business’ estén satisfechos debemos ofrecer un buen </a:t>
            </a:r>
            <a:r>
              <a:rPr lang="es" sz="1100">
                <a:latin typeface="Lato"/>
                <a:ea typeface="Lato"/>
                <a:cs typeface="Lato"/>
                <a:sym typeface="Lato"/>
              </a:rPr>
              <a:t>servicio</a:t>
            </a:r>
            <a:r>
              <a:rPr lang="es" sz="1100">
                <a:latin typeface="Lato"/>
                <a:ea typeface="Lato"/>
                <a:cs typeface="Lato"/>
                <a:sym typeface="Lato"/>
              </a:rPr>
              <a:t> en vuelo (general y de oferta de ocio).</a:t>
            </a:r>
            <a:endParaRPr sz="1100">
              <a:latin typeface="Lato"/>
              <a:ea typeface="Lato"/>
              <a:cs typeface="Lato"/>
              <a:sym typeface="Lato"/>
            </a:endParaRPr>
          </a:p>
          <a:p>
            <a:pPr indent="0" lvl="0" marL="0" rtl="0" algn="just">
              <a:spcBef>
                <a:spcPts val="0"/>
              </a:spcBef>
              <a:spcAft>
                <a:spcPts val="0"/>
              </a:spcAft>
              <a:buNone/>
            </a:pPr>
            <a:r>
              <a:t/>
            </a:r>
            <a:endParaRPr sz="1100">
              <a:latin typeface="Lato"/>
              <a:ea typeface="Lato"/>
              <a:cs typeface="Lato"/>
              <a:sym typeface="Lato"/>
            </a:endParaRPr>
          </a:p>
          <a:p>
            <a:pPr indent="0" lvl="0" marL="0" rtl="0" algn="just">
              <a:spcBef>
                <a:spcPts val="0"/>
              </a:spcBef>
              <a:spcAft>
                <a:spcPts val="0"/>
              </a:spcAft>
              <a:buNone/>
            </a:pPr>
            <a:r>
              <a:rPr lang="es" sz="1100">
                <a:latin typeface="Lato"/>
                <a:ea typeface="Lato"/>
                <a:cs typeface="Lato"/>
                <a:sym typeface="Lato"/>
              </a:rPr>
              <a:t>Los insatisfechos, en general, tienen un comportamiento similar en ambas.</a:t>
            </a:r>
            <a:endParaRPr sz="1100">
              <a:latin typeface="Lato"/>
              <a:ea typeface="Lato"/>
              <a:cs typeface="Lato"/>
              <a:sym typeface="Lato"/>
            </a:endParaRPr>
          </a:p>
        </p:txBody>
      </p:sp>
      <p:sp>
        <p:nvSpPr>
          <p:cNvPr id="275" name="Google Shape;275;p25"/>
          <p:cNvSpPr txBox="1"/>
          <p:nvPr/>
        </p:nvSpPr>
        <p:spPr>
          <a:xfrm>
            <a:off x="5608800" y="3467625"/>
            <a:ext cx="1799100" cy="153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100">
                <a:latin typeface="Lato"/>
                <a:ea typeface="Lato"/>
                <a:cs typeface="Lato"/>
                <a:sym typeface="Lato"/>
              </a:rPr>
              <a:t>Los clientes satisfechos de la clase ‘Eco</a:t>
            </a:r>
            <a:r>
              <a:rPr lang="es" sz="1100">
                <a:latin typeface="Lato"/>
                <a:ea typeface="Lato"/>
                <a:cs typeface="Lato"/>
                <a:sym typeface="Lato"/>
              </a:rPr>
              <a:t>’</a:t>
            </a:r>
            <a:r>
              <a:rPr lang="es" sz="1100">
                <a:latin typeface="Lato"/>
                <a:ea typeface="Lato"/>
                <a:cs typeface="Lato"/>
                <a:sym typeface="Lato"/>
              </a:rPr>
              <a:t> valoran positivamente el servicio de wifi. Por contra, la clase ‘Business’ está descontenta con el servicio, incluso los clientes satisfechos</a:t>
            </a:r>
            <a:endParaRPr sz="1100">
              <a:latin typeface="Lato"/>
              <a:ea typeface="Lato"/>
              <a:cs typeface="Lato"/>
              <a:sym typeface="Lato"/>
            </a:endParaRPr>
          </a:p>
        </p:txBody>
      </p:sp>
      <p:sp>
        <p:nvSpPr>
          <p:cNvPr id="276" name="Google Shape;276;p25"/>
          <p:cNvSpPr txBox="1"/>
          <p:nvPr/>
        </p:nvSpPr>
        <p:spPr>
          <a:xfrm>
            <a:off x="7367025" y="3467625"/>
            <a:ext cx="17991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000">
                <a:latin typeface="Lato"/>
                <a:ea typeface="Lato"/>
                <a:cs typeface="Lato"/>
                <a:sym typeface="Lato"/>
              </a:rPr>
              <a:t>Este resultado muestra una visible diferencia entre el servicio percibido por cada una de las dos clases. Para la clase económica, parece un factor irrelevante, mientras que los clientes de la clase Business valoran un buen servicio.</a:t>
            </a:r>
            <a:endParaRPr sz="1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encuesta - Habitáculo</a:t>
            </a:r>
            <a:endParaRPr/>
          </a:p>
          <a:p>
            <a:pPr indent="0" lvl="0" marL="0" rtl="0" algn="l">
              <a:spcBef>
                <a:spcPts val="0"/>
              </a:spcBef>
              <a:spcAft>
                <a:spcPts val="0"/>
              </a:spcAft>
              <a:buNone/>
            </a:pPr>
            <a:r>
              <a:t/>
            </a:r>
            <a:endParaRPr/>
          </a:p>
        </p:txBody>
      </p:sp>
      <p:grpSp>
        <p:nvGrpSpPr>
          <p:cNvPr id="282" name="Google Shape;282;p26"/>
          <p:cNvGrpSpPr/>
          <p:nvPr/>
        </p:nvGrpSpPr>
        <p:grpSpPr>
          <a:xfrm>
            <a:off x="7551975" y="39075"/>
            <a:ext cx="1429200" cy="403475"/>
            <a:chOff x="7551975" y="39075"/>
            <a:chExt cx="1429200" cy="403475"/>
          </a:xfrm>
        </p:grpSpPr>
        <p:pic>
          <p:nvPicPr>
            <p:cNvPr id="283" name="Google Shape;283;p26"/>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284" name="Google Shape;284;p26"/>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285" name="Google Shape;285;p26"/>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
        <p:nvSpPr>
          <p:cNvPr id="286" name="Google Shape;286;p26"/>
          <p:cNvSpPr txBox="1"/>
          <p:nvPr/>
        </p:nvSpPr>
        <p:spPr>
          <a:xfrm>
            <a:off x="210163" y="3569175"/>
            <a:ext cx="87237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000">
                <a:latin typeface="Lato"/>
                <a:ea typeface="Lato"/>
                <a:cs typeface="Lato"/>
                <a:sym typeface="Lato"/>
              </a:rPr>
              <a:t>Los clientes insatisfechos o neutrales se mueven en el mismo rango para los 3 métricas relacionadas con el habitáculo, por lo que ninguna destaca sobre el resto para evitar la insatisfacción de los clientes.</a:t>
            </a:r>
            <a:endParaRPr sz="1000">
              <a:latin typeface="Lato"/>
              <a:ea typeface="Lato"/>
              <a:cs typeface="Lato"/>
              <a:sym typeface="Lato"/>
            </a:endParaRPr>
          </a:p>
          <a:p>
            <a:pPr indent="0" lvl="0" marL="0" rtl="0" algn="just">
              <a:spcBef>
                <a:spcPts val="0"/>
              </a:spcBef>
              <a:spcAft>
                <a:spcPts val="0"/>
              </a:spcAft>
              <a:buNone/>
            </a:pPr>
            <a:r>
              <a:t/>
            </a:r>
            <a:endParaRPr sz="1000">
              <a:latin typeface="Lato"/>
              <a:ea typeface="Lato"/>
              <a:cs typeface="Lato"/>
              <a:sym typeface="Lato"/>
            </a:endParaRPr>
          </a:p>
          <a:p>
            <a:pPr indent="0" lvl="0" marL="0" rtl="0" algn="just">
              <a:spcBef>
                <a:spcPts val="0"/>
              </a:spcBef>
              <a:spcAft>
                <a:spcPts val="0"/>
              </a:spcAft>
              <a:buNone/>
            </a:pPr>
            <a:r>
              <a:rPr lang="es" sz="1000">
                <a:latin typeface="Lato"/>
                <a:ea typeface="Lato"/>
                <a:cs typeface="Lato"/>
                <a:sym typeface="Lato"/>
              </a:rPr>
              <a:t>La clase ‘Eco’ no muestra un gran nivel de exigencia en cuanto a esta métricas ya que se pueden ver grandes rangos. Por otro lado, la clase ‘Eco’ pone más atención en el espacio para las piernas y la comodidad del asiento.</a:t>
            </a:r>
            <a:endParaRPr sz="1000">
              <a:latin typeface="Lato"/>
              <a:ea typeface="Lato"/>
              <a:cs typeface="Lato"/>
              <a:sym typeface="Lato"/>
            </a:endParaRPr>
          </a:p>
        </p:txBody>
      </p:sp>
      <p:pic>
        <p:nvPicPr>
          <p:cNvPr id="287" name="Google Shape;287;p26"/>
          <p:cNvPicPr preferRelativeResize="0"/>
          <p:nvPr/>
        </p:nvPicPr>
        <p:blipFill>
          <a:blip r:embed="rId4">
            <a:alphaModFix/>
          </a:blip>
          <a:stretch>
            <a:fillRect/>
          </a:stretch>
        </p:blipFill>
        <p:spPr>
          <a:xfrm>
            <a:off x="1864800" y="1801125"/>
            <a:ext cx="5414425" cy="166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Parámetros más relevantes</a:t>
            </a:r>
            <a:endParaRPr/>
          </a:p>
        </p:txBody>
      </p:sp>
      <p:grpSp>
        <p:nvGrpSpPr>
          <p:cNvPr id="293" name="Google Shape;293;p27"/>
          <p:cNvGrpSpPr/>
          <p:nvPr/>
        </p:nvGrpSpPr>
        <p:grpSpPr>
          <a:xfrm>
            <a:off x="7551975" y="39075"/>
            <a:ext cx="1429200" cy="403475"/>
            <a:chOff x="7551975" y="39075"/>
            <a:chExt cx="1429200" cy="403475"/>
          </a:xfrm>
        </p:grpSpPr>
        <p:pic>
          <p:nvPicPr>
            <p:cNvPr id="294" name="Google Shape;294;p27"/>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295" name="Google Shape;295;p27"/>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296" name="Google Shape;296;p27"/>
          <p:cNvSpPr txBox="1"/>
          <p:nvPr/>
        </p:nvSpPr>
        <p:spPr>
          <a:xfrm>
            <a:off x="863300" y="1744650"/>
            <a:ext cx="743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Se han entrenado un par de modelos de regresión logística (clase ‘Eco’ y clase ‘Business’), para determinar la importancia de las variables de la encuesta.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97" name="Google Shape;297;p27"/>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pic>
        <p:nvPicPr>
          <p:cNvPr id="298" name="Google Shape;298;p27"/>
          <p:cNvPicPr preferRelativeResize="0"/>
          <p:nvPr/>
        </p:nvPicPr>
        <p:blipFill>
          <a:blip r:embed="rId4">
            <a:alphaModFix/>
          </a:blip>
          <a:stretch>
            <a:fillRect/>
          </a:stretch>
        </p:blipFill>
        <p:spPr>
          <a:xfrm>
            <a:off x="4782400" y="2343150"/>
            <a:ext cx="4198777" cy="1818750"/>
          </a:xfrm>
          <a:prstGeom prst="rect">
            <a:avLst/>
          </a:prstGeom>
          <a:noFill/>
          <a:ln>
            <a:noFill/>
          </a:ln>
        </p:spPr>
      </p:pic>
      <p:pic>
        <p:nvPicPr>
          <p:cNvPr id="299" name="Google Shape;299;p27"/>
          <p:cNvPicPr preferRelativeResize="0"/>
          <p:nvPr/>
        </p:nvPicPr>
        <p:blipFill>
          <a:blip r:embed="rId5">
            <a:alphaModFix/>
          </a:blip>
          <a:stretch>
            <a:fillRect/>
          </a:stretch>
        </p:blipFill>
        <p:spPr>
          <a:xfrm>
            <a:off x="250250" y="2343150"/>
            <a:ext cx="4220364" cy="1818750"/>
          </a:xfrm>
          <a:prstGeom prst="rect">
            <a:avLst/>
          </a:prstGeom>
          <a:noFill/>
          <a:ln>
            <a:noFill/>
          </a:ln>
        </p:spPr>
      </p:pic>
      <p:sp>
        <p:nvSpPr>
          <p:cNvPr id="300" name="Google Shape;300;p27"/>
          <p:cNvSpPr txBox="1"/>
          <p:nvPr/>
        </p:nvSpPr>
        <p:spPr>
          <a:xfrm>
            <a:off x="1523525" y="4213250"/>
            <a:ext cx="2154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Porcentaje clientes satisfechos Eco=19,4%</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01" name="Google Shape;301;p27"/>
          <p:cNvSpPr txBox="1"/>
          <p:nvPr/>
        </p:nvSpPr>
        <p:spPr>
          <a:xfrm>
            <a:off x="5664525" y="4161900"/>
            <a:ext cx="237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Porcentaje clientes satisfechos Business=70%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Parámetros más relevantes</a:t>
            </a:r>
            <a:endParaRPr/>
          </a:p>
          <a:p>
            <a:pPr indent="0" lvl="0" marL="0" rtl="0" algn="l">
              <a:spcBef>
                <a:spcPts val="0"/>
              </a:spcBef>
              <a:spcAft>
                <a:spcPts val="0"/>
              </a:spcAft>
              <a:buNone/>
            </a:pPr>
            <a:r>
              <a:t/>
            </a:r>
            <a:endParaRPr/>
          </a:p>
        </p:txBody>
      </p:sp>
      <p:grpSp>
        <p:nvGrpSpPr>
          <p:cNvPr id="307" name="Google Shape;307;p28"/>
          <p:cNvGrpSpPr/>
          <p:nvPr/>
        </p:nvGrpSpPr>
        <p:grpSpPr>
          <a:xfrm>
            <a:off x="7551975" y="39075"/>
            <a:ext cx="1429200" cy="403475"/>
            <a:chOff x="7551975" y="39075"/>
            <a:chExt cx="1429200" cy="403475"/>
          </a:xfrm>
        </p:grpSpPr>
        <p:pic>
          <p:nvPicPr>
            <p:cNvPr id="308" name="Google Shape;308;p28"/>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309" name="Google Shape;309;p28"/>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310" name="Google Shape;310;p28"/>
          <p:cNvSpPr txBox="1"/>
          <p:nvPr/>
        </p:nvSpPr>
        <p:spPr>
          <a:xfrm>
            <a:off x="863300" y="1973250"/>
            <a:ext cx="7436100" cy="2432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lang="es" sz="1200">
                <a:latin typeface="Lato"/>
                <a:ea typeface="Lato"/>
                <a:cs typeface="Lato"/>
                <a:sym typeface="Lato"/>
              </a:rPr>
              <a:t>Si el cliente de la clase ‘Eco’ está satisfecho con el Wi-Fi a bordo será un cliente satisfecho. Probablemente la baja satisfacción de los clientes ‘Eco’ (~20%) se deba a la baja puntuación de esta variable en las encuestas.</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s" sz="1200">
                <a:latin typeface="Lato"/>
                <a:ea typeface="Lato"/>
                <a:cs typeface="Lato"/>
                <a:sym typeface="Lato"/>
              </a:rPr>
              <a:t>En la clase ‘Business’ influyen un mayor número de parámetros destacando el ‘Boarding Online’, es espacio para las piernas, el servicio a bordo, check-in y Wi-Fi</a:t>
            </a:r>
            <a:endParaRPr sz="1200">
              <a:latin typeface="Lato"/>
              <a:ea typeface="Lato"/>
              <a:cs typeface="Lato"/>
              <a:sym typeface="Lato"/>
            </a:endParaRPr>
          </a:p>
          <a:p>
            <a:pPr indent="0" lvl="0" marL="0" rtl="0" algn="l">
              <a:spcBef>
                <a:spcPts val="0"/>
              </a:spcBef>
              <a:spcAft>
                <a:spcPts val="0"/>
              </a:spcAft>
              <a:buNone/>
            </a:pPr>
            <a:r>
              <a:t/>
            </a:r>
            <a:endParaRPr b="1" sz="1200">
              <a:solidFill>
                <a:srgbClr val="1D7E74"/>
              </a:solidFill>
            </a:endParaRPr>
          </a:p>
          <a:p>
            <a:pPr indent="0" lvl="0" marL="0" rtl="0" algn="l">
              <a:spcBef>
                <a:spcPts val="0"/>
              </a:spcBef>
              <a:spcAft>
                <a:spcPts val="0"/>
              </a:spcAft>
              <a:buNone/>
            </a:pPr>
            <a:r>
              <a:rPr b="1" lang="es" sz="1200">
                <a:solidFill>
                  <a:srgbClr val="1D7E74"/>
                </a:solidFill>
              </a:rPr>
              <a:t>Esto nos da una información muy interesante de donde se debe de poner el foco para conseguir que los clientes estén satisfechos y hacerlo de una forma personalizada en función del tipo de cliente.</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sz="1200">
                <a:latin typeface="Lato"/>
                <a:ea typeface="Lato"/>
                <a:cs typeface="Lato"/>
                <a:sym typeface="Lato"/>
              </a:rPr>
              <a:t>En el archivo de PowerBI adjunto se muestra la información relativa a la puntuación de estas variables.</a:t>
            </a:r>
            <a:endParaRPr sz="1200">
              <a:latin typeface="Lato"/>
              <a:ea typeface="Lato"/>
              <a:cs typeface="Lato"/>
              <a:sym typeface="Lato"/>
            </a:endParaRPr>
          </a:p>
        </p:txBody>
      </p:sp>
      <p:sp>
        <p:nvSpPr>
          <p:cNvPr id="311" name="Google Shape;311;p28"/>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Retraso y distancia  - Satisfacción</a:t>
            </a:r>
            <a:endParaRPr/>
          </a:p>
        </p:txBody>
      </p:sp>
      <p:grpSp>
        <p:nvGrpSpPr>
          <p:cNvPr id="317" name="Google Shape;317;p29"/>
          <p:cNvGrpSpPr/>
          <p:nvPr/>
        </p:nvGrpSpPr>
        <p:grpSpPr>
          <a:xfrm>
            <a:off x="7551975" y="39075"/>
            <a:ext cx="1429200" cy="403475"/>
            <a:chOff x="7551975" y="39075"/>
            <a:chExt cx="1429200" cy="403475"/>
          </a:xfrm>
        </p:grpSpPr>
        <p:pic>
          <p:nvPicPr>
            <p:cNvPr id="318" name="Google Shape;318;p29"/>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319" name="Google Shape;319;p29"/>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320" name="Google Shape;320;p29"/>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pic>
        <p:nvPicPr>
          <p:cNvPr id="321" name="Google Shape;321;p29"/>
          <p:cNvPicPr preferRelativeResize="0"/>
          <p:nvPr/>
        </p:nvPicPr>
        <p:blipFill>
          <a:blip r:embed="rId4">
            <a:alphaModFix/>
          </a:blip>
          <a:stretch>
            <a:fillRect/>
          </a:stretch>
        </p:blipFill>
        <p:spPr>
          <a:xfrm>
            <a:off x="319163" y="1762850"/>
            <a:ext cx="6771777" cy="3213724"/>
          </a:xfrm>
          <a:prstGeom prst="rect">
            <a:avLst/>
          </a:prstGeom>
          <a:noFill/>
          <a:ln>
            <a:noFill/>
          </a:ln>
        </p:spPr>
      </p:pic>
      <p:sp>
        <p:nvSpPr>
          <p:cNvPr id="322" name="Google Shape;322;p29"/>
          <p:cNvSpPr txBox="1"/>
          <p:nvPr/>
        </p:nvSpPr>
        <p:spPr>
          <a:xfrm>
            <a:off x="7160275" y="2212650"/>
            <a:ext cx="19224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Lato"/>
                <a:ea typeface="Lato"/>
                <a:cs typeface="Lato"/>
                <a:sym typeface="Lato"/>
              </a:rPr>
              <a:t>Los pasajeros con vuelos de menor distancia son menos tolerantes al retraso que los que realizan un vuelo de largo alcance.</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rPr lang="es" sz="800">
                <a:latin typeface="Lato"/>
                <a:ea typeface="Lato"/>
                <a:cs typeface="Lato"/>
                <a:sym typeface="Lato"/>
              </a:rPr>
              <a:t>En la siguiente diapositiva vamos a ver cuales son los parámetros más importantes para que un cliente que ha tenido retraso en el vuelo (de largo alcance) pueda seguir satisfecho a pesar de esto.</a:t>
            </a:r>
            <a:endParaRPr sz="800">
              <a:latin typeface="Lato"/>
              <a:ea typeface="Lato"/>
              <a:cs typeface="Lato"/>
              <a:sym typeface="Lato"/>
            </a:endParaRPr>
          </a:p>
        </p:txBody>
      </p:sp>
      <p:sp>
        <p:nvSpPr>
          <p:cNvPr id="323" name="Google Shape;323;p29"/>
          <p:cNvSpPr txBox="1"/>
          <p:nvPr/>
        </p:nvSpPr>
        <p:spPr>
          <a:xfrm>
            <a:off x="7160275" y="1632375"/>
            <a:ext cx="192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latin typeface="Lato"/>
                <a:ea typeface="Lato"/>
                <a:cs typeface="Lato"/>
                <a:sym typeface="Lato"/>
              </a:rPr>
              <a:t>76% de los vuelos aterrizan con un retraso menor a 15 minutos</a:t>
            </a:r>
            <a:endParaRPr sz="1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Pasajeros con alto delay y satisfechos</a:t>
            </a:r>
            <a:endParaRPr/>
          </a:p>
        </p:txBody>
      </p:sp>
      <p:grpSp>
        <p:nvGrpSpPr>
          <p:cNvPr id="329" name="Google Shape;329;p30"/>
          <p:cNvGrpSpPr/>
          <p:nvPr/>
        </p:nvGrpSpPr>
        <p:grpSpPr>
          <a:xfrm>
            <a:off x="7551975" y="39075"/>
            <a:ext cx="1429200" cy="403475"/>
            <a:chOff x="7551975" y="39075"/>
            <a:chExt cx="1429200" cy="403475"/>
          </a:xfrm>
        </p:grpSpPr>
        <p:pic>
          <p:nvPicPr>
            <p:cNvPr id="330" name="Google Shape;330;p30"/>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331" name="Google Shape;331;p30"/>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332" name="Google Shape;332;p30"/>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pic>
        <p:nvPicPr>
          <p:cNvPr id="333" name="Google Shape;333;p30"/>
          <p:cNvPicPr preferRelativeResize="0"/>
          <p:nvPr/>
        </p:nvPicPr>
        <p:blipFill>
          <a:blip r:embed="rId4">
            <a:alphaModFix/>
          </a:blip>
          <a:stretch>
            <a:fillRect/>
          </a:stretch>
        </p:blipFill>
        <p:spPr>
          <a:xfrm>
            <a:off x="298450" y="2571750"/>
            <a:ext cx="4171974" cy="1797150"/>
          </a:xfrm>
          <a:prstGeom prst="rect">
            <a:avLst/>
          </a:prstGeom>
          <a:noFill/>
          <a:ln>
            <a:noFill/>
          </a:ln>
        </p:spPr>
      </p:pic>
      <p:sp>
        <p:nvSpPr>
          <p:cNvPr id="334" name="Google Shape;334;p30"/>
          <p:cNvSpPr txBox="1"/>
          <p:nvPr/>
        </p:nvSpPr>
        <p:spPr>
          <a:xfrm>
            <a:off x="638400" y="2089300"/>
            <a:ext cx="4316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latin typeface="Lato"/>
                <a:ea typeface="Lato"/>
                <a:cs typeface="Lato"/>
                <a:sym typeface="Lato"/>
              </a:rPr>
              <a:t>Distancia de Vuelo&gt;1500 metros</a:t>
            </a:r>
            <a:endParaRPr sz="1100">
              <a:latin typeface="Lato"/>
              <a:ea typeface="Lato"/>
              <a:cs typeface="Lato"/>
              <a:sym typeface="Lato"/>
            </a:endParaRPr>
          </a:p>
          <a:p>
            <a:pPr indent="0" lvl="0" marL="0" rtl="0" algn="l">
              <a:spcBef>
                <a:spcPts val="0"/>
              </a:spcBef>
              <a:spcAft>
                <a:spcPts val="0"/>
              </a:spcAft>
              <a:buNone/>
            </a:pPr>
            <a:r>
              <a:rPr lang="es" sz="1100">
                <a:latin typeface="Lato"/>
                <a:ea typeface="Lato"/>
                <a:cs typeface="Lato"/>
                <a:sym typeface="Lato"/>
              </a:rPr>
              <a:t>Retraso en llegada&gt;=100 minutos</a:t>
            </a:r>
            <a:endParaRPr sz="1100">
              <a:latin typeface="Lato"/>
              <a:ea typeface="Lato"/>
              <a:cs typeface="Lato"/>
              <a:sym typeface="Lato"/>
            </a:endParaRPr>
          </a:p>
        </p:txBody>
      </p:sp>
      <p:pic>
        <p:nvPicPr>
          <p:cNvPr id="335" name="Google Shape;335;p30"/>
          <p:cNvPicPr preferRelativeResize="0"/>
          <p:nvPr/>
        </p:nvPicPr>
        <p:blipFill>
          <a:blip r:embed="rId5">
            <a:alphaModFix/>
          </a:blip>
          <a:stretch>
            <a:fillRect/>
          </a:stretch>
        </p:blipFill>
        <p:spPr>
          <a:xfrm>
            <a:off x="298449" y="2571750"/>
            <a:ext cx="4368775" cy="1896306"/>
          </a:xfrm>
          <a:prstGeom prst="rect">
            <a:avLst/>
          </a:prstGeom>
          <a:noFill/>
          <a:ln>
            <a:noFill/>
          </a:ln>
        </p:spPr>
      </p:pic>
      <p:sp>
        <p:nvSpPr>
          <p:cNvPr id="336" name="Google Shape;336;p30"/>
          <p:cNvSpPr txBox="1"/>
          <p:nvPr/>
        </p:nvSpPr>
        <p:spPr>
          <a:xfrm>
            <a:off x="4795250" y="2571750"/>
            <a:ext cx="313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ato"/>
                <a:ea typeface="Lato"/>
                <a:cs typeface="Lato"/>
                <a:sym typeface="Lato"/>
              </a:rPr>
              <a:t>Ahora </a:t>
            </a:r>
            <a:r>
              <a:rPr b="1" lang="es" sz="1200">
                <a:solidFill>
                  <a:srgbClr val="1D7E74"/>
                </a:solidFill>
              </a:rPr>
              <a:t>el factor más relevante</a:t>
            </a:r>
            <a:r>
              <a:rPr lang="es" sz="1200">
                <a:latin typeface="Lato"/>
                <a:ea typeface="Lato"/>
                <a:cs typeface="Lato"/>
                <a:sym typeface="Lato"/>
              </a:rPr>
              <a:t> para tener a los clientes satisfechos </a:t>
            </a:r>
            <a:r>
              <a:rPr b="1" lang="es" sz="1200">
                <a:solidFill>
                  <a:srgbClr val="1D7E74"/>
                </a:solidFill>
              </a:rPr>
              <a:t>es la comida y la bebida</a:t>
            </a:r>
            <a:r>
              <a:rPr lang="es" sz="1200">
                <a:latin typeface="Lato"/>
                <a:ea typeface="Lato"/>
                <a:cs typeface="Lato"/>
                <a:sym typeface="Lato"/>
              </a:rPr>
              <a:t>, seguido de varios servicios en vuelo</a:t>
            </a:r>
            <a:endParaRPr sz="12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Recomendaciones</a:t>
            </a:r>
            <a:endParaRPr/>
          </a:p>
        </p:txBody>
      </p:sp>
      <p:grpSp>
        <p:nvGrpSpPr>
          <p:cNvPr id="342" name="Google Shape;342;p31"/>
          <p:cNvGrpSpPr/>
          <p:nvPr/>
        </p:nvGrpSpPr>
        <p:grpSpPr>
          <a:xfrm>
            <a:off x="7551975" y="39075"/>
            <a:ext cx="1429200" cy="403475"/>
            <a:chOff x="7551975" y="39075"/>
            <a:chExt cx="1429200" cy="403475"/>
          </a:xfrm>
        </p:grpSpPr>
        <p:pic>
          <p:nvPicPr>
            <p:cNvPr id="343" name="Google Shape;343;p31"/>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344" name="Google Shape;344;p31"/>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345" name="Google Shape;345;p31"/>
          <p:cNvSpPr txBox="1"/>
          <p:nvPr/>
        </p:nvSpPr>
        <p:spPr>
          <a:xfrm>
            <a:off x="597075" y="1801125"/>
            <a:ext cx="8130300" cy="4002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lang="es" sz="1200">
                <a:latin typeface="Lato"/>
                <a:ea typeface="Lato"/>
                <a:cs typeface="Lato"/>
                <a:sym typeface="Lato"/>
              </a:rPr>
              <a:t>Prestar mejor servicio a la clase ‘Eco’ ya que muestra solo el 20% de los clientes acaban satisfechos, cuando estos  suponen un 45% de la clientela. Para ello es necesario ofrecer un buen servicio de Wi-Fi, cuya puntuación se encuentra debajo de la media. Esto hará que obtengamos, también mejores puntuaciones en los viajes personales.</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s" sz="1200">
                <a:latin typeface="Lato"/>
                <a:ea typeface="Lato"/>
                <a:cs typeface="Lato"/>
                <a:sym typeface="Lato"/>
              </a:rPr>
              <a:t>Seguir manteniendo el buen servicio de Boarding Online, aunque es mejorable respecto a la media. Proponer encuesta a clientes para ver </a:t>
            </a:r>
            <a:r>
              <a:rPr lang="es" sz="1200">
                <a:latin typeface="Lato"/>
                <a:ea typeface="Lato"/>
                <a:cs typeface="Lato"/>
                <a:sym typeface="Lato"/>
              </a:rPr>
              <a:t>qué</a:t>
            </a:r>
            <a:r>
              <a:rPr lang="es" sz="1200">
                <a:latin typeface="Lato"/>
                <a:ea typeface="Lato"/>
                <a:cs typeface="Lato"/>
                <a:sym typeface="Lato"/>
              </a:rPr>
              <a:t> es lo que más y menos les ha gustado.</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s" sz="1200">
                <a:latin typeface="Lato"/>
                <a:ea typeface="Lato"/>
                <a:cs typeface="Lato"/>
                <a:sym typeface="Lato"/>
              </a:rPr>
              <a:t>Las áreas con menos puntuación son: Localización de la puerta de embarque y la facilidad en la compra online.</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s" sz="1200">
                <a:latin typeface="Lato"/>
                <a:ea typeface="Lato"/>
                <a:cs typeface="Lato"/>
                <a:sym typeface="Lato"/>
              </a:rPr>
              <a:t>Se deben atraer nuevos clientes ya que únicamente suponen el 18% de los pasajeros. Establecer medidas para mejorar su satisfacción (suelen acabar sin satisfacción). Posible </a:t>
            </a:r>
            <a:r>
              <a:rPr lang="es" sz="1200">
                <a:latin typeface="Lato"/>
                <a:ea typeface="Lato"/>
                <a:cs typeface="Lato"/>
                <a:sym typeface="Lato"/>
              </a:rPr>
              <a:t>pérdida</a:t>
            </a:r>
            <a:r>
              <a:rPr lang="es" sz="1200">
                <a:latin typeface="Lato"/>
                <a:ea typeface="Lato"/>
                <a:cs typeface="Lato"/>
                <a:sym typeface="Lato"/>
              </a:rPr>
              <a:t> de potenciales clientes aquí.</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s" sz="1200">
                <a:latin typeface="Lato"/>
                <a:ea typeface="Lato"/>
                <a:cs typeface="Lato"/>
                <a:sym typeface="Lato"/>
              </a:rPr>
              <a:t>Para vuelos de largo alcance que vayan con 2 horas o más de retraso, los clientes van a agradecer un extra en la comida (descuento o gratis).</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s" sz="1200">
                <a:latin typeface="Lato"/>
                <a:ea typeface="Lato"/>
                <a:cs typeface="Lato"/>
                <a:sym typeface="Lato"/>
              </a:rPr>
              <a:t>Se debe mejorar la puntualidad. </a:t>
            </a:r>
            <a:r>
              <a:rPr lang="es" sz="1200" u="sng">
                <a:solidFill>
                  <a:schemeClr val="hlink"/>
                </a:solidFill>
                <a:latin typeface="Lato"/>
                <a:ea typeface="Lato"/>
                <a:cs typeface="Lato"/>
                <a:sym typeface="Lato"/>
                <a:hlinkClick r:id="rId4"/>
              </a:rPr>
              <a:t>Estamos lejos de la competencia </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46" name="Google Shape;346;p31"/>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4294967295" type="title"/>
          </p:nvPr>
        </p:nvSpPr>
        <p:spPr>
          <a:xfrm>
            <a:off x="727650" y="557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grpSp>
        <p:nvGrpSpPr>
          <p:cNvPr id="97" name="Google Shape;97;p14"/>
          <p:cNvGrpSpPr/>
          <p:nvPr/>
        </p:nvGrpSpPr>
        <p:grpSpPr>
          <a:xfrm>
            <a:off x="7551975" y="39075"/>
            <a:ext cx="1429200" cy="403475"/>
            <a:chOff x="7551975" y="39075"/>
            <a:chExt cx="1429200" cy="403475"/>
          </a:xfrm>
        </p:grpSpPr>
        <p:pic>
          <p:nvPicPr>
            <p:cNvPr id="98" name="Google Shape;98;p14"/>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99" name="Google Shape;99;p14"/>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100" name="Google Shape;100;p14"/>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
        <p:nvSpPr>
          <p:cNvPr id="101" name="Google Shape;101;p14"/>
          <p:cNvSpPr txBox="1"/>
          <p:nvPr/>
        </p:nvSpPr>
        <p:spPr>
          <a:xfrm>
            <a:off x="459750" y="1206700"/>
            <a:ext cx="8034600" cy="404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0" lvl="0" marL="457200" rtl="0" algn="l">
              <a:lnSpc>
                <a:spcPct val="115000"/>
              </a:lnSpc>
              <a:spcBef>
                <a:spcPts val="0"/>
              </a:spcBef>
              <a:spcAft>
                <a:spcPts val="0"/>
              </a:spcAft>
              <a:buNone/>
            </a:pPr>
            <a:r>
              <a:t/>
            </a:r>
            <a:endParaRPr sz="700"/>
          </a:p>
          <a:p>
            <a:pPr indent="-330200" lvl="0" marL="457200" rtl="0" algn="l">
              <a:lnSpc>
                <a:spcPct val="115000"/>
              </a:lnSpc>
              <a:spcBef>
                <a:spcPts val="0"/>
              </a:spcBef>
              <a:spcAft>
                <a:spcPts val="0"/>
              </a:spcAft>
              <a:buSzPts val="1600"/>
              <a:buAutoNum type="arabicPeriod"/>
            </a:pPr>
            <a:r>
              <a:rPr lang="es" sz="1600"/>
              <a:t>Pérfil de los clientes</a:t>
            </a:r>
            <a:endParaRPr sz="1600"/>
          </a:p>
          <a:p>
            <a:pPr indent="0" lvl="0" marL="457200" rtl="0" algn="l">
              <a:lnSpc>
                <a:spcPct val="115000"/>
              </a:lnSpc>
              <a:spcBef>
                <a:spcPts val="0"/>
              </a:spcBef>
              <a:spcAft>
                <a:spcPts val="0"/>
              </a:spcAft>
              <a:buNone/>
            </a:pPr>
            <a:r>
              <a:t/>
            </a:r>
            <a:endParaRPr sz="700"/>
          </a:p>
          <a:p>
            <a:pPr indent="-330200" lvl="0" marL="457200" rtl="0" algn="l">
              <a:lnSpc>
                <a:spcPct val="115000"/>
              </a:lnSpc>
              <a:spcBef>
                <a:spcPts val="0"/>
              </a:spcBef>
              <a:spcAft>
                <a:spcPts val="0"/>
              </a:spcAft>
              <a:buSzPts val="1600"/>
              <a:buAutoNum type="arabicPeriod"/>
            </a:pPr>
            <a:r>
              <a:rPr lang="es" sz="1600"/>
              <a:t>Satisfacción de los clientes</a:t>
            </a:r>
            <a:endParaRPr sz="1600"/>
          </a:p>
          <a:p>
            <a:pPr indent="-323850" lvl="1" marL="914400" rtl="0" algn="l">
              <a:lnSpc>
                <a:spcPct val="115000"/>
              </a:lnSpc>
              <a:spcBef>
                <a:spcPts val="0"/>
              </a:spcBef>
              <a:spcAft>
                <a:spcPts val="0"/>
              </a:spcAft>
              <a:buSzPts val="1500"/>
              <a:buAutoNum type="alphaLcPeriod"/>
            </a:pPr>
            <a:r>
              <a:rPr lang="es" sz="1500"/>
              <a:t>Por perfil</a:t>
            </a:r>
            <a:endParaRPr sz="1500"/>
          </a:p>
          <a:p>
            <a:pPr indent="-323850" lvl="1" marL="914400" rtl="0" algn="l">
              <a:lnSpc>
                <a:spcPct val="115000"/>
              </a:lnSpc>
              <a:spcBef>
                <a:spcPts val="0"/>
              </a:spcBef>
              <a:spcAft>
                <a:spcPts val="0"/>
              </a:spcAft>
              <a:buSzPts val="1500"/>
              <a:buAutoNum type="alphaLcPeriod"/>
            </a:pPr>
            <a:r>
              <a:rPr lang="es" sz="1500"/>
              <a:t>Por resultados encuesta</a:t>
            </a:r>
            <a:endParaRPr sz="1500"/>
          </a:p>
          <a:p>
            <a:pPr indent="-317500" lvl="2" marL="1371600" rtl="0" algn="l">
              <a:lnSpc>
                <a:spcPct val="115000"/>
              </a:lnSpc>
              <a:spcBef>
                <a:spcPts val="0"/>
              </a:spcBef>
              <a:spcAft>
                <a:spcPts val="0"/>
              </a:spcAft>
              <a:buSzPts val="1400"/>
              <a:buAutoNum type="romanLcPeriod"/>
            </a:pPr>
            <a:r>
              <a:rPr lang="es"/>
              <a:t>Secciones</a:t>
            </a:r>
            <a:endParaRPr/>
          </a:p>
          <a:p>
            <a:pPr indent="-317500" lvl="2" marL="1371600" rtl="0" algn="l">
              <a:lnSpc>
                <a:spcPct val="115000"/>
              </a:lnSpc>
              <a:spcBef>
                <a:spcPts val="0"/>
              </a:spcBef>
              <a:spcAft>
                <a:spcPts val="0"/>
              </a:spcAft>
              <a:buSzPts val="1400"/>
              <a:buAutoNum type="romanLcPeriod"/>
            </a:pPr>
            <a:r>
              <a:rPr lang="es"/>
              <a:t>Áreas</a:t>
            </a:r>
            <a:endParaRPr/>
          </a:p>
          <a:p>
            <a:pPr indent="-317500" lvl="2" marL="1371600" rtl="0" algn="l">
              <a:lnSpc>
                <a:spcPct val="115000"/>
              </a:lnSpc>
              <a:spcBef>
                <a:spcPts val="0"/>
              </a:spcBef>
              <a:spcAft>
                <a:spcPts val="0"/>
              </a:spcAft>
              <a:buSzPts val="1400"/>
              <a:buAutoNum type="romanLcPeriod"/>
            </a:pPr>
            <a:r>
              <a:rPr lang="es"/>
              <a:t>Importancia Parámetros</a:t>
            </a:r>
            <a:endParaRPr/>
          </a:p>
          <a:p>
            <a:pPr indent="-323850" lvl="1" marL="914400" rtl="0" algn="l">
              <a:lnSpc>
                <a:spcPct val="115000"/>
              </a:lnSpc>
              <a:spcBef>
                <a:spcPts val="0"/>
              </a:spcBef>
              <a:spcAft>
                <a:spcPts val="0"/>
              </a:spcAft>
              <a:buSzPts val="1500"/>
              <a:buAutoNum type="alphaLcPeriod"/>
            </a:pPr>
            <a:r>
              <a:rPr lang="es" sz="1500"/>
              <a:t>Alcance y Retraso</a:t>
            </a:r>
            <a:endParaRPr sz="1500"/>
          </a:p>
          <a:p>
            <a:pPr indent="0" lvl="0" marL="914400" rtl="0" algn="l">
              <a:lnSpc>
                <a:spcPct val="115000"/>
              </a:lnSpc>
              <a:spcBef>
                <a:spcPts val="0"/>
              </a:spcBef>
              <a:spcAft>
                <a:spcPts val="0"/>
              </a:spcAft>
              <a:buNone/>
            </a:pPr>
            <a:r>
              <a:t/>
            </a:r>
            <a:endParaRPr sz="700"/>
          </a:p>
          <a:p>
            <a:pPr indent="-330200" lvl="0" marL="457200" rtl="0" algn="l">
              <a:lnSpc>
                <a:spcPct val="115000"/>
              </a:lnSpc>
              <a:spcBef>
                <a:spcPts val="0"/>
              </a:spcBef>
              <a:spcAft>
                <a:spcPts val="0"/>
              </a:spcAft>
              <a:buSzPts val="1600"/>
              <a:buAutoNum type="arabicPeriod"/>
            </a:pPr>
            <a:r>
              <a:rPr lang="es" sz="1600"/>
              <a:t>Recomendaciones</a:t>
            </a:r>
            <a:endParaRPr sz="1600"/>
          </a:p>
          <a:p>
            <a:pPr indent="0" lvl="0" marL="457200" rtl="0" algn="l">
              <a:lnSpc>
                <a:spcPct val="115000"/>
              </a:lnSpc>
              <a:spcBef>
                <a:spcPts val="0"/>
              </a:spcBef>
              <a:spcAft>
                <a:spcPts val="0"/>
              </a:spcAft>
              <a:buNone/>
            </a:pPr>
            <a:r>
              <a:t/>
            </a:r>
            <a:endParaRPr sz="700"/>
          </a:p>
          <a:p>
            <a:pPr indent="-330200" lvl="0" marL="457200" rtl="0" algn="l">
              <a:lnSpc>
                <a:spcPct val="115000"/>
              </a:lnSpc>
              <a:spcBef>
                <a:spcPts val="0"/>
              </a:spcBef>
              <a:spcAft>
                <a:spcPts val="0"/>
              </a:spcAft>
              <a:buSzPts val="1600"/>
              <a:buAutoNum type="arabicPeriod"/>
            </a:pPr>
            <a:r>
              <a:rPr lang="es" sz="1600"/>
              <a:t>Conclusiones</a:t>
            </a:r>
            <a:endParaRPr sz="1600"/>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grpSp>
        <p:nvGrpSpPr>
          <p:cNvPr id="352" name="Google Shape;352;p32"/>
          <p:cNvGrpSpPr/>
          <p:nvPr/>
        </p:nvGrpSpPr>
        <p:grpSpPr>
          <a:xfrm>
            <a:off x="7551975" y="39075"/>
            <a:ext cx="1429200" cy="403475"/>
            <a:chOff x="7551975" y="39075"/>
            <a:chExt cx="1429200" cy="403475"/>
          </a:xfrm>
        </p:grpSpPr>
        <p:pic>
          <p:nvPicPr>
            <p:cNvPr id="353" name="Google Shape;353;p32"/>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354" name="Google Shape;354;p32"/>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355" name="Google Shape;355;p32"/>
          <p:cNvSpPr txBox="1"/>
          <p:nvPr/>
        </p:nvSpPr>
        <p:spPr>
          <a:xfrm>
            <a:off x="863300" y="1973250"/>
            <a:ext cx="7436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Los datos recogidos nos han permitido realizar un análisis detallado de la situación actual de nuestros clientes y servicio ofrecido, permitiendo identificar patrones de comportamiento, tipología de clientes y áreas de mejora y de focalización.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Este análisis se ha realizado utilizando técnicas de estadística básica y muestreo ya que es lo necesario para los objetivos marcados y estos nos permiten identificar importantes insights de tal forma que podamos aportar valor a la toma de decisiones que debe de venir acompañada a este análisis.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56" name="Google Shape;356;p32"/>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4294967295" type="title"/>
          </p:nvPr>
        </p:nvSpPr>
        <p:spPr>
          <a:xfrm>
            <a:off x="727650" y="557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Perfilado de clientes</a:t>
            </a:r>
            <a:endParaRPr/>
          </a:p>
        </p:txBody>
      </p:sp>
      <p:grpSp>
        <p:nvGrpSpPr>
          <p:cNvPr id="107" name="Google Shape;107;p15"/>
          <p:cNvGrpSpPr/>
          <p:nvPr/>
        </p:nvGrpSpPr>
        <p:grpSpPr>
          <a:xfrm>
            <a:off x="7551975" y="39075"/>
            <a:ext cx="1429200" cy="403475"/>
            <a:chOff x="7551975" y="39075"/>
            <a:chExt cx="1429200" cy="403475"/>
          </a:xfrm>
        </p:grpSpPr>
        <p:pic>
          <p:nvPicPr>
            <p:cNvPr id="108" name="Google Shape;108;p15"/>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109" name="Google Shape;109;p15"/>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110" name="Google Shape;110;p15"/>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pic>
        <p:nvPicPr>
          <p:cNvPr id="111" name="Google Shape;111;p15"/>
          <p:cNvPicPr preferRelativeResize="0"/>
          <p:nvPr/>
        </p:nvPicPr>
        <p:blipFill>
          <a:blip r:embed="rId4">
            <a:alphaModFix/>
          </a:blip>
          <a:stretch>
            <a:fillRect/>
          </a:stretch>
        </p:blipFill>
        <p:spPr>
          <a:xfrm>
            <a:off x="152400" y="1320450"/>
            <a:ext cx="8839199" cy="1751690"/>
          </a:xfrm>
          <a:prstGeom prst="rect">
            <a:avLst/>
          </a:prstGeom>
          <a:noFill/>
          <a:ln>
            <a:noFill/>
          </a:ln>
        </p:spPr>
      </p:pic>
      <p:sp>
        <p:nvSpPr>
          <p:cNvPr id="112" name="Google Shape;112;p15"/>
          <p:cNvSpPr txBox="1"/>
          <p:nvPr/>
        </p:nvSpPr>
        <p:spPr>
          <a:xfrm>
            <a:off x="397525" y="3148350"/>
            <a:ext cx="4862100" cy="19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t>Aproximadamente </a:t>
            </a:r>
            <a:r>
              <a:rPr b="1" lang="es" sz="1100">
                <a:solidFill>
                  <a:srgbClr val="1D7E74"/>
                </a:solidFill>
              </a:rPr>
              <a:t>el 70% de los clientes</a:t>
            </a:r>
            <a:r>
              <a:rPr lang="es" sz="1100"/>
              <a:t> se pueden explicar como :</a:t>
            </a:r>
            <a:endParaRPr sz="1100"/>
          </a:p>
          <a:p>
            <a:pPr indent="0" lvl="0" marL="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lang="es" sz="1100"/>
              <a:t>Clientes </a:t>
            </a:r>
            <a:r>
              <a:rPr b="1" lang="es" sz="1100">
                <a:solidFill>
                  <a:srgbClr val="1D7E74"/>
                </a:solidFill>
              </a:rPr>
              <a:t>fieles a la compañía</a:t>
            </a:r>
            <a:endParaRPr b="1" sz="1100">
              <a:solidFill>
                <a:srgbClr val="1D7E74"/>
              </a:solidFill>
            </a:endParaRPr>
          </a:p>
          <a:p>
            <a:pPr indent="-298450" lvl="0" marL="457200" rtl="0" algn="l">
              <a:lnSpc>
                <a:spcPct val="115000"/>
              </a:lnSpc>
              <a:spcBef>
                <a:spcPts val="0"/>
              </a:spcBef>
              <a:spcAft>
                <a:spcPts val="0"/>
              </a:spcAft>
              <a:buSzPts val="1100"/>
              <a:buChar char="●"/>
            </a:pPr>
            <a:r>
              <a:rPr lang="es" sz="1100"/>
              <a:t>Clientes cuyo </a:t>
            </a:r>
            <a:r>
              <a:rPr b="1" lang="es" sz="1100">
                <a:solidFill>
                  <a:srgbClr val="1D7E74"/>
                </a:solidFill>
              </a:rPr>
              <a:t>motivo del viaje</a:t>
            </a:r>
            <a:r>
              <a:rPr lang="es" sz="1100"/>
              <a:t> es </a:t>
            </a:r>
            <a:r>
              <a:rPr b="1" lang="es" sz="1100">
                <a:solidFill>
                  <a:srgbClr val="1D7E74"/>
                </a:solidFill>
              </a:rPr>
              <a:t>profesional</a:t>
            </a:r>
            <a:endParaRPr b="1" sz="1100">
              <a:solidFill>
                <a:srgbClr val="1D7E74"/>
              </a:solidFill>
            </a:endParaRPr>
          </a:p>
          <a:p>
            <a:pPr indent="-298450" lvl="0" marL="457200" rtl="0" algn="l">
              <a:lnSpc>
                <a:spcPct val="115000"/>
              </a:lnSpc>
              <a:spcBef>
                <a:spcPts val="0"/>
              </a:spcBef>
              <a:spcAft>
                <a:spcPts val="0"/>
              </a:spcAft>
              <a:buSzPts val="1100"/>
              <a:buChar char="●"/>
            </a:pPr>
            <a:r>
              <a:rPr lang="es" sz="1100"/>
              <a:t>Entre los </a:t>
            </a:r>
            <a:r>
              <a:rPr b="1" lang="es" sz="1100">
                <a:solidFill>
                  <a:srgbClr val="1D7E74"/>
                </a:solidFill>
              </a:rPr>
              <a:t>30 y los 60 años de edad</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s" sz="1100"/>
              <a:t>En cuanto a la </a:t>
            </a:r>
            <a:r>
              <a:rPr b="1" lang="es" sz="1100">
                <a:solidFill>
                  <a:srgbClr val="1D7E74"/>
                </a:solidFill>
              </a:rPr>
              <a:t>tarifa</a:t>
            </a:r>
            <a:r>
              <a:rPr lang="es" sz="1100"/>
              <a:t> escogida la demanda está </a:t>
            </a:r>
            <a:r>
              <a:rPr b="1" lang="es" sz="1100">
                <a:solidFill>
                  <a:srgbClr val="1D7E74"/>
                </a:solidFill>
              </a:rPr>
              <a:t>equitativamente repartida</a:t>
            </a:r>
            <a:r>
              <a:rPr lang="es" sz="1100"/>
              <a:t> entre la tarifa </a:t>
            </a:r>
            <a:r>
              <a:rPr b="1" lang="es" sz="1100">
                <a:solidFill>
                  <a:srgbClr val="1D7E74"/>
                </a:solidFill>
              </a:rPr>
              <a:t>‘Eco’</a:t>
            </a:r>
            <a:r>
              <a:rPr lang="es" sz="1100"/>
              <a:t> y la tarifa </a:t>
            </a:r>
            <a:r>
              <a:rPr b="1" lang="es" sz="1100">
                <a:solidFill>
                  <a:srgbClr val="1D7E74"/>
                </a:solidFill>
              </a:rPr>
              <a:t>‘Business’</a:t>
            </a:r>
            <a:endParaRPr sz="1100"/>
          </a:p>
          <a:p>
            <a:pPr indent="0" lvl="0" marL="0" rtl="0" algn="l">
              <a:spcBef>
                <a:spcPts val="0"/>
              </a:spcBef>
              <a:spcAft>
                <a:spcPts val="0"/>
              </a:spcAft>
              <a:buNone/>
            </a:pPr>
            <a:r>
              <a:t/>
            </a:r>
            <a:endParaRPr>
              <a:latin typeface="Lato"/>
              <a:ea typeface="Lato"/>
              <a:cs typeface="Lato"/>
              <a:sym typeface="Lato"/>
            </a:endParaRPr>
          </a:p>
        </p:txBody>
      </p:sp>
      <p:pic>
        <p:nvPicPr>
          <p:cNvPr id="113" name="Google Shape;113;p15"/>
          <p:cNvPicPr preferRelativeResize="0"/>
          <p:nvPr/>
        </p:nvPicPr>
        <p:blipFill>
          <a:blip r:embed="rId5">
            <a:alphaModFix/>
          </a:blip>
          <a:stretch>
            <a:fillRect/>
          </a:stretch>
        </p:blipFill>
        <p:spPr>
          <a:xfrm>
            <a:off x="5017800" y="2974700"/>
            <a:ext cx="2622305" cy="230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4294967295" type="title"/>
          </p:nvPr>
        </p:nvSpPr>
        <p:spPr>
          <a:xfrm>
            <a:off x="727650" y="567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Satisfacción de los clientes</a:t>
            </a:r>
            <a:endParaRPr/>
          </a:p>
        </p:txBody>
      </p:sp>
      <p:grpSp>
        <p:nvGrpSpPr>
          <p:cNvPr id="119" name="Google Shape;119;p16"/>
          <p:cNvGrpSpPr/>
          <p:nvPr/>
        </p:nvGrpSpPr>
        <p:grpSpPr>
          <a:xfrm>
            <a:off x="7551975" y="39075"/>
            <a:ext cx="1429200" cy="403475"/>
            <a:chOff x="7551975" y="39075"/>
            <a:chExt cx="1429200" cy="403475"/>
          </a:xfrm>
        </p:grpSpPr>
        <p:pic>
          <p:nvPicPr>
            <p:cNvPr id="120" name="Google Shape;120;p16"/>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121" name="Google Shape;121;p16"/>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pic>
        <p:nvPicPr>
          <p:cNvPr id="122" name="Google Shape;122;p16"/>
          <p:cNvPicPr preferRelativeResize="0"/>
          <p:nvPr/>
        </p:nvPicPr>
        <p:blipFill>
          <a:blip r:embed="rId4">
            <a:alphaModFix/>
          </a:blip>
          <a:stretch>
            <a:fillRect/>
          </a:stretch>
        </p:blipFill>
        <p:spPr>
          <a:xfrm>
            <a:off x="152400" y="1320450"/>
            <a:ext cx="8839198" cy="2542783"/>
          </a:xfrm>
          <a:prstGeom prst="rect">
            <a:avLst/>
          </a:prstGeom>
          <a:noFill/>
          <a:ln>
            <a:noFill/>
          </a:ln>
        </p:spPr>
      </p:pic>
      <p:sp>
        <p:nvSpPr>
          <p:cNvPr id="123" name="Google Shape;123;p16"/>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idx="4294967295" type="title"/>
          </p:nvPr>
        </p:nvSpPr>
        <p:spPr>
          <a:xfrm>
            <a:off x="727650" y="567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Satisfacción de los clientes</a:t>
            </a:r>
            <a:endParaRPr/>
          </a:p>
        </p:txBody>
      </p:sp>
      <p:grpSp>
        <p:nvGrpSpPr>
          <p:cNvPr id="129" name="Google Shape;129;p17"/>
          <p:cNvGrpSpPr/>
          <p:nvPr/>
        </p:nvGrpSpPr>
        <p:grpSpPr>
          <a:xfrm>
            <a:off x="7551975" y="39075"/>
            <a:ext cx="1429200" cy="403475"/>
            <a:chOff x="7551975" y="39075"/>
            <a:chExt cx="1429200" cy="403475"/>
          </a:xfrm>
        </p:grpSpPr>
        <p:pic>
          <p:nvPicPr>
            <p:cNvPr id="130" name="Google Shape;130;p17"/>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131" name="Google Shape;131;p17"/>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132" name="Google Shape;132;p17"/>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
        <p:nvSpPr>
          <p:cNvPr id="133" name="Google Shape;133;p17"/>
          <p:cNvSpPr txBox="1"/>
          <p:nvPr/>
        </p:nvSpPr>
        <p:spPr>
          <a:xfrm>
            <a:off x="449675" y="1447775"/>
            <a:ext cx="80346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t>De los datos anteriores se obtienen una serie de insights interesantes:</a:t>
            </a:r>
            <a:endParaRPr sz="1100"/>
          </a:p>
          <a:p>
            <a:pPr indent="-298450" lvl="0" marL="457200" rtl="0" algn="l">
              <a:lnSpc>
                <a:spcPct val="115000"/>
              </a:lnSpc>
              <a:spcBef>
                <a:spcPts val="0"/>
              </a:spcBef>
              <a:spcAft>
                <a:spcPts val="0"/>
              </a:spcAft>
              <a:buSzPts val="1100"/>
              <a:buChar char="●"/>
            </a:pPr>
            <a:r>
              <a:rPr lang="es" sz="1100"/>
              <a:t>La satisfacción de los clientes no depende del género</a:t>
            </a:r>
            <a:endParaRPr sz="1100"/>
          </a:p>
          <a:p>
            <a:pPr indent="0" lvl="0" marL="45720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lang="es" sz="1100"/>
              <a:t>93% clientes satisfechos vuelan por motivo profesional. No satisfacemos a los clientes con viaje personal. ¿Es causa o consecuencia de que los viajes personales </a:t>
            </a:r>
            <a:r>
              <a:rPr lang="es" sz="1100"/>
              <a:t>suponen</a:t>
            </a:r>
            <a:r>
              <a:rPr lang="es" sz="1100"/>
              <a:t> el 30% de la demanda, mientras que los profesionales el 70%?</a:t>
            </a:r>
            <a:endParaRPr sz="1100"/>
          </a:p>
          <a:p>
            <a:pPr indent="0" lvl="0" marL="45720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lang="es" sz="1100"/>
              <a:t>La tasa de insatisfacción crece en los grupos de edad menores de 18 y mayores de 60.</a:t>
            </a:r>
            <a:endParaRPr sz="1100"/>
          </a:p>
          <a:p>
            <a:pPr indent="0" lvl="0" marL="45720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lang="es" sz="1100"/>
              <a:t>Los clientes que vuelan con nosotros por primera vez acaban con mayor frecuencia insatisfechos que satisfechos. También existe un porcentaje elevado de clientes insatisfechos entre los clientes fieles.</a:t>
            </a:r>
            <a:endParaRPr sz="1100"/>
          </a:p>
          <a:p>
            <a:pPr indent="0" lvl="0" marL="45720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lang="es" sz="1100"/>
              <a:t>La tarifa ‘Eco’ muestra un elevado porcentaje de insatisfacción. En la clase ‘Business’ también encontramos clientes no tan satisfechos.</a:t>
            </a:r>
            <a:endParaRPr sz="1100"/>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idx="4294967295"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t>
            </a:r>
            <a:r>
              <a:rPr lang="es"/>
              <a:t>lientes - Tarifa vs Tipo de Viaje</a:t>
            </a:r>
            <a:endParaRPr/>
          </a:p>
        </p:txBody>
      </p:sp>
      <p:grpSp>
        <p:nvGrpSpPr>
          <p:cNvPr id="139" name="Google Shape;139;p18"/>
          <p:cNvGrpSpPr/>
          <p:nvPr/>
        </p:nvGrpSpPr>
        <p:grpSpPr>
          <a:xfrm>
            <a:off x="7551975" y="39075"/>
            <a:ext cx="1429200" cy="403475"/>
            <a:chOff x="7551975" y="39075"/>
            <a:chExt cx="1429200" cy="403475"/>
          </a:xfrm>
        </p:grpSpPr>
        <p:pic>
          <p:nvPicPr>
            <p:cNvPr id="140" name="Google Shape;140;p18"/>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141" name="Google Shape;141;p18"/>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142" name="Google Shape;142;p18"/>
          <p:cNvSpPr txBox="1"/>
          <p:nvPr/>
        </p:nvSpPr>
        <p:spPr>
          <a:xfrm>
            <a:off x="753275" y="2072000"/>
            <a:ext cx="72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3" name="Google Shape;143;p18"/>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graphicFrame>
        <p:nvGraphicFramePr>
          <p:cNvPr id="144" name="Google Shape;144;p18"/>
          <p:cNvGraphicFramePr/>
          <p:nvPr/>
        </p:nvGraphicFramePr>
        <p:xfrm>
          <a:off x="889875" y="1945775"/>
          <a:ext cx="3000000" cy="3000000"/>
        </p:xfrm>
        <a:graphic>
          <a:graphicData uri="http://schemas.openxmlformats.org/drawingml/2006/table">
            <a:tbl>
              <a:tblPr>
                <a:noFill/>
                <a:tableStyleId>{3FE7BEF9-23C5-4FE9-8E1C-6C0D36D374FF}</a:tableStyleId>
              </a:tblPr>
              <a:tblGrid>
                <a:gridCol w="1715775"/>
                <a:gridCol w="3009075"/>
                <a:gridCol w="2864800"/>
              </a:tblGrid>
              <a:tr h="350125">
                <a:tc>
                  <a:txBody>
                    <a:bodyPr/>
                    <a:lstStyle/>
                    <a:p>
                      <a:pPr indent="0" lvl="0" marL="0" rtl="0" algn="l">
                        <a:spcBef>
                          <a:spcPts val="0"/>
                        </a:spcBef>
                        <a:spcAft>
                          <a:spcPts val="0"/>
                        </a:spcAft>
                        <a:buNone/>
                      </a:pPr>
                      <a:r>
                        <a:rPr b="1" lang="es">
                          <a:solidFill>
                            <a:srgbClr val="1D7E74"/>
                          </a:solidFill>
                        </a:rPr>
                        <a:t>Tarifa</a:t>
                      </a:r>
                      <a:endParaRPr b="1">
                        <a:solidFill>
                          <a:srgbClr val="1D7E74"/>
                        </a:solidFill>
                      </a:endParaRPr>
                    </a:p>
                  </a:txBody>
                  <a:tcPr marT="91425" marB="91425" marR="91425" marL="91425">
                    <a:solidFill>
                      <a:srgbClr val="D9D9D9"/>
                    </a:solidFill>
                  </a:tcPr>
                </a:tc>
                <a:tc>
                  <a:txBody>
                    <a:bodyPr/>
                    <a:lstStyle/>
                    <a:p>
                      <a:pPr indent="0" lvl="0" marL="0" rtl="0" algn="l">
                        <a:spcBef>
                          <a:spcPts val="0"/>
                        </a:spcBef>
                        <a:spcAft>
                          <a:spcPts val="0"/>
                        </a:spcAft>
                        <a:buNone/>
                      </a:pPr>
                      <a:r>
                        <a:rPr b="1" lang="es">
                          <a:solidFill>
                            <a:srgbClr val="1D7E74"/>
                          </a:solidFill>
                        </a:rPr>
                        <a:t>Viaje profesional (% Satisfechos)</a:t>
                      </a:r>
                      <a:endParaRPr b="1">
                        <a:solidFill>
                          <a:srgbClr val="1D7E74"/>
                        </a:solidFill>
                      </a:endParaRPr>
                    </a:p>
                  </a:txBody>
                  <a:tcPr marT="91425" marB="91425" marR="91425" marL="91425">
                    <a:solidFill>
                      <a:srgbClr val="D9D9D9"/>
                    </a:solidFill>
                  </a:tcPr>
                </a:tc>
                <a:tc>
                  <a:txBody>
                    <a:bodyPr/>
                    <a:lstStyle/>
                    <a:p>
                      <a:pPr indent="0" lvl="0" marL="0" rtl="0" algn="l">
                        <a:spcBef>
                          <a:spcPts val="0"/>
                        </a:spcBef>
                        <a:spcAft>
                          <a:spcPts val="0"/>
                        </a:spcAft>
                        <a:buNone/>
                      </a:pPr>
                      <a:r>
                        <a:rPr b="1" lang="es">
                          <a:solidFill>
                            <a:srgbClr val="1D7E74"/>
                          </a:solidFill>
                        </a:rPr>
                        <a:t>Viaje personal </a:t>
                      </a:r>
                      <a:r>
                        <a:rPr b="1" lang="es">
                          <a:solidFill>
                            <a:srgbClr val="1D7E74"/>
                          </a:solidFill>
                        </a:rPr>
                        <a:t>(% Satisfechos)</a:t>
                      </a:r>
                      <a:endParaRPr b="1">
                        <a:solidFill>
                          <a:srgbClr val="1D7E74"/>
                        </a:solidFill>
                      </a:endParaRPr>
                    </a:p>
                  </a:txBody>
                  <a:tcPr marT="91425" marB="91425" marR="91425" marL="91425">
                    <a:solidFill>
                      <a:srgbClr val="D9D9D9"/>
                    </a:solidFill>
                  </a:tcPr>
                </a:tc>
              </a:tr>
              <a:tr h="350125">
                <a:tc>
                  <a:txBody>
                    <a:bodyPr/>
                    <a:lstStyle/>
                    <a:p>
                      <a:pPr indent="0" lvl="0" marL="0" rtl="0" algn="l">
                        <a:spcBef>
                          <a:spcPts val="0"/>
                        </a:spcBef>
                        <a:spcAft>
                          <a:spcPts val="0"/>
                        </a:spcAft>
                        <a:buNone/>
                      </a:pPr>
                      <a:r>
                        <a:rPr b="1" lang="es" sz="1200"/>
                        <a:t>Business</a:t>
                      </a:r>
                      <a:endParaRPr b="1" sz="1200"/>
                    </a:p>
                  </a:txBody>
                  <a:tcPr marT="91425" marB="91425" marR="91425" marL="91425"/>
                </a:tc>
                <a:tc>
                  <a:txBody>
                    <a:bodyPr/>
                    <a:lstStyle/>
                    <a:p>
                      <a:pPr indent="0" lvl="0" marL="0" rtl="0" algn="ctr">
                        <a:spcBef>
                          <a:spcPts val="0"/>
                        </a:spcBef>
                        <a:spcAft>
                          <a:spcPts val="0"/>
                        </a:spcAft>
                        <a:buNone/>
                      </a:pPr>
                      <a:r>
                        <a:rPr b="1" lang="es" sz="1100"/>
                        <a:t>46.1%</a:t>
                      </a:r>
                      <a:r>
                        <a:rPr lang="es" sz="1100"/>
                        <a:t> (72%)</a:t>
                      </a:r>
                      <a:endParaRPr sz="1100"/>
                    </a:p>
                  </a:txBody>
                  <a:tcPr marT="91425" marB="91425" marR="91425" marL="91425"/>
                </a:tc>
                <a:tc>
                  <a:txBody>
                    <a:bodyPr/>
                    <a:lstStyle/>
                    <a:p>
                      <a:pPr indent="0" lvl="0" marL="0" rtl="0" algn="ctr">
                        <a:spcBef>
                          <a:spcPts val="0"/>
                        </a:spcBef>
                        <a:spcAft>
                          <a:spcPts val="0"/>
                        </a:spcAft>
                        <a:buNone/>
                      </a:pPr>
                      <a:r>
                        <a:rPr b="1" lang="es" sz="1100"/>
                        <a:t>2%</a:t>
                      </a:r>
                      <a:r>
                        <a:rPr lang="es" sz="1100"/>
                        <a:t> (9%)</a:t>
                      </a:r>
                      <a:endParaRPr sz="1100"/>
                    </a:p>
                  </a:txBody>
                  <a:tcPr marT="91425" marB="91425" marR="91425" marL="91425"/>
                </a:tc>
              </a:tr>
              <a:tr h="350125">
                <a:tc>
                  <a:txBody>
                    <a:bodyPr/>
                    <a:lstStyle/>
                    <a:p>
                      <a:pPr indent="0" lvl="0" marL="0" rtl="0" algn="l">
                        <a:spcBef>
                          <a:spcPts val="0"/>
                        </a:spcBef>
                        <a:spcAft>
                          <a:spcPts val="0"/>
                        </a:spcAft>
                        <a:buNone/>
                      </a:pPr>
                      <a:r>
                        <a:rPr b="1" lang="es" sz="1200"/>
                        <a:t>Eco</a:t>
                      </a:r>
                      <a:endParaRPr b="1" sz="1200"/>
                    </a:p>
                  </a:txBody>
                  <a:tcPr marT="91425" marB="91425" marR="91425" marL="91425"/>
                </a:tc>
                <a:tc>
                  <a:txBody>
                    <a:bodyPr/>
                    <a:lstStyle/>
                    <a:p>
                      <a:pPr indent="0" lvl="0" marL="0" rtl="0" algn="ctr">
                        <a:spcBef>
                          <a:spcPts val="0"/>
                        </a:spcBef>
                        <a:spcAft>
                          <a:spcPts val="0"/>
                        </a:spcAft>
                        <a:buNone/>
                      </a:pPr>
                      <a:r>
                        <a:rPr b="1" lang="es" sz="1100"/>
                        <a:t>19.4%</a:t>
                      </a:r>
                      <a:r>
                        <a:rPr lang="es" sz="1100"/>
                        <a:t> (31%)</a:t>
                      </a:r>
                      <a:endParaRPr sz="1100"/>
                    </a:p>
                  </a:txBody>
                  <a:tcPr marT="91425" marB="91425" marR="91425" marL="91425"/>
                </a:tc>
                <a:tc>
                  <a:txBody>
                    <a:bodyPr/>
                    <a:lstStyle/>
                    <a:p>
                      <a:pPr indent="0" lvl="0" marL="0" rtl="0" algn="ctr">
                        <a:spcBef>
                          <a:spcPts val="0"/>
                        </a:spcBef>
                        <a:spcAft>
                          <a:spcPts val="0"/>
                        </a:spcAft>
                        <a:buNone/>
                      </a:pPr>
                      <a:r>
                        <a:rPr b="1" lang="es" sz="1100"/>
                        <a:t>25.1%</a:t>
                      </a:r>
                      <a:r>
                        <a:rPr lang="es" sz="1100"/>
                        <a:t> (10%)</a:t>
                      </a:r>
                      <a:endParaRPr sz="1100"/>
                    </a:p>
                  </a:txBody>
                  <a:tcPr marT="91425" marB="91425" marR="91425" marL="91425"/>
                </a:tc>
              </a:tr>
              <a:tr h="350125">
                <a:tc>
                  <a:txBody>
                    <a:bodyPr/>
                    <a:lstStyle/>
                    <a:p>
                      <a:pPr indent="0" lvl="0" marL="0" rtl="0" algn="l">
                        <a:spcBef>
                          <a:spcPts val="0"/>
                        </a:spcBef>
                        <a:spcAft>
                          <a:spcPts val="0"/>
                        </a:spcAft>
                        <a:buNone/>
                      </a:pPr>
                      <a:r>
                        <a:rPr b="1" lang="es" sz="1200"/>
                        <a:t>Eco Plus</a:t>
                      </a:r>
                      <a:endParaRPr b="1" sz="1200"/>
                    </a:p>
                  </a:txBody>
                  <a:tcPr marT="91425" marB="91425" marR="91425" marL="91425"/>
                </a:tc>
                <a:tc>
                  <a:txBody>
                    <a:bodyPr/>
                    <a:lstStyle/>
                    <a:p>
                      <a:pPr indent="0" lvl="0" marL="0" rtl="0" algn="ctr">
                        <a:spcBef>
                          <a:spcPts val="0"/>
                        </a:spcBef>
                        <a:spcAft>
                          <a:spcPts val="0"/>
                        </a:spcAft>
                        <a:buNone/>
                      </a:pPr>
                      <a:r>
                        <a:rPr b="1" lang="es" sz="1100"/>
                        <a:t>3.9%</a:t>
                      </a:r>
                      <a:r>
                        <a:rPr lang="es" sz="1100"/>
                        <a:t> (38%)</a:t>
                      </a:r>
                      <a:endParaRPr sz="1100"/>
                    </a:p>
                  </a:txBody>
                  <a:tcPr marT="91425" marB="91425" marR="91425" marL="91425"/>
                </a:tc>
                <a:tc>
                  <a:txBody>
                    <a:bodyPr/>
                    <a:lstStyle/>
                    <a:p>
                      <a:pPr indent="0" lvl="0" marL="0" rtl="0" algn="ctr">
                        <a:spcBef>
                          <a:spcPts val="0"/>
                        </a:spcBef>
                        <a:spcAft>
                          <a:spcPts val="0"/>
                        </a:spcAft>
                        <a:buNone/>
                      </a:pPr>
                      <a:r>
                        <a:rPr b="1" lang="es" sz="1100"/>
                        <a:t>3.5%</a:t>
                      </a:r>
                      <a:r>
                        <a:rPr lang="es" sz="1100"/>
                        <a:t> (9%)</a:t>
                      </a:r>
                      <a:endParaRPr sz="1100"/>
                    </a:p>
                  </a:txBody>
                  <a:tcPr marT="91425" marB="91425" marR="91425" marL="91425"/>
                </a:tc>
              </a:tr>
            </a:tbl>
          </a:graphicData>
        </a:graphic>
      </p:graphicFrame>
      <p:sp>
        <p:nvSpPr>
          <p:cNvPr id="145" name="Google Shape;145;p18"/>
          <p:cNvSpPr txBox="1"/>
          <p:nvPr/>
        </p:nvSpPr>
        <p:spPr>
          <a:xfrm>
            <a:off x="449675" y="3531100"/>
            <a:ext cx="80346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t>El </a:t>
            </a:r>
            <a:r>
              <a:rPr b="1" lang="es" sz="1100">
                <a:solidFill>
                  <a:srgbClr val="1D7E74"/>
                </a:solidFill>
              </a:rPr>
              <a:t>principal demandante de la compañía</a:t>
            </a:r>
            <a:r>
              <a:rPr lang="es" sz="1100"/>
              <a:t> (viaje profesional y tarifa ‘Business’) </a:t>
            </a:r>
            <a:r>
              <a:rPr b="1" lang="es" sz="1100">
                <a:solidFill>
                  <a:srgbClr val="1D7E74"/>
                </a:solidFill>
              </a:rPr>
              <a:t>muestra un alto grado de satisfacción</a:t>
            </a:r>
            <a:r>
              <a:rPr lang="es" sz="1100"/>
              <a: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s" sz="1100"/>
              <a:t>Observando el resto de pesos, </a:t>
            </a:r>
            <a:r>
              <a:rPr b="1" lang="es" sz="1100">
                <a:solidFill>
                  <a:srgbClr val="1D7E74"/>
                </a:solidFill>
              </a:rPr>
              <a:t>el mayor esfuerzo por aumentar la satisfacción se debe hacer en los clientes de la tarifa ‘Eco</a:t>
            </a:r>
            <a:r>
              <a:rPr lang="es" sz="1100"/>
              <a:t>’, tanto para el viaje profesional como el viaje personal. En los primeros será algo más sencillo.</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encuesta</a:t>
            </a:r>
            <a:endParaRPr/>
          </a:p>
        </p:txBody>
      </p:sp>
      <p:grpSp>
        <p:nvGrpSpPr>
          <p:cNvPr id="151" name="Google Shape;151;p19"/>
          <p:cNvGrpSpPr/>
          <p:nvPr/>
        </p:nvGrpSpPr>
        <p:grpSpPr>
          <a:xfrm>
            <a:off x="7551975" y="39075"/>
            <a:ext cx="1429200" cy="403475"/>
            <a:chOff x="7551975" y="39075"/>
            <a:chExt cx="1429200" cy="403475"/>
          </a:xfrm>
        </p:grpSpPr>
        <p:pic>
          <p:nvPicPr>
            <p:cNvPr id="152" name="Google Shape;152;p19"/>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153" name="Google Shape;153;p19"/>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154" name="Google Shape;154;p19"/>
          <p:cNvSpPr txBox="1"/>
          <p:nvPr/>
        </p:nvSpPr>
        <p:spPr>
          <a:xfrm>
            <a:off x="863300" y="1973250"/>
            <a:ext cx="7436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En un primer análisis de las encuestas de satisfacción se ha querido agrupar las áreas en 4 grandes secciones.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Servicio previo al vuelo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Servicio en aeropuerto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Servicio en vuelo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Habitáculo</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De esta forma, se pueden asociar secciones en función de su dependencia con la tarifa escogida. Se ha decidio realizar de esta forma debido a que el principal cliente objetivo se ha marcado como el de la tarifa ‘Eco’. Con esta metodología será más sencillo encontrar diferencias entre las áreas de las diferentes secciones. Por ejemplo, el servicio previo al vuelo es independiente de la tarifa elegida, mientras que el servicio en vuelo es dependiente de esta.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55" name="Google Shape;155;p19"/>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encuesta - Secciones</a:t>
            </a:r>
            <a:endParaRPr/>
          </a:p>
        </p:txBody>
      </p:sp>
      <p:grpSp>
        <p:nvGrpSpPr>
          <p:cNvPr id="161" name="Google Shape;161;p20"/>
          <p:cNvGrpSpPr/>
          <p:nvPr/>
        </p:nvGrpSpPr>
        <p:grpSpPr>
          <a:xfrm>
            <a:off x="7551975" y="39075"/>
            <a:ext cx="1429200" cy="403475"/>
            <a:chOff x="7551975" y="39075"/>
            <a:chExt cx="1429200" cy="403475"/>
          </a:xfrm>
        </p:grpSpPr>
        <p:pic>
          <p:nvPicPr>
            <p:cNvPr id="162" name="Google Shape;162;p20"/>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163" name="Google Shape;163;p20"/>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164" name="Google Shape;164;p20"/>
          <p:cNvSpPr/>
          <p:nvPr/>
        </p:nvSpPr>
        <p:spPr>
          <a:xfrm>
            <a:off x="3476417" y="1757127"/>
            <a:ext cx="843600" cy="2439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800">
                <a:solidFill>
                  <a:srgbClr val="FFFFFF"/>
                </a:solidFill>
                <a:latin typeface="Roboto"/>
                <a:ea typeface="Roboto"/>
                <a:cs typeface="Roboto"/>
                <a:sym typeface="Roboto"/>
              </a:rPr>
              <a:t>Satisfechos</a:t>
            </a:r>
            <a:endParaRPr sz="800">
              <a:solidFill>
                <a:srgbClr val="FFFFFF"/>
              </a:solidFill>
              <a:latin typeface="Roboto"/>
              <a:ea typeface="Roboto"/>
              <a:cs typeface="Roboto"/>
              <a:sym typeface="Roboto"/>
            </a:endParaRPr>
          </a:p>
        </p:txBody>
      </p:sp>
      <p:sp>
        <p:nvSpPr>
          <p:cNvPr id="165" name="Google Shape;165;p20"/>
          <p:cNvSpPr/>
          <p:nvPr/>
        </p:nvSpPr>
        <p:spPr>
          <a:xfrm>
            <a:off x="4329900" y="1757125"/>
            <a:ext cx="1169100" cy="2439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800">
                <a:solidFill>
                  <a:srgbClr val="FFFFFF"/>
                </a:solidFill>
                <a:latin typeface="Roboto"/>
                <a:ea typeface="Roboto"/>
                <a:cs typeface="Roboto"/>
                <a:sym typeface="Roboto"/>
              </a:rPr>
              <a:t>Neutral/Insatisfechos</a:t>
            </a:r>
            <a:endParaRPr sz="800">
              <a:solidFill>
                <a:srgbClr val="FFFFFF"/>
              </a:solidFill>
              <a:latin typeface="Roboto"/>
              <a:ea typeface="Roboto"/>
              <a:cs typeface="Roboto"/>
              <a:sym typeface="Roboto"/>
            </a:endParaRPr>
          </a:p>
        </p:txBody>
      </p:sp>
      <p:sp>
        <p:nvSpPr>
          <p:cNvPr id="166" name="Google Shape;166;p20"/>
          <p:cNvSpPr/>
          <p:nvPr/>
        </p:nvSpPr>
        <p:spPr>
          <a:xfrm>
            <a:off x="5508870" y="1757252"/>
            <a:ext cx="2368500" cy="2439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800">
                <a:solidFill>
                  <a:srgbClr val="FFFFFF"/>
                </a:solidFill>
                <a:latin typeface="Roboto"/>
                <a:ea typeface="Roboto"/>
                <a:cs typeface="Roboto"/>
                <a:sym typeface="Roboto"/>
              </a:rPr>
              <a:t>Entradas de la encuesta</a:t>
            </a:r>
            <a:endParaRPr sz="800">
              <a:solidFill>
                <a:srgbClr val="FFFFFF"/>
              </a:solidFill>
              <a:latin typeface="Roboto"/>
              <a:ea typeface="Roboto"/>
              <a:cs typeface="Roboto"/>
              <a:sym typeface="Roboto"/>
            </a:endParaRPr>
          </a:p>
        </p:txBody>
      </p:sp>
      <p:sp>
        <p:nvSpPr>
          <p:cNvPr id="167" name="Google Shape;167;p20"/>
          <p:cNvSpPr/>
          <p:nvPr/>
        </p:nvSpPr>
        <p:spPr>
          <a:xfrm>
            <a:off x="1472323" y="1757127"/>
            <a:ext cx="1994100" cy="2439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1473111" y="2009928"/>
            <a:ext cx="6404323" cy="547721"/>
            <a:chOff x="943723" y="3098500"/>
            <a:chExt cx="7646040" cy="674450"/>
          </a:xfrm>
        </p:grpSpPr>
        <p:sp>
          <p:nvSpPr>
            <p:cNvPr id="169" name="Google Shape;169;p20"/>
            <p:cNvSpPr/>
            <p:nvPr/>
          </p:nvSpPr>
          <p:spPr>
            <a:xfrm>
              <a:off x="5761963" y="3098543"/>
              <a:ext cx="2827800" cy="674400"/>
            </a:xfrm>
            <a:prstGeom prst="rect">
              <a:avLst/>
            </a:prstGeom>
            <a:solidFill>
              <a:srgbClr val="0B7140"/>
            </a:solid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Conveniencia del horario</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Online Booking</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Online Boarding </a:t>
              </a:r>
              <a:endParaRPr sz="800">
                <a:solidFill>
                  <a:srgbClr val="FFFFFF"/>
                </a:solidFill>
                <a:latin typeface="Roboto"/>
                <a:ea typeface="Roboto"/>
                <a:cs typeface="Roboto"/>
                <a:sym typeface="Roboto"/>
              </a:endParaRPr>
            </a:p>
          </p:txBody>
        </p:sp>
        <p:sp>
          <p:nvSpPr>
            <p:cNvPr id="170" name="Google Shape;170;p20"/>
            <p:cNvSpPr/>
            <p:nvPr/>
          </p:nvSpPr>
          <p:spPr>
            <a:xfrm>
              <a:off x="943723" y="3098500"/>
              <a:ext cx="23799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1632122" y="3098513"/>
              <a:ext cx="674400" cy="674400"/>
            </a:xfrm>
            <a:prstGeom prst="rtTriangl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943723" y="3098513"/>
              <a:ext cx="687600" cy="67440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3335463" y="3098513"/>
              <a:ext cx="1007100" cy="674400"/>
            </a:xfrm>
            <a:prstGeom prst="rect">
              <a:avLst/>
            </a:prstGeom>
            <a:solidFill>
              <a:srgbClr val="0B714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100">
                  <a:solidFill>
                    <a:srgbClr val="FFFFFF"/>
                  </a:solidFill>
                  <a:latin typeface="Roboto"/>
                  <a:ea typeface="Roboto"/>
                  <a:cs typeface="Roboto"/>
                  <a:sym typeface="Roboto"/>
                </a:rPr>
                <a:t>3.53</a:t>
              </a:r>
              <a:endParaRPr sz="1500"/>
            </a:p>
          </p:txBody>
        </p:sp>
        <p:sp>
          <p:nvSpPr>
            <p:cNvPr id="174" name="Google Shape;174;p20"/>
            <p:cNvSpPr/>
            <p:nvPr/>
          </p:nvSpPr>
          <p:spPr>
            <a:xfrm>
              <a:off x="4354437" y="3098528"/>
              <a:ext cx="13959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2.88</a:t>
              </a:r>
              <a:endParaRPr/>
            </a:p>
          </p:txBody>
        </p:sp>
        <p:sp>
          <p:nvSpPr>
            <p:cNvPr id="175" name="Google Shape;175;p20"/>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Roboto"/>
                  <a:ea typeface="Roboto"/>
                  <a:cs typeface="Roboto"/>
                  <a:sym typeface="Roboto"/>
                </a:rPr>
                <a:t>1</a:t>
              </a:r>
              <a:endParaRPr sz="1600">
                <a:solidFill>
                  <a:srgbClr val="FFFFFF"/>
                </a:solidFill>
                <a:latin typeface="Roboto"/>
                <a:ea typeface="Roboto"/>
                <a:cs typeface="Roboto"/>
                <a:sym typeface="Roboto"/>
              </a:endParaRPr>
            </a:p>
          </p:txBody>
        </p:sp>
        <p:sp>
          <p:nvSpPr>
            <p:cNvPr id="176" name="Google Shape;176;p20"/>
            <p:cNvSpPr/>
            <p:nvPr/>
          </p:nvSpPr>
          <p:spPr>
            <a:xfrm>
              <a:off x="1704725" y="3098550"/>
              <a:ext cx="14886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latin typeface="Roboto"/>
                  <a:ea typeface="Roboto"/>
                  <a:cs typeface="Roboto"/>
                  <a:sym typeface="Roboto"/>
                </a:rPr>
                <a:t>Servicio previo al vuelo</a:t>
              </a:r>
              <a:endParaRPr sz="1000">
                <a:solidFill>
                  <a:srgbClr val="FFFFFF"/>
                </a:solidFill>
                <a:latin typeface="Roboto"/>
                <a:ea typeface="Roboto"/>
                <a:cs typeface="Roboto"/>
                <a:sym typeface="Roboto"/>
              </a:endParaRPr>
            </a:p>
          </p:txBody>
        </p:sp>
      </p:grpSp>
      <p:grpSp>
        <p:nvGrpSpPr>
          <p:cNvPr id="177" name="Google Shape;177;p20"/>
          <p:cNvGrpSpPr/>
          <p:nvPr/>
        </p:nvGrpSpPr>
        <p:grpSpPr>
          <a:xfrm>
            <a:off x="1473111" y="2566414"/>
            <a:ext cx="6404354" cy="547721"/>
            <a:chOff x="943723" y="3783775"/>
            <a:chExt cx="7646077" cy="674450"/>
          </a:xfrm>
        </p:grpSpPr>
        <p:sp>
          <p:nvSpPr>
            <p:cNvPr id="178" name="Google Shape;178;p20"/>
            <p:cNvSpPr/>
            <p:nvPr/>
          </p:nvSpPr>
          <p:spPr>
            <a:xfrm>
              <a:off x="5762001" y="3783788"/>
              <a:ext cx="2827800" cy="674400"/>
            </a:xfrm>
            <a:prstGeom prst="rect">
              <a:avLst/>
            </a:prstGeom>
            <a:solidFill>
              <a:srgbClr val="0B7140"/>
            </a:solid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Localización puerta de embarque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Tratamiento equipaje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Check-in</a:t>
              </a:r>
              <a:endParaRPr sz="800">
                <a:solidFill>
                  <a:srgbClr val="FFFFFF"/>
                </a:solidFill>
                <a:latin typeface="Roboto"/>
                <a:ea typeface="Roboto"/>
                <a:cs typeface="Roboto"/>
                <a:sym typeface="Roboto"/>
              </a:endParaRPr>
            </a:p>
          </p:txBody>
        </p:sp>
        <p:sp>
          <p:nvSpPr>
            <p:cNvPr id="179" name="Google Shape;179;p20"/>
            <p:cNvSpPr/>
            <p:nvPr/>
          </p:nvSpPr>
          <p:spPr>
            <a:xfrm>
              <a:off x="943723" y="3783775"/>
              <a:ext cx="23799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1632122" y="3783788"/>
              <a:ext cx="674400" cy="674400"/>
            </a:xfrm>
            <a:prstGeom prst="rtTriangl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943723" y="3783788"/>
              <a:ext cx="687600" cy="67440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3335463" y="3783788"/>
              <a:ext cx="10071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lt1"/>
                </a:solidFill>
                <a:latin typeface="Roboto"/>
                <a:ea typeface="Roboto"/>
                <a:cs typeface="Roboto"/>
                <a:sym typeface="Roboto"/>
              </a:endParaRPr>
            </a:p>
            <a:p>
              <a:pPr indent="0" lvl="0" marL="0" rtl="0" algn="ctr">
                <a:spcBef>
                  <a:spcPts val="0"/>
                </a:spcBef>
                <a:spcAft>
                  <a:spcPts val="0"/>
                </a:spcAft>
                <a:buNone/>
              </a:pPr>
              <a:r>
                <a:rPr lang="es" sz="1100">
                  <a:solidFill>
                    <a:schemeClr val="lt1"/>
                  </a:solidFill>
                  <a:latin typeface="Roboto"/>
                  <a:ea typeface="Roboto"/>
                  <a:cs typeface="Roboto"/>
                  <a:sym typeface="Roboto"/>
                </a:rPr>
                <a:t>3.53</a:t>
              </a:r>
              <a:endParaRPr sz="1500"/>
            </a:p>
            <a:p>
              <a:pPr indent="0" lvl="0" marL="0" rtl="0" algn="l">
                <a:spcBef>
                  <a:spcPts val="0"/>
                </a:spcBef>
                <a:spcAft>
                  <a:spcPts val="0"/>
                </a:spcAft>
                <a:buNone/>
              </a:pPr>
              <a:r>
                <a:t/>
              </a:r>
              <a:endParaRPr/>
            </a:p>
          </p:txBody>
        </p:sp>
        <p:sp>
          <p:nvSpPr>
            <p:cNvPr id="183" name="Google Shape;183;p20"/>
            <p:cNvSpPr/>
            <p:nvPr/>
          </p:nvSpPr>
          <p:spPr>
            <a:xfrm>
              <a:off x="4354437" y="3783788"/>
              <a:ext cx="13959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Roboto"/>
                  <a:ea typeface="Roboto"/>
                  <a:cs typeface="Roboto"/>
                  <a:sym typeface="Roboto"/>
                </a:rPr>
                <a:t>3.14</a:t>
              </a:r>
              <a:endParaRPr/>
            </a:p>
          </p:txBody>
        </p:sp>
        <p:sp>
          <p:nvSpPr>
            <p:cNvPr id="184" name="Google Shape;184;p20"/>
            <p:cNvSpPr/>
            <p:nvPr/>
          </p:nvSpPr>
          <p:spPr>
            <a:xfrm>
              <a:off x="1210848" y="3783832"/>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p:txBody>
        </p:sp>
        <p:sp>
          <p:nvSpPr>
            <p:cNvPr id="185" name="Google Shape;185;p20"/>
            <p:cNvSpPr/>
            <p:nvPr/>
          </p:nvSpPr>
          <p:spPr>
            <a:xfrm>
              <a:off x="1704725" y="3783825"/>
              <a:ext cx="14886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latin typeface="Roboto"/>
                  <a:ea typeface="Roboto"/>
                  <a:cs typeface="Roboto"/>
                  <a:sym typeface="Roboto"/>
                </a:rPr>
                <a:t>Servicio en Aeropuerto</a:t>
              </a:r>
              <a:endParaRPr sz="1000">
                <a:solidFill>
                  <a:srgbClr val="FFFFFF"/>
                </a:solidFill>
                <a:latin typeface="Roboto"/>
                <a:ea typeface="Roboto"/>
                <a:cs typeface="Roboto"/>
                <a:sym typeface="Roboto"/>
              </a:endParaRPr>
            </a:p>
          </p:txBody>
        </p:sp>
      </p:grpSp>
      <p:grpSp>
        <p:nvGrpSpPr>
          <p:cNvPr id="186" name="Google Shape;186;p20"/>
          <p:cNvGrpSpPr/>
          <p:nvPr/>
        </p:nvGrpSpPr>
        <p:grpSpPr>
          <a:xfrm>
            <a:off x="1473111" y="3976917"/>
            <a:ext cx="6404298" cy="555036"/>
            <a:chOff x="943723" y="4460043"/>
            <a:chExt cx="7646010" cy="683457"/>
          </a:xfrm>
        </p:grpSpPr>
        <p:sp>
          <p:nvSpPr>
            <p:cNvPr id="187" name="Google Shape;187;p20"/>
            <p:cNvSpPr/>
            <p:nvPr/>
          </p:nvSpPr>
          <p:spPr>
            <a:xfrm>
              <a:off x="5761933" y="4460043"/>
              <a:ext cx="2827800" cy="674400"/>
            </a:xfrm>
            <a:prstGeom prst="rect">
              <a:avLst/>
            </a:prstGeom>
            <a:solidFill>
              <a:srgbClr val="0B7140"/>
            </a:solid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Limpieza</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Comodidad del asiento</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Espacio para las piernas </a:t>
              </a:r>
              <a:endParaRPr sz="800">
                <a:solidFill>
                  <a:srgbClr val="FFFFFF"/>
                </a:solidFill>
                <a:latin typeface="Roboto"/>
                <a:ea typeface="Roboto"/>
                <a:cs typeface="Roboto"/>
                <a:sym typeface="Roboto"/>
              </a:endParaRPr>
            </a:p>
          </p:txBody>
        </p:sp>
        <p:sp>
          <p:nvSpPr>
            <p:cNvPr id="188" name="Google Shape;188;p20"/>
            <p:cNvSpPr/>
            <p:nvPr/>
          </p:nvSpPr>
          <p:spPr>
            <a:xfrm>
              <a:off x="943723" y="4469050"/>
              <a:ext cx="23799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1632122" y="4469063"/>
              <a:ext cx="674400" cy="674400"/>
            </a:xfrm>
            <a:prstGeom prst="rtTriangl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943723" y="4469063"/>
              <a:ext cx="687600" cy="67440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3335463" y="4469063"/>
              <a:ext cx="10071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Roboto"/>
                  <a:ea typeface="Roboto"/>
                  <a:cs typeface="Roboto"/>
                  <a:sym typeface="Roboto"/>
                </a:rPr>
                <a:t>3.85</a:t>
              </a:r>
              <a:endParaRPr/>
            </a:p>
          </p:txBody>
        </p:sp>
        <p:sp>
          <p:nvSpPr>
            <p:cNvPr id="192" name="Google Shape;192;p20"/>
            <p:cNvSpPr/>
            <p:nvPr/>
          </p:nvSpPr>
          <p:spPr>
            <a:xfrm>
              <a:off x="4354438" y="4469072"/>
              <a:ext cx="13959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Roboto"/>
                  <a:ea typeface="Roboto"/>
                  <a:cs typeface="Roboto"/>
                  <a:sym typeface="Roboto"/>
                </a:rPr>
                <a:t>2.99</a:t>
              </a:r>
              <a:endParaRPr/>
            </a:p>
          </p:txBody>
        </p:sp>
        <p:sp>
          <p:nvSpPr>
            <p:cNvPr id="193" name="Google Shape;193;p20"/>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Roboto"/>
                  <a:ea typeface="Roboto"/>
                  <a:cs typeface="Roboto"/>
                  <a:sym typeface="Roboto"/>
                </a:rPr>
                <a:t>4</a:t>
              </a:r>
              <a:endParaRPr sz="1600">
                <a:solidFill>
                  <a:srgbClr val="FFFFFF"/>
                </a:solidFill>
                <a:latin typeface="Roboto"/>
                <a:ea typeface="Roboto"/>
                <a:cs typeface="Roboto"/>
                <a:sym typeface="Roboto"/>
              </a:endParaRPr>
            </a:p>
          </p:txBody>
        </p:sp>
        <p:sp>
          <p:nvSpPr>
            <p:cNvPr id="194" name="Google Shape;194;p20"/>
            <p:cNvSpPr/>
            <p:nvPr/>
          </p:nvSpPr>
          <p:spPr>
            <a:xfrm>
              <a:off x="1704725" y="4469100"/>
              <a:ext cx="14886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latin typeface="Roboto"/>
                  <a:ea typeface="Roboto"/>
                  <a:cs typeface="Roboto"/>
                  <a:sym typeface="Roboto"/>
                </a:rPr>
                <a:t>Habitáculo</a:t>
              </a:r>
              <a:endParaRPr sz="1000">
                <a:solidFill>
                  <a:srgbClr val="FFFFFF"/>
                </a:solidFill>
                <a:latin typeface="Roboto"/>
                <a:ea typeface="Roboto"/>
                <a:cs typeface="Roboto"/>
                <a:sym typeface="Roboto"/>
              </a:endParaRPr>
            </a:p>
          </p:txBody>
        </p:sp>
      </p:grpSp>
      <p:grpSp>
        <p:nvGrpSpPr>
          <p:cNvPr id="195" name="Google Shape;195;p20"/>
          <p:cNvGrpSpPr/>
          <p:nvPr/>
        </p:nvGrpSpPr>
        <p:grpSpPr>
          <a:xfrm>
            <a:off x="1473100" y="3122894"/>
            <a:ext cx="6404310" cy="845258"/>
            <a:chOff x="943723" y="4469050"/>
            <a:chExt cx="7646025" cy="680288"/>
          </a:xfrm>
        </p:grpSpPr>
        <p:sp>
          <p:nvSpPr>
            <p:cNvPr id="196" name="Google Shape;196;p20"/>
            <p:cNvSpPr/>
            <p:nvPr/>
          </p:nvSpPr>
          <p:spPr>
            <a:xfrm>
              <a:off x="5761948" y="4474938"/>
              <a:ext cx="2827800" cy="674400"/>
            </a:xfrm>
            <a:prstGeom prst="rect">
              <a:avLst/>
            </a:prstGeom>
            <a:solidFill>
              <a:srgbClr val="0B7140"/>
            </a:solid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Comida y Bebida</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Entretenimiento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Servicio a bordo</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Wifi</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s" sz="800">
                  <a:solidFill>
                    <a:srgbClr val="FFFFFF"/>
                  </a:solidFill>
                  <a:latin typeface="Roboto"/>
                  <a:ea typeface="Roboto"/>
                  <a:cs typeface="Roboto"/>
                  <a:sym typeface="Roboto"/>
                </a:rPr>
                <a:t>Servicio en vuelo</a:t>
              </a:r>
              <a:endParaRPr sz="800">
                <a:solidFill>
                  <a:srgbClr val="FFFFFF"/>
                </a:solidFill>
                <a:latin typeface="Roboto"/>
                <a:ea typeface="Roboto"/>
                <a:cs typeface="Roboto"/>
                <a:sym typeface="Roboto"/>
              </a:endParaRPr>
            </a:p>
          </p:txBody>
        </p:sp>
        <p:sp>
          <p:nvSpPr>
            <p:cNvPr id="197" name="Google Shape;197;p20"/>
            <p:cNvSpPr/>
            <p:nvPr/>
          </p:nvSpPr>
          <p:spPr>
            <a:xfrm>
              <a:off x="943723" y="4469050"/>
              <a:ext cx="23799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1632122" y="4469063"/>
              <a:ext cx="674400" cy="674400"/>
            </a:xfrm>
            <a:prstGeom prst="rtTriangl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943723" y="4469063"/>
              <a:ext cx="687600" cy="67440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4354420" y="4469055"/>
              <a:ext cx="1395900" cy="6744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Roboto"/>
                  <a:ea typeface="Roboto"/>
                  <a:cs typeface="Roboto"/>
                  <a:sym typeface="Roboto"/>
                </a:rPr>
                <a:t>2.93</a:t>
              </a:r>
              <a:endParaRPr/>
            </a:p>
          </p:txBody>
        </p:sp>
        <p:sp>
          <p:nvSpPr>
            <p:cNvPr id="201" name="Google Shape;201;p20"/>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600">
                  <a:solidFill>
                    <a:srgbClr val="FFFFFF"/>
                  </a:solidFill>
                  <a:latin typeface="Roboto"/>
                  <a:ea typeface="Roboto"/>
                  <a:cs typeface="Roboto"/>
                  <a:sym typeface="Roboto"/>
                </a:rPr>
                <a:t>3</a:t>
              </a:r>
              <a:endParaRPr sz="1600">
                <a:solidFill>
                  <a:srgbClr val="FFFFFF"/>
                </a:solidFill>
                <a:latin typeface="Roboto"/>
                <a:ea typeface="Roboto"/>
                <a:cs typeface="Roboto"/>
                <a:sym typeface="Roboto"/>
              </a:endParaRPr>
            </a:p>
          </p:txBody>
        </p:sp>
        <p:sp>
          <p:nvSpPr>
            <p:cNvPr id="202" name="Google Shape;202;p20"/>
            <p:cNvSpPr/>
            <p:nvPr/>
          </p:nvSpPr>
          <p:spPr>
            <a:xfrm>
              <a:off x="3633813" y="4601063"/>
              <a:ext cx="410400" cy="410400"/>
            </a:xfrm>
            <a:prstGeom prst="mathMultiply">
              <a:avLst>
                <a:gd fmla="val 508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1704725" y="4469100"/>
              <a:ext cx="14886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latin typeface="Roboto"/>
                  <a:ea typeface="Roboto"/>
                  <a:cs typeface="Roboto"/>
                  <a:sym typeface="Roboto"/>
                </a:rPr>
                <a:t>Durante el vuelo</a:t>
              </a:r>
              <a:endParaRPr sz="1000">
                <a:solidFill>
                  <a:srgbClr val="FFFFFF"/>
                </a:solidFill>
                <a:latin typeface="Roboto"/>
                <a:ea typeface="Roboto"/>
                <a:cs typeface="Roboto"/>
                <a:sym typeface="Roboto"/>
              </a:endParaRPr>
            </a:p>
          </p:txBody>
        </p:sp>
        <p:sp>
          <p:nvSpPr>
            <p:cNvPr id="204" name="Google Shape;204;p20"/>
            <p:cNvSpPr/>
            <p:nvPr/>
          </p:nvSpPr>
          <p:spPr>
            <a:xfrm>
              <a:off x="3335463" y="4469063"/>
              <a:ext cx="1007100" cy="674400"/>
            </a:xfrm>
            <a:prstGeom prst="rect">
              <a:avLst/>
            </a:prstGeom>
            <a:solidFill>
              <a:srgbClr val="0B714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100">
                  <a:solidFill>
                    <a:schemeClr val="lt1"/>
                  </a:solidFill>
                  <a:latin typeface="Roboto"/>
                  <a:ea typeface="Roboto"/>
                  <a:cs typeface="Roboto"/>
                  <a:sym typeface="Roboto"/>
                </a:rPr>
                <a:t>3.74</a:t>
              </a:r>
              <a:endParaRPr/>
            </a:p>
          </p:txBody>
        </p:sp>
      </p:grpSp>
      <p:sp>
        <p:nvSpPr>
          <p:cNvPr id="205" name="Google Shape;205;p20"/>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idx="4294967295" type="title"/>
          </p:nvPr>
        </p:nvSpPr>
        <p:spPr>
          <a:xfrm>
            <a:off x="727638" y="1265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encuesta - Secciones</a:t>
            </a:r>
            <a:endParaRPr/>
          </a:p>
        </p:txBody>
      </p:sp>
      <p:grpSp>
        <p:nvGrpSpPr>
          <p:cNvPr id="211" name="Google Shape;211;p21"/>
          <p:cNvGrpSpPr/>
          <p:nvPr/>
        </p:nvGrpSpPr>
        <p:grpSpPr>
          <a:xfrm>
            <a:off x="7551975" y="39075"/>
            <a:ext cx="1429200" cy="403475"/>
            <a:chOff x="7551975" y="39075"/>
            <a:chExt cx="1429200" cy="403475"/>
          </a:xfrm>
        </p:grpSpPr>
        <p:pic>
          <p:nvPicPr>
            <p:cNvPr id="212" name="Google Shape;212;p21"/>
            <p:cNvPicPr preferRelativeResize="0"/>
            <p:nvPr/>
          </p:nvPicPr>
          <p:blipFill>
            <a:blip r:embed="rId3">
              <a:alphaModFix/>
            </a:blip>
            <a:stretch>
              <a:fillRect/>
            </a:stretch>
          </p:blipFill>
          <p:spPr>
            <a:xfrm>
              <a:off x="8577700" y="39075"/>
              <a:ext cx="403475" cy="403475"/>
            </a:xfrm>
            <a:prstGeom prst="rect">
              <a:avLst/>
            </a:prstGeom>
            <a:noFill/>
            <a:ln>
              <a:noFill/>
            </a:ln>
          </p:spPr>
        </p:pic>
        <p:sp>
          <p:nvSpPr>
            <p:cNvPr id="213" name="Google Shape;213;p21"/>
            <p:cNvSpPr txBox="1"/>
            <p:nvPr/>
          </p:nvSpPr>
          <p:spPr>
            <a:xfrm>
              <a:off x="7551975" y="39075"/>
              <a:ext cx="14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274E13"/>
                  </a:solidFill>
                  <a:latin typeface="Lexend"/>
                  <a:ea typeface="Lexend"/>
                  <a:cs typeface="Lexend"/>
                  <a:sym typeface="Lexend"/>
                </a:rPr>
                <a:t>Nuwe Airline</a:t>
              </a:r>
              <a:endParaRPr sz="1100">
                <a:solidFill>
                  <a:srgbClr val="274E13"/>
                </a:solidFill>
                <a:latin typeface="Lexend"/>
                <a:ea typeface="Lexend"/>
                <a:cs typeface="Lexend"/>
                <a:sym typeface="Lexend"/>
              </a:endParaRPr>
            </a:p>
          </p:txBody>
        </p:sp>
      </p:grpSp>
      <p:sp>
        <p:nvSpPr>
          <p:cNvPr id="214" name="Google Shape;214;p21"/>
          <p:cNvSpPr txBox="1"/>
          <p:nvPr/>
        </p:nvSpPr>
        <p:spPr>
          <a:xfrm>
            <a:off x="863300" y="1973250"/>
            <a:ext cx="7436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De la anterior tabla se obtiene lo siguiente: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La mayor diferencia de puntuación se obtiene en las secciones ‘Servicio en Vuelo’ y ‘Habitáculo’. Estas secciones son dependientes de la tarifa seleccionada. </a:t>
            </a:r>
            <a:endParaRPr>
              <a:latin typeface="Lato"/>
              <a:ea typeface="Lato"/>
              <a:cs typeface="Lato"/>
              <a:sym typeface="Lato"/>
            </a:endParaRPr>
          </a:p>
          <a:p>
            <a:pPr indent="0" lvl="0" marL="457200" rtl="0" algn="l">
              <a:spcBef>
                <a:spcPts val="0"/>
              </a:spcBef>
              <a:spcAft>
                <a:spcPts val="0"/>
              </a:spcAft>
              <a:buNone/>
            </a:pPr>
            <a:r>
              <a:rPr lang="es">
                <a:latin typeface="Lato"/>
                <a:ea typeface="Lato"/>
                <a:cs typeface="Lato"/>
                <a:sym typeface="Lato"/>
              </a:rPr>
              <a:t>Esto nos va a permitir esclarecer qué factores son más determinantes dentro de cada clase para la satisfacción del cliente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‘Servicio en Aeropuerto’ es la menos influyente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Hay margen de mejora en los servicios anteriores al vuelo</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Vamos a analizar estas </a:t>
            </a:r>
            <a:r>
              <a:rPr lang="es">
                <a:latin typeface="Lato"/>
                <a:ea typeface="Lato"/>
                <a:cs typeface="Lato"/>
                <a:sym typeface="Lato"/>
              </a:rPr>
              <a:t>áreas</a:t>
            </a:r>
            <a:r>
              <a:rPr lang="es">
                <a:latin typeface="Lato"/>
                <a:ea typeface="Lato"/>
                <a:cs typeface="Lato"/>
                <a:sym typeface="Lato"/>
              </a:rPr>
              <a:t> en mayor detalle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15" name="Google Shape;215;p21"/>
          <p:cNvSpPr txBox="1"/>
          <p:nvPr/>
        </p:nvSpPr>
        <p:spPr>
          <a:xfrm>
            <a:off x="7819125" y="4866600"/>
            <a:ext cx="14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D7E74"/>
                </a:solidFill>
              </a:rPr>
              <a:t>Documentación interna - Nov 2022</a:t>
            </a:r>
            <a:endParaRPr sz="600">
              <a:solidFill>
                <a:srgbClr val="1D7E7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