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Paytone One" panose="020B0604020202020204" charset="0"/>
      <p:regular r:id="rId13"/>
    </p:embeddedFont>
    <p:embeddedFont>
      <p:font typeface="Questrial" panose="020B0604020202020204"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2F0"/>
    <a:srgbClr val="EA5458"/>
    <a:srgbClr val="F9D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74D12E-9567-4423-AC43-F4C881593D7E}">
  <a:tblStyle styleId="{D474D12E-9567-4423-AC43-F4C881593D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80" autoAdjust="0"/>
  </p:normalViewPr>
  <p:slideViewPr>
    <p:cSldViewPr snapToGrid="0">
      <p:cViewPr varScale="1">
        <p:scale>
          <a:sx n="75" d="100"/>
          <a:sy n="75" d="100"/>
        </p:scale>
        <p:origin x="10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b8ad8aa3d3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b8ad8aa3d3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There are 27 products being sold on the </a:t>
            </a:r>
            <a:r>
              <a:rPr lang="en-US" dirty="0" err="1"/>
              <a:t>iHerb</a:t>
            </a:r>
            <a:r>
              <a:rPr lang="en-US" dirty="0"/>
              <a:t> website. The graph on the right shows a scatter plot between the product price and the number of reviews. We notice that those in the middle of the price range have higher sales. This can be explained by the fact that cheaper products use less resources in production, and expensive ones cannot be afforded by most.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plot analyze a bar graph of products with the number of reviews. The products are ordered in descending order of their average rating. It is clear to see that average rating is not a good indicator of competition, as can be seen that the top 4 in average rating have lesser than 100 sales combined. From this graph, we choose to analyze products with IDs 102734, 99829, 99830, 101955 and 100237.</a:t>
            </a:r>
          </a:p>
        </p:txBody>
      </p:sp>
    </p:spTree>
    <p:extLst>
      <p:ext uri="{BB962C8B-B14F-4D97-AF65-F5344CB8AC3E}">
        <p14:creationId xmlns:p14="http://schemas.microsoft.com/office/powerpoint/2010/main" val="362146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a:solidFill>
                  <a:srgbClr val="EA5458"/>
                </a:solidFill>
                <a:latin typeface="Questrial" panose="020B0604020202020204" charset="0"/>
              </a:rPr>
              <a:t>The stacked bar plot on the right gives the number of ratings for each of the top 5 products. Interestingly, products 99829 and 99830 have the same price, yet there is a stark difference in their sales. This pair can be beneficial in analyzing and deciding on production choices, since resources employed are similar. Similar is the case for products 100237 and 102734, which have almost equal prices. Product 101955 has the highest sales, and the highest average rating amongst the chosen 5. However, it can be largely attributed to its cheap price.</a:t>
            </a:r>
          </a:p>
        </p:txBody>
      </p:sp>
    </p:spTree>
    <p:extLst>
      <p:ext uri="{BB962C8B-B14F-4D97-AF65-F5344CB8AC3E}">
        <p14:creationId xmlns:p14="http://schemas.microsoft.com/office/powerpoint/2010/main" val="418317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Next we performed topic modelling using Latent Dirichlet Allocation (LDA), which is a </a:t>
            </a:r>
            <a:r>
              <a:rPr lang="en-US" b="0" i="0" dirty="0">
                <a:solidFill>
                  <a:srgbClr val="292929"/>
                </a:solidFill>
                <a:effectLst/>
                <a:latin typeface="charter"/>
              </a:rPr>
              <a:t>popular tool for text analysis, providing both a predictive and latent topic representation of the corpus. We trained the model with several different values of the parameter </a:t>
            </a:r>
            <a:r>
              <a:rPr lang="en-US" b="0" i="1" dirty="0">
                <a:solidFill>
                  <a:srgbClr val="292929"/>
                </a:solidFill>
                <a:effectLst/>
                <a:latin typeface="charter"/>
              </a:rPr>
              <a:t>number of topics</a:t>
            </a:r>
            <a:r>
              <a:rPr lang="en-US" b="0" i="0" dirty="0">
                <a:solidFill>
                  <a:srgbClr val="292929"/>
                </a:solidFill>
                <a:effectLst/>
                <a:latin typeface="charter"/>
              </a:rPr>
              <a:t>. We use the </a:t>
            </a:r>
            <a:r>
              <a:rPr lang="en-US" b="0" i="1" dirty="0">
                <a:solidFill>
                  <a:srgbClr val="292929"/>
                </a:solidFill>
                <a:effectLst/>
                <a:latin typeface="charter"/>
              </a:rPr>
              <a:t>topic coherence </a:t>
            </a:r>
            <a:r>
              <a:rPr lang="en-US" b="0" i="0" dirty="0">
                <a:solidFill>
                  <a:srgbClr val="292929"/>
                </a:solidFill>
                <a:effectLst/>
                <a:latin typeface="charter"/>
              </a:rPr>
              <a:t>as our evaluation metric to fix a value for </a:t>
            </a:r>
            <a:r>
              <a:rPr lang="en-US" b="0" i="1" dirty="0">
                <a:solidFill>
                  <a:srgbClr val="292929"/>
                </a:solidFill>
                <a:effectLst/>
                <a:latin typeface="charter"/>
              </a:rPr>
              <a:t>number of topics</a:t>
            </a:r>
            <a:r>
              <a:rPr lang="en-US" b="0" i="0" dirty="0">
                <a:solidFill>
                  <a:srgbClr val="292929"/>
                </a:solidFill>
                <a:effectLst/>
                <a:latin typeface="charter"/>
              </a:rPr>
              <a:t>. It works by measuring the degree of semantic similarity between high scoring words in a topic.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292929"/>
              </a:solidFill>
              <a:effectLst/>
              <a:latin typeface="charter"/>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92929"/>
                </a:solidFill>
                <a:effectLst/>
                <a:latin typeface="charter"/>
              </a:rPr>
              <a:t>Simply put, the model gives us a bunch of different topics which are talked about in the comments and the relevant keywords used. The coherence measure is used to find the optimal number of such clusters we should make to minimize cluster impurity and maximize interpretability. The plot shown above gave us the optimal value for the number of topics to cluster with. W</a:t>
            </a:r>
            <a:r>
              <a:rPr lang="en-US" dirty="0"/>
              <a:t>e made word clouds from the topics outputted by the LDA model and drew inference about user likes and dislikes from it.</a:t>
            </a:r>
          </a:p>
          <a:p>
            <a:pPr marL="158750" indent="0">
              <a:buNone/>
            </a:pPr>
            <a:r>
              <a:rPr lang="en-US" b="0" i="0" dirty="0">
                <a:solidFill>
                  <a:srgbClr val="292929"/>
                </a:solidFill>
                <a:effectLst/>
                <a:latin typeface="charter"/>
              </a:rPr>
              <a:t> </a:t>
            </a:r>
            <a:endParaRPr lang="en-US" dirty="0"/>
          </a:p>
        </p:txBody>
      </p:sp>
    </p:spTree>
    <p:extLst>
      <p:ext uri="{BB962C8B-B14F-4D97-AF65-F5344CB8AC3E}">
        <p14:creationId xmlns:p14="http://schemas.microsoft.com/office/powerpoint/2010/main" val="3832175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EA5458"/>
                </a:solidFill>
                <a:latin typeface="Questrial" panose="020B0604020202020204" charset="0"/>
              </a:rPr>
              <a:t>Topic 1 discusses how well the mask fits – if it’s tight or too big, or if it is perfect. Building on this, the client should direct their research on different mask sizes that are in demand in the market. This could help them in serving a bigger consumer base. Accordingly, they could set up their production process in order to maximize profits.</a:t>
            </a:r>
          </a:p>
          <a:p>
            <a:pPr marL="158750" indent="0">
              <a:buNone/>
            </a:pPr>
            <a:endParaRPr lang="en-US" dirty="0"/>
          </a:p>
        </p:txBody>
      </p:sp>
    </p:spTree>
    <p:extLst>
      <p:ext uri="{BB962C8B-B14F-4D97-AF65-F5344CB8AC3E}">
        <p14:creationId xmlns:p14="http://schemas.microsoft.com/office/powerpoint/2010/main" val="365623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EA5458"/>
                </a:solidFill>
                <a:latin typeface="Questrial" panose="020B0604020202020204" charset="0"/>
              </a:rPr>
              <a:t>Topics 2 and 6 discuss the price of the mask amongst other topics. In general, people like cheap and disposable masks. Market research can be targeted towards prices of disposable masks and reusable masks, and the client can price their products accordingly. </a:t>
            </a:r>
            <a:endParaRPr lang="en-US" dirty="0"/>
          </a:p>
        </p:txBody>
      </p:sp>
    </p:spTree>
    <p:extLst>
      <p:ext uri="{BB962C8B-B14F-4D97-AF65-F5344CB8AC3E}">
        <p14:creationId xmlns:p14="http://schemas.microsoft.com/office/powerpoint/2010/main" val="3928152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sz="1100" dirty="0">
                <a:solidFill>
                  <a:srgbClr val="EA5458"/>
                </a:solidFill>
                <a:latin typeface="Questrial" panose="020B0604020202020204" charset="0"/>
              </a:rPr>
              <a:t>Other topics discussed by users  many different requirements including colors, design, layering in the masks, fogging of glasses and how some masks start smelling after a while of use.</a:t>
            </a:r>
            <a:r>
              <a:rPr lang="en-US" sz="1050" dirty="0">
                <a:solidFill>
                  <a:schemeClr val="accent2"/>
                </a:solidFill>
                <a:latin typeface="Questrial" panose="020B0604020202020204" charset="0"/>
              </a:rPr>
              <a:t> The client could look into these areas – perform analysis on user tastes and design masks accordingly, look into material used for producing masks, if they can somehow tackle the mentioned issues.</a:t>
            </a:r>
            <a:endParaRPr lang="en-US" sz="1100" dirty="0"/>
          </a:p>
        </p:txBody>
      </p:sp>
    </p:spTree>
    <p:extLst>
      <p:ext uri="{BB962C8B-B14F-4D97-AF65-F5344CB8AC3E}">
        <p14:creationId xmlns:p14="http://schemas.microsoft.com/office/powerpoint/2010/main" val="3127832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dirty="0"/>
          </a:p>
        </p:txBody>
      </p:sp>
    </p:spTree>
    <p:extLst>
      <p:ext uri="{BB962C8B-B14F-4D97-AF65-F5344CB8AC3E}">
        <p14:creationId xmlns:p14="http://schemas.microsoft.com/office/powerpoint/2010/main" val="309608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900" y="1386639"/>
            <a:ext cx="6196200" cy="1908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500">
                <a:solidFill>
                  <a:schemeClr val="accent2"/>
                </a:solidFill>
                <a:latin typeface="Paytone One"/>
                <a:ea typeface="Paytone One"/>
                <a:cs typeface="Paytone One"/>
                <a:sym typeface="Paytone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1900" y="3294939"/>
            <a:ext cx="6196200" cy="450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solidFill>
                  <a:schemeClr val="accent2"/>
                </a:solidFill>
                <a:latin typeface="Questrial"/>
                <a:ea typeface="Questrial"/>
                <a:cs typeface="Questrial"/>
                <a:sym typeface="Questria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7316550" y="0"/>
            <a:ext cx="18237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725761" y="1349068"/>
            <a:ext cx="1173854" cy="2461458"/>
            <a:chOff x="6725761" y="1349068"/>
            <a:chExt cx="1173854" cy="2461458"/>
          </a:xfrm>
        </p:grpSpPr>
        <p:grpSp>
          <p:nvGrpSpPr>
            <p:cNvPr id="13" name="Google Shape;13;p2"/>
            <p:cNvGrpSpPr/>
            <p:nvPr/>
          </p:nvGrpSpPr>
          <p:grpSpPr>
            <a:xfrm rot="-5400000">
              <a:off x="6747803" y="1327027"/>
              <a:ext cx="1129770" cy="1173854"/>
              <a:chOff x="11" y="583339"/>
              <a:chExt cx="1129770" cy="1173854"/>
            </a:xfrm>
          </p:grpSpPr>
          <p:sp>
            <p:nvSpPr>
              <p:cNvPr id="14" name="Google Shape;14;p2"/>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5;p2"/>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p2"/>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 name="Google Shape;17;p2"/>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 name="Google Shape;18;p2"/>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9;p2"/>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 name="Google Shape;20;p2"/>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 name="Google Shape;21;p2"/>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 name="Google Shape;22;p2"/>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 name="Google Shape;23;p2"/>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 name="Google Shape;24;p2"/>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25;p2"/>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 name="Google Shape;26;p2"/>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27;p2"/>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28;p2"/>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29;p2"/>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 name="Google Shape;30;p2"/>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1" name="Google Shape;31;p2"/>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2" name="Google Shape;32;p2"/>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3" name="Google Shape;33;p2"/>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4" name="Google Shape;34;p2"/>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 name="Google Shape;35;p2"/>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 name="Google Shape;36;p2"/>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 name="Google Shape;37;p2"/>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8" name="Google Shape;38;p2"/>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39" name="Google Shape;39;p2"/>
            <p:cNvGrpSpPr/>
            <p:nvPr/>
          </p:nvGrpSpPr>
          <p:grpSpPr>
            <a:xfrm rot="-5400000">
              <a:off x="6747803" y="2658714"/>
              <a:ext cx="1129770" cy="1173854"/>
              <a:chOff x="11" y="583339"/>
              <a:chExt cx="1129770" cy="1173854"/>
            </a:xfrm>
          </p:grpSpPr>
          <p:sp>
            <p:nvSpPr>
              <p:cNvPr id="40" name="Google Shape;40;p2"/>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 name="Google Shape;41;p2"/>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2" name="Google Shape;42;p2"/>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3" name="Google Shape;43;p2"/>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4" name="Google Shape;44;p2"/>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 name="Google Shape;45;p2"/>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6" name="Google Shape;46;p2"/>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7" name="Google Shape;47;p2"/>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8" name="Google Shape;48;p2"/>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9" name="Google Shape;49;p2"/>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0" name="Google Shape;50;p2"/>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1" name="Google Shape;51;p2"/>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2" name="Google Shape;52;p2"/>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3" name="Google Shape;53;p2"/>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4" name="Google Shape;54;p2"/>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5" name="Google Shape;55;p2"/>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6" name="Google Shape;56;p2"/>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7" name="Google Shape;57;p2"/>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8" name="Google Shape;58;p2"/>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 name="Google Shape;59;p2"/>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 name="Google Shape;60;p2"/>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 name="Google Shape;61;p2"/>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2" name="Google Shape;62;p2"/>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3" name="Google Shape;63;p2"/>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4" name="Google Shape;64;p2"/>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6"/>
        <p:cNvGrpSpPr/>
        <p:nvPr/>
      </p:nvGrpSpPr>
      <p:grpSpPr>
        <a:xfrm>
          <a:off x="0" y="0"/>
          <a:ext cx="0" cy="0"/>
          <a:chOff x="0" y="0"/>
          <a:chExt cx="0" cy="0"/>
        </a:xfrm>
      </p:grpSpPr>
      <p:sp>
        <p:nvSpPr>
          <p:cNvPr id="97" name="Google Shape;97;p4"/>
          <p:cNvSpPr/>
          <p:nvPr/>
        </p:nvSpPr>
        <p:spPr>
          <a:xfrm>
            <a:off x="0" y="8075"/>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4"/>
          <p:cNvGrpSpPr/>
          <p:nvPr/>
        </p:nvGrpSpPr>
        <p:grpSpPr>
          <a:xfrm rot="-5400000">
            <a:off x="7669066" y="296839"/>
            <a:ext cx="1129770" cy="1173854"/>
            <a:chOff x="11" y="583339"/>
            <a:chExt cx="1129770" cy="1173854"/>
          </a:xfrm>
        </p:grpSpPr>
        <p:sp>
          <p:nvSpPr>
            <p:cNvPr id="99" name="Google Shape;99;p4"/>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0" name="Google Shape;100;p4"/>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1" name="Google Shape;101;p4"/>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2" name="Google Shape;102;p4"/>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3" name="Google Shape;103;p4"/>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4" name="Google Shape;104;p4"/>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5" name="Google Shape;105;p4"/>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6" name="Google Shape;106;p4"/>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7" name="Google Shape;107;p4"/>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8" name="Google Shape;108;p4"/>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9" name="Google Shape;109;p4"/>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0" name="Google Shape;110;p4"/>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1" name="Google Shape;111;p4"/>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2" name="Google Shape;112;p4"/>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3" name="Google Shape;113;p4"/>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4" name="Google Shape;114;p4"/>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5" name="Google Shape;115;p4"/>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6" name="Google Shape;116;p4"/>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7" name="Google Shape;117;p4"/>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8" name="Google Shape;118;p4"/>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9" name="Google Shape;119;p4"/>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0" name="Google Shape;120;p4"/>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1" name="Google Shape;121;p4"/>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2" name="Google Shape;122;p4"/>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3" name="Google Shape;123;p4"/>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24" name="Google Shape;1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4"/>
          <p:cNvSpPr txBox="1">
            <a:spLocks noGrp="1"/>
          </p:cNvSpPr>
          <p:nvPr>
            <p:ph type="body" idx="1"/>
          </p:nvPr>
        </p:nvSpPr>
        <p:spPr>
          <a:xfrm>
            <a:off x="720000" y="1144413"/>
            <a:ext cx="7704000" cy="345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300"/>
            </a:lvl1pPr>
            <a:lvl2pPr marL="914400" lvl="1" indent="-317500" rtl="0">
              <a:lnSpc>
                <a:spcPct val="100000"/>
              </a:lnSpc>
              <a:spcBef>
                <a:spcPts val="1600"/>
              </a:spcBef>
              <a:spcAft>
                <a:spcPts val="0"/>
              </a:spcAft>
              <a:buSzPts val="1400"/>
              <a:buAutoNum type="alphaLcPeriod"/>
              <a:defRPr/>
            </a:lvl2pPr>
            <a:lvl3pPr marL="1371600" lvl="2" indent="-317500" rtl="0">
              <a:lnSpc>
                <a:spcPct val="100000"/>
              </a:lnSpc>
              <a:spcBef>
                <a:spcPts val="1600"/>
              </a:spcBef>
              <a:spcAft>
                <a:spcPts val="0"/>
              </a:spcAft>
              <a:buSzPts val="1400"/>
              <a:buAutoNum type="romanLcPeriod"/>
              <a:defRPr/>
            </a:lvl3pPr>
            <a:lvl4pPr marL="1828800" lvl="3" indent="-317500" rtl="0">
              <a:lnSpc>
                <a:spcPct val="100000"/>
              </a:lnSpc>
              <a:spcBef>
                <a:spcPts val="1600"/>
              </a:spcBef>
              <a:spcAft>
                <a:spcPts val="0"/>
              </a:spcAft>
              <a:buSzPts val="1400"/>
              <a:buAutoNum type="arabicPeriod"/>
              <a:defRPr/>
            </a:lvl4pPr>
            <a:lvl5pPr marL="2286000" lvl="4" indent="-317500" rtl="0">
              <a:lnSpc>
                <a:spcPct val="100000"/>
              </a:lnSpc>
              <a:spcBef>
                <a:spcPts val="1600"/>
              </a:spcBef>
              <a:spcAft>
                <a:spcPts val="0"/>
              </a:spcAft>
              <a:buSzPts val="1400"/>
              <a:buAutoNum type="alphaLcPeriod"/>
              <a:defRPr/>
            </a:lvl5pPr>
            <a:lvl6pPr marL="2743200" lvl="5" indent="-317500" rtl="0">
              <a:lnSpc>
                <a:spcPct val="100000"/>
              </a:lnSpc>
              <a:spcBef>
                <a:spcPts val="1600"/>
              </a:spcBef>
              <a:spcAft>
                <a:spcPts val="0"/>
              </a:spcAft>
              <a:buSzPts val="1400"/>
              <a:buAutoNum type="romanLcPeriod"/>
              <a:defRPr/>
            </a:lvl6pPr>
            <a:lvl7pPr marL="3200400" lvl="6" indent="-317500" rtl="0">
              <a:lnSpc>
                <a:spcPct val="100000"/>
              </a:lnSpc>
              <a:spcBef>
                <a:spcPts val="1600"/>
              </a:spcBef>
              <a:spcAft>
                <a:spcPts val="0"/>
              </a:spcAft>
              <a:buSzPts val="1400"/>
              <a:buAutoNum type="arabicPeriod"/>
              <a:defRPr/>
            </a:lvl7pPr>
            <a:lvl8pPr marL="3657600" lvl="7" indent="-317500" rtl="0">
              <a:lnSpc>
                <a:spcPct val="100000"/>
              </a:lnSpc>
              <a:spcBef>
                <a:spcPts val="1600"/>
              </a:spcBef>
              <a:spcAft>
                <a:spcPts val="0"/>
              </a:spcAft>
              <a:buSzPts val="1400"/>
              <a:buAutoNum type="alphaLcPeriod"/>
              <a:defRPr/>
            </a:lvl8pPr>
            <a:lvl9pPr marL="4114800" lvl="8" indent="-317500" rtl="0">
              <a:lnSpc>
                <a:spcPct val="100000"/>
              </a:lnSpc>
              <a:spcBef>
                <a:spcPts val="1600"/>
              </a:spcBef>
              <a:spcAft>
                <a:spcPts val="1600"/>
              </a:spcAft>
              <a:buSzPts val="1400"/>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587"/>
        <p:cNvGrpSpPr/>
        <p:nvPr/>
      </p:nvGrpSpPr>
      <p:grpSpPr>
        <a:xfrm>
          <a:off x="0" y="0"/>
          <a:ext cx="0" cy="0"/>
          <a:chOff x="0" y="0"/>
          <a:chExt cx="0" cy="0"/>
        </a:xfrm>
      </p:grpSpPr>
      <p:grpSp>
        <p:nvGrpSpPr>
          <p:cNvPr id="588" name="Google Shape;588;p20"/>
          <p:cNvGrpSpPr/>
          <p:nvPr/>
        </p:nvGrpSpPr>
        <p:grpSpPr>
          <a:xfrm rot="-5400000">
            <a:off x="348315" y="3682261"/>
            <a:ext cx="1129770" cy="1173854"/>
            <a:chOff x="11" y="583339"/>
            <a:chExt cx="1129770" cy="1173854"/>
          </a:xfrm>
        </p:grpSpPr>
        <p:sp>
          <p:nvSpPr>
            <p:cNvPr id="589" name="Google Shape;589;p20"/>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0" name="Google Shape;590;p20"/>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1" name="Google Shape;591;p20"/>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2" name="Google Shape;592;p20"/>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3" name="Google Shape;593;p20"/>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4" name="Google Shape;594;p20"/>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5" name="Google Shape;595;p20"/>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6" name="Google Shape;596;p20"/>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7" name="Google Shape;597;p20"/>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8" name="Google Shape;598;p20"/>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9" name="Google Shape;599;p20"/>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0" name="Google Shape;600;p20"/>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1" name="Google Shape;601;p20"/>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2" name="Google Shape;602;p20"/>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3" name="Google Shape;603;p20"/>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4" name="Google Shape;604;p20"/>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5" name="Google Shape;605;p20"/>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6" name="Google Shape;606;p20"/>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7" name="Google Shape;607;p20"/>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8" name="Google Shape;608;p20"/>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9" name="Google Shape;609;p20"/>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0" name="Google Shape;610;p20"/>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1" name="Google Shape;611;p20"/>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2" name="Google Shape;612;p20"/>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3" name="Google Shape;613;p20"/>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614" name="Google Shape;61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2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
    <p:spTree>
      <p:nvGrpSpPr>
        <p:cNvPr id="1" name="Shape 921"/>
        <p:cNvGrpSpPr/>
        <p:nvPr/>
      </p:nvGrpSpPr>
      <p:grpSpPr>
        <a:xfrm>
          <a:off x="0" y="0"/>
          <a:ext cx="0" cy="0"/>
          <a:chOff x="0" y="0"/>
          <a:chExt cx="0" cy="0"/>
        </a:xfrm>
      </p:grpSpPr>
      <p:grpSp>
        <p:nvGrpSpPr>
          <p:cNvPr id="922" name="Google Shape;922;p29"/>
          <p:cNvGrpSpPr/>
          <p:nvPr/>
        </p:nvGrpSpPr>
        <p:grpSpPr>
          <a:xfrm rot="-5400000">
            <a:off x="7661788" y="304268"/>
            <a:ext cx="1129770" cy="1173854"/>
            <a:chOff x="11" y="583339"/>
            <a:chExt cx="1129770" cy="1173854"/>
          </a:xfrm>
        </p:grpSpPr>
        <p:sp>
          <p:nvSpPr>
            <p:cNvPr id="923" name="Google Shape;923;p29"/>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4" name="Google Shape;924;p29"/>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5" name="Google Shape;925;p29"/>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6" name="Google Shape;926;p29"/>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7" name="Google Shape;927;p29"/>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8" name="Google Shape;928;p29"/>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9" name="Google Shape;929;p29"/>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0" name="Google Shape;930;p29"/>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1" name="Google Shape;931;p29"/>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2" name="Google Shape;932;p29"/>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3" name="Google Shape;933;p29"/>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4" name="Google Shape;934;p29"/>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5" name="Google Shape;935;p29"/>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6" name="Google Shape;936;p29"/>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7" name="Google Shape;937;p29"/>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8" name="Google Shape;938;p29"/>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9" name="Google Shape;939;p29"/>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0" name="Google Shape;940;p29"/>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1" name="Google Shape;941;p29"/>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2" name="Google Shape;942;p29"/>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3" name="Google Shape;943;p29"/>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4" name="Google Shape;944;p29"/>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5" name="Google Shape;945;p29"/>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6" name="Google Shape;946;p29"/>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7" name="Google Shape;947;p29"/>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948" name="Google Shape;948;p29"/>
          <p:cNvGrpSpPr/>
          <p:nvPr/>
        </p:nvGrpSpPr>
        <p:grpSpPr>
          <a:xfrm rot="-5400000">
            <a:off x="348315" y="3682261"/>
            <a:ext cx="1129770" cy="1173854"/>
            <a:chOff x="11" y="583339"/>
            <a:chExt cx="1129770" cy="1173854"/>
          </a:xfrm>
        </p:grpSpPr>
        <p:sp>
          <p:nvSpPr>
            <p:cNvPr id="949" name="Google Shape;949;p29"/>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0" name="Google Shape;950;p29"/>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1" name="Google Shape;951;p29"/>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2" name="Google Shape;952;p29"/>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3" name="Google Shape;953;p29"/>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4" name="Google Shape;954;p29"/>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5" name="Google Shape;955;p29"/>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6" name="Google Shape;956;p29"/>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7" name="Google Shape;957;p29"/>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8" name="Google Shape;958;p29"/>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9" name="Google Shape;959;p29"/>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0" name="Google Shape;960;p29"/>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1" name="Google Shape;961;p29"/>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2" name="Google Shape;962;p29"/>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3" name="Google Shape;963;p29"/>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4" name="Google Shape;964;p29"/>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5" name="Google Shape;965;p29"/>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6" name="Google Shape;966;p29"/>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7" name="Google Shape;967;p29"/>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8" name="Google Shape;968;p29"/>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9" name="Google Shape;969;p29"/>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0" name="Google Shape;970;p29"/>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1" name="Google Shape;971;p29"/>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2" name="Google Shape;972;p29"/>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3" name="Google Shape;973;p29"/>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07850"/>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1pPr>
            <a:lvl2pPr lvl="1"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2pPr>
            <a:lvl3pPr lvl="2"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3pPr>
            <a:lvl4pPr lvl="3"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4pPr>
            <a:lvl5pPr lvl="4"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5pPr>
            <a:lvl6pPr lvl="5"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6pPr>
            <a:lvl7pPr lvl="6"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7pPr>
            <a:lvl8pPr lvl="7"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8pPr>
            <a:lvl9pPr lvl="8"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Questrial"/>
              <a:buChar char="●"/>
              <a:defRPr sz="1800">
                <a:solidFill>
                  <a:schemeClr val="accent2"/>
                </a:solidFill>
                <a:latin typeface="Questrial"/>
                <a:ea typeface="Questrial"/>
                <a:cs typeface="Questrial"/>
                <a:sym typeface="Questrial"/>
              </a:defRPr>
            </a:lvl1pPr>
            <a:lvl2pPr marL="914400" lvl="1"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2pPr>
            <a:lvl3pPr marL="1371600" lvl="2"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3pPr>
            <a:lvl4pPr marL="1828800" lvl="3"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4pPr>
            <a:lvl5pPr marL="2286000" lvl="4"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5pPr>
            <a:lvl6pPr marL="2743200" lvl="5"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6pPr>
            <a:lvl7pPr marL="3200400" lvl="6"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7pPr>
            <a:lvl8pPr marL="3657600" lvl="7"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8pPr>
            <a:lvl9pPr marL="4114800" lvl="8" indent="-317500">
              <a:lnSpc>
                <a:spcPct val="100000"/>
              </a:lnSpc>
              <a:spcBef>
                <a:spcPts val="1600"/>
              </a:spcBef>
              <a:spcAft>
                <a:spcPts val="1600"/>
              </a:spcAft>
              <a:buClr>
                <a:schemeClr val="accent2"/>
              </a:buClr>
              <a:buSzPts val="1400"/>
              <a:buFont typeface="Questrial"/>
              <a:buChar char="■"/>
              <a:defRPr>
                <a:solidFill>
                  <a:schemeClr val="accent2"/>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6" r:id="rId4"/>
    <p:sldLayoutId id="2147483674" r:id="rId5"/>
    <p:sldLayoutId id="214748367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81"/>
        <p:cNvGrpSpPr/>
        <p:nvPr/>
      </p:nvGrpSpPr>
      <p:grpSpPr>
        <a:xfrm>
          <a:off x="0" y="0"/>
          <a:ext cx="0" cy="0"/>
          <a:chOff x="0" y="0"/>
          <a:chExt cx="0" cy="0"/>
        </a:xfrm>
      </p:grpSpPr>
      <p:sp>
        <p:nvSpPr>
          <p:cNvPr id="3" name="Title 2">
            <a:extLst>
              <a:ext uri="{FF2B5EF4-FFF2-40B4-BE49-F238E27FC236}">
                <a16:creationId xmlns:a16="http://schemas.microsoft.com/office/drawing/2014/main" id="{5079D814-9550-4CBF-BC25-55734052836A}"/>
              </a:ext>
            </a:extLst>
          </p:cNvPr>
          <p:cNvSpPr>
            <a:spLocks noGrp="1"/>
          </p:cNvSpPr>
          <p:nvPr>
            <p:ph type="ctrTitle"/>
          </p:nvPr>
        </p:nvSpPr>
        <p:spPr>
          <a:xfrm>
            <a:off x="711900" y="1459077"/>
            <a:ext cx="6196200" cy="1112673"/>
          </a:xfrm>
        </p:spPr>
        <p:txBody>
          <a:bodyPr/>
          <a:lstStyle/>
          <a:p>
            <a:r>
              <a:rPr lang="en-US" sz="2800" b="1" dirty="0">
                <a:latin typeface="Times New Roman" panose="02020603050405020304" pitchFamily="18" charset="0"/>
                <a:cs typeface="Times New Roman" panose="02020603050405020304" pitchFamily="18" charset="0"/>
              </a:rPr>
              <a:t>Synthesis</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Data Scientist Recruitment Challenge</a:t>
            </a:r>
            <a:endParaRPr lang="en-US" sz="2800" dirty="0"/>
          </a:p>
        </p:txBody>
      </p:sp>
      <p:sp>
        <p:nvSpPr>
          <p:cNvPr id="5" name="Subtitle 4">
            <a:extLst>
              <a:ext uri="{FF2B5EF4-FFF2-40B4-BE49-F238E27FC236}">
                <a16:creationId xmlns:a16="http://schemas.microsoft.com/office/drawing/2014/main" id="{4C3E5CC4-ACB4-44A2-A49A-51A05A067019}"/>
              </a:ext>
            </a:extLst>
          </p:cNvPr>
          <p:cNvSpPr>
            <a:spLocks noGrp="1"/>
          </p:cNvSpPr>
          <p:nvPr>
            <p:ph type="subTitle" idx="1"/>
          </p:nvPr>
        </p:nvSpPr>
        <p:spPr>
          <a:xfrm>
            <a:off x="711900" y="2571750"/>
            <a:ext cx="5519851" cy="450900"/>
          </a:xfrm>
        </p:spPr>
        <p:txBody>
          <a:bodyPr/>
          <a:lstStyle/>
          <a:p>
            <a:pPr algn="r"/>
            <a:r>
              <a:rPr lang="en-US" dirty="0"/>
              <a:t>- Jasraj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73FE-29F1-4014-AFCE-DBEBA93C7510}"/>
              </a:ext>
            </a:extLst>
          </p:cNvPr>
          <p:cNvSpPr>
            <a:spLocks noGrp="1"/>
          </p:cNvSpPr>
          <p:nvPr>
            <p:ph type="title"/>
          </p:nvPr>
        </p:nvSpPr>
        <p:spPr/>
        <p:txBody>
          <a:bodyPr/>
          <a:lstStyle/>
          <a:p>
            <a:r>
              <a:rPr lang="en-US" dirty="0"/>
              <a:t>Going Forward</a:t>
            </a:r>
          </a:p>
        </p:txBody>
      </p:sp>
      <p:sp>
        <p:nvSpPr>
          <p:cNvPr id="3" name="Text Placeholder 2">
            <a:extLst>
              <a:ext uri="{FF2B5EF4-FFF2-40B4-BE49-F238E27FC236}">
                <a16:creationId xmlns:a16="http://schemas.microsoft.com/office/drawing/2014/main" id="{EFCA5E95-DDCB-4462-BC32-C10F820DA141}"/>
              </a:ext>
            </a:extLst>
          </p:cNvPr>
          <p:cNvSpPr>
            <a:spLocks noGrp="1"/>
          </p:cNvSpPr>
          <p:nvPr>
            <p:ph type="body" idx="1"/>
          </p:nvPr>
        </p:nvSpPr>
        <p:spPr>
          <a:xfrm>
            <a:off x="720000" y="1804813"/>
            <a:ext cx="7704000" cy="2716387"/>
          </a:xfrm>
        </p:spPr>
        <p:txBody>
          <a:bodyPr/>
          <a:lstStyle/>
          <a:p>
            <a:pPr>
              <a:buFont typeface="Arial" panose="020B0604020202020204" pitchFamily="34" charset="0"/>
              <a:buChar char="•"/>
            </a:pPr>
            <a:r>
              <a:rPr lang="en-US" sz="1600" dirty="0"/>
              <a:t>Research with facemasks designs and cost analysis</a:t>
            </a:r>
          </a:p>
          <a:p>
            <a:pPr marL="425450" indent="-285750">
              <a:buFont typeface="Arial" panose="020B0604020202020204" pitchFamily="34" charset="0"/>
              <a:buChar char="•"/>
            </a:pPr>
            <a:endParaRPr lang="en-US" sz="1600" dirty="0"/>
          </a:p>
          <a:p>
            <a:pPr>
              <a:buFont typeface="Arial" panose="020B0604020202020204" pitchFamily="34" charset="0"/>
              <a:buChar char="•"/>
            </a:pPr>
            <a:r>
              <a:rPr lang="en-US" sz="1600" dirty="0"/>
              <a:t>Research on consumer preferred materials and materials which cause irritation to skin</a:t>
            </a:r>
          </a:p>
          <a:p>
            <a:pPr marL="139700" indent="0">
              <a:buNone/>
            </a:pPr>
            <a:endParaRPr lang="en-US" sz="1600" dirty="0"/>
          </a:p>
          <a:p>
            <a:pPr>
              <a:buFont typeface="Arial" panose="020B0604020202020204" pitchFamily="34" charset="0"/>
              <a:buChar char="•"/>
            </a:pPr>
            <a:r>
              <a:rPr lang="en-US" sz="1600" dirty="0"/>
              <a:t>Work with an additional dataset with facemask images</a:t>
            </a:r>
          </a:p>
          <a:p>
            <a:pPr marL="139700" indent="0">
              <a:buNone/>
            </a:pPr>
            <a:endParaRPr lang="en-US" sz="1600" dirty="0"/>
          </a:p>
          <a:p>
            <a:pPr>
              <a:buFont typeface="Arial" panose="020B0604020202020204" pitchFamily="34" charset="0"/>
              <a:buChar char="•"/>
            </a:pPr>
            <a:r>
              <a:rPr lang="en-US" sz="1600" dirty="0"/>
              <a:t>Work with actual masks sales data instead of just reviews</a:t>
            </a:r>
          </a:p>
          <a:p>
            <a:pPr marL="139700" indent="0">
              <a:buNone/>
            </a:pPr>
            <a:endParaRPr lang="en-US" sz="1600" dirty="0"/>
          </a:p>
          <a:p>
            <a:pPr>
              <a:buFont typeface="Arial" panose="020B0604020202020204" pitchFamily="34" charset="0"/>
              <a:buChar char="•"/>
            </a:pPr>
            <a:r>
              <a:rPr lang="en-US" sz="1600" dirty="0"/>
              <a:t>Look into ways to prevent fogging of glasses with masks</a:t>
            </a:r>
          </a:p>
        </p:txBody>
      </p:sp>
    </p:spTree>
    <p:extLst>
      <p:ext uri="{BB962C8B-B14F-4D97-AF65-F5344CB8AC3E}">
        <p14:creationId xmlns:p14="http://schemas.microsoft.com/office/powerpoint/2010/main" val="289870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87"/>
        <p:cNvGrpSpPr/>
        <p:nvPr/>
      </p:nvGrpSpPr>
      <p:grpSpPr>
        <a:xfrm>
          <a:off x="0" y="0"/>
          <a:ext cx="0" cy="0"/>
          <a:chOff x="0" y="0"/>
          <a:chExt cx="0" cy="0"/>
        </a:xfrm>
      </p:grpSpPr>
      <p:sp>
        <p:nvSpPr>
          <p:cNvPr id="988" name="Google Shape;988;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Market Scenario</a:t>
            </a:r>
          </a:p>
        </p:txBody>
      </p:sp>
      <p:sp>
        <p:nvSpPr>
          <p:cNvPr id="989" name="Google Shape;989;p33"/>
          <p:cNvSpPr txBox="1">
            <a:spLocks noGrp="1"/>
          </p:cNvSpPr>
          <p:nvPr>
            <p:ph type="body" idx="1"/>
          </p:nvPr>
        </p:nvSpPr>
        <p:spPr>
          <a:xfrm>
            <a:off x="720000" y="1779651"/>
            <a:ext cx="3406326" cy="2420979"/>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There are 27 products being sold on the </a:t>
            </a:r>
            <a:r>
              <a:rPr lang="en-US" sz="1600" dirty="0" err="1"/>
              <a:t>iHerb</a:t>
            </a:r>
            <a:r>
              <a:rPr lang="en-US" sz="1600" dirty="0"/>
              <a:t> website.</a:t>
            </a:r>
          </a:p>
          <a:p>
            <a:endParaRPr lang="en-US" sz="1600" dirty="0"/>
          </a:p>
          <a:p>
            <a:pPr marL="285750" indent="-285750">
              <a:buFont typeface="Arial" panose="020B0604020202020204" pitchFamily="34" charset="0"/>
              <a:buChar char="•"/>
            </a:pPr>
            <a:r>
              <a:rPr lang="en-US" sz="1600" dirty="0"/>
              <a:t>Masks with price in the range of $8 to $23 have higher sales.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People tend to trust products with higher reviews more than those with lower reviews.</a:t>
            </a:r>
          </a:p>
          <a:p>
            <a:pPr marL="0" lvl="0" indent="0" algn="l" rtl="0">
              <a:spcBef>
                <a:spcPts val="0"/>
              </a:spcBef>
              <a:spcAft>
                <a:spcPts val="0"/>
              </a:spcAft>
              <a:buNone/>
            </a:pPr>
            <a:endParaRPr sz="1400" dirty="0">
              <a:solidFill>
                <a:schemeClr val="accent2"/>
              </a:solidFill>
            </a:endParaRPr>
          </a:p>
        </p:txBody>
      </p:sp>
      <p:pic>
        <p:nvPicPr>
          <p:cNvPr id="3" name="Picture 2" descr="Chart, scatter chart&#10;&#10;Description automatically generated">
            <a:extLst>
              <a:ext uri="{FF2B5EF4-FFF2-40B4-BE49-F238E27FC236}">
                <a16:creationId xmlns:a16="http://schemas.microsoft.com/office/drawing/2014/main" id="{9F7B1992-C020-4382-9970-498FF7F10020}"/>
              </a:ext>
            </a:extLst>
          </p:cNvPr>
          <p:cNvPicPr>
            <a:picLocks noChangeAspect="1"/>
          </p:cNvPicPr>
          <p:nvPr/>
        </p:nvPicPr>
        <p:blipFill>
          <a:blip r:embed="rId3"/>
          <a:stretch>
            <a:fillRect/>
          </a:stretch>
        </p:blipFill>
        <p:spPr>
          <a:xfrm>
            <a:off x="4690534" y="1779651"/>
            <a:ext cx="4326467" cy="29764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FC12-006E-4766-AEBC-EC303BC68EAF}"/>
              </a:ext>
            </a:extLst>
          </p:cNvPr>
          <p:cNvSpPr>
            <a:spLocks noGrp="1"/>
          </p:cNvSpPr>
          <p:nvPr>
            <p:ph type="title"/>
          </p:nvPr>
        </p:nvSpPr>
        <p:spPr/>
        <p:txBody>
          <a:bodyPr/>
          <a:lstStyle/>
          <a:p>
            <a:r>
              <a:rPr lang="en-US" dirty="0"/>
              <a:t>Leading Sellers in the Market</a:t>
            </a:r>
          </a:p>
        </p:txBody>
      </p:sp>
      <p:sp>
        <p:nvSpPr>
          <p:cNvPr id="8" name="TextBox 7">
            <a:extLst>
              <a:ext uri="{FF2B5EF4-FFF2-40B4-BE49-F238E27FC236}">
                <a16:creationId xmlns:a16="http://schemas.microsoft.com/office/drawing/2014/main" id="{C9AAC9B9-7C28-4F33-AA31-518CA2839EC4}"/>
              </a:ext>
            </a:extLst>
          </p:cNvPr>
          <p:cNvSpPr txBox="1"/>
          <p:nvPr/>
        </p:nvSpPr>
        <p:spPr>
          <a:xfrm>
            <a:off x="331014" y="2113152"/>
            <a:ext cx="2734734" cy="2308324"/>
          </a:xfrm>
          <a:prstGeom prst="rect">
            <a:avLst/>
          </a:prstGeom>
          <a:noFill/>
        </p:spPr>
        <p:txBody>
          <a:bodyPr wrap="square" rtlCol="0">
            <a:spAutoFit/>
          </a:bodyPr>
          <a:lstStyle/>
          <a:p>
            <a:r>
              <a:rPr lang="en-US" sz="1600" dirty="0">
                <a:solidFill>
                  <a:srgbClr val="EA5458"/>
                </a:solidFill>
                <a:latin typeface="Questrial" panose="020B0604020202020204" charset="0"/>
              </a:rPr>
              <a:t>The bar plot on the right models the number of reviews on each product. The products are sorted in descending order of their average rating. Clearly, average rating is not a good indicator of market competition.</a:t>
            </a:r>
          </a:p>
        </p:txBody>
      </p:sp>
      <p:pic>
        <p:nvPicPr>
          <p:cNvPr id="10" name="Picture 9" descr="Chart, bar chart, histogram&#10;&#10;Description automatically generated">
            <a:extLst>
              <a:ext uri="{FF2B5EF4-FFF2-40B4-BE49-F238E27FC236}">
                <a16:creationId xmlns:a16="http://schemas.microsoft.com/office/drawing/2014/main" id="{A33574EA-89D7-4D20-8AFE-EC4EE219E496}"/>
              </a:ext>
            </a:extLst>
          </p:cNvPr>
          <p:cNvPicPr>
            <a:picLocks noChangeAspect="1"/>
          </p:cNvPicPr>
          <p:nvPr/>
        </p:nvPicPr>
        <p:blipFill>
          <a:blip r:embed="rId3"/>
          <a:stretch>
            <a:fillRect/>
          </a:stretch>
        </p:blipFill>
        <p:spPr>
          <a:xfrm>
            <a:off x="3360454" y="1700688"/>
            <a:ext cx="5621866" cy="3133253"/>
          </a:xfrm>
          <a:prstGeom prst="rect">
            <a:avLst/>
          </a:prstGeom>
        </p:spPr>
      </p:pic>
    </p:spTree>
    <p:extLst>
      <p:ext uri="{BB962C8B-B14F-4D97-AF65-F5344CB8AC3E}">
        <p14:creationId xmlns:p14="http://schemas.microsoft.com/office/powerpoint/2010/main" val="33792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FC12-006E-4766-AEBC-EC303BC68EAF}"/>
              </a:ext>
            </a:extLst>
          </p:cNvPr>
          <p:cNvSpPr>
            <a:spLocks noGrp="1"/>
          </p:cNvSpPr>
          <p:nvPr>
            <p:ph type="title"/>
          </p:nvPr>
        </p:nvSpPr>
        <p:spPr/>
        <p:txBody>
          <a:bodyPr/>
          <a:lstStyle/>
          <a:p>
            <a:r>
              <a:rPr lang="en-US" dirty="0"/>
              <a:t>Leading Sellers in the Market</a:t>
            </a:r>
          </a:p>
        </p:txBody>
      </p:sp>
      <p:graphicFrame>
        <p:nvGraphicFramePr>
          <p:cNvPr id="11" name="Table 11">
            <a:extLst>
              <a:ext uri="{FF2B5EF4-FFF2-40B4-BE49-F238E27FC236}">
                <a16:creationId xmlns:a16="http://schemas.microsoft.com/office/drawing/2014/main" id="{724658A5-8266-4CF2-8F72-1A0A670D87F9}"/>
              </a:ext>
            </a:extLst>
          </p:cNvPr>
          <p:cNvGraphicFramePr>
            <a:graphicFrameLocks noGrp="1"/>
          </p:cNvGraphicFramePr>
          <p:nvPr>
            <p:extLst>
              <p:ext uri="{D42A27DB-BD31-4B8C-83A1-F6EECF244321}">
                <p14:modId xmlns:p14="http://schemas.microsoft.com/office/powerpoint/2010/main" val="1344034509"/>
              </p:ext>
            </p:extLst>
          </p:nvPr>
        </p:nvGraphicFramePr>
        <p:xfrm>
          <a:off x="5613399" y="1837267"/>
          <a:ext cx="3471334" cy="2920476"/>
        </p:xfrm>
        <a:graphic>
          <a:graphicData uri="http://schemas.openxmlformats.org/drawingml/2006/table">
            <a:tbl>
              <a:tblPr firstRow="1" bandRow="1">
                <a:tableStyleId>{D474D12E-9567-4423-AC43-F4C881593D7E}</a:tableStyleId>
              </a:tblPr>
              <a:tblGrid>
                <a:gridCol w="1735667">
                  <a:extLst>
                    <a:ext uri="{9D8B030D-6E8A-4147-A177-3AD203B41FA5}">
                      <a16:colId xmlns:a16="http://schemas.microsoft.com/office/drawing/2014/main" val="4134794908"/>
                    </a:ext>
                  </a:extLst>
                </a:gridCol>
                <a:gridCol w="1735667">
                  <a:extLst>
                    <a:ext uri="{9D8B030D-6E8A-4147-A177-3AD203B41FA5}">
                      <a16:colId xmlns:a16="http://schemas.microsoft.com/office/drawing/2014/main" val="1332939706"/>
                    </a:ext>
                  </a:extLst>
                </a:gridCol>
              </a:tblGrid>
              <a:tr h="486746">
                <a:tc>
                  <a:txBody>
                    <a:bodyPr/>
                    <a:lstStyle/>
                    <a:p>
                      <a:pPr algn="ctr"/>
                      <a:r>
                        <a:rPr lang="en-US" sz="1800" dirty="0">
                          <a:solidFill>
                            <a:srgbClr val="EA5458"/>
                          </a:solidFill>
                          <a:latin typeface="Paytone One" panose="020B0604020202020204" charset="0"/>
                        </a:rPr>
                        <a:t>Product ID</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dirty="0">
                          <a:solidFill>
                            <a:srgbClr val="EA5458"/>
                          </a:solidFill>
                          <a:latin typeface="Paytone One" panose="020B0604020202020204" charset="0"/>
                        </a:rPr>
                        <a:t>Product Price</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93731060"/>
                  </a:ext>
                </a:extLst>
              </a:tr>
              <a:tr h="486746">
                <a:tc>
                  <a:txBody>
                    <a:bodyPr/>
                    <a:lstStyle/>
                    <a:p>
                      <a:pPr algn="ctr"/>
                      <a:r>
                        <a:rPr lang="en-US" sz="1800" dirty="0">
                          <a:solidFill>
                            <a:srgbClr val="EA5458"/>
                          </a:solidFill>
                          <a:latin typeface="Questrial" panose="020B0604020202020204" charset="0"/>
                        </a:rPr>
                        <a:t>99829</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dirty="0">
                          <a:solidFill>
                            <a:srgbClr val="EA5458"/>
                          </a:solidFill>
                          <a:latin typeface="Questrial" panose="020B0604020202020204" charset="0"/>
                        </a:rPr>
                        <a:t>22.44</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896548976"/>
                  </a:ext>
                </a:extLst>
              </a:tr>
              <a:tr h="486746">
                <a:tc>
                  <a:txBody>
                    <a:bodyPr/>
                    <a:lstStyle/>
                    <a:p>
                      <a:pPr algn="ctr"/>
                      <a:r>
                        <a:rPr lang="en-US" sz="1800" dirty="0">
                          <a:solidFill>
                            <a:srgbClr val="EA5458"/>
                          </a:solidFill>
                          <a:latin typeface="Questrial" panose="020B0604020202020204" charset="0"/>
                        </a:rPr>
                        <a:t>99830</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dirty="0">
                          <a:solidFill>
                            <a:srgbClr val="EA5458"/>
                          </a:solidFill>
                          <a:latin typeface="Questrial" panose="020B0604020202020204" charset="0"/>
                        </a:rPr>
                        <a:t>22.44</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116792877"/>
                  </a:ext>
                </a:extLst>
              </a:tr>
              <a:tr h="486746">
                <a:tc>
                  <a:txBody>
                    <a:bodyPr/>
                    <a:lstStyle/>
                    <a:p>
                      <a:pPr algn="ctr"/>
                      <a:r>
                        <a:rPr lang="en-US" sz="1800" dirty="0">
                          <a:solidFill>
                            <a:srgbClr val="EA5458"/>
                          </a:solidFill>
                          <a:latin typeface="Questrial" panose="020B0604020202020204" charset="0"/>
                        </a:rPr>
                        <a:t>100237</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dirty="0">
                          <a:solidFill>
                            <a:srgbClr val="EA5458"/>
                          </a:solidFill>
                          <a:latin typeface="Questrial" panose="020B0604020202020204" charset="0"/>
                        </a:rPr>
                        <a:t>17.72</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45572149"/>
                  </a:ext>
                </a:extLst>
              </a:tr>
              <a:tr h="486746">
                <a:tc>
                  <a:txBody>
                    <a:bodyPr/>
                    <a:lstStyle/>
                    <a:p>
                      <a:pPr algn="ctr"/>
                      <a:r>
                        <a:rPr lang="en-US" sz="1800" dirty="0">
                          <a:solidFill>
                            <a:srgbClr val="EA5458"/>
                          </a:solidFill>
                          <a:latin typeface="Questrial" panose="020B0604020202020204" charset="0"/>
                        </a:rPr>
                        <a:t>102734</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dirty="0">
                          <a:solidFill>
                            <a:srgbClr val="EA5458"/>
                          </a:solidFill>
                          <a:latin typeface="Questrial" panose="020B0604020202020204" charset="0"/>
                        </a:rPr>
                        <a:t>15.35</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58108655"/>
                  </a:ext>
                </a:extLst>
              </a:tr>
              <a:tr h="486746">
                <a:tc>
                  <a:txBody>
                    <a:bodyPr/>
                    <a:lstStyle/>
                    <a:p>
                      <a:pPr algn="ctr"/>
                      <a:r>
                        <a:rPr lang="en-US" sz="1800" dirty="0">
                          <a:solidFill>
                            <a:srgbClr val="EA5458"/>
                          </a:solidFill>
                          <a:latin typeface="Questrial" panose="020B0604020202020204" charset="0"/>
                        </a:rPr>
                        <a:t>101955</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dirty="0">
                          <a:solidFill>
                            <a:srgbClr val="EA5458"/>
                          </a:solidFill>
                          <a:latin typeface="Questrial" panose="020B0604020202020204" charset="0"/>
                        </a:rPr>
                        <a:t>8.86</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11654108"/>
                  </a:ext>
                </a:extLst>
              </a:tr>
            </a:tbl>
          </a:graphicData>
        </a:graphic>
      </p:graphicFrame>
      <p:pic>
        <p:nvPicPr>
          <p:cNvPr id="13" name="Picture 12" descr="Chart, bar chart&#10;&#10;Description automatically generated">
            <a:extLst>
              <a:ext uri="{FF2B5EF4-FFF2-40B4-BE49-F238E27FC236}">
                <a16:creationId xmlns:a16="http://schemas.microsoft.com/office/drawing/2014/main" id="{240A11F0-180B-48BA-A1A3-35DE820EC85F}"/>
              </a:ext>
            </a:extLst>
          </p:cNvPr>
          <p:cNvPicPr>
            <a:picLocks noChangeAspect="1"/>
          </p:cNvPicPr>
          <p:nvPr/>
        </p:nvPicPr>
        <p:blipFill>
          <a:blip r:embed="rId3"/>
          <a:stretch>
            <a:fillRect/>
          </a:stretch>
        </p:blipFill>
        <p:spPr>
          <a:xfrm>
            <a:off x="173707" y="1837267"/>
            <a:ext cx="5439692" cy="3064409"/>
          </a:xfrm>
          <a:prstGeom prst="rect">
            <a:avLst/>
          </a:prstGeom>
        </p:spPr>
      </p:pic>
    </p:spTree>
    <p:extLst>
      <p:ext uri="{BB962C8B-B14F-4D97-AF65-F5344CB8AC3E}">
        <p14:creationId xmlns:p14="http://schemas.microsoft.com/office/powerpoint/2010/main" val="407867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C158-1A8B-4F71-A605-B043129C3FB5}"/>
              </a:ext>
            </a:extLst>
          </p:cNvPr>
          <p:cNvSpPr>
            <a:spLocks noGrp="1"/>
          </p:cNvSpPr>
          <p:nvPr>
            <p:ph type="title"/>
          </p:nvPr>
        </p:nvSpPr>
        <p:spPr/>
        <p:txBody>
          <a:bodyPr/>
          <a:lstStyle/>
          <a:p>
            <a:r>
              <a:rPr lang="en-US" dirty="0"/>
              <a:t>Topic Modelling using LDA</a:t>
            </a:r>
          </a:p>
        </p:txBody>
      </p:sp>
      <p:sp>
        <p:nvSpPr>
          <p:cNvPr id="7" name="Google Shape;989;p33">
            <a:extLst>
              <a:ext uri="{FF2B5EF4-FFF2-40B4-BE49-F238E27FC236}">
                <a16:creationId xmlns:a16="http://schemas.microsoft.com/office/drawing/2014/main" id="{61EEAA84-05B0-4C07-A0A8-407AEB6574AE}"/>
              </a:ext>
            </a:extLst>
          </p:cNvPr>
          <p:cNvSpPr txBox="1">
            <a:spLocks noGrp="1"/>
          </p:cNvSpPr>
          <p:nvPr>
            <p:ph type="body" idx="1"/>
          </p:nvPr>
        </p:nvSpPr>
        <p:spPr>
          <a:xfrm>
            <a:off x="560918" y="2076977"/>
            <a:ext cx="3406326" cy="2420979"/>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rgbClr val="EA5458"/>
                </a:solidFill>
                <a:latin typeface="Questrial" panose="020B0604020202020204" charset="0"/>
              </a:rPr>
              <a:t>Topic modelling using LDA was performed, and topic coherence measure was used to determine the optimal choice for the number of topics.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Graph </a:t>
            </a:r>
            <a:r>
              <a:rPr lang="en-US" sz="1600" dirty="0">
                <a:solidFill>
                  <a:srgbClr val="EA5458"/>
                </a:solidFill>
                <a:latin typeface="Questrial" panose="020B0604020202020204" charset="0"/>
              </a:rPr>
              <a:t> on the right suggested using N = 14, since score changes minimally after that.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0" lvl="0" indent="0" algn="l" rtl="0">
              <a:spcBef>
                <a:spcPts val="0"/>
              </a:spcBef>
              <a:spcAft>
                <a:spcPts val="0"/>
              </a:spcAft>
              <a:buNone/>
            </a:pPr>
            <a:endParaRPr sz="1400" dirty="0">
              <a:solidFill>
                <a:schemeClr val="accent2"/>
              </a:solidFill>
            </a:endParaRPr>
          </a:p>
        </p:txBody>
      </p:sp>
      <p:pic>
        <p:nvPicPr>
          <p:cNvPr id="9" name="Picture 8" descr="Chart, line chart&#10;&#10;Description automatically generated">
            <a:extLst>
              <a:ext uri="{FF2B5EF4-FFF2-40B4-BE49-F238E27FC236}">
                <a16:creationId xmlns:a16="http://schemas.microsoft.com/office/drawing/2014/main" id="{9FA8EDC7-3528-4427-9855-9921C1014ACF}"/>
              </a:ext>
            </a:extLst>
          </p:cNvPr>
          <p:cNvPicPr>
            <a:picLocks noChangeAspect="1"/>
          </p:cNvPicPr>
          <p:nvPr/>
        </p:nvPicPr>
        <p:blipFill>
          <a:blip r:embed="rId3"/>
          <a:stretch>
            <a:fillRect/>
          </a:stretch>
        </p:blipFill>
        <p:spPr>
          <a:xfrm>
            <a:off x="4698999" y="1808974"/>
            <a:ext cx="4340429" cy="2956983"/>
          </a:xfrm>
          <a:prstGeom prst="rect">
            <a:avLst/>
          </a:prstGeom>
        </p:spPr>
      </p:pic>
    </p:spTree>
    <p:extLst>
      <p:ext uri="{BB962C8B-B14F-4D97-AF65-F5344CB8AC3E}">
        <p14:creationId xmlns:p14="http://schemas.microsoft.com/office/powerpoint/2010/main" val="91879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E365-1A6B-47E5-ACCC-11DB7CA98140}"/>
              </a:ext>
            </a:extLst>
          </p:cNvPr>
          <p:cNvSpPr>
            <a:spLocks noGrp="1"/>
          </p:cNvSpPr>
          <p:nvPr>
            <p:ph type="title"/>
          </p:nvPr>
        </p:nvSpPr>
        <p:spPr/>
        <p:txBody>
          <a:bodyPr/>
          <a:lstStyle/>
          <a:p>
            <a:r>
              <a:rPr lang="en-US" dirty="0">
                <a:solidFill>
                  <a:srgbClr val="EA5458"/>
                </a:solidFill>
              </a:rPr>
              <a:t>Topic</a:t>
            </a:r>
            <a:r>
              <a:rPr lang="en-US" dirty="0"/>
              <a:t> Word Clouds</a:t>
            </a:r>
          </a:p>
        </p:txBody>
      </p:sp>
      <p:pic>
        <p:nvPicPr>
          <p:cNvPr id="9" name="Picture 8" descr="A picture containing logo&#10;&#10;Description automatically generated">
            <a:extLst>
              <a:ext uri="{FF2B5EF4-FFF2-40B4-BE49-F238E27FC236}">
                <a16:creationId xmlns:a16="http://schemas.microsoft.com/office/drawing/2014/main" id="{4DB6922F-2F27-4335-9C10-0BB47ACC6A55}"/>
              </a:ext>
            </a:extLst>
          </p:cNvPr>
          <p:cNvPicPr>
            <a:picLocks noChangeAspect="1"/>
          </p:cNvPicPr>
          <p:nvPr/>
        </p:nvPicPr>
        <p:blipFill>
          <a:blip r:embed="rId3"/>
          <a:stretch>
            <a:fillRect/>
          </a:stretch>
        </p:blipFill>
        <p:spPr>
          <a:xfrm>
            <a:off x="4695825" y="1733025"/>
            <a:ext cx="4448175" cy="2965450"/>
          </a:xfrm>
          <a:prstGeom prst="rect">
            <a:avLst/>
          </a:prstGeom>
        </p:spPr>
      </p:pic>
      <p:sp>
        <p:nvSpPr>
          <p:cNvPr id="11" name="Google Shape;989;p33">
            <a:extLst>
              <a:ext uri="{FF2B5EF4-FFF2-40B4-BE49-F238E27FC236}">
                <a16:creationId xmlns:a16="http://schemas.microsoft.com/office/drawing/2014/main" id="{052A235D-A938-4143-9D78-EDEC2D27EF9D}"/>
              </a:ext>
            </a:extLst>
          </p:cNvPr>
          <p:cNvSpPr txBox="1">
            <a:spLocks noGrp="1"/>
          </p:cNvSpPr>
          <p:nvPr>
            <p:ph type="body" idx="1"/>
          </p:nvPr>
        </p:nvSpPr>
        <p:spPr>
          <a:xfrm>
            <a:off x="533733" y="2005260"/>
            <a:ext cx="3406326" cy="2420979"/>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rgbClr val="EA5458"/>
                </a:solidFill>
                <a:latin typeface="Questrial" panose="020B0604020202020204" charset="0"/>
              </a:rPr>
              <a:t>Topics 1 and 3 discuss how well the mask fits. </a:t>
            </a:r>
          </a:p>
          <a:p>
            <a:pPr marL="285750" indent="-285750">
              <a:buFont typeface="Arial" panose="020B0604020202020204" pitchFamily="34" charset="0"/>
              <a:buChar char="•"/>
            </a:pPr>
            <a:endParaRPr lang="en-US" sz="1600" dirty="0">
              <a:solidFill>
                <a:srgbClr val="EA5458"/>
              </a:solidFill>
              <a:latin typeface="Questrial" panose="020B0604020202020204" charset="0"/>
            </a:endParaRPr>
          </a:p>
          <a:p>
            <a:pPr marL="285750" indent="-285750">
              <a:buFont typeface="Arial" panose="020B0604020202020204" pitchFamily="34" charset="0"/>
              <a:buChar char="•"/>
            </a:pPr>
            <a:r>
              <a:rPr lang="en-US" sz="1600" dirty="0">
                <a:solidFill>
                  <a:srgbClr val="EA5458"/>
                </a:solidFill>
                <a:latin typeface="Questrial" panose="020B0604020202020204" charset="0"/>
              </a:rPr>
              <a:t>Direct research towards different mask sizes in demand in the market.</a:t>
            </a:r>
          </a:p>
          <a:p>
            <a:pPr marL="285750" indent="-285750">
              <a:buFont typeface="Arial" panose="020B0604020202020204" pitchFamily="34" charset="0"/>
              <a:buChar char="•"/>
            </a:pPr>
            <a:endParaRPr lang="en-US" sz="1600" dirty="0">
              <a:solidFill>
                <a:srgbClr val="EA5458"/>
              </a:solidFill>
              <a:latin typeface="Questrial" panose="020B0604020202020204" charset="0"/>
            </a:endParaRPr>
          </a:p>
          <a:p>
            <a:pPr marL="285750" indent="-285750">
              <a:buFont typeface="Arial" panose="020B0604020202020204" pitchFamily="34" charset="0"/>
              <a:buChar char="•"/>
            </a:pPr>
            <a:r>
              <a:rPr lang="en-US" sz="1600" dirty="0"/>
              <a:t>Set up production process to cater to a large consumer base.</a:t>
            </a:r>
          </a:p>
          <a:p>
            <a:pPr marL="285750" indent="-285750">
              <a:buFont typeface="Arial" panose="020B0604020202020204" pitchFamily="34" charset="0"/>
              <a:buChar char="•"/>
            </a:pPr>
            <a:endParaRPr lang="en-US" sz="1600" dirty="0"/>
          </a:p>
          <a:p>
            <a:pPr marL="0" lvl="0" indent="0" algn="l" rtl="0">
              <a:spcBef>
                <a:spcPts val="0"/>
              </a:spcBef>
              <a:spcAft>
                <a:spcPts val="0"/>
              </a:spcAft>
              <a:buNone/>
            </a:pPr>
            <a:endParaRPr sz="1400" dirty="0">
              <a:solidFill>
                <a:schemeClr val="accent2"/>
              </a:solidFill>
            </a:endParaRPr>
          </a:p>
        </p:txBody>
      </p:sp>
    </p:spTree>
    <p:extLst>
      <p:ext uri="{BB962C8B-B14F-4D97-AF65-F5344CB8AC3E}">
        <p14:creationId xmlns:p14="http://schemas.microsoft.com/office/powerpoint/2010/main" val="189948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E365-1A6B-47E5-ACCC-11DB7CA98140}"/>
              </a:ext>
            </a:extLst>
          </p:cNvPr>
          <p:cNvSpPr>
            <a:spLocks noGrp="1"/>
          </p:cNvSpPr>
          <p:nvPr>
            <p:ph type="title"/>
          </p:nvPr>
        </p:nvSpPr>
        <p:spPr/>
        <p:txBody>
          <a:bodyPr/>
          <a:lstStyle/>
          <a:p>
            <a:r>
              <a:rPr lang="en-US" dirty="0">
                <a:solidFill>
                  <a:srgbClr val="EA5458"/>
                </a:solidFill>
              </a:rPr>
              <a:t>Topic</a:t>
            </a:r>
            <a:r>
              <a:rPr lang="en-US" dirty="0"/>
              <a:t> Word Clouds</a:t>
            </a:r>
          </a:p>
        </p:txBody>
      </p:sp>
      <p:sp>
        <p:nvSpPr>
          <p:cNvPr id="11" name="Google Shape;989;p33">
            <a:extLst>
              <a:ext uri="{FF2B5EF4-FFF2-40B4-BE49-F238E27FC236}">
                <a16:creationId xmlns:a16="http://schemas.microsoft.com/office/drawing/2014/main" id="{052A235D-A938-4143-9D78-EDEC2D27EF9D}"/>
              </a:ext>
            </a:extLst>
          </p:cNvPr>
          <p:cNvSpPr txBox="1">
            <a:spLocks noGrp="1"/>
          </p:cNvSpPr>
          <p:nvPr>
            <p:ph type="body" idx="1"/>
          </p:nvPr>
        </p:nvSpPr>
        <p:spPr>
          <a:xfrm>
            <a:off x="542200" y="2254111"/>
            <a:ext cx="3406326" cy="1923273"/>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rgbClr val="EA5458"/>
                </a:solidFill>
                <a:latin typeface="Questrial" panose="020B0604020202020204" charset="0"/>
              </a:rPr>
              <a:t>Topics 2 and 6 discuss the price of the masks, amongst other topics. </a:t>
            </a:r>
          </a:p>
          <a:p>
            <a:pPr marL="285750" indent="-285750">
              <a:buFont typeface="Arial" panose="020B0604020202020204" pitchFamily="34" charset="0"/>
              <a:buChar char="•"/>
            </a:pPr>
            <a:endParaRPr lang="en-US" sz="1600" dirty="0">
              <a:solidFill>
                <a:srgbClr val="EA5458"/>
              </a:solidFill>
              <a:latin typeface="Questrial" panose="020B0604020202020204" charset="0"/>
            </a:endParaRPr>
          </a:p>
          <a:p>
            <a:pPr marL="285750" indent="-285750">
              <a:buFont typeface="Arial" panose="020B0604020202020204" pitchFamily="34" charset="0"/>
              <a:buChar char="•"/>
            </a:pPr>
            <a:r>
              <a:rPr lang="en-US" sz="1600" dirty="0">
                <a:solidFill>
                  <a:srgbClr val="EA5458"/>
                </a:solidFill>
                <a:latin typeface="Questrial" panose="020B0604020202020204" charset="0"/>
              </a:rPr>
              <a:t>Cheap and disposable masks or if the price is high, they should be durable and reusable.</a:t>
            </a:r>
            <a:endParaRPr lang="en-US" sz="1600" dirty="0"/>
          </a:p>
          <a:p>
            <a:pPr marL="0" lvl="0" indent="0" algn="l" rtl="0">
              <a:spcBef>
                <a:spcPts val="0"/>
              </a:spcBef>
              <a:spcAft>
                <a:spcPts val="0"/>
              </a:spcAft>
              <a:buNone/>
            </a:pPr>
            <a:endParaRPr sz="1400" dirty="0">
              <a:solidFill>
                <a:schemeClr val="accent2"/>
              </a:solidFill>
            </a:endParaRPr>
          </a:p>
        </p:txBody>
      </p:sp>
      <p:pic>
        <p:nvPicPr>
          <p:cNvPr id="4" name="Picture 3" descr="Logo&#10;&#10;Description automatically generated with medium confidence">
            <a:extLst>
              <a:ext uri="{FF2B5EF4-FFF2-40B4-BE49-F238E27FC236}">
                <a16:creationId xmlns:a16="http://schemas.microsoft.com/office/drawing/2014/main" id="{323B870B-BED1-4B51-9A7F-F77E340496CD}"/>
              </a:ext>
            </a:extLst>
          </p:cNvPr>
          <p:cNvPicPr>
            <a:picLocks noChangeAspect="1"/>
          </p:cNvPicPr>
          <p:nvPr/>
        </p:nvPicPr>
        <p:blipFill>
          <a:blip r:embed="rId3"/>
          <a:stretch>
            <a:fillRect/>
          </a:stretch>
        </p:blipFill>
        <p:spPr>
          <a:xfrm>
            <a:off x="4682066" y="1793349"/>
            <a:ext cx="4267199" cy="2844799"/>
          </a:xfrm>
          <a:prstGeom prst="rect">
            <a:avLst/>
          </a:prstGeom>
        </p:spPr>
      </p:pic>
    </p:spTree>
    <p:extLst>
      <p:ext uri="{BB962C8B-B14F-4D97-AF65-F5344CB8AC3E}">
        <p14:creationId xmlns:p14="http://schemas.microsoft.com/office/powerpoint/2010/main" val="40160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E365-1A6B-47E5-ACCC-11DB7CA98140}"/>
              </a:ext>
            </a:extLst>
          </p:cNvPr>
          <p:cNvSpPr>
            <a:spLocks noGrp="1"/>
          </p:cNvSpPr>
          <p:nvPr>
            <p:ph type="title"/>
          </p:nvPr>
        </p:nvSpPr>
        <p:spPr/>
        <p:txBody>
          <a:bodyPr/>
          <a:lstStyle/>
          <a:p>
            <a:r>
              <a:rPr lang="en-US" dirty="0">
                <a:solidFill>
                  <a:srgbClr val="EA5458"/>
                </a:solidFill>
              </a:rPr>
              <a:t>Topic</a:t>
            </a:r>
            <a:r>
              <a:rPr lang="en-US" dirty="0"/>
              <a:t> Word Clouds</a:t>
            </a:r>
          </a:p>
        </p:txBody>
      </p:sp>
      <p:sp>
        <p:nvSpPr>
          <p:cNvPr id="11" name="Google Shape;989;p33">
            <a:extLst>
              <a:ext uri="{FF2B5EF4-FFF2-40B4-BE49-F238E27FC236}">
                <a16:creationId xmlns:a16="http://schemas.microsoft.com/office/drawing/2014/main" id="{052A235D-A938-4143-9D78-EDEC2D27EF9D}"/>
              </a:ext>
            </a:extLst>
          </p:cNvPr>
          <p:cNvSpPr txBox="1">
            <a:spLocks noGrp="1"/>
          </p:cNvSpPr>
          <p:nvPr>
            <p:ph type="body" idx="1"/>
          </p:nvPr>
        </p:nvSpPr>
        <p:spPr>
          <a:xfrm>
            <a:off x="720000" y="2446024"/>
            <a:ext cx="3039200" cy="166080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rgbClr val="EA5458"/>
                </a:solidFill>
                <a:latin typeface="Questrial" panose="020B0604020202020204" charset="0"/>
              </a:rPr>
              <a:t>Colors</a:t>
            </a:r>
          </a:p>
          <a:p>
            <a:pPr marL="285750" indent="-285750">
              <a:buFont typeface="Arial" panose="020B0604020202020204" pitchFamily="34" charset="0"/>
              <a:buChar char="•"/>
            </a:pPr>
            <a:r>
              <a:rPr lang="en-US" sz="1600" dirty="0">
                <a:solidFill>
                  <a:srgbClr val="EA5458"/>
                </a:solidFill>
                <a:latin typeface="Questrial" panose="020B0604020202020204" charset="0"/>
              </a:rPr>
              <a:t>Design</a:t>
            </a:r>
          </a:p>
          <a:p>
            <a:pPr marL="285750" indent="-285750">
              <a:buFont typeface="Arial" panose="020B0604020202020204" pitchFamily="34" charset="0"/>
              <a:buChar char="•"/>
            </a:pPr>
            <a:r>
              <a:rPr lang="en-US" sz="1600" dirty="0">
                <a:solidFill>
                  <a:srgbClr val="EA5458"/>
                </a:solidFill>
                <a:latin typeface="Questrial" panose="020B0604020202020204" charset="0"/>
              </a:rPr>
              <a:t>Layering in the masks</a:t>
            </a:r>
          </a:p>
          <a:p>
            <a:pPr marL="285750" indent="-285750">
              <a:buFont typeface="Arial" panose="020B0604020202020204" pitchFamily="34" charset="0"/>
              <a:buChar char="•"/>
            </a:pPr>
            <a:r>
              <a:rPr lang="en-US" sz="1600" dirty="0">
                <a:solidFill>
                  <a:srgbClr val="EA5458"/>
                </a:solidFill>
                <a:latin typeface="Questrial" panose="020B0604020202020204" charset="0"/>
              </a:rPr>
              <a:t>Fogging of glasses </a:t>
            </a:r>
          </a:p>
          <a:p>
            <a:pPr marL="285750" indent="-285750">
              <a:buFont typeface="Arial" panose="020B0604020202020204" pitchFamily="34" charset="0"/>
              <a:buChar char="•"/>
            </a:pPr>
            <a:r>
              <a:rPr lang="en-US" sz="1600" dirty="0">
                <a:solidFill>
                  <a:srgbClr val="EA5458"/>
                </a:solidFill>
                <a:latin typeface="Questrial" panose="020B0604020202020204" charset="0"/>
              </a:rPr>
              <a:t>Masks start smelling after a while of use.</a:t>
            </a:r>
            <a:endParaRPr lang="en-US" sz="1600" dirty="0"/>
          </a:p>
          <a:p>
            <a:pPr marL="0" lvl="0" indent="0" algn="l" rtl="0">
              <a:spcBef>
                <a:spcPts val="0"/>
              </a:spcBef>
              <a:spcAft>
                <a:spcPts val="0"/>
              </a:spcAft>
              <a:buNone/>
            </a:pPr>
            <a:endParaRPr sz="1400" dirty="0">
              <a:solidFill>
                <a:schemeClr val="accent2"/>
              </a:solidFill>
            </a:endParaRPr>
          </a:p>
        </p:txBody>
      </p:sp>
      <p:pic>
        <p:nvPicPr>
          <p:cNvPr id="5" name="Picture 4" descr="Text&#10;&#10;Description automatically generated with low confidence">
            <a:extLst>
              <a:ext uri="{FF2B5EF4-FFF2-40B4-BE49-F238E27FC236}">
                <a16:creationId xmlns:a16="http://schemas.microsoft.com/office/drawing/2014/main" id="{572C9528-D74B-4CCC-A169-4AF50ABF11DD}"/>
              </a:ext>
            </a:extLst>
          </p:cNvPr>
          <p:cNvPicPr>
            <a:picLocks noChangeAspect="1"/>
          </p:cNvPicPr>
          <p:nvPr/>
        </p:nvPicPr>
        <p:blipFill>
          <a:blip r:embed="rId3"/>
          <a:stretch>
            <a:fillRect/>
          </a:stretch>
        </p:blipFill>
        <p:spPr>
          <a:xfrm>
            <a:off x="4699001" y="1854381"/>
            <a:ext cx="4266142" cy="2844094"/>
          </a:xfrm>
          <a:prstGeom prst="rect">
            <a:avLst/>
          </a:prstGeom>
        </p:spPr>
      </p:pic>
    </p:spTree>
    <p:extLst>
      <p:ext uri="{BB962C8B-B14F-4D97-AF65-F5344CB8AC3E}">
        <p14:creationId xmlns:p14="http://schemas.microsoft.com/office/powerpoint/2010/main" val="100972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E365-1A6B-47E5-ACCC-11DB7CA98140}"/>
              </a:ext>
            </a:extLst>
          </p:cNvPr>
          <p:cNvSpPr>
            <a:spLocks noGrp="1"/>
          </p:cNvSpPr>
          <p:nvPr>
            <p:ph type="title"/>
          </p:nvPr>
        </p:nvSpPr>
        <p:spPr/>
        <p:txBody>
          <a:bodyPr/>
          <a:lstStyle/>
          <a:p>
            <a:r>
              <a:rPr lang="en-US" dirty="0">
                <a:solidFill>
                  <a:srgbClr val="EA5458"/>
                </a:solidFill>
              </a:rPr>
              <a:t>Consumer Profiles</a:t>
            </a:r>
            <a:endParaRPr lang="en-US" dirty="0"/>
          </a:p>
        </p:txBody>
      </p:sp>
      <p:sp>
        <p:nvSpPr>
          <p:cNvPr id="4" name="Text Placeholder 3">
            <a:extLst>
              <a:ext uri="{FF2B5EF4-FFF2-40B4-BE49-F238E27FC236}">
                <a16:creationId xmlns:a16="http://schemas.microsoft.com/office/drawing/2014/main" id="{E6A98751-6A7A-4E44-B1EE-B0F106E502B1}"/>
              </a:ext>
            </a:extLst>
          </p:cNvPr>
          <p:cNvSpPr>
            <a:spLocks noGrp="1"/>
          </p:cNvSpPr>
          <p:nvPr>
            <p:ph type="body" idx="1"/>
          </p:nvPr>
        </p:nvSpPr>
        <p:spPr>
          <a:xfrm>
            <a:off x="720000" y="1829688"/>
            <a:ext cx="7704000" cy="2868787"/>
          </a:xfrm>
        </p:spPr>
        <p:txBody>
          <a:bodyPr/>
          <a:lstStyle/>
          <a:p>
            <a:r>
              <a:rPr lang="en-US" sz="1600" dirty="0"/>
              <a:t>Cheap buyers – A section of the consumers are looking for cheap and disposable masks. These masks need not be of the highest quality or durable even.</a:t>
            </a:r>
          </a:p>
          <a:p>
            <a:r>
              <a:rPr lang="en-US" sz="1600" dirty="0"/>
              <a:t>Affluent buyers – There is another section of buyers who are less concerned about the price and look for other attributes like design.</a:t>
            </a:r>
          </a:p>
          <a:p>
            <a:r>
              <a:rPr lang="en-US" sz="1600" dirty="0"/>
              <a:t>There are others who are willing to compromise between price and design or material.</a:t>
            </a:r>
          </a:p>
          <a:p>
            <a:r>
              <a:rPr lang="en-US" sz="1600" dirty="0"/>
              <a:t>There are people with sensitive skin who require more sensitive material for their skin.</a:t>
            </a:r>
          </a:p>
          <a:p>
            <a:r>
              <a:rPr lang="en-US" sz="1600" dirty="0"/>
              <a:t>There are people who like to wear something out of ordinary, be it with funky colors or unconventional deigns.</a:t>
            </a:r>
          </a:p>
          <a:p>
            <a:endParaRPr lang="en-US" sz="1600" dirty="0"/>
          </a:p>
        </p:txBody>
      </p:sp>
    </p:spTree>
    <p:extLst>
      <p:ext uri="{BB962C8B-B14F-4D97-AF65-F5344CB8AC3E}">
        <p14:creationId xmlns:p14="http://schemas.microsoft.com/office/powerpoint/2010/main" val="1123759930"/>
      </p:ext>
    </p:extLst>
  </p:cSld>
  <p:clrMapOvr>
    <a:masterClrMapping/>
  </p:clrMapOvr>
</p:sld>
</file>

<file path=ppt/theme/theme1.xml><?xml version="1.0" encoding="utf-8"?>
<a:theme xmlns:a="http://schemas.openxmlformats.org/drawingml/2006/main" name="Minimalist Thesis Defense by Slidesgo">
  <a:themeElements>
    <a:clrScheme name="Simple Light">
      <a:dk1>
        <a:srgbClr val="191919"/>
      </a:dk1>
      <a:lt1>
        <a:srgbClr val="FFFFFF"/>
      </a:lt1>
      <a:dk2>
        <a:srgbClr val="595959"/>
      </a:dk2>
      <a:lt2>
        <a:srgbClr val="EEEEEE"/>
      </a:lt2>
      <a:accent1>
        <a:srgbClr val="F9D4D0"/>
      </a:accent1>
      <a:accent2>
        <a:srgbClr val="EA5458"/>
      </a:accent2>
      <a:accent3>
        <a:srgbClr val="FEF2F0"/>
      </a:accent3>
      <a:accent4>
        <a:srgbClr val="FFFFFF"/>
      </a:accent4>
      <a:accent5>
        <a:srgbClr val="F9D4D0"/>
      </a:accent5>
      <a:accent6>
        <a:srgbClr val="EA5458"/>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1028</Words>
  <Application>Microsoft Office PowerPoint</Application>
  <PresentationFormat>On-screen Show (16:9)</PresentationFormat>
  <Paragraphs>70</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Arial</vt:lpstr>
      <vt:lpstr>Questrial</vt:lpstr>
      <vt:lpstr>charter</vt:lpstr>
      <vt:lpstr>Paytone One</vt:lpstr>
      <vt:lpstr>Minimalist Thesis Defense by Slidesgo</vt:lpstr>
      <vt:lpstr>Synthesis  Data Scientist Recruitment Challenge</vt:lpstr>
      <vt:lpstr>Market Scenario</vt:lpstr>
      <vt:lpstr>Leading Sellers in the Market</vt:lpstr>
      <vt:lpstr>Leading Sellers in the Market</vt:lpstr>
      <vt:lpstr>Topic Modelling using LDA</vt:lpstr>
      <vt:lpstr>Topic Word Clouds</vt:lpstr>
      <vt:lpstr>Topic Word Clouds</vt:lpstr>
      <vt:lpstr>Topic Word Clouds</vt:lpstr>
      <vt:lpstr>Consumer Profiles</vt:lpstr>
      <vt:lpstr>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Synthesis  Data Scientist Recruitment Challenge</dc:title>
  <dc:creator>Jasraj</dc:creator>
  <cp:lastModifiedBy>Jasraj Singh</cp:lastModifiedBy>
  <cp:revision>1</cp:revision>
  <dcterms:modified xsi:type="dcterms:W3CDTF">2021-09-19T19:02:06Z</dcterms:modified>
</cp:coreProperties>
</file>