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8" r:id="rId5"/>
    <p:sldId id="260" r:id="rId6"/>
    <p:sldId id="261" r:id="rId7"/>
    <p:sldId id="263" r:id="rId8"/>
    <p:sldId id="267" r:id="rId9"/>
    <p:sldId id="266" r:id="rId10"/>
    <p:sldId id="268" r:id="rId11"/>
    <p:sldId id="269" r:id="rId12"/>
    <p:sldId id="270" r:id="rId13"/>
    <p:sldId id="271" r:id="rId14"/>
    <p:sldId id="273" r:id="rId15"/>
    <p:sldId id="272" r:id="rId16"/>
    <p:sldId id="276" r:id="rId17"/>
    <p:sldId id="280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04D02-DF00-4FB2-B834-8F41B9C2A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759D6-D17B-4D97-A9A3-0E8C1A7D4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003BB-86B0-4190-BA12-5F5918EA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895C6-E86F-4F62-8A01-3D046367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C0F9E-67D2-4CCD-9277-80D1DEEB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4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15D2-618B-4F96-A35A-F57567C5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11A80-B7DD-476C-BC4D-88B06EF67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ED42-0420-4D8D-994A-2716FDA0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61B79-CF53-4590-AE05-68418B00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5EB67-0FC7-4EC7-BC5D-88ED07D8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00B5A-1819-4ED6-B6CE-58E8D6FAA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A938A4-6D1B-452C-8A4A-B5BA9EDB2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B422E-937E-451B-83F0-C091EAE6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D253B-0F21-4DD8-AE2B-D5DAFBAC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96021-3C64-4FEC-84D9-03FB0BFB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13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78F5-0052-4EBA-B4FA-5A9C0A974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5A96-0735-41D5-866B-DE95843C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CF48-AD89-4A7B-A195-D883D145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A478E-D987-4CBF-AED6-0F5A60D4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D71A6-52BC-428F-8774-BEE2EDF3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6DE2-46F3-4C7B-B655-D8A3FD2BE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C355-8621-4D21-A02C-3EFAA3467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07663-BA00-4E81-B09E-62C8A1BF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DB10-E828-4816-A61E-8B545118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8C891-1C0B-4A14-91D4-3DF2AA18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C026-703B-4299-BA71-598F06B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DFBD4-A127-45DF-AA16-8AA0F9E52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AF6F9-AA1D-4B33-9671-6AFC0BB5B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ED4E-AF4D-47B3-B328-84FBAB7A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38A96-CA33-4C8A-BF04-BF4AED50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4FF3-B5DB-4AD6-ADAF-42C188F6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2FED-331A-4BF3-AB1C-269039B7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7A52-0E7D-478C-B63D-4DB2F9E4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78378-7423-452F-B39B-36FD0E6FC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46D90-628C-4501-8F0F-3E45B18BF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9D81E-49EB-49DC-986A-96BD87933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085D5E-6478-4576-8CEF-ED4B1AA0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3A27-E4EA-4A99-87B4-47D30E5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5D40DB-8942-434D-A9DC-7E8B9A9D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5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DB63-C6A2-4062-BE93-326040910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98D25-738D-4BE3-A8C6-17A590E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86B4B-1EE6-4E9C-9A98-E59DA0CA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FF07-5C9C-47F2-87A0-713A5E8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8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8B9B-0C68-41CF-9FF4-DEDFCD72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7C63C-E4D1-4ED7-B116-FEFE2418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AC0F1-C115-47FC-810E-DCE77C5A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06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ABCE-C7A8-405B-80F7-47E59CCB5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33BF-FE38-4F31-B1E3-718F57130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4BB78-716D-4DAE-83DB-995AE19E6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AF98-A909-4620-B8A2-7D8320EA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79A78-24D5-4E37-A692-EF3B2248C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7EBEB-B621-49D7-A08E-A2F5BB24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E643-4D23-4A30-A0F8-2F462904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AF739-34BF-4D05-91AD-E6F0B5286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9DB76-5C9A-43A4-9E3F-DAAA2970E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48A61-36B3-4FB7-8AFA-1D6D7A46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89F2A-E762-4E79-A8E7-E617E7DA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08A6-8559-4D5E-BB53-59D9A1B0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52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EF5ADB-B549-46F5-9B35-85302571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EE71A-E811-41D2-8AFD-48A7F1B5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E19B-94B2-45B5-A51C-DA536A988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4C167-E0B0-4CBD-AFFC-2CD3242568A3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8487-260B-423F-A11C-0A016DB4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C7E8-7B06-4826-9F55-0D4CB3713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1CF59-8EEA-4ADA-976E-A298637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8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2743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F68E4-6020-487F-893B-8C8D0E32A57F}"/>
              </a:ext>
            </a:extLst>
          </p:cNvPr>
          <p:cNvSpPr txBox="1"/>
          <p:nvPr/>
        </p:nvSpPr>
        <p:spPr>
          <a:xfrm>
            <a:off x="711200" y="1289923"/>
            <a:ext cx="1076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Before understanding how the model works, we need to understand how the data would be fed to it.</a:t>
            </a:r>
          </a:p>
          <a:p>
            <a:endParaRPr lang="en-US" dirty="0"/>
          </a:p>
          <a:p>
            <a:r>
              <a:rPr lang="en-US" sz="2200" b="1" dirty="0"/>
              <a:t>Training set </a:t>
            </a:r>
            <a:r>
              <a:rPr lang="en-US" sz="2200" dirty="0"/>
              <a:t>– The model parameters are </a:t>
            </a:r>
            <a:r>
              <a:rPr lang="en-US" sz="2200" b="1" dirty="0"/>
              <a:t>fit on a training set</a:t>
            </a:r>
            <a:r>
              <a:rPr lang="en-US" sz="2200" dirty="0"/>
              <a:t>, which consists of pairs of input vector and the corresponding output vector. The current model makes a prediction for the true output. The quality of the prediction is then quantified, and the </a:t>
            </a:r>
            <a:r>
              <a:rPr lang="en-US" sz="2200" b="1" dirty="0"/>
              <a:t>model is updated</a:t>
            </a:r>
            <a:r>
              <a:rPr lang="en-US" sz="2200" dirty="0"/>
              <a:t>.</a:t>
            </a:r>
          </a:p>
          <a:p>
            <a:endParaRPr lang="en-US" sz="1000" dirty="0"/>
          </a:p>
          <a:p>
            <a:r>
              <a:rPr lang="en-US" sz="2200" dirty="0"/>
              <a:t>Question: Can you think of an example of a multi-output problem?</a:t>
            </a:r>
          </a:p>
          <a:p>
            <a:endParaRPr lang="en-US" sz="1000" dirty="0"/>
          </a:p>
          <a:p>
            <a:r>
              <a:rPr lang="en-US" sz="2200" b="1" dirty="0"/>
              <a:t>Validation set</a:t>
            </a:r>
            <a:r>
              <a:rPr lang="en-US" sz="2200" dirty="0"/>
              <a:t> – Validation set is used to provide an </a:t>
            </a:r>
            <a:r>
              <a:rPr lang="en-US" sz="2200" b="1" dirty="0"/>
              <a:t>unbiased evaluation </a:t>
            </a:r>
            <a:r>
              <a:rPr lang="en-US" sz="2200" dirty="0"/>
              <a:t>of a model which has been fit on the training dataset. They can be used for regularization be early stopping, a technique used to </a:t>
            </a:r>
            <a:r>
              <a:rPr lang="en-US" sz="2200" b="1" dirty="0"/>
              <a:t>reduce the variance</a:t>
            </a:r>
            <a:r>
              <a:rPr lang="en-US" sz="2200" dirty="0"/>
              <a:t> of the model. The model parameters are not fit to the validation set.</a:t>
            </a:r>
          </a:p>
          <a:p>
            <a:endParaRPr lang="en-US" sz="1000" dirty="0"/>
          </a:p>
          <a:p>
            <a:r>
              <a:rPr lang="en-US" sz="2200" b="1" dirty="0"/>
              <a:t>Testing set </a:t>
            </a:r>
            <a:r>
              <a:rPr lang="en-US" sz="2200" dirty="0"/>
              <a:t>– The model never “sees” the testing dataset until it is finalized. The testing dataset is used to provide an </a:t>
            </a:r>
            <a:r>
              <a:rPr lang="en-US" sz="2200" b="1" dirty="0"/>
              <a:t>unbiased evaluation of the final model</a:t>
            </a:r>
            <a:r>
              <a:rPr lang="en-US" sz="2200" dirty="0"/>
              <a:t>. It is used to analyze how well the model does on a dataset that has had no influence on its selection.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74355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Loss 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05B20-5D4C-433C-B837-033D93F980BE}"/>
              </a:ext>
            </a:extLst>
          </p:cNvPr>
          <p:cNvSpPr txBox="1"/>
          <p:nvPr/>
        </p:nvSpPr>
        <p:spPr>
          <a:xfrm>
            <a:off x="711199" y="1749946"/>
            <a:ext cx="525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Regression</a:t>
            </a:r>
            <a:r>
              <a:rPr lang="en-US" sz="2400" dirty="0"/>
              <a:t>: Mean Squared Error (MSE)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E1BE2-1C8C-4FFF-983F-8C101628735B}"/>
              </a:ext>
            </a:extLst>
          </p:cNvPr>
          <p:cNvSpPr txBox="1"/>
          <p:nvPr/>
        </p:nvSpPr>
        <p:spPr>
          <a:xfrm>
            <a:off x="711199" y="4184725"/>
            <a:ext cx="525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Classification</a:t>
            </a:r>
            <a:r>
              <a:rPr lang="en-US" sz="2400" dirty="0"/>
              <a:t>: Cross-Entropy Loss</a:t>
            </a:r>
          </a:p>
        </p:txBody>
      </p:sp>
      <p:pic>
        <p:nvPicPr>
          <p:cNvPr id="9224" name="Picture 8" descr="Mean Squared Error formula used to evaluate the user model. | Download  Scientific Diagram">
            <a:extLst>
              <a:ext uri="{FF2B5EF4-FFF2-40B4-BE49-F238E27FC236}">
                <a16:creationId xmlns:a16="http://schemas.microsoft.com/office/drawing/2014/main" id="{800D1B9E-2543-4671-BA3E-F67A7DFBCD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16"/>
          <a:stretch/>
        </p:blipFill>
        <p:spPr bwMode="auto">
          <a:xfrm>
            <a:off x="596199" y="2462604"/>
            <a:ext cx="4505325" cy="131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rokking the Cross Entropy Loss. This post explains the intuitive… | by  Paolo Perrotta | Level Up Coding">
            <a:extLst>
              <a:ext uri="{FF2B5EF4-FFF2-40B4-BE49-F238E27FC236}">
                <a16:creationId xmlns:a16="http://schemas.microsoft.com/office/drawing/2014/main" id="{AEEBFDEC-48A1-4F77-9FA6-FC3B2555F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5001016"/>
            <a:ext cx="7760006" cy="109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50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A284-9E25-4E02-9AD1-8B9E4437F07A}"/>
              </a:ext>
            </a:extLst>
          </p:cNvPr>
          <p:cNvSpPr txBox="1"/>
          <p:nvPr/>
        </p:nvSpPr>
        <p:spPr>
          <a:xfrm>
            <a:off x="1158240" y="1582578"/>
            <a:ext cx="98755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Gradient descent is an iterative optimization algorithm to find the optimal combination of parameters which </a:t>
            </a:r>
            <a:r>
              <a:rPr lang="en-US" sz="2200" b="1" dirty="0"/>
              <a:t>minimizes the loss function</a:t>
            </a:r>
            <a:r>
              <a:rPr lang="en-US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idea is to take repeated steps in the opposite direction of the gradient of the function at the current point, because it is the </a:t>
            </a:r>
            <a:r>
              <a:rPr lang="en-US" sz="2200" b="1" dirty="0"/>
              <a:t>direction of steepest descent</a:t>
            </a:r>
            <a:r>
              <a:rPr lang="en-US" sz="2200" dirty="0"/>
              <a:t>.</a:t>
            </a:r>
          </a:p>
        </p:txBody>
      </p:sp>
      <p:pic>
        <p:nvPicPr>
          <p:cNvPr id="10246" name="Picture 6" descr="Gradient Descent and Stochastic Gradient Descent - mlxtend">
            <a:extLst>
              <a:ext uri="{FF2B5EF4-FFF2-40B4-BE49-F238E27FC236}">
                <a16:creationId xmlns:a16="http://schemas.microsoft.com/office/drawing/2014/main" id="{26443E47-9231-4C7B-BECE-55B33323E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3210855"/>
            <a:ext cx="5544438" cy="300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Stochastic Gradient/Mirror Descent: Minimax Optimality and Implicit  Regularization | Navid Azizan-Ruhi">
            <a:extLst>
              <a:ext uri="{FF2B5EF4-FFF2-40B4-BE49-F238E27FC236}">
                <a16:creationId xmlns:a16="http://schemas.microsoft.com/office/drawing/2014/main" id="{0F7EC689-52DC-41C9-B12B-4938F5D93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87" y="3210856"/>
            <a:ext cx="3705773" cy="3004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742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Gradient Descent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1A284-9E25-4E02-9AD1-8B9E4437F07A}"/>
              </a:ext>
            </a:extLst>
          </p:cNvPr>
          <p:cNvSpPr txBox="1"/>
          <p:nvPr/>
        </p:nvSpPr>
        <p:spPr>
          <a:xfrm>
            <a:off x="711200" y="1946042"/>
            <a:ext cx="1076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 algorithm works by calculating the loss as a function of the parameters of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The, we calculate the partial derivative of the loss with respect to each of the parameters and update them accordingly.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519A6-6654-45C4-86CD-2E9E02D7B4FA}"/>
                  </a:ext>
                </a:extLst>
              </p:cNvPr>
              <p:cNvSpPr txBox="1"/>
              <p:nvPr/>
            </p:nvSpPr>
            <p:spPr>
              <a:xfrm>
                <a:off x="3048000" y="3632005"/>
                <a:ext cx="6096000" cy="809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7519A6-6654-45C4-86CD-2E9E02D7B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32005"/>
                <a:ext cx="6096000" cy="809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89F6D82-A01B-42C2-9B36-E46507ABFEEA}"/>
              </a:ext>
            </a:extLst>
          </p:cNvPr>
          <p:cNvSpPr txBox="1"/>
          <p:nvPr/>
        </p:nvSpPr>
        <p:spPr>
          <a:xfrm>
            <a:off x="711200" y="5019040"/>
            <a:ext cx="1076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η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here is a parameter called the </a:t>
            </a:r>
            <a:r>
              <a:rPr lang="en-US" sz="2200" b="1" i="0" dirty="0">
                <a:solidFill>
                  <a:srgbClr val="202124"/>
                </a:solidFill>
                <a:effectLst/>
              </a:rPr>
              <a:t>learning rate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. Careful considerations need to be made while choosing the learning rate.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405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Learning Rate</a:t>
            </a:r>
          </a:p>
        </p:txBody>
      </p:sp>
      <p:pic>
        <p:nvPicPr>
          <p:cNvPr id="11266" name="Picture 2" descr="Setting the learning rate of your neural network.">
            <a:extLst>
              <a:ext uri="{FF2B5EF4-FFF2-40B4-BE49-F238E27FC236}">
                <a16:creationId xmlns:a16="http://schemas.microsoft.com/office/drawing/2014/main" id="{6E141D88-72F0-4B29-B265-9A282E7C9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67" y="1650147"/>
            <a:ext cx="10007463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174D2E-61BC-469B-A031-B36E135CF645}"/>
              </a:ext>
            </a:extLst>
          </p:cNvPr>
          <p:cNvSpPr txBox="1"/>
          <p:nvPr/>
        </p:nvSpPr>
        <p:spPr>
          <a:xfrm>
            <a:off x="1530349" y="5780882"/>
            <a:ext cx="9131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Generally, the choice of the learning rate is in the order of 1e-5.</a:t>
            </a:r>
          </a:p>
        </p:txBody>
      </p:sp>
    </p:spTree>
    <p:extLst>
      <p:ext uri="{BB962C8B-B14F-4D97-AF65-F5344CB8AC3E}">
        <p14:creationId xmlns:p14="http://schemas.microsoft.com/office/powerpoint/2010/main" val="285872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Learning Rate vs Epochs</a:t>
            </a:r>
          </a:p>
        </p:txBody>
      </p:sp>
      <p:pic>
        <p:nvPicPr>
          <p:cNvPr id="15364" name="Picture 4" descr="Understanding Learning Rates and How It Improves Performance in Deep  Learning | by Hafidz Zulkifli | Towards Data Science">
            <a:extLst>
              <a:ext uri="{FF2B5EF4-FFF2-40B4-BE49-F238E27FC236}">
                <a16:creationId xmlns:a16="http://schemas.microsoft.com/office/drawing/2014/main" id="{4A65AC7E-FE11-4A69-B3FC-78471BA1F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47" y="1879600"/>
            <a:ext cx="4990105" cy="45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18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1457692" y="477520"/>
            <a:ext cx="92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Problems with Gradient Descent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D53F1ED-60CF-4859-8A0D-217BAF48A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49"/>
          <a:stretch/>
        </p:blipFill>
        <p:spPr bwMode="auto">
          <a:xfrm>
            <a:off x="3176337" y="3110571"/>
            <a:ext cx="5242953" cy="306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92DEB-14D2-4E29-A735-72DBA30AF78E}"/>
              </a:ext>
            </a:extLst>
          </p:cNvPr>
          <p:cNvSpPr txBox="1"/>
          <p:nvPr/>
        </p:nvSpPr>
        <p:spPr>
          <a:xfrm>
            <a:off x="951296" y="1593991"/>
            <a:ext cx="10289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of the problems with gradient descent is the possibility of it getting stuck in a local minimum. In such a case we get a suboptimal combination of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Another problem is getting stuck on a plateau. This means that the gradient is non-zero, but too small for the algorithm to make big jumps and perform a significant update.</a:t>
            </a:r>
          </a:p>
        </p:txBody>
      </p:sp>
    </p:spTree>
    <p:extLst>
      <p:ext uri="{BB962C8B-B14F-4D97-AF65-F5344CB8AC3E}">
        <p14:creationId xmlns:p14="http://schemas.microsoft.com/office/powerpoint/2010/main" val="250999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1457692" y="477520"/>
            <a:ext cx="92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Back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92DEB-14D2-4E29-A735-72DBA30AF78E}"/>
              </a:ext>
            </a:extLst>
          </p:cNvPr>
          <p:cNvSpPr txBox="1"/>
          <p:nvPr/>
        </p:nvSpPr>
        <p:spPr>
          <a:xfrm>
            <a:off x="951296" y="1919111"/>
            <a:ext cx="102894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Back propagation algorithm is used to minimize the loss or error function using gradient descent.</a:t>
            </a:r>
          </a:p>
          <a:p>
            <a:endParaRPr lang="en-US" sz="2200" dirty="0"/>
          </a:p>
          <a:p>
            <a:r>
              <a:rPr lang="en-US" sz="2200" dirty="0"/>
              <a:t>The key steps in back propagation are: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Initialize the weights and biases.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Propagate the inputs forward and compute the predicted output for each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Calculate the error for each prediction as a function of the prediction and the true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Iteratively calculate the gradients for all the parameters by going backward from the last layer to the first.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Update the parameters with an appropriate learning rate.</a:t>
            </a:r>
          </a:p>
        </p:txBody>
      </p:sp>
    </p:spTree>
    <p:extLst>
      <p:ext uri="{BB962C8B-B14F-4D97-AF65-F5344CB8AC3E}">
        <p14:creationId xmlns:p14="http://schemas.microsoft.com/office/powerpoint/2010/main" val="408661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1457692" y="477520"/>
            <a:ext cx="92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Back Propagation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B92DEB-14D2-4E29-A735-72DBA30AF78E}"/>
              </a:ext>
            </a:extLst>
          </p:cNvPr>
          <p:cNvSpPr txBox="1"/>
          <p:nvPr/>
        </p:nvSpPr>
        <p:spPr>
          <a:xfrm>
            <a:off x="951296" y="1573671"/>
            <a:ext cx="10289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“Iteratively calculate the gradients for all the parameters by going backward from the last layer to the first.”</a:t>
            </a:r>
          </a:p>
          <a:p>
            <a:r>
              <a:rPr lang="en-US" sz="2200" dirty="0"/>
              <a:t>What does that mean?</a:t>
            </a:r>
          </a:p>
        </p:txBody>
      </p:sp>
      <p:pic>
        <p:nvPicPr>
          <p:cNvPr id="2052" name="Picture 4" descr="Back Propagation Neural Network: Explained With Simple Example">
            <a:extLst>
              <a:ext uri="{FF2B5EF4-FFF2-40B4-BE49-F238E27FC236}">
                <a16:creationId xmlns:a16="http://schemas.microsoft.com/office/drawing/2014/main" id="{9769B53A-647A-47EF-AE3C-DC08FE155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35" y="2854488"/>
            <a:ext cx="6813130" cy="354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14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1457692" y="477520"/>
            <a:ext cx="92766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B92DEB-14D2-4E29-A735-72DBA30AF78E}"/>
                  </a:ext>
                </a:extLst>
              </p:cNvPr>
              <p:cNvSpPr txBox="1"/>
              <p:nvPr/>
            </p:nvSpPr>
            <p:spPr>
              <a:xfrm>
                <a:off x="800769" y="1989336"/>
                <a:ext cx="10590461" cy="3779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Because it is difficult to write the loss as a function of all the parameters and then calculate the gradients, we iteratively calculate the gradient with respect to the parameters in a layer using the gradients with respect to the parameters in the layer after it.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The back propagation algorithm uses the chain rule of differentiation. 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For recap, the chain rule of differentiation says that if </a:t>
                </a:r>
                <a14:m>
                  <m:oMath xmlns:m="http://schemas.openxmlformats.org/officeDocument/2006/math">
                    <m:r>
                      <a:rPr lang="en-US" sz="22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dirty="0"/>
                  <a:t>is a function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200" dirty="0"/>
                  <a:t>,</a:t>
                </a:r>
                <a:r>
                  <a:rPr lang="en-US" dirty="0"/>
                  <a:t> </a:t>
                </a:r>
                <a:r>
                  <a:rPr lang="en-US" sz="2200" dirty="0"/>
                  <a:t>which are in turn functions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200" dirty="0"/>
                  <a:t> (and possibly some other variables), then</a:t>
                </a:r>
              </a:p>
              <a:p>
                <a:endParaRPr lang="en-US" sz="18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δt</m:t>
                          </m:r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den>
                      </m:f>
                      <m:f>
                        <m:f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B92DEB-14D2-4E29-A735-72DBA30A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69" y="1989336"/>
                <a:ext cx="10590461" cy="3779240"/>
              </a:xfrm>
              <a:prstGeom prst="rect">
                <a:avLst/>
              </a:prstGeom>
              <a:blipFill>
                <a:blip r:embed="rId2"/>
                <a:stretch>
                  <a:fillRect l="-748" t="-968" r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64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2743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F68E4-6020-487F-893B-8C8D0E32A57F}"/>
              </a:ext>
            </a:extLst>
          </p:cNvPr>
          <p:cNvSpPr txBox="1"/>
          <p:nvPr/>
        </p:nvSpPr>
        <p:spPr>
          <a:xfrm>
            <a:off x="711200" y="1289923"/>
            <a:ext cx="107696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It is important to remember to shuffle the dataset before inputting it into the dataset. However, be careful, that might not always be the case. A general practice while splitting the dataset is to make a 60-20-20 split or a 70-20-10 split.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700" dirty="0"/>
          </a:p>
          <a:p>
            <a:r>
              <a:rPr lang="en-US" sz="2200" dirty="0"/>
              <a:t>Question: Can you think of any kind of dataset in which you would not want to shuffle it?</a:t>
            </a:r>
          </a:p>
          <a:p>
            <a:endParaRPr lang="en-US" sz="2200" dirty="0"/>
          </a:p>
          <a:p>
            <a:r>
              <a:rPr lang="en-US" sz="2200" dirty="0"/>
              <a:t>Some practitioners choose to do away with a test set and only use a training set and a validation set. In this case, a 70-30 or an 80-20 split is often used.</a:t>
            </a:r>
          </a:p>
        </p:txBody>
      </p:sp>
      <p:pic>
        <p:nvPicPr>
          <p:cNvPr id="1028" name="Picture 4" descr="Training, validation, and test sets - Wikipedia">
            <a:extLst>
              <a:ext uri="{FF2B5EF4-FFF2-40B4-BE49-F238E27FC236}">
                <a16:creationId xmlns:a16="http://schemas.microsoft.com/office/drawing/2014/main" id="{FF13CC41-562D-4E47-8F26-48632E328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50000" b="338"/>
          <a:stretch/>
        </p:blipFill>
        <p:spPr bwMode="auto">
          <a:xfrm>
            <a:off x="3342786" y="2321560"/>
            <a:ext cx="5506428" cy="1264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raining, validation, and test sets - Wikipedia">
            <a:extLst>
              <a:ext uri="{FF2B5EF4-FFF2-40B4-BE49-F238E27FC236}">
                <a16:creationId xmlns:a16="http://schemas.microsoft.com/office/drawing/2014/main" id="{87FEC020-6FB5-4DD5-998C-976E93366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2" t="3516" b="53161"/>
          <a:stretch/>
        </p:blipFill>
        <p:spPr bwMode="auto">
          <a:xfrm>
            <a:off x="3342786" y="5275629"/>
            <a:ext cx="5506428" cy="11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72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Forward Propagation</a:t>
            </a:r>
            <a:endParaRPr lang="en-US" sz="2800" dirty="0"/>
          </a:p>
        </p:txBody>
      </p:sp>
      <p:pic>
        <p:nvPicPr>
          <p:cNvPr id="1026" name="Picture 2" descr="Coding Neural Network — Forward Propagation and Backpropagtion | by Imad  Dabbura | Towards Data Science">
            <a:extLst>
              <a:ext uri="{FF2B5EF4-FFF2-40B4-BE49-F238E27FC236}">
                <a16:creationId xmlns:a16="http://schemas.microsoft.com/office/drawing/2014/main" id="{BB9E76CC-C673-44D3-92CB-90F04BB4C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380" y="1682311"/>
            <a:ext cx="6619240" cy="324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8F9D90-F4CC-4D51-B81C-A9BAEA9019D4}"/>
              </a:ext>
            </a:extLst>
          </p:cNvPr>
          <p:cNvSpPr txBox="1"/>
          <p:nvPr/>
        </p:nvSpPr>
        <p:spPr>
          <a:xfrm>
            <a:off x="833120" y="5180151"/>
            <a:ext cx="10525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MLP consists of connections, each connection providing the output of one neuron as an input to another neuron in the following layer. Each connection is assigned a weight that represents its relative importance. </a:t>
            </a:r>
          </a:p>
        </p:txBody>
      </p:sp>
    </p:spTree>
    <p:extLst>
      <p:ext uri="{BB962C8B-B14F-4D97-AF65-F5344CB8AC3E}">
        <p14:creationId xmlns:p14="http://schemas.microsoft.com/office/powerpoint/2010/main" val="3596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Forward Propagation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4BF55-A8E9-413E-B74F-8CFD80156554}"/>
                  </a:ext>
                </a:extLst>
              </p:cNvPr>
              <p:cNvSpPr txBox="1"/>
              <p:nvPr/>
            </p:nvSpPr>
            <p:spPr>
              <a:xfrm>
                <a:off x="3048000" y="1728917"/>
                <a:ext cx="6096000" cy="1747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sup>
                      </m:sSubSup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…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</m:sSubSup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74BF55-A8E9-413E-B74F-8CFD80156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28917"/>
                <a:ext cx="6096000" cy="1747273"/>
              </a:xfrm>
              <a:prstGeom prst="rect">
                <a:avLst/>
              </a:prstGeom>
              <a:blipFill>
                <a:blip r:embed="rId2"/>
                <a:stretch>
                  <a:fillRect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6D3D15-6DB0-4076-AFA3-AC1EEA6F5256}"/>
                  </a:ext>
                </a:extLst>
              </p:cNvPr>
              <p:cNvSpPr txBox="1"/>
              <p:nvPr/>
            </p:nvSpPr>
            <p:spPr>
              <a:xfrm>
                <a:off x="3048000" y="3897514"/>
                <a:ext cx="6096000" cy="155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000" i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𝑘𝑛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2000" i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6D3D15-6DB0-4076-AFA3-AC1EEA6F5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897514"/>
                <a:ext cx="6096000" cy="155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F3299E7-2F0D-45D8-9961-CB458815FC43}"/>
              </a:ext>
            </a:extLst>
          </p:cNvPr>
          <p:cNvSpPr txBox="1"/>
          <p:nvPr/>
        </p:nvSpPr>
        <p:spPr>
          <a:xfrm>
            <a:off x="1183640" y="5610667"/>
            <a:ext cx="9824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</a:t>
            </a:r>
            <a:r>
              <a:rPr lang="en-US" sz="2400" i="1" dirty="0"/>
              <a:t>f</a:t>
            </a:r>
            <a:r>
              <a:rPr lang="en-US" sz="2400" dirty="0"/>
              <a:t> is the </a:t>
            </a:r>
            <a:r>
              <a:rPr lang="en-US" sz="2400" b="1" dirty="0"/>
              <a:t>activation function</a:t>
            </a:r>
            <a:r>
              <a:rPr lang="en-US" sz="2400" dirty="0"/>
              <a:t> we use to introduce non-linearity</a:t>
            </a:r>
          </a:p>
        </p:txBody>
      </p:sp>
    </p:spTree>
    <p:extLst>
      <p:ext uri="{BB962C8B-B14F-4D97-AF65-F5344CB8AC3E}">
        <p14:creationId xmlns:p14="http://schemas.microsoft.com/office/powerpoint/2010/main" val="55260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38E68-36CD-4438-89F2-108D2ACA6048}"/>
                  </a:ext>
                </a:extLst>
              </p:cNvPr>
              <p:cNvSpPr txBox="1"/>
              <p:nvPr/>
            </p:nvSpPr>
            <p:spPr>
              <a:xfrm>
                <a:off x="711200" y="1564640"/>
                <a:ext cx="10769600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In the absence of activation functions, the output is just a </a:t>
                </a:r>
                <a:r>
                  <a:rPr lang="en-US" sz="2200" b="1" dirty="0"/>
                  <a:t>linear combination of inputs</a:t>
                </a:r>
                <a:r>
                  <a:rPr lang="en-US" sz="22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2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1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In such a case, it is simpler, and computationally much cheaper, to use a linear regression model.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38E68-36CD-4438-89F2-108D2ACA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564640"/>
                <a:ext cx="10769600" cy="1600438"/>
              </a:xfrm>
              <a:prstGeom prst="rect">
                <a:avLst/>
              </a:prstGeom>
              <a:blipFill>
                <a:blip r:embed="rId2"/>
                <a:stretch>
                  <a:fillRect l="-736" t="-2672" b="-6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Linear regression - Wikipedia">
            <a:extLst>
              <a:ext uri="{FF2B5EF4-FFF2-40B4-BE49-F238E27FC236}">
                <a16:creationId xmlns:a16="http://schemas.microsoft.com/office/drawing/2014/main" id="{12E79FA2-2A49-43C8-9E25-D6DC8C4B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985" y="3429000"/>
            <a:ext cx="4244030" cy="280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7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Activation Functions</a:t>
            </a:r>
          </a:p>
        </p:txBody>
      </p:sp>
      <p:pic>
        <p:nvPicPr>
          <p:cNvPr id="4098" name="Picture 2" descr="Neural networks curve fitting | Lulu's blog">
            <a:extLst>
              <a:ext uri="{FF2B5EF4-FFF2-40B4-BE49-F238E27FC236}">
                <a16:creationId xmlns:a16="http://schemas.microsoft.com/office/drawing/2014/main" id="{53AD6C5D-2D22-4A33-8020-18225BE8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" t="10409" r="8934" b="4715"/>
          <a:stretch/>
        </p:blipFill>
        <p:spPr bwMode="auto">
          <a:xfrm>
            <a:off x="711201" y="3109905"/>
            <a:ext cx="4972804" cy="327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331C2E-19E7-4B62-BEFA-3A20A708928D}"/>
              </a:ext>
            </a:extLst>
          </p:cNvPr>
          <p:cNvSpPr txBox="1"/>
          <p:nvPr/>
        </p:nvSpPr>
        <p:spPr>
          <a:xfrm>
            <a:off x="2235969" y="2360971"/>
            <a:ext cx="24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Regression</a:t>
            </a:r>
          </a:p>
        </p:txBody>
      </p:sp>
      <p:pic>
        <p:nvPicPr>
          <p:cNvPr id="4100" name="Picture 4" descr="A shallow neural network for simple nonlinear classification">
            <a:extLst>
              <a:ext uri="{FF2B5EF4-FFF2-40B4-BE49-F238E27FC236}">
                <a16:creationId xmlns:a16="http://schemas.microsoft.com/office/drawing/2014/main" id="{B385018D-CD39-4803-ADDB-09BA47511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t="8333" r="6834" b="5445"/>
          <a:stretch/>
        </p:blipFill>
        <p:spPr bwMode="auto">
          <a:xfrm>
            <a:off x="6507997" y="2949514"/>
            <a:ext cx="4607043" cy="34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FB7CD4-5439-45EC-91F0-AC1446B3BD30}"/>
              </a:ext>
            </a:extLst>
          </p:cNvPr>
          <p:cNvSpPr txBox="1"/>
          <p:nvPr/>
        </p:nvSpPr>
        <p:spPr>
          <a:xfrm>
            <a:off x="7797816" y="2360972"/>
            <a:ext cx="241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B3FB6-BDBD-4AC7-AEEB-3A4424E16744}"/>
              </a:ext>
            </a:extLst>
          </p:cNvPr>
          <p:cNvSpPr txBox="1"/>
          <p:nvPr/>
        </p:nvSpPr>
        <p:spPr>
          <a:xfrm>
            <a:off x="853440" y="1400850"/>
            <a:ext cx="1035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often we are required to incorporate non-linearity in the model to complete a task.</a:t>
            </a:r>
          </a:p>
        </p:txBody>
      </p:sp>
    </p:spTree>
    <p:extLst>
      <p:ext uri="{BB962C8B-B14F-4D97-AF65-F5344CB8AC3E}">
        <p14:creationId xmlns:p14="http://schemas.microsoft.com/office/powerpoint/2010/main" val="36605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Activation Functions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6DA88F-17C9-4BCF-A397-352920D9AC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2"/>
          <a:stretch/>
        </p:blipFill>
        <p:spPr bwMode="auto">
          <a:xfrm>
            <a:off x="1091124" y="2703129"/>
            <a:ext cx="10009751" cy="36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EDC87A-318F-461B-8EA3-9F698EC4D059}"/>
              </a:ext>
            </a:extLst>
          </p:cNvPr>
          <p:cNvSpPr txBox="1"/>
          <p:nvPr/>
        </p:nvSpPr>
        <p:spPr>
          <a:xfrm>
            <a:off x="1544320" y="1996392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ReLU</a:t>
            </a:r>
            <a:r>
              <a:rPr lang="en-US" sz="2400" b="1" dirty="0"/>
              <a:t> – Rectified Linear Unit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757F-DA4C-42D0-8D1B-AC274A3B5744}"/>
              </a:ext>
            </a:extLst>
          </p:cNvPr>
          <p:cNvSpPr txBox="1"/>
          <p:nvPr/>
        </p:nvSpPr>
        <p:spPr>
          <a:xfrm>
            <a:off x="6451600" y="1996393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Leaky </a:t>
            </a:r>
            <a:r>
              <a:rPr lang="en-US" sz="2400" b="1" dirty="0" err="1"/>
              <a:t>ReLU</a:t>
            </a:r>
            <a:r>
              <a:rPr lang="en-US" sz="2400" b="1" dirty="0"/>
              <a:t> (a </a:t>
            </a:r>
            <a:r>
              <a:rPr lang="en-US" sz="2400" b="1" i="0" dirty="0">
                <a:solidFill>
                  <a:srgbClr val="202124"/>
                </a:solidFill>
                <a:effectLst/>
              </a:rPr>
              <a:t>≈ 0.01)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539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200" y="47752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Activation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DC87A-318F-461B-8EA3-9F698EC4D059}"/>
              </a:ext>
            </a:extLst>
          </p:cNvPr>
          <p:cNvSpPr txBox="1"/>
          <p:nvPr/>
        </p:nvSpPr>
        <p:spPr>
          <a:xfrm>
            <a:off x="1553686" y="2128703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Sigmoid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6757F-DA4C-42D0-8D1B-AC274A3B5744}"/>
              </a:ext>
            </a:extLst>
          </p:cNvPr>
          <p:cNvSpPr txBox="1"/>
          <p:nvPr/>
        </p:nvSpPr>
        <p:spPr>
          <a:xfrm>
            <a:off x="6950982" y="2128702"/>
            <a:ext cx="391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Hyperbolic Tangent (tanh)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31F25C4-E2A0-4393-9903-28FA49B6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2590368"/>
            <a:ext cx="5129213" cy="34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What are the benefits of a tanh activation function over a standard sigmoid  activation function for artificial neural nets, and vice versa? - Quora">
            <a:extLst>
              <a:ext uri="{FF2B5EF4-FFF2-40B4-BE49-F238E27FC236}">
                <a16:creationId xmlns:a16="http://schemas.microsoft.com/office/drawing/2014/main" id="{B71A956E-FD99-4B8C-B6F5-B1C30DB6D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3" t="5886" r="6865" b="5567"/>
          <a:stretch/>
        </p:blipFill>
        <p:spPr bwMode="auto">
          <a:xfrm>
            <a:off x="6332765" y="2590368"/>
            <a:ext cx="5148035" cy="303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79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7638F5-8963-44FB-AE9B-DA6BB33E2FD1}"/>
              </a:ext>
            </a:extLst>
          </p:cNvPr>
          <p:cNvSpPr txBox="1"/>
          <p:nvPr/>
        </p:nvSpPr>
        <p:spPr>
          <a:xfrm>
            <a:off x="711199" y="383749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Loss Functions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2DA18-809D-4112-AD64-9B066237A173}"/>
              </a:ext>
            </a:extLst>
          </p:cNvPr>
          <p:cNvSpPr txBox="1"/>
          <p:nvPr/>
        </p:nvSpPr>
        <p:spPr>
          <a:xfrm>
            <a:off x="1193799" y="1359337"/>
            <a:ext cx="9804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In calculating the error of the model during the </a:t>
            </a:r>
            <a:r>
              <a:rPr lang="en-US" sz="2200" b="1" dirty="0"/>
              <a:t>optimization process</a:t>
            </a:r>
            <a:r>
              <a:rPr lang="en-US" sz="2200" dirty="0"/>
              <a:t>, a loss function must be chosen.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They are helpful in quantifying how far off the model’s predictions 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We aim to </a:t>
            </a:r>
            <a:r>
              <a:rPr lang="en-US" sz="2200" b="1" dirty="0"/>
              <a:t>minimize the value of the loss function </a:t>
            </a:r>
            <a:r>
              <a:rPr lang="en-US" sz="2200" dirty="0"/>
              <a:t>over the parameter space to obtain a </a:t>
            </a:r>
            <a:r>
              <a:rPr lang="en-US" sz="2200" b="1" dirty="0"/>
              <a:t>candidate solution</a:t>
            </a:r>
            <a:r>
              <a:rPr lang="en-US" sz="2200" dirty="0"/>
              <a:t>.</a:t>
            </a:r>
          </a:p>
        </p:txBody>
      </p:sp>
      <p:pic>
        <p:nvPicPr>
          <p:cNvPr id="8194" name="Picture 2" descr="How to use Learning Curves to Diagnose Machine Learning Model Performance">
            <a:extLst>
              <a:ext uri="{FF2B5EF4-FFF2-40B4-BE49-F238E27FC236}">
                <a16:creationId xmlns:a16="http://schemas.microsoft.com/office/drawing/2014/main" id="{40A47400-61E0-4505-B1A6-533F00C72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5" t="4715" r="9009" b="4142"/>
          <a:stretch/>
        </p:blipFill>
        <p:spPr bwMode="auto">
          <a:xfrm>
            <a:off x="4146367" y="3196699"/>
            <a:ext cx="3899264" cy="312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58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995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Jasraj Singh</dc:creator>
  <cp:lastModifiedBy>Jasraj Singh</cp:lastModifiedBy>
  <cp:revision>29</cp:revision>
  <dcterms:created xsi:type="dcterms:W3CDTF">2021-03-27T09:51:48Z</dcterms:created>
  <dcterms:modified xsi:type="dcterms:W3CDTF">2021-03-29T02:56:01Z</dcterms:modified>
</cp:coreProperties>
</file>