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70" r:id="rId3"/>
    <p:sldId id="271" r:id="rId4"/>
    <p:sldId id="272" r:id="rId5"/>
    <p:sldId id="273" r:id="rId6"/>
    <p:sldId id="276" r:id="rId7"/>
    <p:sldId id="274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73980-DB7B-4D6B-AF16-79819FCE5068}" type="doc">
      <dgm:prSet loTypeId="urn:microsoft.com/office/officeart/2005/8/layout/hProcess9" loCatId="process" qsTypeId="urn:microsoft.com/office/officeart/2005/8/quickstyle/simple1#2" qsCatId="simple" csTypeId="urn:microsoft.com/office/officeart/2005/8/colors/accent1_2#2" csCatId="accent1" phldr="1"/>
      <dgm:spPr/>
    </dgm:pt>
    <dgm:pt modelId="{E78508C6-8E0D-49D5-8EF3-1F72D8A4304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ACTIVIDADES DE APOYO</a:t>
          </a:r>
        </a:p>
        <a:p>
          <a:r>
            <a:rPr lang="en-US" sz="1200" b="1" dirty="0">
              <a:solidFill>
                <a:srgbClr val="FF0000"/>
              </a:solidFill>
            </a:rPr>
            <a:t>INFRAESTRUCTURA GERENCIAL</a:t>
          </a:r>
        </a:p>
        <a:p>
          <a:r>
            <a:rPr lang="en-US" sz="1200" b="1" dirty="0">
              <a:solidFill>
                <a:srgbClr val="FF0000"/>
              </a:solidFill>
            </a:rPr>
            <a:t>GESTION DE LOS RRHH</a:t>
          </a:r>
        </a:p>
        <a:p>
          <a:r>
            <a:rPr lang="en-US" sz="1200" b="1" dirty="0">
              <a:solidFill>
                <a:srgbClr val="FF0000"/>
              </a:solidFill>
            </a:rPr>
            <a:t>DESARROLLO DE LA TECNOLOGIA</a:t>
          </a:r>
        </a:p>
        <a:p>
          <a:r>
            <a:rPr lang="en-US" sz="1200" b="1" dirty="0">
              <a:solidFill>
                <a:srgbClr val="FF0000"/>
              </a:solidFill>
            </a:rPr>
            <a:t>ADQUISICIONES</a:t>
          </a:r>
        </a:p>
      </dgm:t>
    </dgm:pt>
    <dgm:pt modelId="{2907CD68-A67E-4FBD-950F-F9B6D2B2DC8A}" type="parTrans" cxnId="{0A48ECFF-C46D-473B-B015-905DFBBADDE9}">
      <dgm:prSet/>
      <dgm:spPr/>
      <dgm:t>
        <a:bodyPr/>
        <a:lstStyle/>
        <a:p>
          <a:endParaRPr lang="en-US"/>
        </a:p>
      </dgm:t>
    </dgm:pt>
    <dgm:pt modelId="{1F096821-EDC0-4D30-B492-AB246D31242F}" type="sibTrans" cxnId="{0A48ECFF-C46D-473B-B015-905DFBBADDE9}">
      <dgm:prSet/>
      <dgm:spPr/>
      <dgm:t>
        <a:bodyPr/>
        <a:lstStyle/>
        <a:p>
          <a:endParaRPr lang="en-US"/>
        </a:p>
      </dgm:t>
    </dgm:pt>
    <dgm:pt modelId="{D548EEC4-B876-451C-A559-793E114A040A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ACTIVIDADES PRIMARIAS</a:t>
          </a:r>
        </a:p>
        <a:p>
          <a:r>
            <a:rPr lang="en-US" sz="1200" b="1" dirty="0">
              <a:solidFill>
                <a:schemeClr val="tx1"/>
              </a:solidFill>
            </a:rPr>
            <a:t>LOGISTICA DE ENTRADA</a:t>
          </a:r>
        </a:p>
        <a:p>
          <a:r>
            <a:rPr lang="en-US" sz="1200" b="1" dirty="0">
              <a:solidFill>
                <a:schemeClr val="tx1"/>
              </a:solidFill>
            </a:rPr>
            <a:t>OPERACIONES</a:t>
          </a:r>
        </a:p>
        <a:p>
          <a:r>
            <a:rPr lang="en-US" sz="1200" b="1" dirty="0">
              <a:solidFill>
                <a:schemeClr val="tx1"/>
              </a:solidFill>
            </a:rPr>
            <a:t>LOGISTICA DE SALIDA</a:t>
          </a:r>
        </a:p>
        <a:p>
          <a:r>
            <a:rPr lang="en-US" sz="1200" b="1" dirty="0">
              <a:solidFill>
                <a:schemeClr val="tx1"/>
              </a:solidFill>
            </a:rPr>
            <a:t>COMERCIALIZACION Y VENTAS</a:t>
          </a:r>
        </a:p>
        <a:p>
          <a:r>
            <a:rPr lang="en-US" sz="1200" b="1" dirty="0">
              <a:solidFill>
                <a:schemeClr val="tx1"/>
              </a:solidFill>
            </a:rPr>
            <a:t>SERVICIO DE  POST-VENTA</a:t>
          </a:r>
        </a:p>
      </dgm:t>
    </dgm:pt>
    <dgm:pt modelId="{A6E89B58-AD4D-44BF-BEBB-00A5C4D24507}" type="parTrans" cxnId="{517E74DF-8EBA-43AA-BAA6-2316EE0711C3}">
      <dgm:prSet/>
      <dgm:spPr/>
      <dgm:t>
        <a:bodyPr/>
        <a:lstStyle/>
        <a:p>
          <a:endParaRPr lang="en-US"/>
        </a:p>
      </dgm:t>
    </dgm:pt>
    <dgm:pt modelId="{C92FA085-02C6-41EB-8E90-AF3D34809CB5}" type="sibTrans" cxnId="{517E74DF-8EBA-43AA-BAA6-2316EE0711C3}">
      <dgm:prSet/>
      <dgm:spPr/>
      <dgm:t>
        <a:bodyPr/>
        <a:lstStyle/>
        <a:p>
          <a:endParaRPr lang="en-US"/>
        </a:p>
      </dgm:t>
    </dgm:pt>
    <dgm:pt modelId="{47110CC3-D5E9-42EC-88F4-48CEE94ED63E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SU</a:t>
          </a:r>
          <a:r>
            <a:rPr lang="en-US" b="1" baseline="0" dirty="0">
              <a:solidFill>
                <a:schemeClr val="tx1"/>
              </a:solidFill>
            </a:rPr>
            <a:t> ANALISIS PERMITE IDENTIFICAR LOS FATORES CRITICOS DEL EXITO NECESARIOS PARA COMPETIR Y DESARROLLAR COMPETENCIAS UNICAS</a:t>
          </a:r>
          <a:endParaRPr lang="en-US" b="1" dirty="0">
            <a:solidFill>
              <a:schemeClr val="tx1"/>
            </a:solidFill>
          </a:endParaRPr>
        </a:p>
      </dgm:t>
    </dgm:pt>
    <dgm:pt modelId="{4F5907F9-CF99-48E5-854D-6B0B8D6955C5}" type="parTrans" cxnId="{1AB7AE7D-AFB2-4B89-8F59-C6C6FA3CDF9A}">
      <dgm:prSet/>
      <dgm:spPr/>
      <dgm:t>
        <a:bodyPr/>
        <a:lstStyle/>
        <a:p>
          <a:endParaRPr lang="en-US"/>
        </a:p>
      </dgm:t>
    </dgm:pt>
    <dgm:pt modelId="{10268CC4-4D51-42DF-9536-B30F8B8D1F6A}" type="sibTrans" cxnId="{1AB7AE7D-AFB2-4B89-8F59-C6C6FA3CDF9A}">
      <dgm:prSet/>
      <dgm:spPr/>
      <dgm:t>
        <a:bodyPr/>
        <a:lstStyle/>
        <a:p>
          <a:endParaRPr lang="en-US"/>
        </a:p>
      </dgm:t>
    </dgm:pt>
    <dgm:pt modelId="{90DEFAA3-0621-46F8-92F8-E0F7B84A4EB2}" type="pres">
      <dgm:prSet presAssocID="{E1873980-DB7B-4D6B-AF16-79819FCE5068}" presName="CompostProcess" presStyleCnt="0">
        <dgm:presLayoutVars>
          <dgm:dir/>
          <dgm:resizeHandles val="exact"/>
        </dgm:presLayoutVars>
      </dgm:prSet>
      <dgm:spPr/>
    </dgm:pt>
    <dgm:pt modelId="{F1D62E2B-1956-45D1-8C4D-FD1135E3031F}" type="pres">
      <dgm:prSet presAssocID="{E1873980-DB7B-4D6B-AF16-79819FCE5068}" presName="arrow" presStyleLbl="bgShp" presStyleIdx="0" presStyleCnt="1"/>
      <dgm:spPr/>
    </dgm:pt>
    <dgm:pt modelId="{B0D014AD-09D9-435D-A103-275D94A4644D}" type="pres">
      <dgm:prSet presAssocID="{E1873980-DB7B-4D6B-AF16-79819FCE5068}" presName="linearProcess" presStyleCnt="0"/>
      <dgm:spPr/>
    </dgm:pt>
    <dgm:pt modelId="{43DA4AA7-4468-416C-AD72-0A4965137475}" type="pres">
      <dgm:prSet presAssocID="{E78508C6-8E0D-49D5-8EF3-1F72D8A4304E}" presName="textNode" presStyleLbl="node1" presStyleIdx="0" presStyleCnt="3" custScaleX="129635">
        <dgm:presLayoutVars>
          <dgm:bulletEnabled val="1"/>
        </dgm:presLayoutVars>
      </dgm:prSet>
      <dgm:spPr/>
    </dgm:pt>
    <dgm:pt modelId="{DDFAD7CB-DA03-4351-B5C1-7AF66565B2A1}" type="pres">
      <dgm:prSet presAssocID="{1F096821-EDC0-4D30-B492-AB246D31242F}" presName="sibTrans" presStyleCnt="0"/>
      <dgm:spPr/>
    </dgm:pt>
    <dgm:pt modelId="{D12776AE-0271-43E6-A84E-E214B314BFFB}" type="pres">
      <dgm:prSet presAssocID="{D548EEC4-B876-451C-A559-793E114A040A}" presName="textNode" presStyleLbl="node1" presStyleIdx="1" presStyleCnt="3" custScaleX="129341">
        <dgm:presLayoutVars>
          <dgm:bulletEnabled val="1"/>
        </dgm:presLayoutVars>
      </dgm:prSet>
      <dgm:spPr/>
    </dgm:pt>
    <dgm:pt modelId="{3E588DDB-01EE-4260-822F-6D3CE91C5365}" type="pres">
      <dgm:prSet presAssocID="{C92FA085-02C6-41EB-8E90-AF3D34809CB5}" presName="sibTrans" presStyleCnt="0"/>
      <dgm:spPr/>
    </dgm:pt>
    <dgm:pt modelId="{7A13ADD4-A0DA-42BF-9197-D77089260BDB}" type="pres">
      <dgm:prSet presAssocID="{47110CC3-D5E9-42EC-88F4-48CEE94ED63E}" presName="textNode" presStyleLbl="node1" presStyleIdx="2" presStyleCnt="3" custScaleY="154723" custLinFactNeighborX="-32984" custLinFactNeighborY="3176">
        <dgm:presLayoutVars>
          <dgm:bulletEnabled val="1"/>
        </dgm:presLayoutVars>
      </dgm:prSet>
      <dgm:spPr/>
    </dgm:pt>
  </dgm:ptLst>
  <dgm:cxnLst>
    <dgm:cxn modelId="{FB00680C-BF21-4F4C-A638-21F3B4C55E80}" type="presOf" srcId="{E78508C6-8E0D-49D5-8EF3-1F72D8A4304E}" destId="{43DA4AA7-4468-416C-AD72-0A4965137475}" srcOrd="0" destOrd="0" presId="urn:microsoft.com/office/officeart/2005/8/layout/hProcess9"/>
    <dgm:cxn modelId="{DDD02C1F-275B-475D-A017-1E580A48E2FF}" type="presOf" srcId="{D548EEC4-B876-451C-A559-793E114A040A}" destId="{D12776AE-0271-43E6-A84E-E214B314BFFB}" srcOrd="0" destOrd="0" presId="urn:microsoft.com/office/officeart/2005/8/layout/hProcess9"/>
    <dgm:cxn modelId="{1AB7AE7D-AFB2-4B89-8F59-C6C6FA3CDF9A}" srcId="{E1873980-DB7B-4D6B-AF16-79819FCE5068}" destId="{47110CC3-D5E9-42EC-88F4-48CEE94ED63E}" srcOrd="2" destOrd="0" parTransId="{4F5907F9-CF99-48E5-854D-6B0B8D6955C5}" sibTransId="{10268CC4-4D51-42DF-9536-B30F8B8D1F6A}"/>
    <dgm:cxn modelId="{A58191B4-3A9E-4CC2-AD3F-004ACB04575B}" type="presOf" srcId="{E1873980-DB7B-4D6B-AF16-79819FCE5068}" destId="{90DEFAA3-0621-46F8-92F8-E0F7B84A4EB2}" srcOrd="0" destOrd="0" presId="urn:microsoft.com/office/officeart/2005/8/layout/hProcess9"/>
    <dgm:cxn modelId="{517E74DF-8EBA-43AA-BAA6-2316EE0711C3}" srcId="{E1873980-DB7B-4D6B-AF16-79819FCE5068}" destId="{D548EEC4-B876-451C-A559-793E114A040A}" srcOrd="1" destOrd="0" parTransId="{A6E89B58-AD4D-44BF-BEBB-00A5C4D24507}" sibTransId="{C92FA085-02C6-41EB-8E90-AF3D34809CB5}"/>
    <dgm:cxn modelId="{D1240BE8-285E-42D1-A8D3-300ED5F1914F}" type="presOf" srcId="{47110CC3-D5E9-42EC-88F4-48CEE94ED63E}" destId="{7A13ADD4-A0DA-42BF-9197-D77089260BDB}" srcOrd="0" destOrd="0" presId="urn:microsoft.com/office/officeart/2005/8/layout/hProcess9"/>
    <dgm:cxn modelId="{0A48ECFF-C46D-473B-B015-905DFBBADDE9}" srcId="{E1873980-DB7B-4D6B-AF16-79819FCE5068}" destId="{E78508C6-8E0D-49D5-8EF3-1F72D8A4304E}" srcOrd="0" destOrd="0" parTransId="{2907CD68-A67E-4FBD-950F-F9B6D2B2DC8A}" sibTransId="{1F096821-EDC0-4D30-B492-AB246D31242F}"/>
    <dgm:cxn modelId="{897BC3DA-352F-4AD7-A86F-789655BFEDC6}" type="presParOf" srcId="{90DEFAA3-0621-46F8-92F8-E0F7B84A4EB2}" destId="{F1D62E2B-1956-45D1-8C4D-FD1135E3031F}" srcOrd="0" destOrd="0" presId="urn:microsoft.com/office/officeart/2005/8/layout/hProcess9"/>
    <dgm:cxn modelId="{A93F7555-0FE0-4775-A193-081EEB271020}" type="presParOf" srcId="{90DEFAA3-0621-46F8-92F8-E0F7B84A4EB2}" destId="{B0D014AD-09D9-435D-A103-275D94A4644D}" srcOrd="1" destOrd="0" presId="urn:microsoft.com/office/officeart/2005/8/layout/hProcess9"/>
    <dgm:cxn modelId="{2A1C7C66-7E18-4293-8013-1906DD3D1470}" type="presParOf" srcId="{B0D014AD-09D9-435D-A103-275D94A4644D}" destId="{43DA4AA7-4468-416C-AD72-0A4965137475}" srcOrd="0" destOrd="0" presId="urn:microsoft.com/office/officeart/2005/8/layout/hProcess9"/>
    <dgm:cxn modelId="{F4253889-A608-4AB7-A9C8-DEC0CA9EE673}" type="presParOf" srcId="{B0D014AD-09D9-435D-A103-275D94A4644D}" destId="{DDFAD7CB-DA03-4351-B5C1-7AF66565B2A1}" srcOrd="1" destOrd="0" presId="urn:microsoft.com/office/officeart/2005/8/layout/hProcess9"/>
    <dgm:cxn modelId="{4555BA15-C45D-4783-B3FC-37B5F89B2E23}" type="presParOf" srcId="{B0D014AD-09D9-435D-A103-275D94A4644D}" destId="{D12776AE-0271-43E6-A84E-E214B314BFFB}" srcOrd="2" destOrd="0" presId="urn:microsoft.com/office/officeart/2005/8/layout/hProcess9"/>
    <dgm:cxn modelId="{2817D7C4-1973-4FD8-A7A4-E8E3BB0EFE3F}" type="presParOf" srcId="{B0D014AD-09D9-435D-A103-275D94A4644D}" destId="{3E588DDB-01EE-4260-822F-6D3CE91C5365}" srcOrd="3" destOrd="0" presId="urn:microsoft.com/office/officeart/2005/8/layout/hProcess9"/>
    <dgm:cxn modelId="{181BB902-04FD-46C8-AAE3-65D0C2834C4C}" type="presParOf" srcId="{B0D014AD-09D9-435D-A103-275D94A4644D}" destId="{7A13ADD4-A0DA-42BF-9197-D77089260B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62E2B-1956-45D1-8C4D-FD1135E3031F}">
      <dsp:nvSpPr>
        <dsp:cNvPr id="0" name=""/>
        <dsp:cNvSpPr/>
      </dsp:nvSpPr>
      <dsp:spPr>
        <a:xfrm>
          <a:off x="582929" y="0"/>
          <a:ext cx="6606540" cy="48736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A4AA7-4468-416C-AD72-0A4965137475}">
      <dsp:nvSpPr>
        <dsp:cNvPr id="0" name=""/>
        <dsp:cNvSpPr/>
      </dsp:nvSpPr>
      <dsp:spPr>
        <a:xfrm>
          <a:off x="347" y="1462087"/>
          <a:ext cx="2730489" cy="194945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ACTIVIDADES DE APOYO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</a:rPr>
            <a:t>INFRAESTRUCTURA GERENCIAL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</a:rPr>
            <a:t>GESTION DE LOS RRHH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</a:rPr>
            <a:t>DESARROLLO DE LA TECNOLOGIA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</a:rPr>
            <a:t>ADQUISICIONES</a:t>
          </a:r>
        </a:p>
      </dsp:txBody>
      <dsp:txXfrm>
        <a:off x="95511" y="1557251"/>
        <a:ext cx="2540161" cy="1759122"/>
      </dsp:txXfrm>
    </dsp:sp>
    <dsp:sp modelId="{D12776AE-0271-43E6-A84E-E214B314BFFB}">
      <dsp:nvSpPr>
        <dsp:cNvPr id="0" name=""/>
        <dsp:cNvSpPr/>
      </dsp:nvSpPr>
      <dsp:spPr>
        <a:xfrm>
          <a:off x="2836151" y="1462087"/>
          <a:ext cx="2724296" cy="194945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ACTIVIDADES PRIMARIAS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LOGISTICA DE ENTRADA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OPERACIONES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LOGISTICA DE SALIDA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COMERCIALIZACION Y VENTAS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SERVICIO DE  POST-VENTA</a:t>
          </a:r>
        </a:p>
      </dsp:txBody>
      <dsp:txXfrm>
        <a:off x="2931315" y="1557251"/>
        <a:ext cx="2533968" cy="1759122"/>
      </dsp:txXfrm>
    </dsp:sp>
    <dsp:sp modelId="{7A13ADD4-A0DA-42BF-9197-D77089260BDB}">
      <dsp:nvSpPr>
        <dsp:cNvPr id="0" name=""/>
        <dsp:cNvSpPr/>
      </dsp:nvSpPr>
      <dsp:spPr>
        <a:xfrm>
          <a:off x="5631025" y="990603"/>
          <a:ext cx="2106290" cy="3016247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SU</a:t>
          </a:r>
          <a:r>
            <a:rPr lang="en-US" sz="1400" b="1" kern="1200" baseline="0" dirty="0">
              <a:solidFill>
                <a:schemeClr val="tx1"/>
              </a:solidFill>
            </a:rPr>
            <a:t> ANALISIS PERMITE IDENTIFICAR LOS FATORES CRITICOS DEL EXITO NECESARIOS PARA COMPETIR Y DESARROLLAR COMPETENCIAS UNICAS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733846" y="1093424"/>
        <a:ext cx="1900648" cy="281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ED16C8B-D18E-4173-9B4B-4B15BF6BB621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E08C6CF-4340-40A5-9358-2340AB9E3E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ED2B1C-3DA7-4941-A093-C984DD9F1CC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4DF084-DC3D-4011-903A-5240BC139BB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29DF80-8D37-4B20-A068-C38A266E47F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CA197F-FD58-4AC7-950E-BE3A039764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CB0575-CD99-4AA8-8DD3-117B7B46D5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9D6AD-774D-4974-ACE6-D48671B53DF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749898-349D-467E-A45B-69D385DB8D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59339C-0F38-41B5-BC91-229CDEBD6D6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90BAD-1EB7-4CC3-88DA-FB6FD0451E64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9314-A477-4764-BB2E-45CD5E0B5B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A2CDE-71F8-474F-AB49-8B899CA2A05F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46890-5365-4BF7-BEAF-6E2BE81853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A616B-A421-43DB-8A56-1811E1F8BDF4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FDE43-69CC-4A4C-9159-3F74B2FFE4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C2D16B-7C6D-4040-9DBA-FC4AD9B1555A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532918D-4B9E-4020-A05E-3C61730AF4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17B2E-CD1A-40C6-9E53-C61C864DD832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CA688-7B18-4C84-8029-D923E33868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FD88-3AF0-4ECF-AD0F-D7FC7BD082B8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52E5F-EFD1-462F-831E-C62D689036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0552E-7CE3-4147-9DE1-CE6A2A93F634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6FE6A-5FD5-4658-89DD-9E4D4F8E5EA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A0FE900-CE39-46F1-8F67-4294B2716F60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64019B7-85E6-46A3-B83A-CC0449C4B4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031ED-1C00-42A3-B3E4-8F847A292C8D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DA2B-A0CB-4772-A7F9-60D3E0553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17F4BA3-AB9B-409E-8958-6A9D7A5CBCB9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02A3AD-EEF8-4BDB-96FF-1CA4135029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6769AC3-207F-440B-82C3-1B89C44B3F5A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A8042A-DFF6-431B-848D-D27949052D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8232CA3-75D1-4236-A1DD-A8E7AC0B7E9B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788C8D1-FD52-457A-9E8D-D0AF751C950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5" r:id="rId4"/>
    <p:sldLayoutId id="2147483694" r:id="rId5"/>
    <p:sldLayoutId id="2147483699" r:id="rId6"/>
    <p:sldLayoutId id="2147483693" r:id="rId7"/>
    <p:sldLayoutId id="2147483700" r:id="rId8"/>
    <p:sldLayoutId id="2147483701" r:id="rId9"/>
    <p:sldLayoutId id="2147483692" r:id="rId10"/>
    <p:sldLayoutId id="214748369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A2355B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D8AFB9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D2B8DA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143000"/>
            <a:ext cx="7239000" cy="27432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ESTRATEGICAS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Formulación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estrategias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estrategias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planes de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acción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85800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Mg. Susana Darin</a:t>
            </a:r>
          </a:p>
          <a:p>
            <a:pPr algn="r" fontAlgn="auto">
              <a:spcAft>
                <a:spcPts val="0"/>
              </a:spcAft>
              <a:buFont typeface="Wingdings"/>
              <a:buNone/>
              <a:defRPr/>
            </a:pPr>
            <a:r>
              <a:rPr lang="en-US">
                <a:solidFill>
                  <a:schemeClr val="tx1"/>
                </a:solidFill>
              </a:rPr>
              <a:t>2019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/>
              <a:t> </a:t>
            </a: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 de integración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540715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Integración directa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obtener la propiedad o aumentar el control sobre los </a:t>
            </a: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distribuidores /PDV</a:t>
            </a:r>
          </a:p>
          <a:p>
            <a:pPr marL="0" indent="0">
              <a:buNone/>
            </a:pPr>
            <a:endParaRPr lang="es-E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Integración hacia atrás: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buscar la propiedad de los </a:t>
            </a: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proveedores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aumentar el control sobre ellos</a:t>
            </a:r>
          </a:p>
          <a:p>
            <a:pPr marL="0" indent="0">
              <a:buNone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Integración horizontal: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buscar la  propiedad o más control de los </a:t>
            </a: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competidores</a:t>
            </a:r>
          </a:p>
        </p:txBody>
      </p:sp>
    </p:spTree>
    <p:extLst>
      <p:ext uri="{BB962C8B-B14F-4D97-AF65-F5344CB8AC3E}">
        <p14:creationId xmlns:p14="http://schemas.microsoft.com/office/powerpoint/2010/main" val="391124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09600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 intensivas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924800" cy="5407152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Penetración de mercado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lograr una </a:t>
            </a: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 participación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el mercado para los productos existentes-</a:t>
            </a:r>
          </a:p>
          <a:p>
            <a:pPr marL="0" indent="0">
              <a:buNone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mercado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introducir bienes en otras </a:t>
            </a: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geográficas a nivel nacional o su internacionalización/ o para nuevos segmentos </a:t>
            </a:r>
          </a:p>
          <a:p>
            <a:pPr marL="0" indent="0">
              <a:buNone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producto: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mejorar los productos actuales con </a:t>
            </a:r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innovaciones parciales o sacar nuevos productos al mercado </a:t>
            </a:r>
          </a:p>
        </p:txBody>
      </p:sp>
    </p:spTree>
    <p:extLst>
      <p:ext uri="{BB962C8B-B14F-4D97-AF65-F5344CB8AC3E}">
        <p14:creationId xmlns:p14="http://schemas.microsoft.com/office/powerpoint/2010/main" val="285999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 de diversificación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Transferir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conocimientos, experiencias u otras capacidades de valor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Combinar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actividades relacionadas de diferentes empresas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Explotar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uso común de un nombre de marca conocido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Colaboración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inter-empresarial</a:t>
            </a:r>
          </a:p>
        </p:txBody>
      </p:sp>
    </p:spTree>
    <p:extLst>
      <p:ext uri="{BB962C8B-B14F-4D97-AF65-F5344CB8AC3E}">
        <p14:creationId xmlns:p14="http://schemas.microsoft.com/office/powerpoint/2010/main" val="36103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563562"/>
          </a:xfrm>
        </p:spPr>
        <p:txBody>
          <a:bodyPr/>
          <a:lstStyle/>
          <a:p>
            <a:pPr algn="ctr"/>
            <a:r>
              <a:rPr lang="es-ES" b="1" dirty="0"/>
              <a:t>ESTRATEGIAS DE DIVERSIFICAIÓN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0952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Diversificación relacionada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añadir productos nuevos pero relacionados con los existentes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Diversificación no relacionada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sumar productos nuevos no relacionados, generalmente correspondientes a otra industria de origen.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3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 DEFENSIVAS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66298" y="1295400"/>
            <a:ext cx="7915701" cy="5178552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Reducción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reagruparse, reducción de personal,  costos de producción y  activos para revertir la baja en ventas y utilidades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Desinversión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vender una UEN no rentable,  o parte de la organización, inmuebles.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Liquidación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vender todos los activos de una empresa.</a:t>
            </a:r>
          </a:p>
        </p:txBody>
      </p:sp>
    </p:spTree>
    <p:extLst>
      <p:ext uri="{BB962C8B-B14F-4D97-AF65-F5344CB8AC3E}">
        <p14:creationId xmlns:p14="http://schemas.microsoft.com/office/powerpoint/2010/main" val="210994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467600" cy="639762"/>
          </a:xfrm>
        </p:spPr>
        <p:txBody>
          <a:bodyPr>
            <a:noAutofit/>
          </a:bodyPr>
          <a:lstStyle/>
          <a:p>
            <a:r>
              <a:rPr lang="es-ES" sz="3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Estrategias genéricas de </a:t>
            </a:r>
            <a:r>
              <a:rPr lang="es-ES" sz="36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porter</a:t>
            </a:r>
            <a:r>
              <a:rPr lang="es-ES" sz="3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7239000" cy="5330952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estrategias? </a:t>
            </a:r>
            <a:r>
              <a:rPr lang="es-E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UTILIDAD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ventajas competitivas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Liderazgo en costos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Liderazgo en diferenciación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Liderazgo en enfoque</a:t>
            </a:r>
          </a:p>
        </p:txBody>
      </p:sp>
    </p:spTree>
    <p:extLst>
      <p:ext uri="{BB962C8B-B14F-4D97-AF65-F5344CB8AC3E}">
        <p14:creationId xmlns:p14="http://schemas.microsoft.com/office/powerpoint/2010/main" val="56718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5562600" cy="639762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Liderazgo en costos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Elaboración estandarizada de productos 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 un mercado ampliado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en serie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de comercialización bajo</a:t>
            </a:r>
          </a:p>
          <a:p>
            <a:pPr marL="0" indent="0">
              <a:buNone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58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diferenciación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productos considerados 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únicos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diferenciadores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 existente</a:t>
            </a:r>
          </a:p>
          <a:p>
            <a:pPr marL="0" indent="0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tener en cuenta los núcleos y atributos del producto)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Consumidores 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poco sensibles al precio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Considerar las 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percepciones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consumidor producto- mercado- segmento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7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5407152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productos que satisfagan las necesidades, deseos y solucionen problemas de </a:t>
            </a:r>
            <a:r>
              <a:rPr lang="es-E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segmento especifico del mercado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grupo pequeño de consumidores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Bajo costo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estrategia de precio bajo</a:t>
            </a:r>
          </a:p>
          <a:p>
            <a:pPr marL="0" indent="0">
              <a:buNone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 valor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estrategia de precio alto por creación de valor a partir de los atributos del producto.</a:t>
            </a:r>
          </a:p>
        </p:txBody>
      </p:sp>
    </p:spTree>
    <p:extLst>
      <p:ext uri="{BB962C8B-B14F-4D97-AF65-F5344CB8AC3E}">
        <p14:creationId xmlns:p14="http://schemas.microsoft.com/office/powerpoint/2010/main" val="394235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s-ES" dirty="0"/>
              <a:t>                    </a:t>
            </a:r>
            <a:r>
              <a:rPr lang="es-ES" b="1" dirty="0">
                <a:solidFill>
                  <a:srgbClr val="C00000"/>
                </a:solidFill>
              </a:rPr>
              <a:t>OTRAS ESTRATEGIAS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ALIANZAS ESTRATEGICAS</a:t>
            </a:r>
          </a:p>
          <a:p>
            <a:pPr marL="0" indent="0" algn="ctr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LICENCIAS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FRANQUICIAS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JOINT VENTURES- CO-INVERSION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             -------------------------------------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FUSIONES  y ADQUISICIONES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184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     </a:t>
            </a:r>
            <a:r>
              <a:rPr lang="en-US" sz="4000" b="1" dirty="0" err="1">
                <a:solidFill>
                  <a:schemeClr val="tx1"/>
                </a:solidFill>
              </a:rPr>
              <a:t>cadena</a:t>
            </a:r>
            <a:r>
              <a:rPr lang="en-US" sz="4000" b="1" dirty="0">
                <a:solidFill>
                  <a:schemeClr val="tx1"/>
                </a:solidFill>
              </a:rPr>
              <a:t> de valor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7724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/>
              <a:t>     </a:t>
            </a:r>
            <a:r>
              <a:rPr lang="en-US" b="1" cap="none">
                <a:solidFill>
                  <a:schemeClr val="tx1"/>
                </a:solidFill>
              </a:rPr>
              <a:t>FACTORES CRÍTICOS DE EXITO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4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INFRAESTRUCTURA GERENCIAL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a-PROCESOS ADMINISTRATIVOS DE LA EMPRESA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b-CAPACIDADES DE LA ESTRUCTURA DE LA ORGANIZACION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c- LA CULTURA Y EL LIDERAZGO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FINANZAS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GESTION DE RECURSOS HUMANOS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TECNOLOGIA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FABRICACION: </a:t>
            </a:r>
            <a:r>
              <a:rPr lang="en-US" sz="1800" b="1" dirty="0"/>
              <a:t>PRODUCCION, ENTREGA Y  SERVICIOS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COMERCIALIZACION Y VENTAS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cap="none"/>
              <a:t>      </a:t>
            </a:r>
            <a:r>
              <a:rPr lang="en-US" b="1" cap="none">
                <a:solidFill>
                  <a:schemeClr val="tx1"/>
                </a:solidFill>
              </a:rPr>
              <a:t>FORMULACIÓN DE LA ESTRATEGIA DEL NEGOCIO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/>
              <a:t>CONJUNTO DE PROGRAMAS DE ACCIÓN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Char char="ü"/>
            </a:pPr>
            <a:r>
              <a:rPr lang="en-US" b="1">
                <a:solidFill>
                  <a:srgbClr val="FF0000"/>
                </a:solidFill>
              </a:rPr>
              <a:t>RESPONDER A LOS CAMBIOS DE MISIÓN</a:t>
            </a:r>
          </a:p>
          <a:p>
            <a:pPr>
              <a:buFont typeface="Wingdings" pitchFamily="2" charset="2"/>
              <a:buChar char="ü"/>
            </a:pPr>
            <a:r>
              <a:rPr lang="en-US" b="1">
                <a:solidFill>
                  <a:srgbClr val="FF0000"/>
                </a:solidFill>
              </a:rPr>
              <a:t>CONSIDERAR LOS ESTIMULOS DEL MICRO Y MACRO-AMBIENTE</a:t>
            </a:r>
          </a:p>
          <a:p>
            <a:pPr>
              <a:buFont typeface="Wingdings" pitchFamily="2" charset="2"/>
              <a:buChar char="ü"/>
            </a:pPr>
            <a:r>
              <a:rPr lang="en-US" b="1">
                <a:solidFill>
                  <a:srgbClr val="FF0000"/>
                </a:solidFill>
              </a:rPr>
              <a:t>REFORZAR LAS FORTALEZAS</a:t>
            </a:r>
          </a:p>
          <a:p>
            <a:pPr>
              <a:buFont typeface="Wingdings" pitchFamily="2" charset="2"/>
              <a:buChar char="ü"/>
            </a:pPr>
            <a:r>
              <a:rPr lang="en-US" b="1">
                <a:solidFill>
                  <a:srgbClr val="FF0000"/>
                </a:solidFill>
              </a:rPr>
              <a:t>NEUTRALIZAR LAS DEBILIDADES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b="1"/>
              <a:t>TENDIENTES  A  ASEGURAR UNA VENTAJA COMPETITIVA DINÁMICA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b="1" cap="none">
                <a:solidFill>
                  <a:schemeClr val="tx1"/>
                </a:solidFill>
              </a:rPr>
              <a:t>             PROGRAMAS DE ACCIÓN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200" b="1"/>
              <a:t>GENERALES Y ESPECIFICOS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/>
              <a:t>EL RESULTADO FINAL DE LA ESTRATEGIA 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/>
              <a:t>NEGOCIOS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/>
              <a:t>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/>
              <a:t>                              </a:t>
            </a:r>
            <a:r>
              <a:rPr lang="en-US" sz="3100" b="1">
                <a:solidFill>
                  <a:srgbClr val="FF0000"/>
                </a:solidFill>
              </a:rPr>
              <a:t>PRESUPUESTO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REPRESENTA EL PUENTE ENTRE EL PROCESO DE PLANIFICACIÓN ESTRATEGICA  Y EL PROCESO DE CONTROL DE GESTIÓN 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8600" y="2819400"/>
            <a:ext cx="48418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sz="3600" b="1" cap="none">
                <a:solidFill>
                  <a:schemeClr val="tx1"/>
                </a:solidFill>
              </a:rPr>
              <a:t>PROGRAMAS GENERALES DE ACCIÓN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/>
              <a:t>EXPANDIR LA PENETRACIÓN GEOGRAFICA</a:t>
            </a:r>
          </a:p>
          <a:p>
            <a:pPr>
              <a:buFont typeface="Wingdings" pitchFamily="2" charset="2"/>
              <a:buNone/>
            </a:pPr>
            <a:endParaRPr lang="en-US" b="1"/>
          </a:p>
          <a:p>
            <a:pPr>
              <a:buFont typeface="Wingdings" pitchFamily="2" charset="2"/>
              <a:buChar char="q"/>
            </a:pPr>
            <a:r>
              <a:rPr lang="en-US" b="1"/>
              <a:t>IMPULSAR LOS PRODUCTOS EXISTENTES</a:t>
            </a:r>
          </a:p>
          <a:p>
            <a:pPr>
              <a:buFont typeface="Wingdings" pitchFamily="2" charset="2"/>
              <a:buChar char="q"/>
            </a:pPr>
            <a:endParaRPr lang="en-US" b="1"/>
          </a:p>
          <a:p>
            <a:pPr>
              <a:buFont typeface="Wingdings" pitchFamily="2" charset="2"/>
              <a:buChar char="q"/>
            </a:pPr>
            <a:r>
              <a:rPr lang="en-US" b="1"/>
              <a:t>DESARROLLAR CANALES DE DISTRIBUCIÓN</a:t>
            </a:r>
          </a:p>
          <a:p>
            <a:pPr>
              <a:buFont typeface="Wingdings" pitchFamily="2" charset="2"/>
              <a:buNone/>
            </a:pPr>
            <a:endParaRPr lang="en-US" b="1"/>
          </a:p>
          <a:p>
            <a:pPr>
              <a:buFont typeface="Wingdings" pitchFamily="2" charset="2"/>
              <a:buChar char="q"/>
            </a:pPr>
            <a:r>
              <a:rPr lang="en-US" b="1"/>
              <a:t>EXPLOTAR LOS CANALES DE DISTRIBUCIÓN EXISTENTES</a:t>
            </a:r>
          </a:p>
          <a:p>
            <a:pPr>
              <a:buFont typeface="Wingdings" pitchFamily="2" charset="2"/>
              <a:buNone/>
            </a:pPr>
            <a:endParaRPr lang="en-US" b="1"/>
          </a:p>
          <a:p>
            <a:pPr>
              <a:buFont typeface="Wingdings" pitchFamily="2" charset="2"/>
              <a:buChar char="q"/>
            </a:pPr>
            <a:r>
              <a:rPr lang="en-US" b="1"/>
              <a:t>FORTALECER LOS VINCULOS CON LOS PDV</a:t>
            </a:r>
          </a:p>
          <a:p>
            <a:pPr>
              <a:buFont typeface="Wingdings" pitchFamily="2" charset="2"/>
              <a:buChar char="q"/>
            </a:pPr>
            <a:endParaRPr lang="en-US" b="1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cap="none">
                <a:solidFill>
                  <a:schemeClr val="tx1"/>
                </a:solidFill>
              </a:rPr>
              <a:t>PROGRAMAS GENERALES DE ACCION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b="1">
                <a:solidFill>
                  <a:srgbClr val="FF0000"/>
                </a:solidFill>
              </a:rPr>
              <a:t>DESCRIPCIÓN</a:t>
            </a:r>
            <a:r>
              <a:rPr lang="en-US"/>
              <a:t>: expresar el propósito y la meta del programa general de acción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/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b="1">
                <a:solidFill>
                  <a:srgbClr val="FF0000"/>
                </a:solidFill>
              </a:rPr>
              <a:t>DIRECTIVO RESPONSIBLE 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/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b="1">
                <a:solidFill>
                  <a:srgbClr val="FF0000"/>
                </a:solidFill>
              </a:rPr>
              <a:t>INDICADORES CLAVES PARA EL CONTROL DE LA GESTIÓN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b="1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b="1">
                <a:solidFill>
                  <a:srgbClr val="FF0000"/>
                </a:solidFill>
              </a:rPr>
              <a:t>DESCRIPCIÓN DEL PRIMER HITO IMPORTANTE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b="1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b="1">
                <a:solidFill>
                  <a:srgbClr val="FF0000"/>
                </a:solidFill>
              </a:rPr>
              <a:t>FECHA DEL PRIMER HITO IMPORTANTE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cap="none">
                <a:solidFill>
                  <a:schemeClr val="tx1"/>
                </a:solidFill>
              </a:rPr>
              <a:t>PROGRAMAS ESPECÍFICOS DE ACCIÓN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36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000" b="1"/>
              <a:t>TAREAS TANGIBLES A CORTO PLAZO QUE PUEDEN SER IDENTIFICADOS, CONTROLADOS Y EVALUADOS CON PRECISION</a:t>
            </a:r>
          </a:p>
          <a:p>
            <a:pPr>
              <a:buFont typeface="Wingdings" pitchFamily="2" charset="2"/>
              <a:buNone/>
            </a:pPr>
            <a:endParaRPr lang="en-US" b="1"/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DESCRIPCIÓN</a:t>
            </a:r>
            <a:r>
              <a:rPr lang="en-US" b="1"/>
              <a:t> actividades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DECLARACIÓN DE PRIORIDADES </a:t>
            </a:r>
            <a:r>
              <a:rPr lang="en-US" b="1"/>
              <a:t>grado de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importancia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DECLARACIÓN DE COSTOS </a:t>
            </a:r>
            <a:r>
              <a:rPr lang="en-US" b="1"/>
              <a:t>estimación de costos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DECLARACIÓN DE BENEFICIOS  </a:t>
            </a:r>
            <a:r>
              <a:rPr lang="en-US" b="1"/>
              <a:t>recompensas 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financieras y no financieras asociadas al programa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CUMPLIMIENTO PROGRAMADO </a:t>
            </a:r>
            <a:r>
              <a:rPr lang="en-US" b="1"/>
              <a:t>fin plazo ejecución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DIRECTIVO RESPONSIBLE</a:t>
            </a:r>
            <a:r>
              <a:rPr lang="en-US" b="1"/>
              <a:t> un solo individuo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5559552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Grandes empresas y EMN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Niveles: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Corporativo: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general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Divisional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presidente de división / vicepresidente ejecutivo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gerente de finanzas, MKT, I&amp;D, RRHH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Operacional: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gerente de planta, producción, ventas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claves de la planificación de estrategias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Coordinación- Facilitación- Compromiso- Comunicación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Capital intelectual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46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273</TotalTime>
  <Words>707</Words>
  <Application>Microsoft Office PowerPoint</Application>
  <PresentationFormat>Presentación en pantalla (4:3)</PresentationFormat>
  <Paragraphs>179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DECISIONES ESTRATEGICAS Formulación de estrategias tipos de estrategias planes de acción- agenda</vt:lpstr>
      <vt:lpstr>               cadena de valor</vt:lpstr>
      <vt:lpstr>     FACTORES CRÍTICOS DE EXITO</vt:lpstr>
      <vt:lpstr>      FORMULACIÓN DE LA ESTRATEGIA DEL NEGOCIO</vt:lpstr>
      <vt:lpstr>             PROGRAMAS DE ACCIÓN</vt:lpstr>
      <vt:lpstr>PROGRAMAS GENERALES DE ACCIÓN</vt:lpstr>
      <vt:lpstr>PROGRAMAS GENERALES DE ACCION</vt:lpstr>
      <vt:lpstr>PROGRAMAS ESPECÍFICOS DE ACCIÓN</vt:lpstr>
      <vt:lpstr>ESTRATEGIAS</vt:lpstr>
      <vt:lpstr> estrategias de integración</vt:lpstr>
      <vt:lpstr>Estrategias intensivas</vt:lpstr>
      <vt:lpstr>Estrategias de diversificación </vt:lpstr>
      <vt:lpstr>ESTRATEGIAS DE DIVERSIFICAIÓN</vt:lpstr>
      <vt:lpstr>ESTRATEGIAS DEFENSIVAS </vt:lpstr>
      <vt:lpstr>Estrategias genéricas de porter </vt:lpstr>
      <vt:lpstr>Liderazgo en costos </vt:lpstr>
      <vt:lpstr> diferenciación</vt:lpstr>
      <vt:lpstr>enfoque </vt:lpstr>
      <vt:lpstr>                    OTRAS ESTRATEGIAS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DECISIONES ESTRATEGICAS</dc:title>
  <dc:creator>Valued Acer Customer</dc:creator>
  <cp:lastModifiedBy>acer</cp:lastModifiedBy>
  <cp:revision>17</cp:revision>
  <dcterms:created xsi:type="dcterms:W3CDTF">2011-06-17T03:48:44Z</dcterms:created>
  <dcterms:modified xsi:type="dcterms:W3CDTF">2019-06-11T18:20:56Z</dcterms:modified>
</cp:coreProperties>
</file>