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01F47-9D5C-2A4E-9D33-09301170F811}" type="datetimeFigureOut">
              <a:rPr lang="es-ES" smtClean="0"/>
              <a:t>26/10/14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7F5D8-5E6E-4245-938C-A86963C0611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391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 dirty="0" smtClean="0">
                <a:latin typeface="Times New Roman" charset="0"/>
              </a:rPr>
              <a:t>Example:</a:t>
            </a:r>
            <a:r>
              <a:rPr lang="en-GB" baseline="0" dirty="0" smtClean="0">
                <a:latin typeface="Times New Roman" charset="0"/>
              </a:rPr>
              <a:t> irrigation system</a:t>
            </a:r>
          </a:p>
          <a:p>
            <a:pPr>
              <a:defRPr/>
            </a:pPr>
            <a:r>
              <a:rPr lang="en-GB" baseline="0" dirty="0" err="1" smtClean="0">
                <a:latin typeface="Times New Roman" charset="0"/>
              </a:rPr>
              <a:t>Explicarlo</a:t>
            </a:r>
            <a:r>
              <a:rPr lang="en-GB" baseline="0" dirty="0" smtClean="0">
                <a:latin typeface="Times New Roman" charset="0"/>
              </a:rPr>
              <a:t> con </a:t>
            </a:r>
            <a:r>
              <a:rPr lang="en-GB" baseline="0" dirty="0" err="1" smtClean="0">
                <a:latin typeface="Times New Roman" charset="0"/>
              </a:rPr>
              <a:t>imágenes</a:t>
            </a:r>
            <a:endParaRPr lang="en-GB" baseline="0" dirty="0" smtClean="0">
              <a:latin typeface="Times New Roman" charset="0"/>
            </a:endParaRPr>
          </a:p>
          <a:p>
            <a:pPr>
              <a:defRPr/>
            </a:pPr>
            <a:endParaRPr lang="en-GB" baseline="0" dirty="0" smtClean="0">
              <a:latin typeface="Times New Roman" charset="0"/>
            </a:endParaRPr>
          </a:p>
          <a:p>
            <a:pPr>
              <a:defRPr/>
            </a:pPr>
            <a:r>
              <a:rPr lang="en-GB" baseline="0" dirty="0" smtClean="0">
                <a:latin typeface="Times New Roman" charset="0"/>
              </a:rPr>
              <a:t>Small: It is perceptible. If there is heterogeneity on land size, then somebody will be more benefited by </a:t>
            </a:r>
          </a:p>
          <a:p>
            <a:pPr>
              <a:defRPr/>
            </a:pPr>
            <a:r>
              <a:rPr lang="en-GB" baseline="0" dirty="0" smtClean="0">
                <a:latin typeface="Times New Roman" charset="0"/>
              </a:rPr>
              <a:t>building an irrigation system.</a:t>
            </a:r>
          </a:p>
          <a:p>
            <a:pPr marL="0" lvl="2" defTabSz="703402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dirty="0" smtClean="0">
                <a:latin typeface="Tahoma" charset="0"/>
                <a:cs typeface="Tahoma" charset="0"/>
              </a:rPr>
              <a:t>Exploitation of the great by the small</a:t>
            </a:r>
          </a:p>
          <a:p>
            <a:pPr>
              <a:defRPr/>
            </a:pPr>
            <a:endParaRPr lang="en-GB" baseline="0" dirty="0" smtClean="0">
              <a:latin typeface="Times New Roman" charset="0"/>
            </a:endParaRPr>
          </a:p>
          <a:p>
            <a:pPr>
              <a:defRPr/>
            </a:pPr>
            <a:endParaRPr lang="en-GB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Hablar</a:t>
            </a:r>
            <a:r>
              <a:rPr lang="en-GB" baseline="0" dirty="0" smtClean="0"/>
              <a:t> en </a:t>
            </a:r>
            <a:r>
              <a:rPr lang="en-GB" baseline="0" dirty="0" err="1" smtClean="0"/>
              <a:t>términos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cooperator</a:t>
            </a:r>
            <a:r>
              <a:rPr lang="en-GB" baseline="0" dirty="0" smtClean="0"/>
              <a:t> defector</a:t>
            </a:r>
            <a:endParaRPr lang="en-GB" dirty="0" smtClean="0"/>
          </a:p>
          <a:p>
            <a:r>
              <a:rPr lang="en-GB" dirty="0" smtClean="0"/>
              <a:t>Free-</a:t>
            </a:r>
            <a:r>
              <a:rPr lang="en-GB" baseline="0" dirty="0" smtClean="0"/>
              <a:t>rider can be modelled with game theory with a certain satiability. </a:t>
            </a:r>
            <a:r>
              <a:rPr lang="en-GB" baseline="0" dirty="0" err="1" smtClean="0"/>
              <a:t>Poner</a:t>
            </a:r>
            <a:r>
              <a:rPr lang="en-GB" baseline="0" dirty="0" smtClean="0"/>
              <a:t> un </a:t>
            </a:r>
            <a:r>
              <a:rPr lang="en-GB" baseline="0" dirty="0" err="1" smtClean="0"/>
              <a:t>ejemplo</a:t>
            </a:r>
            <a:r>
              <a:rPr lang="en-GB" baseline="0" dirty="0" smtClean="0"/>
              <a:t>, un </a:t>
            </a:r>
            <a:r>
              <a:rPr lang="en-GB" baseline="0" dirty="0" err="1" smtClean="0"/>
              <a:t>dibujo</a:t>
            </a:r>
            <a:r>
              <a:rPr lang="en-GB" baseline="0" dirty="0" smtClean="0"/>
              <a:t> (ticket de metro)</a:t>
            </a:r>
          </a:p>
          <a:p>
            <a:r>
              <a:rPr lang="en-GB" baseline="0" dirty="0" smtClean="0"/>
              <a:t>Tragedy of the Commons, according to </a:t>
            </a:r>
            <a:r>
              <a:rPr lang="en-GB" baseline="0" dirty="0" err="1" smtClean="0"/>
              <a:t>Ostrom</a:t>
            </a:r>
            <a:r>
              <a:rPr lang="en-GB" baseline="0" dirty="0" smtClean="0"/>
              <a:t>, when modelled with Game theory has some drawbacks.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772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028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Definir</a:t>
            </a:r>
            <a:r>
              <a:rPr lang="en-GB" dirty="0" smtClean="0"/>
              <a:t> </a:t>
            </a:r>
            <a:r>
              <a:rPr lang="en-GB" dirty="0" err="1" smtClean="0"/>
              <a:t>brevemente</a:t>
            </a:r>
            <a:r>
              <a:rPr lang="en-GB" baseline="0" dirty="0" smtClean="0"/>
              <a:t> appropriation y provision. </a:t>
            </a:r>
            <a:r>
              <a:rPr lang="en-GB" baseline="0" dirty="0" err="1" smtClean="0"/>
              <a:t>Añadir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dibujo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29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6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Depending on what was done in previous steps,</a:t>
            </a:r>
            <a:r>
              <a:rPr lang="en-GB" baseline="0" dirty="0" smtClean="0"/>
              <a:t> the stock may vary which directly affects the flow.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512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35BF-960F-D643-BF03-66FCB5D275D1}" type="datetimeFigureOut">
              <a:rPr lang="es-ES" smtClean="0"/>
              <a:t>24/10/14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5C08-6570-4E42-BBEE-69033EC4B0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439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35BF-960F-D643-BF03-66FCB5D275D1}" type="datetimeFigureOut">
              <a:rPr lang="es-ES" smtClean="0"/>
              <a:t>24/10/14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5C08-6570-4E42-BBEE-69033EC4B0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84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35BF-960F-D643-BF03-66FCB5D275D1}" type="datetimeFigureOut">
              <a:rPr lang="es-ES" smtClean="0"/>
              <a:t>24/10/14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5C08-6570-4E42-BBEE-69033EC4B0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029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35BF-960F-D643-BF03-66FCB5D275D1}" type="datetimeFigureOut">
              <a:rPr lang="es-ES" smtClean="0"/>
              <a:t>24/10/14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5C08-6570-4E42-BBEE-69033EC4B0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20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35BF-960F-D643-BF03-66FCB5D275D1}" type="datetimeFigureOut">
              <a:rPr lang="es-ES" smtClean="0"/>
              <a:t>24/10/14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5C08-6570-4E42-BBEE-69033EC4B0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728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35BF-960F-D643-BF03-66FCB5D275D1}" type="datetimeFigureOut">
              <a:rPr lang="es-ES" smtClean="0"/>
              <a:t>24/10/14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5C08-6570-4E42-BBEE-69033EC4B0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2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35BF-960F-D643-BF03-66FCB5D275D1}" type="datetimeFigureOut">
              <a:rPr lang="es-ES" smtClean="0"/>
              <a:t>24/10/14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5C08-6570-4E42-BBEE-69033EC4B0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64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35BF-960F-D643-BF03-66FCB5D275D1}" type="datetimeFigureOut">
              <a:rPr lang="es-ES" smtClean="0"/>
              <a:t>24/10/14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5C08-6570-4E42-BBEE-69033EC4B0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06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35BF-960F-D643-BF03-66FCB5D275D1}" type="datetimeFigureOut">
              <a:rPr lang="es-ES" smtClean="0"/>
              <a:t>24/10/14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5C08-6570-4E42-BBEE-69033EC4B0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540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35BF-960F-D643-BF03-66FCB5D275D1}" type="datetimeFigureOut">
              <a:rPr lang="es-ES" smtClean="0"/>
              <a:t>24/10/14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5C08-6570-4E42-BBEE-69033EC4B0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14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35BF-960F-D643-BF03-66FCB5D275D1}" type="datetimeFigureOut">
              <a:rPr lang="es-ES" smtClean="0"/>
              <a:t>24/10/14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5C08-6570-4E42-BBEE-69033EC4B0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73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C35BF-960F-D643-BF03-66FCB5D275D1}" type="datetimeFigureOut">
              <a:rPr lang="es-ES" smtClean="0"/>
              <a:t>24/10/14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65C08-6570-4E42-BBEE-69033EC4B0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527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Tragedy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commons</a:t>
            </a:r>
            <a:endParaRPr lang="es-ES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971550" y="1628775"/>
            <a:ext cx="7777163" cy="217963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GB" dirty="0">
                <a:latin typeface="Tahoma" charset="0"/>
                <a:cs typeface="Tahoma" charset="0"/>
              </a:rPr>
              <a:t>Hardin: </a:t>
            </a:r>
            <a:r>
              <a:rPr lang="en-GB" i="1" dirty="0">
                <a:latin typeface="Tahoma" charset="0"/>
                <a:cs typeface="Tahoma" charset="0"/>
              </a:rPr>
              <a:t>Each man is locked into a system that compels him to increase…without limit. …Ruin is the destination…</a:t>
            </a:r>
          </a:p>
          <a:p>
            <a:pPr lvl="1">
              <a:defRPr/>
            </a:pPr>
            <a:r>
              <a:rPr lang="en-GB" b="1" dirty="0" smtClean="0">
                <a:latin typeface="Tahoma" charset="0"/>
                <a:cs typeface="Tahoma" charset="0"/>
              </a:rPr>
              <a:t>Open access </a:t>
            </a:r>
            <a:r>
              <a:rPr lang="en-GB" dirty="0" smtClean="0">
                <a:latin typeface="Tahoma" charset="0"/>
                <a:cs typeface="Tahoma" charset="0"/>
              </a:rPr>
              <a:t>resource consumed by </a:t>
            </a:r>
            <a:r>
              <a:rPr lang="en-GB" b="1" dirty="0" smtClean="0">
                <a:latin typeface="Tahoma" charset="0"/>
                <a:cs typeface="Tahoma" charset="0"/>
              </a:rPr>
              <a:t>rational</a:t>
            </a:r>
            <a:r>
              <a:rPr lang="en-GB" dirty="0" smtClean="0">
                <a:latin typeface="Tahoma" charset="0"/>
                <a:cs typeface="Tahoma" charset="0"/>
              </a:rPr>
              <a:t> agents</a:t>
            </a:r>
            <a:endParaRPr lang="en-GB" dirty="0">
              <a:latin typeface="Tahoma" charset="0"/>
              <a:cs typeface="Tahoma" charset="0"/>
            </a:endParaRPr>
          </a:p>
          <a:p>
            <a:pPr lvl="1">
              <a:defRPr/>
            </a:pPr>
            <a:r>
              <a:rPr lang="en-GB" b="1" dirty="0">
                <a:latin typeface="Tahoma" charset="0"/>
                <a:cs typeface="Tahoma" charset="0"/>
              </a:rPr>
              <a:t>Individual gain </a:t>
            </a:r>
            <a:r>
              <a:rPr lang="en-GB" dirty="0">
                <a:latin typeface="Tahoma" charset="0"/>
                <a:cs typeface="Tahoma" charset="0"/>
              </a:rPr>
              <a:t>and </a:t>
            </a:r>
            <a:r>
              <a:rPr lang="en-GB" b="1" dirty="0">
                <a:latin typeface="Tahoma" charset="0"/>
                <a:cs typeface="Tahoma" charset="0"/>
              </a:rPr>
              <a:t>shared cost</a:t>
            </a:r>
          </a:p>
          <a:p>
            <a:pPr lvl="1">
              <a:defRPr/>
            </a:pPr>
            <a:r>
              <a:rPr lang="en-GB" dirty="0">
                <a:latin typeface="Tahoma" charset="0"/>
                <a:cs typeface="Tahoma" charset="0"/>
              </a:rPr>
              <a:t>Leads to overexploitation and, </a:t>
            </a:r>
            <a:r>
              <a:rPr lang="en-GB" b="1" dirty="0">
                <a:latin typeface="Tahoma" charset="0"/>
                <a:cs typeface="Tahoma" charset="0"/>
              </a:rPr>
              <a:t>inexorably</a:t>
            </a:r>
            <a:r>
              <a:rPr lang="en-GB" dirty="0">
                <a:latin typeface="Tahoma" charset="0"/>
                <a:cs typeface="Tahoma" charset="0"/>
              </a:rPr>
              <a:t>, to depletion</a:t>
            </a:r>
          </a:p>
        </p:txBody>
      </p:sp>
      <p:pic>
        <p:nvPicPr>
          <p:cNvPr id="7" name="Picture 4" descr="D:\Desktop\trage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54" y="3801695"/>
            <a:ext cx="8243217" cy="178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7 Rectángulo"/>
          <p:cNvSpPr/>
          <p:nvPr/>
        </p:nvSpPr>
        <p:spPr>
          <a:xfrm>
            <a:off x="971600" y="5987374"/>
            <a:ext cx="734481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lnSpc>
                <a:spcPct val="140000"/>
              </a:lnSpc>
              <a:buClr>
                <a:srgbClr val="3366CC"/>
              </a:buClr>
              <a:buFont typeface="Wingdings" pitchFamily="2" charset="2"/>
              <a:buChar char="Ø"/>
              <a:defRPr/>
            </a:pPr>
            <a:r>
              <a:rPr lang="en-US" sz="1400" dirty="0" smtClean="0">
                <a:solidFill>
                  <a:srgbClr val="0066CC"/>
                </a:solidFill>
                <a:latin typeface="+mn-lt"/>
                <a:ea typeface="ＭＳ Ｐゴシック" pitchFamily="34" charset="-128"/>
              </a:rPr>
              <a:t>G. Hardin</a:t>
            </a:r>
            <a:r>
              <a:rPr lang="en-US" sz="1400" dirty="0">
                <a:solidFill>
                  <a:srgbClr val="0066CC"/>
                </a:solidFill>
                <a:latin typeface="+mn-lt"/>
                <a:ea typeface="ＭＳ Ｐゴシック" pitchFamily="34" charset="-128"/>
              </a:rPr>
              <a:t> </a:t>
            </a:r>
            <a:r>
              <a:rPr lang="en-US" sz="1400" b="1" dirty="0" smtClean="0">
                <a:solidFill>
                  <a:srgbClr val="0066CC"/>
                </a:solidFill>
                <a:latin typeface="+mn-lt"/>
                <a:ea typeface="ＭＳ Ｐゴシック" pitchFamily="34" charset="-128"/>
              </a:rPr>
              <a:t>“The Tragedy of the Commons“ (1968)</a:t>
            </a:r>
            <a:endParaRPr lang="es-ES" sz="1400" dirty="0">
              <a:solidFill>
                <a:srgbClr val="0066CC"/>
              </a:solidFill>
              <a:latin typeface="+mn-lt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6465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River</a:t>
            </a:r>
            <a:r>
              <a:rPr lang="es-ES" dirty="0" smtClean="0"/>
              <a:t> </a:t>
            </a:r>
            <a:r>
              <a:rPr lang="es-ES" dirty="0" err="1" smtClean="0"/>
              <a:t>basin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Rivers</a:t>
            </a:r>
            <a:r>
              <a:rPr lang="es-ES" dirty="0" smtClean="0"/>
              <a:t> are </a:t>
            </a:r>
            <a:r>
              <a:rPr lang="es-ES" dirty="0" err="1" smtClean="0"/>
              <a:t>massively</a:t>
            </a:r>
            <a:r>
              <a:rPr lang="es-ES" dirty="0" smtClean="0"/>
              <a:t> </a:t>
            </a:r>
            <a:r>
              <a:rPr lang="es-ES" dirty="0" err="1" smtClean="0"/>
              <a:t>exploited</a:t>
            </a:r>
            <a:r>
              <a:rPr lang="es-ES" dirty="0" smtClean="0"/>
              <a:t> as</a:t>
            </a:r>
          </a:p>
          <a:p>
            <a:pPr lvl="1"/>
            <a:r>
              <a:rPr lang="es-ES" dirty="0" err="1" smtClean="0"/>
              <a:t>Means</a:t>
            </a:r>
            <a:r>
              <a:rPr lang="es-ES" dirty="0" smtClean="0"/>
              <a:t> of </a:t>
            </a:r>
            <a:r>
              <a:rPr lang="es-ES" dirty="0" err="1" smtClean="0"/>
              <a:t>transport</a:t>
            </a:r>
            <a:endParaRPr lang="es-ES" dirty="0" smtClean="0"/>
          </a:p>
          <a:p>
            <a:pPr lvl="1"/>
            <a:r>
              <a:rPr lang="es-ES" dirty="0" err="1" smtClean="0"/>
              <a:t>Fishery</a:t>
            </a:r>
            <a:endParaRPr lang="es-ES" dirty="0" smtClean="0"/>
          </a:p>
          <a:p>
            <a:pPr lvl="1"/>
            <a:r>
              <a:rPr lang="es-ES" b="1" dirty="0" err="1" smtClean="0"/>
              <a:t>Part</a:t>
            </a:r>
            <a:r>
              <a:rPr lang="es-ES" b="1" dirty="0" smtClean="0"/>
              <a:t> of industrial </a:t>
            </a:r>
            <a:r>
              <a:rPr lang="es-ES" b="1" dirty="0" err="1" smtClean="0"/>
              <a:t>processes</a:t>
            </a:r>
            <a:r>
              <a:rPr lang="es-ES" dirty="0" smtClean="0"/>
              <a:t>:</a:t>
            </a:r>
          </a:p>
          <a:p>
            <a:pPr lvl="2"/>
            <a:r>
              <a:rPr lang="es-ES" dirty="0" err="1" smtClean="0"/>
              <a:t>To</a:t>
            </a:r>
            <a:r>
              <a:rPr lang="es-ES" dirty="0" smtClean="0"/>
              <a:t> consume </a:t>
            </a:r>
            <a:r>
              <a:rPr lang="es-ES" dirty="0" err="1" smtClean="0"/>
              <a:t>water</a:t>
            </a:r>
            <a:endParaRPr lang="es-ES" dirty="0" smtClean="0"/>
          </a:p>
          <a:p>
            <a:pPr lvl="2"/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discharge</a:t>
            </a:r>
            <a:r>
              <a:rPr lang="es-ES" dirty="0" smtClean="0"/>
              <a:t> </a:t>
            </a:r>
            <a:r>
              <a:rPr lang="es-ES" dirty="0" err="1" smtClean="0"/>
              <a:t>wastewater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549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Tragedy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commons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sz="2200" dirty="0">
                <a:latin typeface="Tahoma" charset="0"/>
                <a:cs typeface="Tahoma" charset="0"/>
              </a:rPr>
              <a:t>It belongs to the group of social </a:t>
            </a:r>
            <a:r>
              <a:rPr lang="en-GB" sz="2200" dirty="0" smtClean="0">
                <a:latin typeface="Tahoma" charset="0"/>
                <a:cs typeface="Tahoma" charset="0"/>
              </a:rPr>
              <a:t>dilemmas</a:t>
            </a:r>
            <a:endParaRPr lang="en-GB" sz="2200" dirty="0">
              <a:latin typeface="Tahoma" charset="0"/>
              <a:cs typeface="Tahoma" charset="0"/>
            </a:endParaRPr>
          </a:p>
          <a:p>
            <a:pPr>
              <a:defRPr/>
            </a:pPr>
            <a:r>
              <a:rPr lang="en-GB" sz="2200" dirty="0">
                <a:latin typeface="Tahoma" charset="0"/>
                <a:cs typeface="Tahoma" charset="0"/>
              </a:rPr>
              <a:t>No technical solution</a:t>
            </a:r>
          </a:p>
          <a:p>
            <a:pPr lvl="1">
              <a:defRPr/>
            </a:pPr>
            <a:r>
              <a:rPr lang="en-GB" sz="2200" dirty="0">
                <a:latin typeface="Tahoma" charset="0"/>
                <a:cs typeface="Tahoma" charset="0"/>
              </a:rPr>
              <a:t>Technical improvements postpone the problem</a:t>
            </a:r>
          </a:p>
          <a:p>
            <a:pPr>
              <a:defRPr/>
            </a:pPr>
            <a:r>
              <a:rPr lang="en-GB" sz="2200" dirty="0">
                <a:latin typeface="Tahoma" charset="0"/>
                <a:cs typeface="Tahoma" charset="0"/>
              </a:rPr>
              <a:t>It can be applied to different domains:</a:t>
            </a:r>
          </a:p>
          <a:p>
            <a:pPr lvl="1">
              <a:defRPr/>
            </a:pPr>
            <a:r>
              <a:rPr lang="en-GB" sz="2200" dirty="0">
                <a:latin typeface="Tahoma" charset="0"/>
                <a:cs typeface="Tahoma" charset="0"/>
              </a:rPr>
              <a:t>Utilities: water, bandwidth</a:t>
            </a:r>
          </a:p>
          <a:p>
            <a:pPr lvl="1">
              <a:defRPr/>
            </a:pPr>
            <a:r>
              <a:rPr lang="en-GB" sz="2200" dirty="0">
                <a:latin typeface="Tahoma" charset="0"/>
                <a:cs typeface="Tahoma" charset="0"/>
              </a:rPr>
              <a:t>Food, energy</a:t>
            </a:r>
          </a:p>
          <a:p>
            <a:pPr lvl="1">
              <a:defRPr/>
            </a:pPr>
            <a:r>
              <a:rPr lang="en-GB" sz="2200" dirty="0">
                <a:latin typeface="Tahoma" charset="0"/>
                <a:cs typeface="Tahoma" charset="0"/>
              </a:rPr>
              <a:t>Pollution</a:t>
            </a:r>
          </a:p>
          <a:p>
            <a:pPr lvl="1">
              <a:defRPr/>
            </a:pPr>
            <a:r>
              <a:rPr lang="en-GB" sz="2200" dirty="0">
                <a:latin typeface="Tahoma" charset="0"/>
                <a:cs typeface="Tahoma" charset="0"/>
              </a:rPr>
              <a:t>Infrastructure: non-tolled highways/roads, bridges</a:t>
            </a:r>
            <a:endParaRPr lang="es-ES" sz="2200" dirty="0"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9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838200" y="704850"/>
            <a:ext cx="76962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Tahoma" charset="0"/>
              </a:rPr>
              <a:t>A taxonomy of goods</a:t>
            </a:r>
          </a:p>
        </p:txBody>
      </p:sp>
      <p:sp>
        <p:nvSpPr>
          <p:cNvPr id="7" name="Rectangle 2051"/>
          <p:cNvSpPr txBox="1">
            <a:spLocks noChangeArrowheads="1"/>
          </p:cNvSpPr>
          <p:nvPr/>
        </p:nvSpPr>
        <p:spPr>
          <a:xfrm>
            <a:off x="914400" y="4869160"/>
            <a:ext cx="7978775" cy="11718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en-GB" smtClean="0">
                <a:latin typeface="Tahoma" charset="0"/>
                <a:cs typeface="Tahoma" charset="0"/>
              </a:rPr>
              <a:t>Rivalry: One’s consumption diminishes other’s consumption</a:t>
            </a:r>
          </a:p>
          <a:p>
            <a:pPr>
              <a:lnSpc>
                <a:spcPct val="140000"/>
              </a:lnSpc>
              <a:defRPr/>
            </a:pPr>
            <a:r>
              <a:rPr lang="en-GB" smtClean="0">
                <a:latin typeface="Tahoma" charset="0"/>
                <a:cs typeface="Tahoma" charset="0"/>
              </a:rPr>
              <a:t>Excludability: Ability to prevent others from consuming</a:t>
            </a:r>
            <a:endParaRPr lang="en-GB" dirty="0">
              <a:latin typeface="Tahoma" charset="0"/>
              <a:cs typeface="Tahoma" charset="0"/>
            </a:endParaRPr>
          </a:p>
        </p:txBody>
      </p:sp>
      <p:graphicFrame>
        <p:nvGraphicFramePr>
          <p:cNvPr id="8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52976"/>
              </p:ext>
            </p:extLst>
          </p:nvPr>
        </p:nvGraphicFramePr>
        <p:xfrm>
          <a:off x="683568" y="1258897"/>
          <a:ext cx="7776864" cy="3528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488"/>
                <a:gridCol w="3135618"/>
                <a:gridCol w="2984758"/>
              </a:tblGrid>
              <a:tr h="56919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Exclusive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Non-exclusive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977">
                <a:tc>
                  <a:txBody>
                    <a:bodyPr/>
                    <a:lstStyle/>
                    <a:p>
                      <a:pPr algn="r"/>
                      <a:r>
                        <a:rPr lang="en-GB" dirty="0" err="1" smtClean="0"/>
                        <a:t>Rivalrous</a:t>
                      </a:r>
                      <a:endParaRPr lang="en-GB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Private good</a:t>
                      </a:r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Common good</a:t>
                      </a:r>
                    </a:p>
                    <a:p>
                      <a:pPr algn="ctr"/>
                      <a:r>
                        <a:rPr lang="en-GB" dirty="0" smtClean="0"/>
                        <a:t>(</a:t>
                      </a:r>
                      <a:r>
                        <a:rPr lang="en-GB" sz="1400" dirty="0" smtClean="0"/>
                        <a:t>Common-pool resources</a:t>
                      </a:r>
                      <a:r>
                        <a:rPr lang="en-GB" dirty="0" smtClean="0"/>
                        <a:t>)</a:t>
                      </a:r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6224"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Non-</a:t>
                      </a:r>
                      <a:r>
                        <a:rPr lang="en-GB" dirty="0" err="1" smtClean="0"/>
                        <a:t>rivalrous</a:t>
                      </a:r>
                      <a:endParaRPr lang="en-GB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Club good</a:t>
                      </a:r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Public good</a:t>
                      </a:r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4" descr="D:\Desktop\two-slices-of-brea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" t="2767" r="2865"/>
          <a:stretch/>
        </p:blipFill>
        <p:spPr bwMode="auto">
          <a:xfrm>
            <a:off x="3427316" y="2322960"/>
            <a:ext cx="1005170" cy="86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D:\Desktop\Fish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557262"/>
            <a:ext cx="936104" cy="62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D:\Desktop\imgre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4" t="5555" r="22888" b="4667"/>
          <a:stretch/>
        </p:blipFill>
        <p:spPr bwMode="auto">
          <a:xfrm>
            <a:off x="3595317" y="3619104"/>
            <a:ext cx="673480" cy="110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D:\Desktop\lighthous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4" t="4396" r="36221" b="6114"/>
          <a:stretch/>
        </p:blipFill>
        <p:spPr bwMode="auto">
          <a:xfrm>
            <a:off x="6743377" y="3619103"/>
            <a:ext cx="338375" cy="107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11 Rectángulo"/>
          <p:cNvSpPr/>
          <p:nvPr/>
        </p:nvSpPr>
        <p:spPr>
          <a:xfrm>
            <a:off x="971600" y="6059382"/>
            <a:ext cx="734481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lnSpc>
                <a:spcPct val="140000"/>
              </a:lnSpc>
              <a:buClr>
                <a:srgbClr val="3366CC"/>
              </a:buClr>
              <a:buFont typeface="Wingdings" pitchFamily="2" charset="2"/>
              <a:buChar char="Ø"/>
              <a:defRPr/>
            </a:pPr>
            <a:r>
              <a:rPr lang="en-US" sz="1400" dirty="0" smtClean="0">
                <a:solidFill>
                  <a:srgbClr val="0066CC"/>
                </a:solidFill>
                <a:latin typeface="+mn-lt"/>
                <a:ea typeface="ＭＳ Ｐゴシック" pitchFamily="34" charset="-128"/>
              </a:rPr>
              <a:t>P. Samuelson</a:t>
            </a:r>
            <a:r>
              <a:rPr lang="en-US" sz="1400" dirty="0">
                <a:solidFill>
                  <a:srgbClr val="0066CC"/>
                </a:solidFill>
                <a:latin typeface="+mn-lt"/>
                <a:ea typeface="ＭＳ Ｐゴシック" pitchFamily="34" charset="-128"/>
              </a:rPr>
              <a:t> </a:t>
            </a:r>
            <a:r>
              <a:rPr lang="en-US" sz="1400" b="1" dirty="0" smtClean="0">
                <a:solidFill>
                  <a:srgbClr val="0066CC"/>
                </a:solidFill>
                <a:latin typeface="+mn-lt"/>
                <a:ea typeface="ＭＳ Ｐゴシック" pitchFamily="34" charset="-128"/>
              </a:rPr>
              <a:t>“The Pure Theory of Public Expenditure“ (1954)</a:t>
            </a:r>
            <a:endParaRPr lang="es-ES" sz="1400" dirty="0">
              <a:solidFill>
                <a:srgbClr val="0066CC"/>
              </a:solidFill>
              <a:latin typeface="+mn-lt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441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err="1" smtClean="0"/>
              <a:t>Collective</a:t>
            </a:r>
            <a:r>
              <a:rPr lang="es-ES" smtClean="0"/>
              <a:t> </a:t>
            </a:r>
            <a:r>
              <a:rPr lang="es-ES" err="1" smtClean="0"/>
              <a:t>action</a:t>
            </a:r>
            <a:endParaRPr lang="en-GB"/>
          </a:p>
        </p:txBody>
      </p:sp>
      <p:sp>
        <p:nvSpPr>
          <p:cNvPr id="12291" name="2 Marcador de contenido"/>
          <p:cNvSpPr>
            <a:spLocks noGrp="1"/>
          </p:cNvSpPr>
          <p:nvPr>
            <p:ph idx="1"/>
          </p:nvPr>
        </p:nvSpPr>
        <p:spPr>
          <a:xfrm>
            <a:off x="914400" y="1268760"/>
            <a:ext cx="7620000" cy="475252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>
                <a:latin typeface="Tahoma" charset="0"/>
                <a:cs typeface="Tahoma" charset="0"/>
              </a:rPr>
              <a:t>Olson: </a:t>
            </a:r>
            <a:r>
              <a:rPr lang="en-GB" i="1" dirty="0">
                <a:latin typeface="Tahoma" charset="0"/>
                <a:cs typeface="Tahoma" charset="0"/>
              </a:rPr>
              <a:t>Rational, self-interested individuals will not act to achieve their common… interest</a:t>
            </a:r>
            <a:endParaRPr lang="en-GB" dirty="0">
              <a:latin typeface="Tahoma" charset="0"/>
              <a:cs typeface="Tahoma" charset="0"/>
            </a:endParaRPr>
          </a:p>
          <a:p>
            <a:pPr>
              <a:defRPr/>
            </a:pPr>
            <a:r>
              <a:rPr lang="en-GB" dirty="0">
                <a:latin typeface="Tahoma" charset="0"/>
                <a:cs typeface="Tahoma" charset="0"/>
              </a:rPr>
              <a:t>Good provision in terms of group </a:t>
            </a:r>
            <a:r>
              <a:rPr lang="en-GB" dirty="0" smtClean="0">
                <a:latin typeface="Tahoma" charset="0"/>
                <a:cs typeface="Tahoma" charset="0"/>
              </a:rPr>
              <a:t>size and perceptibility of actions</a:t>
            </a:r>
            <a:endParaRPr lang="en-GB" dirty="0">
              <a:latin typeface="Tahoma" charset="0"/>
              <a:cs typeface="Tahoma" charset="0"/>
            </a:endParaRPr>
          </a:p>
          <a:p>
            <a:pPr lvl="1">
              <a:defRPr/>
            </a:pPr>
            <a:r>
              <a:rPr lang="en-GB" dirty="0">
                <a:latin typeface="Tahoma" charset="0"/>
                <a:cs typeface="Tahoma" charset="0"/>
              </a:rPr>
              <a:t>Small</a:t>
            </a:r>
          </a:p>
          <a:p>
            <a:pPr lvl="1">
              <a:defRPr/>
            </a:pPr>
            <a:r>
              <a:rPr lang="en-GB" dirty="0" smtClean="0">
                <a:latin typeface="Tahoma" charset="0"/>
                <a:cs typeface="Tahoma" charset="0"/>
              </a:rPr>
              <a:t>Medium</a:t>
            </a:r>
          </a:p>
          <a:p>
            <a:pPr lvl="2">
              <a:defRPr/>
            </a:pPr>
            <a:r>
              <a:rPr lang="en-GB" dirty="0" smtClean="0">
                <a:latin typeface="Tahoma" charset="0"/>
                <a:cs typeface="Tahoma" charset="0"/>
              </a:rPr>
              <a:t>Privileged</a:t>
            </a:r>
          </a:p>
          <a:p>
            <a:pPr lvl="2">
              <a:defRPr/>
            </a:pPr>
            <a:r>
              <a:rPr lang="en-GB" dirty="0" smtClean="0">
                <a:latin typeface="Tahoma" charset="0"/>
                <a:cs typeface="Tahoma" charset="0"/>
              </a:rPr>
              <a:t>Intermediate</a:t>
            </a:r>
          </a:p>
          <a:p>
            <a:pPr lvl="2">
              <a:defRPr/>
            </a:pPr>
            <a:r>
              <a:rPr lang="en-GB" dirty="0" smtClean="0">
                <a:latin typeface="Tahoma" charset="0"/>
                <a:cs typeface="Tahoma" charset="0"/>
              </a:rPr>
              <a:t>Latent</a:t>
            </a:r>
            <a:endParaRPr lang="en-GB" dirty="0">
              <a:latin typeface="Tahoma" charset="0"/>
              <a:cs typeface="Tahoma" charset="0"/>
            </a:endParaRPr>
          </a:p>
          <a:p>
            <a:pPr lvl="1">
              <a:defRPr/>
            </a:pPr>
            <a:r>
              <a:rPr lang="en-GB" dirty="0" smtClean="0">
                <a:latin typeface="Tahoma" charset="0"/>
                <a:cs typeface="Tahoma" charset="0"/>
              </a:rPr>
              <a:t>Large</a:t>
            </a:r>
            <a:endParaRPr lang="en-GB" dirty="0">
              <a:latin typeface="Tahoma" charset="0"/>
              <a:cs typeface="Tahoma" charset="0"/>
            </a:endParaRPr>
          </a:p>
          <a:p>
            <a:pPr>
              <a:defRPr/>
            </a:pPr>
            <a:r>
              <a:rPr lang="en-GB" dirty="0" smtClean="0">
                <a:latin typeface="Tahoma" charset="0"/>
                <a:cs typeface="Tahoma" charset="0"/>
              </a:rPr>
              <a:t>To </a:t>
            </a:r>
            <a:r>
              <a:rPr lang="en-GB" dirty="0">
                <a:latin typeface="Tahoma" charset="0"/>
                <a:cs typeface="Tahoma" charset="0"/>
              </a:rPr>
              <a:t>ensure provision:</a:t>
            </a:r>
          </a:p>
          <a:p>
            <a:pPr lvl="1">
              <a:defRPr/>
            </a:pPr>
            <a:r>
              <a:rPr lang="en-GB" dirty="0" smtClean="0">
                <a:latin typeface="Tahoma" charset="0"/>
                <a:cs typeface="Tahoma" charset="0"/>
              </a:rPr>
              <a:t>Coercive mechanisms</a:t>
            </a:r>
            <a:endParaRPr lang="en-GB" dirty="0">
              <a:latin typeface="Tahoma" charset="0"/>
              <a:cs typeface="Tahoma" charset="0"/>
            </a:endParaRPr>
          </a:p>
          <a:p>
            <a:pPr lvl="1">
              <a:defRPr/>
            </a:pPr>
            <a:r>
              <a:rPr lang="en-GB" dirty="0">
                <a:latin typeface="Tahoma" charset="0"/>
                <a:cs typeface="Tahoma" charset="0"/>
              </a:rPr>
              <a:t>Exogenous </a:t>
            </a:r>
            <a:r>
              <a:rPr lang="en-GB" dirty="0" smtClean="0">
                <a:latin typeface="Tahoma" charset="0"/>
                <a:cs typeface="Tahoma" charset="0"/>
              </a:rPr>
              <a:t>benefit</a:t>
            </a:r>
            <a:endParaRPr lang="en-GB" dirty="0">
              <a:latin typeface="Tahoma" charset="0"/>
              <a:cs typeface="Tahoma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971600" y="6021288"/>
            <a:ext cx="7128792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lnSpc>
                <a:spcPct val="140000"/>
              </a:lnSpc>
              <a:buClr>
                <a:srgbClr val="3366CC"/>
              </a:buClr>
              <a:buFont typeface="Wingdings" pitchFamily="2" charset="2"/>
              <a:buChar char="Ø"/>
              <a:defRPr/>
            </a:pPr>
            <a:r>
              <a:rPr lang="en-US" sz="1400" dirty="0" smtClean="0">
                <a:solidFill>
                  <a:srgbClr val="0066CC"/>
                </a:solidFill>
                <a:latin typeface="+mn-lt"/>
                <a:ea typeface="ＭＳ Ｐゴシック" pitchFamily="34" charset="-128"/>
              </a:rPr>
              <a:t>M. Olson</a:t>
            </a:r>
            <a:r>
              <a:rPr lang="en-US" sz="1400" dirty="0">
                <a:solidFill>
                  <a:srgbClr val="0066CC"/>
                </a:solidFill>
                <a:latin typeface="+mn-lt"/>
                <a:ea typeface="ＭＳ Ｐゴシック" pitchFamily="34" charset="-128"/>
              </a:rPr>
              <a:t> </a:t>
            </a:r>
            <a:r>
              <a:rPr lang="en-US" sz="1400" b="1" dirty="0" smtClean="0">
                <a:solidFill>
                  <a:srgbClr val="0066CC"/>
                </a:solidFill>
                <a:latin typeface="+mn-lt"/>
                <a:ea typeface="ＭＳ Ｐゴシック" pitchFamily="34" charset="-128"/>
              </a:rPr>
              <a:t>“The Logic of Collective Action: public goods and the theory of groups“ (1971)</a:t>
            </a:r>
            <a:endParaRPr lang="es-ES" sz="1400" dirty="0">
              <a:solidFill>
                <a:srgbClr val="0066CC"/>
              </a:solidFill>
              <a:latin typeface="+mn-lt"/>
              <a:ea typeface="ＭＳ Ｐゴシック" pitchFamily="34" charset="-128"/>
            </a:endParaRPr>
          </a:p>
        </p:txBody>
      </p:sp>
      <p:pic>
        <p:nvPicPr>
          <p:cNvPr id="86018" name="Picture 2" descr="d:\Desktop\landcarpet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37382"/>
            <a:ext cx="3566070" cy="237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60099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Tahoma" charset="0"/>
              </a:rPr>
              <a:t>Social dilemmas</a:t>
            </a:r>
            <a:endParaRPr lang="en-GB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cs typeface="Tahoma" charset="0"/>
            </a:endParaRPr>
          </a:p>
        </p:txBody>
      </p:sp>
      <p:sp>
        <p:nvSpPr>
          <p:cNvPr id="14339" name="2 Marcador de contenido"/>
          <p:cNvSpPr>
            <a:spLocks noGrp="1"/>
          </p:cNvSpPr>
          <p:nvPr>
            <p:ph idx="1"/>
          </p:nvPr>
        </p:nvSpPr>
        <p:spPr>
          <a:xfrm>
            <a:off x="984448" y="4365104"/>
            <a:ext cx="3823953" cy="1985452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GB" dirty="0" smtClean="0">
                <a:latin typeface="Tahoma" charset="0"/>
                <a:cs typeface="Tahoma" charset="0"/>
              </a:rPr>
              <a:t>Free riding dilemma</a:t>
            </a:r>
          </a:p>
          <a:p>
            <a:pPr lvl="1">
              <a:defRPr/>
            </a:pPr>
            <a:r>
              <a:rPr lang="en-GB" dirty="0" smtClean="0">
                <a:latin typeface="Tahoma" charset="0"/>
                <a:cs typeface="Tahoma" charset="0"/>
              </a:rPr>
              <a:t>Get the good</a:t>
            </a:r>
          </a:p>
          <a:p>
            <a:pPr lvl="1">
              <a:defRPr/>
            </a:pPr>
            <a:r>
              <a:rPr lang="en-GB" dirty="0" smtClean="0">
                <a:latin typeface="Tahoma" charset="0"/>
                <a:cs typeface="Tahoma" charset="0"/>
              </a:rPr>
              <a:t>But do not pay for it</a:t>
            </a:r>
          </a:p>
          <a:p>
            <a:pPr lvl="1">
              <a:defRPr/>
            </a:pPr>
            <a:endParaRPr lang="en-GB" dirty="0" smtClean="0">
              <a:latin typeface="Tahoma" charset="0"/>
              <a:cs typeface="Tahoma" charset="0"/>
            </a:endParaRPr>
          </a:p>
          <a:p>
            <a:pPr lvl="1">
              <a:defRPr/>
            </a:pPr>
            <a:endParaRPr lang="en-GB" dirty="0" smtClean="0">
              <a:latin typeface="Tahoma" charset="0"/>
              <a:cs typeface="Tahoma" charset="0"/>
            </a:endParaRPr>
          </a:p>
          <a:p>
            <a:pPr>
              <a:defRPr/>
            </a:pPr>
            <a:r>
              <a:rPr lang="en-GB" dirty="0" smtClean="0">
                <a:latin typeface="Tahoma" charset="0"/>
                <a:cs typeface="Tahoma" charset="0"/>
              </a:rPr>
              <a:t>Tragedy of the Commons</a:t>
            </a:r>
            <a:endParaRPr lang="en-GB" dirty="0">
              <a:latin typeface="Tahoma" charset="0"/>
              <a:cs typeface="Tahoma" charset="0"/>
            </a:endParaRPr>
          </a:p>
        </p:txBody>
      </p:sp>
      <p:pic>
        <p:nvPicPr>
          <p:cNvPr id="31749" name="Picture 6" descr="D:\Desktop\prisoners_dilemma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4" t="15500" r="9500" b="23666"/>
          <a:stretch>
            <a:fillRect/>
          </a:stretch>
        </p:blipFill>
        <p:spPr bwMode="auto">
          <a:xfrm>
            <a:off x="3131840" y="2209129"/>
            <a:ext cx="3353123" cy="1867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971600" y="1340768"/>
            <a:ext cx="576064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990033"/>
              </a:buClr>
              <a:buSzPct val="75000"/>
              <a:buFont typeface="Wingdings" charset="0"/>
              <a:buChar char="l"/>
              <a:defRPr sz="2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Monotype Sorts" charset="0"/>
              <a:buChar char="u"/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60000"/>
              <a:buFont typeface="Monotype Sorts" charset="0"/>
              <a:buChar char="t"/>
              <a:defRPr sz="16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6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60000"/>
              <a:buChar char="–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60000"/>
              <a:buChar char="–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60000"/>
              <a:buChar char="–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60000"/>
              <a:buChar char="–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defTabSz="457200" eaLnBrk="1" hangingPunct="1">
              <a:lnSpc>
                <a:spcPct val="80000"/>
              </a:lnSpc>
              <a:spcBef>
                <a:spcPct val="20000"/>
              </a:spcBef>
              <a:buClrTx/>
              <a:buFont typeface="Arial"/>
              <a:buChar char="•"/>
              <a:defRPr/>
            </a:pPr>
            <a:r>
              <a:rPr lang="en-GB" dirty="0">
                <a:latin typeface="Tahoma" charset="0"/>
                <a:ea typeface="+mn-ea"/>
                <a:cs typeface="Tahoma" charset="0"/>
              </a:rPr>
              <a:t>Prisoner’s dilemma: </a:t>
            </a:r>
          </a:p>
          <a:p>
            <a:pPr lvl="1" defTabSz="457200" eaLnBrk="1" hangingPunct="1">
              <a:lnSpc>
                <a:spcPct val="80000"/>
              </a:lnSpc>
              <a:buClrTx/>
              <a:buFont typeface="Arial"/>
              <a:buChar char="–"/>
              <a:defRPr/>
            </a:pPr>
            <a:r>
              <a:rPr lang="en-GB" dirty="0">
                <a:latin typeface="Tahoma" charset="0"/>
                <a:ea typeface="+mn-ea"/>
                <a:cs typeface="Tahoma" charset="0"/>
              </a:rPr>
              <a:t>Rational individual behaviour produces bad outcomes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7020272" y="2564904"/>
            <a:ext cx="20882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dirty="0">
                <a:latin typeface="Tahoma" charset="0"/>
                <a:cs typeface="Tahoma" charset="0"/>
              </a:rPr>
              <a:t>Can be perfectly modelled in Game </a:t>
            </a:r>
            <a:r>
              <a:rPr lang="en-GB" dirty="0" smtClean="0">
                <a:latin typeface="Tahoma" charset="0"/>
                <a:cs typeface="Tahoma" charset="0"/>
              </a:rPr>
              <a:t>Theory</a:t>
            </a:r>
          </a:p>
          <a:p>
            <a:pPr>
              <a:defRPr/>
            </a:pPr>
            <a:endParaRPr lang="en-GB" dirty="0">
              <a:latin typeface="Tahoma" charset="0"/>
              <a:cs typeface="Tahoma" charset="0"/>
            </a:endParaRPr>
          </a:p>
          <a:p>
            <a:pPr>
              <a:defRPr/>
            </a:pPr>
            <a:endParaRPr lang="en-GB" dirty="0" smtClean="0">
              <a:latin typeface="Tahoma" charset="0"/>
              <a:cs typeface="Tahoma" charset="0"/>
            </a:endParaRPr>
          </a:p>
          <a:p>
            <a:pPr>
              <a:defRPr/>
            </a:pPr>
            <a:endParaRPr lang="en-GB" dirty="0">
              <a:latin typeface="Tahoma" charset="0"/>
              <a:cs typeface="Tahoma" charset="0"/>
            </a:endParaRPr>
          </a:p>
          <a:p>
            <a:pPr>
              <a:defRPr/>
            </a:pPr>
            <a:endParaRPr lang="en-GB" dirty="0" smtClean="0">
              <a:latin typeface="Tahoma" charset="0"/>
              <a:cs typeface="Tahoma" charset="0"/>
            </a:endParaRPr>
          </a:p>
          <a:p>
            <a:pPr>
              <a:defRPr/>
            </a:pPr>
            <a:endParaRPr lang="en-GB" dirty="0">
              <a:latin typeface="Tahoma" charset="0"/>
              <a:cs typeface="Tahoma" charset="0"/>
            </a:endParaRPr>
          </a:p>
          <a:p>
            <a:pPr>
              <a:defRPr/>
            </a:pPr>
            <a:endParaRPr lang="en-GB" dirty="0" smtClean="0">
              <a:latin typeface="Tahoma" charset="0"/>
              <a:cs typeface="Tahoma" charset="0"/>
            </a:endParaRPr>
          </a:p>
          <a:p>
            <a:pPr>
              <a:defRPr/>
            </a:pPr>
            <a:endParaRPr lang="en-GB" dirty="0">
              <a:latin typeface="Tahoma" charset="0"/>
              <a:cs typeface="Tahoma" charset="0"/>
            </a:endParaRPr>
          </a:p>
          <a:p>
            <a:pPr>
              <a:defRPr/>
            </a:pPr>
            <a:endParaRPr lang="en-GB" dirty="0" smtClean="0">
              <a:latin typeface="Tahoma" charset="0"/>
              <a:cs typeface="Tahoma" charset="0"/>
            </a:endParaRPr>
          </a:p>
          <a:p>
            <a:pPr>
              <a:defRPr/>
            </a:pPr>
            <a:endParaRPr lang="en-GB" dirty="0" smtClean="0">
              <a:latin typeface="Tahoma" charset="0"/>
              <a:cs typeface="Tahoma" charset="0"/>
            </a:endParaRPr>
          </a:p>
          <a:p>
            <a:pPr>
              <a:defRPr/>
            </a:pPr>
            <a:endParaRPr lang="en-GB" dirty="0" smtClean="0">
              <a:latin typeface="Tahoma" charset="0"/>
              <a:cs typeface="Tahoma" charset="0"/>
            </a:endParaRPr>
          </a:p>
          <a:p>
            <a:pPr>
              <a:defRPr/>
            </a:pPr>
            <a:r>
              <a:rPr lang="en-GB" dirty="0">
                <a:latin typeface="Tahoma" charset="0"/>
                <a:cs typeface="Tahoma" charset="0"/>
              </a:rPr>
              <a:t>Can be modelled in Game </a:t>
            </a:r>
            <a:r>
              <a:rPr lang="en-GB" dirty="0" smtClean="0">
                <a:latin typeface="Tahoma" charset="0"/>
                <a:cs typeface="Tahoma" charset="0"/>
              </a:rPr>
              <a:t>Theory</a:t>
            </a:r>
          </a:p>
          <a:p>
            <a:pPr>
              <a:defRPr/>
            </a:pPr>
            <a:endParaRPr lang="en-GB" dirty="0">
              <a:latin typeface="Tahoma" charset="0"/>
              <a:cs typeface="Tahoma" charset="0"/>
            </a:endParaRPr>
          </a:p>
          <a:p>
            <a:pPr>
              <a:defRPr/>
            </a:pPr>
            <a:endParaRPr lang="en-GB" dirty="0" smtClean="0">
              <a:latin typeface="Tahoma" charset="0"/>
              <a:cs typeface="Tahoma" charset="0"/>
            </a:endParaRPr>
          </a:p>
          <a:p>
            <a:pPr>
              <a:defRPr/>
            </a:pPr>
            <a:endParaRPr lang="en-GB" dirty="0" smtClean="0">
              <a:latin typeface="Tahoma" charset="0"/>
              <a:cs typeface="Tahoma" charset="0"/>
            </a:endParaRPr>
          </a:p>
          <a:p>
            <a:pPr>
              <a:defRPr/>
            </a:pPr>
            <a:endParaRPr lang="en-GB" dirty="0">
              <a:latin typeface="Tahoma" charset="0"/>
              <a:cs typeface="Tahoma" charset="0"/>
            </a:endParaRPr>
          </a:p>
          <a:p>
            <a:pPr>
              <a:defRPr/>
            </a:pPr>
            <a:r>
              <a:rPr lang="en-GB" dirty="0">
                <a:latin typeface="Tahoma" charset="0"/>
                <a:cs typeface="Tahoma" charset="0"/>
              </a:rPr>
              <a:t>Other approaches give </a:t>
            </a:r>
            <a:r>
              <a:rPr lang="en-GB" dirty="0" smtClean="0">
                <a:latin typeface="Tahoma" charset="0"/>
                <a:cs typeface="Tahoma" charset="0"/>
              </a:rPr>
              <a:t>better results</a:t>
            </a:r>
            <a:endParaRPr lang="en-GB" dirty="0">
              <a:latin typeface="Tahoma" charset="0"/>
              <a:cs typeface="Tahoma" charset="0"/>
            </a:endParaRPr>
          </a:p>
        </p:txBody>
      </p:sp>
      <p:sp>
        <p:nvSpPr>
          <p:cNvPr id="5" name="4 Cerrar llave"/>
          <p:cNvSpPr/>
          <p:nvPr/>
        </p:nvSpPr>
        <p:spPr bwMode="auto">
          <a:xfrm>
            <a:off x="6732240" y="1340768"/>
            <a:ext cx="216024" cy="2808312"/>
          </a:xfrm>
          <a:prstGeom prst="righ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10 Cerrar llave"/>
          <p:cNvSpPr/>
          <p:nvPr/>
        </p:nvSpPr>
        <p:spPr bwMode="auto">
          <a:xfrm>
            <a:off x="6732240" y="4273064"/>
            <a:ext cx="216024" cy="1316176"/>
          </a:xfrm>
          <a:prstGeom prst="righ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11 Cerrar llave"/>
          <p:cNvSpPr/>
          <p:nvPr/>
        </p:nvSpPr>
        <p:spPr bwMode="auto">
          <a:xfrm>
            <a:off x="6732240" y="5805264"/>
            <a:ext cx="216024" cy="720080"/>
          </a:xfrm>
          <a:prstGeom prst="righ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76805" name="Picture 5" descr="d:\Desktop\torn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73064"/>
            <a:ext cx="933948" cy="131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86289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err="1" smtClean="0"/>
              <a:t>Tragedy</a:t>
            </a:r>
            <a:r>
              <a:rPr lang="es-ES" smtClean="0"/>
              <a:t> of </a:t>
            </a:r>
            <a:r>
              <a:rPr lang="es-ES" err="1" smtClean="0"/>
              <a:t>the</a:t>
            </a:r>
            <a:r>
              <a:rPr lang="es-ES" smtClean="0"/>
              <a:t> </a:t>
            </a:r>
            <a:r>
              <a:rPr lang="es-ES" err="1" smtClean="0"/>
              <a:t>Commons</a:t>
            </a:r>
            <a:endParaRPr lang="en-GB"/>
          </a:p>
        </p:txBody>
      </p:sp>
      <p:sp>
        <p:nvSpPr>
          <p:cNvPr id="8195" name="2 Marcador de contenido"/>
          <p:cNvSpPr>
            <a:spLocks noGrp="1"/>
          </p:cNvSpPr>
          <p:nvPr>
            <p:ph idx="1"/>
          </p:nvPr>
        </p:nvSpPr>
        <p:spPr>
          <a:xfrm>
            <a:off x="914400" y="1628775"/>
            <a:ext cx="7620000" cy="36004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s-ES" dirty="0">
                <a:latin typeface="Tahoma" charset="0"/>
                <a:cs typeface="Tahoma" charset="0"/>
              </a:rPr>
              <a:t>A </a:t>
            </a:r>
            <a:r>
              <a:rPr lang="en-GB" dirty="0">
                <a:latin typeface="Tahoma" charset="0"/>
                <a:cs typeface="Tahoma" charset="0"/>
              </a:rPr>
              <a:t>metaphor</a:t>
            </a:r>
            <a:r>
              <a:rPr lang="es-ES" dirty="0">
                <a:latin typeface="Tahoma" charset="0"/>
                <a:cs typeface="Tahoma" charset="0"/>
              </a:rPr>
              <a:t> </a:t>
            </a:r>
            <a:r>
              <a:rPr lang="en-GB" dirty="0" smtClean="0">
                <a:latin typeface="Tahoma" charset="0"/>
                <a:cs typeface="Tahoma" charset="0"/>
              </a:rPr>
              <a:t>to</a:t>
            </a:r>
            <a:r>
              <a:rPr lang="es-ES" dirty="0" smtClean="0">
                <a:latin typeface="Tahoma" charset="0"/>
                <a:cs typeface="Tahoma" charset="0"/>
              </a:rPr>
              <a:t> </a:t>
            </a:r>
            <a:r>
              <a:rPr lang="en-GB" dirty="0" smtClean="0">
                <a:latin typeface="Tahoma" charset="0"/>
                <a:cs typeface="Tahoma" charset="0"/>
              </a:rPr>
              <a:t>explain the conflict between</a:t>
            </a:r>
          </a:p>
          <a:p>
            <a:pPr lvl="1">
              <a:lnSpc>
                <a:spcPct val="140000"/>
              </a:lnSpc>
              <a:defRPr/>
            </a:pPr>
            <a:r>
              <a:rPr lang="en-GB" dirty="0" smtClean="0">
                <a:latin typeface="Tahoma" charset="0"/>
                <a:cs typeface="Tahoma" charset="0"/>
              </a:rPr>
              <a:t>A </a:t>
            </a:r>
            <a:r>
              <a:rPr lang="en-GB" dirty="0">
                <a:latin typeface="Tahoma" charset="0"/>
                <a:cs typeface="Tahoma" charset="0"/>
              </a:rPr>
              <a:t>common good</a:t>
            </a:r>
          </a:p>
          <a:p>
            <a:pPr lvl="1">
              <a:lnSpc>
                <a:spcPct val="140000"/>
              </a:lnSpc>
              <a:defRPr/>
            </a:pPr>
            <a:r>
              <a:rPr lang="en-GB" dirty="0">
                <a:latin typeface="Tahoma" charset="0"/>
                <a:cs typeface="Tahoma" charset="0"/>
              </a:rPr>
              <a:t>A set of agents that seek to maximize their own benefit</a:t>
            </a:r>
          </a:p>
          <a:p>
            <a:pPr lvl="1">
              <a:lnSpc>
                <a:spcPct val="140000"/>
              </a:lnSpc>
              <a:defRPr/>
            </a:pPr>
            <a:r>
              <a:rPr lang="en-GB" dirty="0">
                <a:latin typeface="Tahoma" charset="0"/>
                <a:cs typeface="Tahoma" charset="0"/>
              </a:rPr>
              <a:t>Ends with the good exhausted because either</a:t>
            </a:r>
          </a:p>
          <a:p>
            <a:pPr lvl="2">
              <a:lnSpc>
                <a:spcPct val="140000"/>
              </a:lnSpc>
              <a:defRPr/>
            </a:pPr>
            <a:r>
              <a:rPr lang="en-GB" dirty="0">
                <a:latin typeface="Tahoma" charset="0"/>
                <a:cs typeface="Tahoma" charset="0"/>
              </a:rPr>
              <a:t>The agents expand their capacity to consume the good…</a:t>
            </a:r>
          </a:p>
          <a:p>
            <a:pPr lvl="2">
              <a:lnSpc>
                <a:spcPct val="140000"/>
              </a:lnSpc>
              <a:defRPr/>
            </a:pPr>
            <a:r>
              <a:rPr lang="en-GB" dirty="0">
                <a:latin typeface="Tahoma" charset="0"/>
                <a:cs typeface="Tahoma" charset="0"/>
              </a:rPr>
              <a:t>The agents’ population grows…</a:t>
            </a:r>
          </a:p>
          <a:p>
            <a:pPr lvl="2">
              <a:lnSpc>
                <a:spcPct val="140000"/>
              </a:lnSpc>
              <a:defRPr/>
            </a:pPr>
            <a:r>
              <a:rPr lang="en-GB" dirty="0">
                <a:latin typeface="Tahoma" charset="0"/>
                <a:cs typeface="Tahoma" charset="0"/>
              </a:rPr>
              <a:t>…beyond the good renewal </a:t>
            </a:r>
            <a:r>
              <a:rPr lang="en-GB" dirty="0" smtClean="0">
                <a:latin typeface="Tahoma" charset="0"/>
                <a:cs typeface="Tahoma" charset="0"/>
              </a:rPr>
              <a:t>capacity</a:t>
            </a:r>
          </a:p>
          <a:p>
            <a:pPr lvl="2">
              <a:lnSpc>
                <a:spcPct val="140000"/>
              </a:lnSpc>
              <a:defRPr/>
            </a:pPr>
            <a:r>
              <a:rPr lang="en-GB" dirty="0" smtClean="0">
                <a:latin typeface="Tahoma" charset="0"/>
                <a:cs typeface="Tahoma" charset="0"/>
              </a:rPr>
              <a:t>Usually it is not being managed</a:t>
            </a:r>
            <a:endParaRPr lang="en-GB" dirty="0">
              <a:latin typeface="Tahoma" charset="0"/>
              <a:cs typeface="Tahoma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971600" y="5987374"/>
            <a:ext cx="734481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lnSpc>
                <a:spcPct val="140000"/>
              </a:lnSpc>
              <a:buClr>
                <a:srgbClr val="3366CC"/>
              </a:buClr>
              <a:buFont typeface="Wingdings" pitchFamily="2" charset="2"/>
              <a:buChar char="Ø"/>
              <a:defRPr/>
            </a:pPr>
            <a:r>
              <a:rPr lang="en-US" sz="1400" dirty="0" smtClean="0">
                <a:solidFill>
                  <a:srgbClr val="0066CC"/>
                </a:solidFill>
                <a:latin typeface="+mn-lt"/>
                <a:ea typeface="ＭＳ Ｐゴシック" pitchFamily="34" charset="-128"/>
              </a:rPr>
              <a:t>G. Hardin</a:t>
            </a:r>
            <a:r>
              <a:rPr lang="en-US" sz="1400" dirty="0">
                <a:solidFill>
                  <a:srgbClr val="0066CC"/>
                </a:solidFill>
                <a:latin typeface="+mn-lt"/>
                <a:ea typeface="ＭＳ Ｐゴシック" pitchFamily="34" charset="-128"/>
              </a:rPr>
              <a:t> </a:t>
            </a:r>
            <a:r>
              <a:rPr lang="en-US" sz="1400" b="1" dirty="0" smtClean="0">
                <a:solidFill>
                  <a:srgbClr val="0066CC"/>
                </a:solidFill>
                <a:latin typeface="+mn-lt"/>
                <a:ea typeface="ＭＳ Ｐゴシック" pitchFamily="34" charset="-128"/>
              </a:rPr>
              <a:t>“The Tragedy of the Unmanaged Commons“ (1994)</a:t>
            </a:r>
            <a:endParaRPr lang="es-ES" sz="1400" dirty="0">
              <a:solidFill>
                <a:srgbClr val="0066CC"/>
              </a:solidFill>
              <a:latin typeface="+mn-lt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840046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Tahoma" charset="0"/>
              </a:rPr>
              <a:t>Tragedy of the Commons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 common good can be seen as a facility that:</a:t>
            </a:r>
          </a:p>
          <a:p>
            <a:pPr lvl="1">
              <a:defRPr/>
            </a:pPr>
            <a:r>
              <a:rPr lang="en-GB" dirty="0" smtClean="0"/>
              <a:t>Sustains a stock of resource units which</a:t>
            </a:r>
            <a:r>
              <a:rPr lang="en-GB" dirty="0"/>
              <a:t> </a:t>
            </a:r>
            <a:r>
              <a:rPr lang="en-GB" dirty="0" smtClean="0"/>
              <a:t>produces a flow of resources units over time</a:t>
            </a:r>
          </a:p>
          <a:p>
            <a:pPr lvl="1"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Which divides the </a:t>
            </a:r>
            <a:r>
              <a:rPr lang="en-GB" i="1" dirty="0" smtClean="0"/>
              <a:t>Tragedy </a:t>
            </a:r>
            <a:r>
              <a:rPr lang="en-GB" dirty="0" smtClean="0"/>
              <a:t>into two problems</a:t>
            </a:r>
          </a:p>
          <a:p>
            <a:pPr lvl="1">
              <a:defRPr/>
            </a:pPr>
            <a:r>
              <a:rPr lang="en-GB" dirty="0" smtClean="0"/>
              <a:t>Appropriation: Allocating the flow of resource</a:t>
            </a:r>
          </a:p>
          <a:p>
            <a:pPr lvl="1">
              <a:defRPr/>
            </a:pPr>
            <a:r>
              <a:rPr lang="en-GB" dirty="0" smtClean="0"/>
              <a:t>Provision: Maintaining the stock of resource</a:t>
            </a:r>
          </a:p>
        </p:txBody>
      </p:sp>
      <p:sp>
        <p:nvSpPr>
          <p:cNvPr id="6" name="5 Rectángulo"/>
          <p:cNvSpPr/>
          <p:nvPr/>
        </p:nvSpPr>
        <p:spPr>
          <a:xfrm>
            <a:off x="971600" y="5987374"/>
            <a:ext cx="734481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lnSpc>
                <a:spcPct val="140000"/>
              </a:lnSpc>
              <a:buClr>
                <a:srgbClr val="3366CC"/>
              </a:buClr>
              <a:buFont typeface="Wingdings" pitchFamily="2" charset="2"/>
              <a:buChar char="Ø"/>
              <a:defRPr/>
            </a:pPr>
            <a:r>
              <a:rPr lang="en-US" sz="1400" dirty="0" smtClean="0">
                <a:solidFill>
                  <a:srgbClr val="0066CC"/>
                </a:solidFill>
                <a:latin typeface="+mn-lt"/>
                <a:ea typeface="ＭＳ Ｐゴシック" pitchFamily="34" charset="-128"/>
              </a:rPr>
              <a:t>E. </a:t>
            </a:r>
            <a:r>
              <a:rPr lang="en-US" sz="1400" dirty="0" err="1" smtClean="0">
                <a:solidFill>
                  <a:srgbClr val="0066CC"/>
                </a:solidFill>
                <a:latin typeface="+mn-lt"/>
                <a:ea typeface="ＭＳ Ｐゴシック" pitchFamily="34" charset="-128"/>
              </a:rPr>
              <a:t>Ostrom</a:t>
            </a:r>
            <a:r>
              <a:rPr lang="en-US" sz="1400" dirty="0" smtClean="0">
                <a:solidFill>
                  <a:srgbClr val="0066CC"/>
                </a:solidFill>
                <a:latin typeface="+mn-lt"/>
                <a:ea typeface="ＭＳ Ｐゴシック" pitchFamily="34" charset="-128"/>
              </a:rPr>
              <a:t>, R. Gardner, J. Walker </a:t>
            </a:r>
            <a:r>
              <a:rPr lang="en-US" sz="1400" dirty="0">
                <a:solidFill>
                  <a:srgbClr val="0066CC"/>
                </a:solidFill>
                <a:latin typeface="+mn-lt"/>
                <a:ea typeface="ＭＳ Ｐゴシック" pitchFamily="34" charset="-128"/>
              </a:rPr>
              <a:t> </a:t>
            </a:r>
            <a:r>
              <a:rPr lang="en-US" sz="1400" b="1" dirty="0" smtClean="0">
                <a:solidFill>
                  <a:srgbClr val="0066CC"/>
                </a:solidFill>
                <a:latin typeface="+mn-lt"/>
                <a:ea typeface="ＭＳ Ｐゴシック" pitchFamily="34" charset="-128"/>
              </a:rPr>
              <a:t>“Rules, games and Common-Pool Resources“ (2006)</a:t>
            </a:r>
            <a:endParaRPr lang="es-ES" sz="1400" dirty="0">
              <a:solidFill>
                <a:srgbClr val="0066CC"/>
              </a:solidFill>
              <a:latin typeface="+mn-lt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183142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Tahoma" charset="0"/>
              </a:rPr>
              <a:t>Appropriation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58680" y="1772816"/>
            <a:ext cx="3733800" cy="3096344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The problem lies on the flow</a:t>
            </a:r>
          </a:p>
          <a:p>
            <a:pPr>
              <a:defRPr/>
            </a:pPr>
            <a:r>
              <a:rPr lang="en-GB" dirty="0" smtClean="0"/>
              <a:t>Excluding potential beneficiaries</a:t>
            </a:r>
          </a:p>
          <a:p>
            <a:pPr>
              <a:defRPr/>
            </a:pPr>
            <a:r>
              <a:rPr lang="en-GB" dirty="0" smtClean="0"/>
              <a:t>Allocating the </a:t>
            </a:r>
            <a:r>
              <a:rPr lang="en-GB" dirty="0" err="1" smtClean="0"/>
              <a:t>subtractable</a:t>
            </a:r>
            <a:r>
              <a:rPr lang="en-GB" dirty="0" smtClean="0"/>
              <a:t> flow</a:t>
            </a:r>
            <a:endParaRPr lang="en-GB" dirty="0"/>
          </a:p>
        </p:txBody>
      </p:sp>
      <p:pic>
        <p:nvPicPr>
          <p:cNvPr id="77827" name="Picture 3" descr="D:\Dropbox\PT - Tragedy of the Commons\Resources\AppropiationProblem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628800"/>
            <a:ext cx="4610769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3270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Tahoma" charset="0"/>
              </a:rPr>
              <a:t>Provision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44491" y="1556792"/>
            <a:ext cx="4164013" cy="45720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The problem lies on the stock</a:t>
            </a:r>
          </a:p>
          <a:p>
            <a:pPr>
              <a:defRPr/>
            </a:pPr>
            <a:r>
              <a:rPr lang="en-GB" dirty="0" smtClean="0"/>
              <a:t>Creating, maintaining a resource</a:t>
            </a:r>
          </a:p>
          <a:p>
            <a:pPr>
              <a:defRPr/>
            </a:pPr>
            <a:r>
              <a:rPr lang="en-GB" dirty="0" smtClean="0"/>
              <a:t>Improving production capabilities</a:t>
            </a:r>
          </a:p>
          <a:p>
            <a:pPr>
              <a:defRPr/>
            </a:pPr>
            <a:r>
              <a:rPr lang="en-GB" dirty="0" smtClean="0"/>
              <a:t>Avoiding the destruction of the resource</a:t>
            </a:r>
            <a:endParaRPr lang="en-GB" dirty="0"/>
          </a:p>
        </p:txBody>
      </p:sp>
      <p:pic>
        <p:nvPicPr>
          <p:cNvPr id="78850" name="Picture 2" descr="D:\Dropbox\PT - Tragedy of the Commons\Resources\TimeDependentProvisionProblem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0" r="7068"/>
          <a:stretch/>
        </p:blipFill>
        <p:spPr bwMode="auto">
          <a:xfrm>
            <a:off x="539552" y="1772816"/>
            <a:ext cx="4417268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21540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3176</TotalTime>
  <Words>533</Words>
  <Application>Microsoft Macintosh PowerPoint</Application>
  <PresentationFormat>Presentación en pantalla (4:3)</PresentationFormat>
  <Paragraphs>117</Paragraphs>
  <Slides>10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Tragedy of the commons</vt:lpstr>
      <vt:lpstr>Tragedy of the commons</vt:lpstr>
      <vt:lpstr>A taxonomy of goods</vt:lpstr>
      <vt:lpstr>Collective action</vt:lpstr>
      <vt:lpstr>Social dilemmas</vt:lpstr>
      <vt:lpstr>Tragedy of the Commons</vt:lpstr>
      <vt:lpstr>Tragedy of the Commons</vt:lpstr>
      <vt:lpstr>Appropriation</vt:lpstr>
      <vt:lpstr>Provision</vt:lpstr>
      <vt:lpstr>River basin</vt:lpstr>
    </vt:vector>
  </TitlesOfParts>
  <Company>KEMLg - UPC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Oliva</dc:creator>
  <cp:lastModifiedBy>Luis Oliva</cp:lastModifiedBy>
  <cp:revision>5</cp:revision>
  <dcterms:created xsi:type="dcterms:W3CDTF">2014-10-24T10:27:14Z</dcterms:created>
  <dcterms:modified xsi:type="dcterms:W3CDTF">2014-10-26T15:23:17Z</dcterms:modified>
</cp:coreProperties>
</file>