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80" r:id="rId3"/>
    <p:sldId id="281" r:id="rId4"/>
    <p:sldId id="282" r:id="rId5"/>
    <p:sldId id="283" r:id="rId6"/>
    <p:sldId id="288" r:id="rId7"/>
    <p:sldId id="284" r:id="rId8"/>
    <p:sldId id="285" r:id="rId9"/>
    <p:sldId id="286" r:id="rId10"/>
    <p:sldId id="28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5EAB"/>
    <a:srgbClr val="1A4C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97"/>
  </p:normalViewPr>
  <p:slideViewPr>
    <p:cSldViewPr snapToGrid="0">
      <p:cViewPr varScale="1">
        <p:scale>
          <a:sx n="70" d="100"/>
          <a:sy n="70" d="100"/>
        </p:scale>
        <p:origin x="5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1ADBB-8C03-4D91-A560-D579396A22BF}" type="datetimeFigureOut">
              <a:rPr lang="en-US" smtClean="0"/>
              <a:t>9/22/2019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60E25-F382-499E-A2B9-E525CF57F381}" type="slidenum">
              <a:rPr lang="en-US" smtClean="0"/>
              <a:t>‹#›</a:t>
            </a:fld>
            <a:endParaRPr lang="en-US"/>
          </a:p>
        </p:txBody>
      </p:sp>
    </p:spTree>
    <p:extLst>
      <p:ext uri="{BB962C8B-B14F-4D97-AF65-F5344CB8AC3E}">
        <p14:creationId xmlns:p14="http://schemas.microsoft.com/office/powerpoint/2010/main" val="202940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BC60E25-F382-499E-A2B9-E525CF57F381}" type="slidenum">
              <a:rPr lang="en-US" smtClean="0"/>
              <a:t>2</a:t>
            </a:fld>
            <a:endParaRPr lang="en-US"/>
          </a:p>
        </p:txBody>
      </p:sp>
    </p:spTree>
    <p:extLst>
      <p:ext uri="{BB962C8B-B14F-4D97-AF65-F5344CB8AC3E}">
        <p14:creationId xmlns:p14="http://schemas.microsoft.com/office/powerpoint/2010/main" val="295060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216-54C2-42D2-90D6-41B42DC78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A00CD86-98A6-40C4-9C19-EC21B59E05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7E6BF83-B689-48F9-9559-FD70EBE633E7}"/>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5" name="Footer Placeholder 4">
            <a:extLst>
              <a:ext uri="{FF2B5EF4-FFF2-40B4-BE49-F238E27FC236}">
                <a16:creationId xmlns:a16="http://schemas.microsoft.com/office/drawing/2014/main" id="{F36D9656-18F9-4DA4-A395-16B84AA878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1867C34-0E8B-49A1-BE59-99A86091C779}"/>
              </a:ext>
            </a:extLst>
          </p:cNvPr>
          <p:cNvSpPr>
            <a:spLocks noGrp="1"/>
          </p:cNvSpPr>
          <p:nvPr>
            <p:ph type="sldNum" sz="quarter" idx="12"/>
          </p:nvPr>
        </p:nvSpPr>
        <p:spPr/>
        <p:txBody>
          <a:bodyPr/>
          <a:lstStyle/>
          <a:p>
            <a:fld id="{084BFC51-2A3C-483A-8978-4961872B06B7}" type="slidenum">
              <a:rPr lang="en-ID" smtClean="0"/>
              <a:t>‹#›</a:t>
            </a:fld>
            <a:endParaRPr lang="en-ID"/>
          </a:p>
        </p:txBody>
      </p:sp>
    </p:spTree>
    <p:extLst>
      <p:ext uri="{BB962C8B-B14F-4D97-AF65-F5344CB8AC3E}">
        <p14:creationId xmlns:p14="http://schemas.microsoft.com/office/powerpoint/2010/main" val="14536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256281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531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7491-A0B2-42BB-957B-B4B2FB7C21B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E5C3635-C09F-4DDA-85A0-E3A82E735F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3E58DA-03E0-4602-BE41-E4290B3E1513}"/>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5" name="Footer Placeholder 4">
            <a:extLst>
              <a:ext uri="{FF2B5EF4-FFF2-40B4-BE49-F238E27FC236}">
                <a16:creationId xmlns:a16="http://schemas.microsoft.com/office/drawing/2014/main" id="{E7E406FA-1A41-420A-9837-93029613472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811081-9650-4399-9C31-F5AABA433A6C}"/>
              </a:ext>
            </a:extLst>
          </p:cNvPr>
          <p:cNvSpPr>
            <a:spLocks noGrp="1"/>
          </p:cNvSpPr>
          <p:nvPr>
            <p:ph type="sldNum" sz="quarter" idx="12"/>
          </p:nvPr>
        </p:nvSpPr>
        <p:spPr/>
        <p:txBody>
          <a:bodyPr/>
          <a:lstStyle/>
          <a:p>
            <a:fld id="{084BFC51-2A3C-483A-8978-4961872B06B7}" type="slidenum">
              <a:rPr lang="en-ID" smtClean="0"/>
              <a:t>‹#›</a:t>
            </a:fld>
            <a:endParaRPr lang="en-ID"/>
          </a:p>
        </p:txBody>
      </p:sp>
      <p:sp>
        <p:nvSpPr>
          <p:cNvPr id="7" name="Rectangle 6"/>
          <p:cNvSpPr/>
          <p:nvPr userDrawn="1"/>
        </p:nvSpPr>
        <p:spPr>
          <a:xfrm>
            <a:off x="0" y="6356350"/>
            <a:ext cx="12192000" cy="501650"/>
          </a:xfrm>
          <a:prstGeom prst="rect">
            <a:avLst/>
          </a:prstGeom>
          <a:solidFill>
            <a:srgbClr val="0F5E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098" y="6412986"/>
            <a:ext cx="1538404" cy="376752"/>
          </a:xfrm>
          <a:prstGeom prst="rect">
            <a:avLst/>
          </a:prstGeom>
        </p:spPr>
      </p:pic>
    </p:spTree>
    <p:extLst>
      <p:ext uri="{BB962C8B-B14F-4D97-AF65-F5344CB8AC3E}">
        <p14:creationId xmlns:p14="http://schemas.microsoft.com/office/powerpoint/2010/main" val="16286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186D-EB08-47AA-940B-B33922F62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225B2BB-3762-4CCA-8FC9-F3CE61192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28D53A-9308-483E-9807-9F1527B32DEA}"/>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5" name="Footer Placeholder 4">
            <a:extLst>
              <a:ext uri="{FF2B5EF4-FFF2-40B4-BE49-F238E27FC236}">
                <a16:creationId xmlns:a16="http://schemas.microsoft.com/office/drawing/2014/main" id="{0048C0AD-65F6-4306-85FA-CCA0414A1B7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3440446-B283-4D30-9E54-F271E9E81715}"/>
              </a:ext>
            </a:extLst>
          </p:cNvPr>
          <p:cNvSpPr>
            <a:spLocks noGrp="1"/>
          </p:cNvSpPr>
          <p:nvPr>
            <p:ph type="sldNum" sz="quarter" idx="12"/>
          </p:nvPr>
        </p:nvSpPr>
        <p:spPr/>
        <p:txBody>
          <a:bodyPr/>
          <a:lstStyle/>
          <a:p>
            <a:fld id="{084BFC51-2A3C-483A-8978-4961872B06B7}" type="slidenum">
              <a:rPr lang="en-ID" smtClean="0"/>
              <a:t>‹#›</a:t>
            </a:fld>
            <a:endParaRPr lang="en-ID"/>
          </a:p>
        </p:txBody>
      </p:sp>
    </p:spTree>
    <p:extLst>
      <p:ext uri="{BB962C8B-B14F-4D97-AF65-F5344CB8AC3E}">
        <p14:creationId xmlns:p14="http://schemas.microsoft.com/office/powerpoint/2010/main" val="36456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1C3C-3632-44AD-972C-AAAB4DC71B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76810E8-4F13-49E6-A066-0DF4B29B29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F6554AF-32A6-493F-969F-52E0FF050B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75237B8-4AD3-467F-A1E5-A4E6EF3F02AB}"/>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6" name="Footer Placeholder 5">
            <a:extLst>
              <a:ext uri="{FF2B5EF4-FFF2-40B4-BE49-F238E27FC236}">
                <a16:creationId xmlns:a16="http://schemas.microsoft.com/office/drawing/2014/main" id="{FE77D14F-9683-4AF7-9E92-84525080ED5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A173174-3C31-48FB-946B-2445642A70C3}"/>
              </a:ext>
            </a:extLst>
          </p:cNvPr>
          <p:cNvSpPr>
            <a:spLocks noGrp="1"/>
          </p:cNvSpPr>
          <p:nvPr>
            <p:ph type="sldNum" sz="quarter" idx="12"/>
          </p:nvPr>
        </p:nvSpPr>
        <p:spPr/>
        <p:txBody>
          <a:bodyPr/>
          <a:lstStyle/>
          <a:p>
            <a:fld id="{084BFC51-2A3C-483A-8978-4961872B06B7}" type="slidenum">
              <a:rPr lang="en-ID" smtClean="0"/>
              <a:t>‹#›</a:t>
            </a:fld>
            <a:endParaRPr lang="en-ID"/>
          </a:p>
        </p:txBody>
      </p:sp>
    </p:spTree>
    <p:extLst>
      <p:ext uri="{BB962C8B-B14F-4D97-AF65-F5344CB8AC3E}">
        <p14:creationId xmlns:p14="http://schemas.microsoft.com/office/powerpoint/2010/main" val="166591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66DB-ADB9-4D4D-9A04-460A0A76976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0F6304-685D-42B0-ADC5-D1F7BD11B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921C62-D2A6-46DA-973C-0A3AB2A891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24B787E-2438-4DED-B867-B99B24E2D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14C732-87DA-44F0-BBFF-328A5DE5EF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28B0866-0746-446E-9059-7613F2FB3C05}"/>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8" name="Footer Placeholder 7">
            <a:extLst>
              <a:ext uri="{FF2B5EF4-FFF2-40B4-BE49-F238E27FC236}">
                <a16:creationId xmlns:a16="http://schemas.microsoft.com/office/drawing/2014/main" id="{5384CA11-3421-4FB9-9623-29BE5C4B30D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E5F6729-C403-4B8E-9661-C98606C69188}"/>
              </a:ext>
            </a:extLst>
          </p:cNvPr>
          <p:cNvSpPr>
            <a:spLocks noGrp="1"/>
          </p:cNvSpPr>
          <p:nvPr>
            <p:ph type="sldNum" sz="quarter" idx="12"/>
          </p:nvPr>
        </p:nvSpPr>
        <p:spPr/>
        <p:txBody>
          <a:bodyPr/>
          <a:lstStyle/>
          <a:p>
            <a:fld id="{084BFC51-2A3C-483A-8978-4961872B06B7}" type="slidenum">
              <a:rPr lang="en-ID" smtClean="0"/>
              <a:t>‹#›</a:t>
            </a:fld>
            <a:endParaRPr lang="en-ID"/>
          </a:p>
        </p:txBody>
      </p:sp>
      <p:sp>
        <p:nvSpPr>
          <p:cNvPr id="10" name="Rectangle 9"/>
          <p:cNvSpPr/>
          <p:nvPr userDrawn="1"/>
        </p:nvSpPr>
        <p:spPr>
          <a:xfrm>
            <a:off x="0" y="6356350"/>
            <a:ext cx="12192000" cy="501650"/>
          </a:xfrm>
          <a:prstGeom prst="rect">
            <a:avLst/>
          </a:prstGeom>
          <a:solidFill>
            <a:srgbClr val="0F5E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098" y="6412986"/>
            <a:ext cx="1538404" cy="376752"/>
          </a:xfrm>
          <a:prstGeom prst="rect">
            <a:avLst/>
          </a:prstGeom>
        </p:spPr>
      </p:pic>
    </p:spTree>
    <p:extLst>
      <p:ext uri="{BB962C8B-B14F-4D97-AF65-F5344CB8AC3E}">
        <p14:creationId xmlns:p14="http://schemas.microsoft.com/office/powerpoint/2010/main" val="195661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F5E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34C4-55B7-4FB0-ADA9-763B77ED246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178CDA8-1BFF-4950-91A9-08683FB0DFFC}"/>
              </a:ext>
            </a:extLst>
          </p:cNvPr>
          <p:cNvSpPr>
            <a:spLocks noGrp="1"/>
          </p:cNvSpPr>
          <p:nvPr>
            <p:ph type="dt" sz="half" idx="10"/>
          </p:nvPr>
        </p:nvSpPr>
        <p:spPr/>
        <p:txBody>
          <a:bodyPr/>
          <a:lstStyle/>
          <a:p>
            <a:fld id="{3DDB2BFE-F464-41B3-A30E-BC05590099CD}" type="datetimeFigureOut">
              <a:rPr lang="en-ID" smtClean="0"/>
              <a:t>22/09/2019</a:t>
            </a:fld>
            <a:endParaRPr lang="en-ID"/>
          </a:p>
        </p:txBody>
      </p:sp>
      <p:sp>
        <p:nvSpPr>
          <p:cNvPr id="4" name="Footer Placeholder 3">
            <a:extLst>
              <a:ext uri="{FF2B5EF4-FFF2-40B4-BE49-F238E27FC236}">
                <a16:creationId xmlns:a16="http://schemas.microsoft.com/office/drawing/2014/main" id="{ED8EE254-6445-48F4-B91F-C9183CA33A0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6D3A7D8-AD22-4A9A-AE2C-EFF4A8D2E4DB}"/>
              </a:ext>
            </a:extLst>
          </p:cNvPr>
          <p:cNvSpPr>
            <a:spLocks noGrp="1"/>
          </p:cNvSpPr>
          <p:nvPr>
            <p:ph type="sldNum" sz="quarter" idx="12"/>
          </p:nvPr>
        </p:nvSpPr>
        <p:spPr/>
        <p:txBody>
          <a:bodyPr/>
          <a:lstStyle/>
          <a:p>
            <a:fld id="{084BFC51-2A3C-483A-8978-4961872B06B7}" type="slidenum">
              <a:rPr lang="en-ID" smtClean="0"/>
              <a:t>‹#›</a:t>
            </a:fld>
            <a:endParaRPr lang="en-ID"/>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823" y="204787"/>
            <a:ext cx="2021854" cy="495148"/>
          </a:xfrm>
          <a:prstGeom prst="rect">
            <a:avLst/>
          </a:prstGeom>
        </p:spPr>
      </p:pic>
    </p:spTree>
    <p:extLst>
      <p:ext uri="{BB962C8B-B14F-4D97-AF65-F5344CB8AC3E}">
        <p14:creationId xmlns:p14="http://schemas.microsoft.com/office/powerpoint/2010/main" val="181236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F5EAB"/>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9596" y="0"/>
            <a:ext cx="5934664" cy="6858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73057" y="1649071"/>
            <a:ext cx="4651619" cy="381364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6390" y="2157838"/>
            <a:ext cx="5916590" cy="1448961"/>
          </a:xfrm>
          <a:prstGeom prst="rect">
            <a:avLst/>
          </a:prstGeom>
        </p:spPr>
      </p:pic>
    </p:spTree>
    <p:extLst>
      <p:ext uri="{BB962C8B-B14F-4D97-AF65-F5344CB8AC3E}">
        <p14:creationId xmlns:p14="http://schemas.microsoft.com/office/powerpoint/2010/main" val="113364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rgbClr val="0F5EAB"/>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99" y="2347274"/>
            <a:ext cx="4474452" cy="5170603"/>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416074" y="3581566"/>
            <a:ext cx="3335223" cy="2734393"/>
          </a:xfrm>
          <a:prstGeom prst="rect">
            <a:avLst/>
          </a:prstGeom>
        </p:spPr>
      </p:pic>
      <p:sp>
        <p:nvSpPr>
          <p:cNvPr id="11" name="TextBox 10"/>
          <p:cNvSpPr txBox="1"/>
          <p:nvPr userDrawn="1"/>
        </p:nvSpPr>
        <p:spPr>
          <a:xfrm>
            <a:off x="8012784" y="3657600"/>
            <a:ext cx="3110846" cy="769441"/>
          </a:xfrm>
          <a:prstGeom prst="rect">
            <a:avLst/>
          </a:prstGeom>
          <a:noFill/>
        </p:spPr>
        <p:txBody>
          <a:bodyPr wrap="square" rtlCol="0">
            <a:spAutoFit/>
          </a:bodyPr>
          <a:lstStyle/>
          <a:p>
            <a:r>
              <a:rPr lang="en-US" sz="4400" dirty="0">
                <a:solidFill>
                  <a:srgbClr val="FFFFFF"/>
                </a:solidFill>
                <a:latin typeface="+mj-lt"/>
              </a:rPr>
              <a:t>THANK YOU</a:t>
            </a:r>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29027" y="1641648"/>
            <a:ext cx="6422650" cy="1572894"/>
          </a:xfrm>
          <a:prstGeom prst="rect">
            <a:avLst/>
          </a:prstGeom>
        </p:spPr>
      </p:pic>
    </p:spTree>
    <p:extLst>
      <p:ext uri="{BB962C8B-B14F-4D97-AF65-F5344CB8AC3E}">
        <p14:creationId xmlns:p14="http://schemas.microsoft.com/office/powerpoint/2010/main" val="5565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1220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47268-1175-4B56-8BFD-B2442D6F5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B2180B5-A6E4-4905-B313-0CA5F8555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59A988-9DE8-48F2-82F5-09B620F66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B2BFE-F464-41B3-A30E-BC05590099CD}" type="datetimeFigureOut">
              <a:rPr lang="en-ID" smtClean="0"/>
              <a:t>22/09/2019</a:t>
            </a:fld>
            <a:endParaRPr lang="en-ID"/>
          </a:p>
        </p:txBody>
      </p:sp>
      <p:sp>
        <p:nvSpPr>
          <p:cNvPr id="5" name="Footer Placeholder 4">
            <a:extLst>
              <a:ext uri="{FF2B5EF4-FFF2-40B4-BE49-F238E27FC236}">
                <a16:creationId xmlns:a16="http://schemas.microsoft.com/office/drawing/2014/main" id="{7730EA84-D683-4169-AD8A-15275146A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CD172D2-8895-4B6A-A647-3F59FFD9B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BFC51-2A3C-483A-8978-4961872B06B7}" type="slidenum">
              <a:rPr lang="en-ID" smtClean="0"/>
              <a:t>‹#›</a:t>
            </a:fld>
            <a:endParaRPr lang="en-ID"/>
          </a:p>
        </p:txBody>
      </p:sp>
    </p:spTree>
    <p:extLst>
      <p:ext uri="{BB962C8B-B14F-4D97-AF65-F5344CB8AC3E}">
        <p14:creationId xmlns:p14="http://schemas.microsoft.com/office/powerpoint/2010/main" val="219662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5EAB"/>
        </a:solidFill>
        <a:effectLst/>
      </p:bgPr>
    </p:bg>
    <p:spTree>
      <p:nvGrpSpPr>
        <p:cNvPr id="1" name=""/>
        <p:cNvGrpSpPr/>
        <p:nvPr/>
      </p:nvGrpSpPr>
      <p:grpSpPr>
        <a:xfrm>
          <a:off x="0" y="0"/>
          <a:ext cx="0" cy="0"/>
          <a:chOff x="0" y="0"/>
          <a:chExt cx="0" cy="0"/>
        </a:xfrm>
      </p:grpSpPr>
      <p:sp>
        <p:nvSpPr>
          <p:cNvPr id="3" name="TextBox 2"/>
          <p:cNvSpPr txBox="1"/>
          <p:nvPr/>
        </p:nvSpPr>
        <p:spPr>
          <a:xfrm>
            <a:off x="546389" y="3810576"/>
            <a:ext cx="7327124" cy="584775"/>
          </a:xfrm>
          <a:prstGeom prst="rect">
            <a:avLst/>
          </a:prstGeom>
          <a:noFill/>
        </p:spPr>
        <p:txBody>
          <a:bodyPr wrap="square" rtlCol="0">
            <a:spAutoFit/>
          </a:bodyPr>
          <a:lstStyle/>
          <a:p>
            <a:r>
              <a:rPr lang="en-US" sz="3200" dirty="0" smtClean="0">
                <a:solidFill>
                  <a:schemeClr val="bg1"/>
                </a:solidFill>
                <a:latin typeface="Calibri Light" panose="020F0302020204030204" pitchFamily="34" charset="0"/>
              </a:rPr>
              <a:t>[DECHAIN-Vehicle Connected </a:t>
            </a:r>
            <a:r>
              <a:rPr lang="en-US" sz="3200" dirty="0" err="1" smtClean="0">
                <a:solidFill>
                  <a:schemeClr val="bg1"/>
                </a:solidFill>
                <a:latin typeface="Calibri Light" panose="020F0302020204030204" pitchFamily="34" charset="0"/>
              </a:rPr>
              <a:t>Blockchain</a:t>
            </a:r>
            <a:r>
              <a:rPr lang="en-US" sz="3200" dirty="0" smtClean="0">
                <a:solidFill>
                  <a:schemeClr val="bg1"/>
                </a:solidFill>
                <a:latin typeface="Calibri Light" panose="020F0302020204030204" pitchFamily="34" charset="0"/>
              </a:rPr>
              <a:t>]</a:t>
            </a:r>
            <a:endParaRPr lang="en-US" sz="3200" dirty="0">
              <a:solidFill>
                <a:schemeClr val="bg1"/>
              </a:solidFill>
              <a:latin typeface="Calibri Light" panose="020F0302020204030204" pitchFamily="34" charset="0"/>
            </a:endParaRPr>
          </a:p>
        </p:txBody>
      </p:sp>
      <p:sp>
        <p:nvSpPr>
          <p:cNvPr id="4" name="TextBox 3"/>
          <p:cNvSpPr txBox="1"/>
          <p:nvPr/>
        </p:nvSpPr>
        <p:spPr>
          <a:xfrm>
            <a:off x="546389" y="4395351"/>
            <a:ext cx="7327124" cy="2985433"/>
          </a:xfrm>
          <a:prstGeom prst="rect">
            <a:avLst/>
          </a:prstGeom>
          <a:noFill/>
        </p:spPr>
        <p:txBody>
          <a:bodyPr wrap="square" rtlCol="0">
            <a:spAutoFit/>
          </a:bodyPr>
          <a:lstStyle/>
          <a:p>
            <a:r>
              <a:rPr lang="en-US" sz="2800" dirty="0" smtClean="0">
                <a:solidFill>
                  <a:schemeClr val="bg1"/>
                </a:solidFill>
                <a:latin typeface="Calibri Light" panose="020F0302020204030204" pitchFamily="34" charset="0"/>
              </a:rPr>
              <a:t>Team Name: </a:t>
            </a:r>
            <a:r>
              <a:rPr lang="en-US" sz="2800" dirty="0" err="1" smtClean="0">
                <a:solidFill>
                  <a:schemeClr val="bg1"/>
                </a:solidFill>
                <a:latin typeface="Calibri Light" panose="020F0302020204030204" pitchFamily="34" charset="0"/>
              </a:rPr>
              <a:t>Encrypteam</a:t>
            </a:r>
            <a:r>
              <a:rPr lang="en-US" sz="2800" dirty="0" smtClean="0">
                <a:solidFill>
                  <a:schemeClr val="bg1"/>
                </a:solidFill>
                <a:latin typeface="Calibri Light" panose="020F0302020204030204" pitchFamily="34" charset="0"/>
              </a:rPr>
              <a:t/>
            </a:r>
            <a:br>
              <a:rPr lang="en-US" sz="2800" dirty="0" smtClean="0">
                <a:solidFill>
                  <a:schemeClr val="bg1"/>
                </a:solidFill>
                <a:latin typeface="Calibri Light" panose="020F0302020204030204" pitchFamily="34" charset="0"/>
              </a:rPr>
            </a:br>
            <a:r>
              <a:rPr lang="en-US" sz="2800" dirty="0" smtClean="0">
                <a:solidFill>
                  <a:schemeClr val="bg1"/>
                </a:solidFill>
                <a:latin typeface="Calibri Light" panose="020F0302020204030204" pitchFamily="34" charset="0"/>
              </a:rPr>
              <a:t>Team Member:</a:t>
            </a:r>
          </a:p>
          <a:p>
            <a:r>
              <a:rPr lang="en-US" sz="2800" dirty="0" smtClean="0">
                <a:solidFill>
                  <a:schemeClr val="bg1"/>
                </a:solidFill>
                <a:latin typeface="Calibri Light" panose="020F0302020204030204" pitchFamily="34" charset="0"/>
              </a:rPr>
              <a:t>	</a:t>
            </a:r>
            <a:r>
              <a:rPr lang="en-US" sz="1600" dirty="0" smtClean="0">
                <a:solidFill>
                  <a:schemeClr val="bg1"/>
                </a:solidFill>
                <a:latin typeface="Calibri Light" panose="020F0302020204030204" pitchFamily="34" charset="0"/>
              </a:rPr>
              <a:t>I </a:t>
            </a:r>
            <a:r>
              <a:rPr lang="en-US" sz="1600" dirty="0" err="1" smtClean="0">
                <a:solidFill>
                  <a:schemeClr val="bg1"/>
                </a:solidFill>
                <a:latin typeface="Calibri Light" panose="020F0302020204030204" pitchFamily="34" charset="0"/>
              </a:rPr>
              <a:t>Gusti</a:t>
            </a:r>
            <a:r>
              <a:rPr lang="en-US" sz="1600" dirty="0" smtClean="0">
                <a:solidFill>
                  <a:schemeClr val="bg1"/>
                </a:solidFill>
                <a:latin typeface="Calibri Light" panose="020F0302020204030204" pitchFamily="34" charset="0"/>
              </a:rPr>
              <a:t> Bagus </a:t>
            </a:r>
            <a:r>
              <a:rPr lang="en-US" sz="1600" dirty="0" err="1" smtClean="0">
                <a:solidFill>
                  <a:schemeClr val="bg1"/>
                </a:solidFill>
                <a:latin typeface="Calibri Light" panose="020F0302020204030204" pitchFamily="34" charset="0"/>
              </a:rPr>
              <a:t>Awienandra</a:t>
            </a:r>
            <a:endParaRPr lang="en-US" sz="1600" dirty="0" smtClean="0">
              <a:solidFill>
                <a:schemeClr val="bg1"/>
              </a:solidFill>
              <a:latin typeface="Calibri Light" panose="020F0302020204030204" pitchFamily="34" charset="0"/>
            </a:endParaRPr>
          </a:p>
          <a:p>
            <a:r>
              <a:rPr lang="en-US" sz="1600" dirty="0">
                <a:solidFill>
                  <a:schemeClr val="bg1"/>
                </a:solidFill>
                <a:latin typeface="Calibri Light" panose="020F0302020204030204" pitchFamily="34" charset="0"/>
              </a:rPr>
              <a:t>	</a:t>
            </a:r>
            <a:r>
              <a:rPr lang="en-US" sz="1600" dirty="0" err="1" smtClean="0">
                <a:solidFill>
                  <a:schemeClr val="bg1"/>
                </a:solidFill>
                <a:latin typeface="Calibri Light" panose="020F0302020204030204" pitchFamily="34" charset="0"/>
              </a:rPr>
              <a:t>Ignatio</a:t>
            </a:r>
            <a:r>
              <a:rPr lang="en-US" sz="1600" dirty="0" smtClean="0">
                <a:solidFill>
                  <a:schemeClr val="bg1"/>
                </a:solidFill>
                <a:latin typeface="Calibri Light" panose="020F0302020204030204" pitchFamily="34" charset="0"/>
              </a:rPr>
              <a:t> Julian</a:t>
            </a:r>
          </a:p>
          <a:p>
            <a:r>
              <a:rPr lang="en-US" sz="1600" dirty="0">
                <a:solidFill>
                  <a:schemeClr val="bg1"/>
                </a:solidFill>
                <a:latin typeface="Calibri Light" panose="020F0302020204030204" pitchFamily="34" charset="0"/>
              </a:rPr>
              <a:t>	</a:t>
            </a:r>
            <a:r>
              <a:rPr lang="en-US" sz="1600" dirty="0" smtClean="0">
                <a:solidFill>
                  <a:schemeClr val="bg1"/>
                </a:solidFill>
                <a:latin typeface="Calibri Light" panose="020F0302020204030204" pitchFamily="34" charset="0"/>
              </a:rPr>
              <a:t>Adnan </a:t>
            </a:r>
            <a:r>
              <a:rPr lang="en-US" sz="1600" dirty="0" err="1" smtClean="0">
                <a:solidFill>
                  <a:schemeClr val="bg1"/>
                </a:solidFill>
                <a:latin typeface="Calibri Light" panose="020F0302020204030204" pitchFamily="34" charset="0"/>
              </a:rPr>
              <a:t>Wisudhaputra</a:t>
            </a:r>
            <a:endParaRPr lang="en-US" sz="1600" dirty="0" smtClean="0">
              <a:solidFill>
                <a:schemeClr val="bg1"/>
              </a:solidFill>
              <a:latin typeface="Calibri Light" panose="020F0302020204030204" pitchFamily="34" charset="0"/>
            </a:endParaRPr>
          </a:p>
          <a:p>
            <a:r>
              <a:rPr lang="en-US" sz="1600" dirty="0">
                <a:solidFill>
                  <a:schemeClr val="bg1"/>
                </a:solidFill>
                <a:latin typeface="Calibri Light" panose="020F0302020204030204" pitchFamily="34" charset="0"/>
              </a:rPr>
              <a:t>	</a:t>
            </a:r>
            <a:r>
              <a:rPr lang="en-US" sz="1600" dirty="0" err="1" smtClean="0">
                <a:solidFill>
                  <a:schemeClr val="bg1"/>
                </a:solidFill>
                <a:latin typeface="Calibri Light" panose="020F0302020204030204" pitchFamily="34" charset="0"/>
              </a:rPr>
              <a:t>Yeremia</a:t>
            </a:r>
            <a:r>
              <a:rPr lang="en-US" sz="1600" dirty="0" smtClean="0">
                <a:solidFill>
                  <a:schemeClr val="bg1"/>
                </a:solidFill>
                <a:latin typeface="Calibri Light" panose="020F0302020204030204" pitchFamily="34" charset="0"/>
              </a:rPr>
              <a:t> </a:t>
            </a:r>
            <a:r>
              <a:rPr lang="en-US" sz="1600" dirty="0" err="1" smtClean="0">
                <a:solidFill>
                  <a:schemeClr val="bg1"/>
                </a:solidFill>
                <a:latin typeface="Calibri Light" panose="020F0302020204030204" pitchFamily="34" charset="0"/>
              </a:rPr>
              <a:t>Yudha</a:t>
            </a:r>
            <a:endParaRPr lang="en-US" sz="1600" dirty="0" smtClean="0">
              <a:solidFill>
                <a:schemeClr val="bg1"/>
              </a:solidFill>
              <a:latin typeface="Calibri Light" panose="020F0302020204030204" pitchFamily="34" charset="0"/>
            </a:endParaRPr>
          </a:p>
          <a:p>
            <a:r>
              <a:rPr lang="en-US" sz="1600" dirty="0">
                <a:solidFill>
                  <a:schemeClr val="bg1"/>
                </a:solidFill>
                <a:latin typeface="Calibri Light" panose="020F0302020204030204" pitchFamily="34" charset="0"/>
              </a:rPr>
              <a:t>	</a:t>
            </a:r>
            <a:r>
              <a:rPr lang="en-US" sz="1600" dirty="0" err="1" smtClean="0">
                <a:solidFill>
                  <a:schemeClr val="bg1"/>
                </a:solidFill>
                <a:latin typeface="Calibri Light" panose="020F0302020204030204" pitchFamily="34" charset="0"/>
              </a:rPr>
              <a:t>Vincentius</a:t>
            </a:r>
            <a:r>
              <a:rPr lang="en-US" sz="1600" dirty="0" smtClean="0">
                <a:solidFill>
                  <a:schemeClr val="bg1"/>
                </a:solidFill>
                <a:latin typeface="Calibri Light" panose="020F0302020204030204" pitchFamily="34" charset="0"/>
              </a:rPr>
              <a:t> Nicholas</a:t>
            </a:r>
          </a:p>
          <a:p>
            <a:endParaRPr lang="en-US" sz="2000" dirty="0" smtClean="0">
              <a:solidFill>
                <a:schemeClr val="bg1"/>
              </a:solidFill>
              <a:latin typeface="Calibri Light" panose="020F0302020204030204" pitchFamily="34" charset="0"/>
            </a:endParaRPr>
          </a:p>
          <a:p>
            <a:endParaRPr lang="en-US" sz="2000"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3948986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dirty="0">
                <a:latin typeface="+mn-lt"/>
              </a:rPr>
              <a:t>8. ACTORS</a:t>
            </a:r>
          </a:p>
        </p:txBody>
      </p:sp>
      <p:sp>
        <p:nvSpPr>
          <p:cNvPr id="3" name="Text Placeholder 2"/>
          <p:cNvSpPr>
            <a:spLocks noGrp="1"/>
          </p:cNvSpPr>
          <p:nvPr>
            <p:ph type="body" idx="1"/>
          </p:nvPr>
        </p:nvSpPr>
        <p:spPr>
          <a:xfrm>
            <a:off x="839788" y="1032095"/>
            <a:ext cx="10515600" cy="500722"/>
          </a:xfrm>
        </p:spPr>
        <p:txBody>
          <a:bodyPr>
            <a:noAutofit/>
          </a:bodyPr>
          <a:lstStyle/>
          <a:p>
            <a:pPr algn="ctr">
              <a:spcBef>
                <a:spcPts val="0"/>
              </a:spcBef>
            </a:pPr>
            <a:endParaRPr lang="en-US" sz="1400" b="0"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182123064"/>
              </p:ext>
            </p:extLst>
          </p:nvPr>
        </p:nvGraphicFramePr>
        <p:xfrm>
          <a:off x="839788" y="1741488"/>
          <a:ext cx="10515600" cy="4056062"/>
        </p:xfrm>
        <a:graphic>
          <a:graphicData uri="http://schemas.openxmlformats.org/drawingml/2006/table">
            <a:tbl>
              <a:tblPr firstRow="1" bandRow="1">
                <a:tableStyleId>{5C22544A-7EE6-4342-B048-85BDC9FD1C3A}</a:tableStyleId>
              </a:tblPr>
              <a:tblGrid>
                <a:gridCol w="2663903">
                  <a:extLst>
                    <a:ext uri="{9D8B030D-6E8A-4147-A177-3AD203B41FA5}">
                      <a16:colId xmlns:a16="http://schemas.microsoft.com/office/drawing/2014/main" val="20000"/>
                    </a:ext>
                  </a:extLst>
                </a:gridCol>
                <a:gridCol w="7851697">
                  <a:extLst>
                    <a:ext uri="{9D8B030D-6E8A-4147-A177-3AD203B41FA5}">
                      <a16:colId xmlns:a16="http://schemas.microsoft.com/office/drawing/2014/main" val="20001"/>
                    </a:ext>
                  </a:extLst>
                </a:gridCol>
              </a:tblGrid>
              <a:tr h="634163">
                <a:tc>
                  <a:txBody>
                    <a:bodyPr/>
                    <a:lstStyle/>
                    <a:p>
                      <a:pPr algn="ctr"/>
                      <a:r>
                        <a:rPr lang="en-US" sz="1400" dirty="0"/>
                        <a:t>Name</a:t>
                      </a:r>
                      <a:endParaRPr lang="id-ID" sz="1400" dirty="0"/>
                    </a:p>
                  </a:txBody>
                  <a:tcPr anchor="ctr"/>
                </a:tc>
                <a:tc>
                  <a:txBody>
                    <a:bodyPr/>
                    <a:lstStyle/>
                    <a:p>
                      <a:pPr algn="ctr"/>
                      <a:r>
                        <a:rPr lang="en-US" sz="1400" dirty="0"/>
                        <a:t>Description</a:t>
                      </a:r>
                      <a:endParaRPr lang="id-ID" sz="1400" dirty="0"/>
                    </a:p>
                  </a:txBody>
                  <a:tcPr anchor="ctr"/>
                </a:tc>
                <a:extLst>
                  <a:ext uri="{0D108BD9-81ED-4DB2-BD59-A6C34878D82A}">
                    <a16:rowId xmlns:a16="http://schemas.microsoft.com/office/drawing/2014/main" val="10000"/>
                  </a:ext>
                </a:extLst>
              </a:tr>
              <a:tr h="680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Vehicle Owner / Driver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Sending data of their vehicle to the system. Analysis their cost of fuel and</a:t>
                      </a:r>
                      <a:r>
                        <a:rPr lang="en-US" sz="1400" u="none" baseline="0" dirty="0" smtClean="0">
                          <a:solidFill>
                            <a:schemeClr val="bg2">
                              <a:lumMod val="10000"/>
                            </a:schemeClr>
                          </a:solidFill>
                        </a:rPr>
                        <a:t> flexible insurance in the Web Apps.</a:t>
                      </a:r>
                      <a:endParaRPr lang="id-ID" sz="1400" u="none" dirty="0">
                        <a:solidFill>
                          <a:schemeClr val="bg2">
                            <a:lumMod val="10000"/>
                          </a:schemeClr>
                        </a:solidFill>
                      </a:endParaRPr>
                    </a:p>
                  </a:txBody>
                  <a:tcPr/>
                </a:tc>
                <a:extLst>
                  <a:ext uri="{0D108BD9-81ED-4DB2-BD59-A6C34878D82A}">
                    <a16:rowId xmlns:a16="http://schemas.microsoft.com/office/drawing/2014/main" val="10001"/>
                  </a:ext>
                </a:extLst>
              </a:tr>
              <a:tr h="6926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Ride on Demand Provider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Data Subscription. Tracking the driver vehicle condition annually to ensure the maximum safety of the customer</a:t>
                      </a:r>
                      <a:endParaRPr lang="id-ID" sz="1400" u="none" dirty="0">
                        <a:solidFill>
                          <a:schemeClr val="bg2">
                            <a:lumMod val="10000"/>
                          </a:schemeClr>
                        </a:solidFill>
                      </a:endParaRPr>
                    </a:p>
                  </a:txBody>
                  <a:tcPr/>
                </a:tc>
                <a:extLst>
                  <a:ext uri="{0D108BD9-81ED-4DB2-BD59-A6C34878D82A}">
                    <a16:rowId xmlns:a16="http://schemas.microsoft.com/office/drawing/2014/main" val="10002"/>
                  </a:ext>
                </a:extLst>
              </a:tr>
              <a:tr h="817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Vehicle</a:t>
                      </a:r>
                      <a:r>
                        <a:rPr lang="en-US" sz="1400" u="none" baseline="0" dirty="0" smtClean="0">
                          <a:solidFill>
                            <a:schemeClr val="bg2">
                              <a:lumMod val="10000"/>
                            </a:schemeClr>
                          </a:solidFill>
                        </a:rPr>
                        <a:t> Service Center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Data Subscription. Updating the latest vehicle condition to</a:t>
                      </a:r>
                      <a:r>
                        <a:rPr lang="en-US" sz="1400" u="none" baseline="0" dirty="0" smtClean="0">
                          <a:solidFill>
                            <a:schemeClr val="bg2">
                              <a:lumMod val="10000"/>
                            </a:schemeClr>
                          </a:solidFill>
                        </a:rPr>
                        <a:t> the system with the annul check of the vehicle</a:t>
                      </a:r>
                      <a:endParaRPr lang="id-ID" sz="1400" u="none" dirty="0">
                        <a:solidFill>
                          <a:schemeClr val="bg2">
                            <a:lumMod val="10000"/>
                          </a:schemeClr>
                        </a:solidFill>
                      </a:endParaRPr>
                    </a:p>
                  </a:txBody>
                  <a:tcPr/>
                </a:tc>
                <a:extLst>
                  <a:ext uri="{0D108BD9-81ED-4DB2-BD59-A6C34878D82A}">
                    <a16:rowId xmlns:a16="http://schemas.microsoft.com/office/drawing/2014/main" val="10003"/>
                  </a:ext>
                </a:extLst>
              </a:tr>
              <a:tr h="615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Flexible</a:t>
                      </a:r>
                      <a:r>
                        <a:rPr lang="en-US" sz="1400" u="none" baseline="0" dirty="0" smtClean="0">
                          <a:solidFill>
                            <a:schemeClr val="bg2">
                              <a:lumMod val="10000"/>
                            </a:schemeClr>
                          </a:solidFill>
                        </a:rPr>
                        <a:t> insurance provider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Data Subscription. Updating their insurance fare with the vehicle data based on the</a:t>
                      </a:r>
                      <a:r>
                        <a:rPr lang="en-US" sz="1400" u="none" baseline="0" dirty="0" smtClean="0">
                          <a:solidFill>
                            <a:schemeClr val="bg2">
                              <a:lumMod val="10000"/>
                            </a:schemeClr>
                          </a:solidFill>
                        </a:rPr>
                        <a:t> region and time </a:t>
                      </a:r>
                      <a:r>
                        <a:rPr lang="en-US" sz="1400" u="none" dirty="0" smtClean="0">
                          <a:solidFill>
                            <a:schemeClr val="bg2">
                              <a:lumMod val="10000"/>
                            </a:schemeClr>
                          </a:solidFill>
                        </a:rPr>
                        <a:t>from ou</a:t>
                      </a:r>
                      <a:r>
                        <a:rPr lang="en-US" sz="1400" u="none" baseline="0" dirty="0" smtClean="0">
                          <a:solidFill>
                            <a:schemeClr val="bg2">
                              <a:lumMod val="10000"/>
                            </a:schemeClr>
                          </a:solidFill>
                        </a:rPr>
                        <a:t>r database</a:t>
                      </a:r>
                      <a:endParaRPr lang="id-ID" sz="1400" u="none" dirty="0">
                        <a:solidFill>
                          <a:schemeClr val="bg2">
                            <a:lumMod val="10000"/>
                          </a:schemeClr>
                        </a:solidFill>
                      </a:endParaRPr>
                    </a:p>
                  </a:txBody>
                  <a:tcPr/>
                </a:tc>
                <a:extLst>
                  <a:ext uri="{0D108BD9-81ED-4DB2-BD59-A6C34878D82A}">
                    <a16:rowId xmlns:a16="http://schemas.microsoft.com/office/drawing/2014/main" val="830398441"/>
                  </a:ext>
                </a:extLst>
              </a:tr>
              <a:tr h="615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Vehicle Marketplace provider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Using the vehicle data to increase</a:t>
                      </a:r>
                      <a:r>
                        <a:rPr lang="en-US" sz="1400" u="none" baseline="0" dirty="0" smtClean="0">
                          <a:solidFill>
                            <a:schemeClr val="bg2">
                              <a:lumMod val="10000"/>
                            </a:schemeClr>
                          </a:solidFill>
                        </a:rPr>
                        <a:t> the efficiency to sell the vehicle and also avoid the fraud of vehicle condition.</a:t>
                      </a:r>
                      <a:endParaRPr lang="id-ID" sz="1400" u="none" dirty="0">
                        <a:solidFill>
                          <a:schemeClr val="bg2">
                            <a:lumMod val="10000"/>
                          </a:schemeClr>
                        </a:solidFill>
                      </a:endParaRPr>
                    </a:p>
                  </a:txBody>
                  <a:tcPr/>
                </a:tc>
                <a:extLst>
                  <a:ext uri="{0D108BD9-81ED-4DB2-BD59-A6C34878D82A}">
                    <a16:rowId xmlns:a16="http://schemas.microsoft.com/office/drawing/2014/main" val="3630111491"/>
                  </a:ext>
                </a:extLst>
              </a:tr>
            </a:tbl>
          </a:graphicData>
        </a:graphic>
      </p:graphicFrame>
    </p:spTree>
    <p:extLst>
      <p:ext uri="{BB962C8B-B14F-4D97-AF65-F5344CB8AC3E}">
        <p14:creationId xmlns:p14="http://schemas.microsoft.com/office/powerpoint/2010/main" val="363741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507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dirty="0">
                <a:latin typeface="+mn-lt"/>
              </a:rPr>
              <a:t>1. SUMMARY</a:t>
            </a:r>
          </a:p>
        </p:txBody>
      </p:sp>
      <p:sp>
        <p:nvSpPr>
          <p:cNvPr id="3" name="Text Placeholder 2"/>
          <p:cNvSpPr>
            <a:spLocks noGrp="1"/>
          </p:cNvSpPr>
          <p:nvPr>
            <p:ph type="body" idx="1"/>
          </p:nvPr>
        </p:nvSpPr>
        <p:spPr>
          <a:xfrm>
            <a:off x="839788" y="1032095"/>
            <a:ext cx="10515600" cy="500722"/>
          </a:xfrm>
        </p:spPr>
        <p:txBody>
          <a:bodyPr>
            <a:noAutofit/>
          </a:bodyPr>
          <a:lstStyle/>
          <a:p>
            <a:pPr algn="ctr">
              <a:spcBef>
                <a:spcPts val="0"/>
              </a:spcBef>
            </a:pPr>
            <a:endParaRPr lang="en-US" sz="1400" b="0" dirty="0"/>
          </a:p>
        </p:txBody>
      </p:sp>
      <p:sp>
        <p:nvSpPr>
          <p:cNvPr id="4" name="Content Placeholder 3"/>
          <p:cNvSpPr>
            <a:spLocks noGrp="1"/>
          </p:cNvSpPr>
          <p:nvPr>
            <p:ph sz="half" idx="2"/>
          </p:nvPr>
        </p:nvSpPr>
        <p:spPr>
          <a:xfrm>
            <a:off x="839788" y="1032096"/>
            <a:ext cx="10515600" cy="5157568"/>
          </a:xfrm>
        </p:spPr>
        <p:txBody>
          <a:bodyPr anchor="ctr">
            <a:normAutofit fontScale="62500" lnSpcReduction="20000"/>
          </a:bodyPr>
          <a:lstStyle/>
          <a:p>
            <a:pPr>
              <a:lnSpc>
                <a:spcPct val="100000"/>
              </a:lnSpc>
            </a:pPr>
            <a:r>
              <a:rPr lang="en-US" b="1" dirty="0">
                <a:solidFill>
                  <a:schemeClr val="bg2">
                    <a:lumMod val="10000"/>
                  </a:schemeClr>
                </a:solidFill>
              </a:rPr>
              <a:t>Short pitch for your app (max 200 words)</a:t>
            </a:r>
            <a:r>
              <a:rPr lang="en-US" dirty="0">
                <a:solidFill>
                  <a:schemeClr val="bg2">
                    <a:lumMod val="10000"/>
                  </a:schemeClr>
                </a:solidFill>
              </a:rPr>
              <a:t/>
            </a:r>
            <a:br>
              <a:rPr lang="en-US" dirty="0">
                <a:solidFill>
                  <a:schemeClr val="bg2">
                    <a:lumMod val="10000"/>
                  </a:schemeClr>
                </a:solidFill>
              </a:rPr>
            </a:br>
            <a:r>
              <a:rPr lang="en-US" sz="2500" dirty="0" err="1" smtClean="0">
                <a:solidFill>
                  <a:schemeClr val="bg2">
                    <a:lumMod val="10000"/>
                  </a:schemeClr>
                </a:solidFill>
              </a:rPr>
              <a:t>Dechain</a:t>
            </a:r>
            <a:r>
              <a:rPr lang="en-US" sz="2500" dirty="0" smtClean="0">
                <a:solidFill>
                  <a:schemeClr val="bg2">
                    <a:lumMod val="10000"/>
                  </a:schemeClr>
                </a:solidFill>
              </a:rPr>
              <a:t> is </a:t>
            </a:r>
            <a:r>
              <a:rPr lang="en-US" sz="2500" dirty="0">
                <a:solidFill>
                  <a:schemeClr val="bg2">
                    <a:lumMod val="10000"/>
                  </a:schemeClr>
                </a:solidFill>
              </a:rPr>
              <a:t>a vehicle data analysis apps that gather the data of the vehicle condition. </a:t>
            </a:r>
            <a:r>
              <a:rPr lang="en-US" sz="2500" dirty="0" smtClean="0">
                <a:solidFill>
                  <a:schemeClr val="bg2">
                    <a:lumMod val="10000"/>
                  </a:schemeClr>
                </a:solidFill>
              </a:rPr>
              <a:t>In the beginning the user could track their mileage, fuel consumption and car latest location. Our connection with third party services, make user could predict their annual cost of vehicle and get notify as we partner with the local service center. The user also could predict their flexible insurance fare as we also partner with the insurance provider. If the user want to sell their car or looking for used car we also provide best used car based on data as we also partner with the marketplace.</a:t>
            </a:r>
            <a:endParaRPr lang="en-US" sz="2500" dirty="0">
              <a:solidFill>
                <a:schemeClr val="bg2">
                  <a:lumMod val="10000"/>
                </a:schemeClr>
              </a:solidFill>
            </a:endParaRPr>
          </a:p>
          <a:p>
            <a:pPr>
              <a:lnSpc>
                <a:spcPct val="100000"/>
              </a:lnSpc>
            </a:pPr>
            <a:r>
              <a:rPr lang="en-US" b="1" dirty="0" smtClean="0">
                <a:solidFill>
                  <a:schemeClr val="bg2">
                    <a:lumMod val="10000"/>
                  </a:schemeClr>
                </a:solidFill>
              </a:rPr>
              <a:t>What </a:t>
            </a:r>
            <a:r>
              <a:rPr lang="en-US" b="1" dirty="0">
                <a:solidFill>
                  <a:schemeClr val="bg2">
                    <a:lumMod val="10000"/>
                  </a:schemeClr>
                </a:solidFill>
              </a:rPr>
              <a:t>does your application solve? </a:t>
            </a:r>
            <a:r>
              <a:rPr lang="en-US" dirty="0">
                <a:solidFill>
                  <a:schemeClr val="bg2">
                    <a:lumMod val="10000"/>
                  </a:schemeClr>
                </a:solidFill>
              </a:rPr>
              <a:t/>
            </a:r>
            <a:br>
              <a:rPr lang="en-US" dirty="0">
                <a:solidFill>
                  <a:schemeClr val="bg2">
                    <a:lumMod val="10000"/>
                  </a:schemeClr>
                </a:solidFill>
              </a:rPr>
            </a:br>
            <a:r>
              <a:rPr lang="en-US" sz="2500" dirty="0" err="1">
                <a:solidFill>
                  <a:schemeClr val="bg2">
                    <a:lumMod val="10000"/>
                  </a:schemeClr>
                </a:solidFill>
              </a:rPr>
              <a:t>Dechain</a:t>
            </a:r>
            <a:r>
              <a:rPr lang="en-US" sz="2500" dirty="0">
                <a:solidFill>
                  <a:schemeClr val="bg2">
                    <a:lumMod val="10000"/>
                  </a:schemeClr>
                </a:solidFill>
              </a:rPr>
              <a:t> is </a:t>
            </a:r>
            <a:r>
              <a:rPr lang="en-US" sz="2500" dirty="0" smtClean="0">
                <a:solidFill>
                  <a:schemeClr val="bg2">
                    <a:lumMod val="10000"/>
                  </a:schemeClr>
                </a:solidFill>
              </a:rPr>
              <a:t>solve the fraud of vehicle data condition and make sure the authenticity of the vehicle data. Also provide the user with the best vehicle data analysis as possible start from the trip annual cost to the insurance annual bill.</a:t>
            </a:r>
            <a:endParaRPr lang="en-US" sz="2500" dirty="0">
              <a:solidFill>
                <a:schemeClr val="bg2">
                  <a:lumMod val="10000"/>
                </a:schemeClr>
              </a:solidFill>
            </a:endParaRPr>
          </a:p>
          <a:p>
            <a:pPr>
              <a:lnSpc>
                <a:spcPct val="100000"/>
              </a:lnSpc>
            </a:pPr>
            <a:r>
              <a:rPr lang="en-US" b="1" dirty="0">
                <a:solidFill>
                  <a:schemeClr val="bg2">
                    <a:lumMod val="10000"/>
                  </a:schemeClr>
                </a:solidFill>
              </a:rPr>
              <a:t>How do you solve it? </a:t>
            </a:r>
            <a:r>
              <a:rPr lang="en-US" dirty="0">
                <a:solidFill>
                  <a:schemeClr val="bg2">
                    <a:lumMod val="10000"/>
                  </a:schemeClr>
                </a:solidFill>
              </a:rPr>
              <a:t/>
            </a:r>
            <a:br>
              <a:rPr lang="en-US" dirty="0">
                <a:solidFill>
                  <a:schemeClr val="bg2">
                    <a:lumMod val="10000"/>
                  </a:schemeClr>
                </a:solidFill>
              </a:rPr>
            </a:br>
            <a:r>
              <a:rPr lang="en-US" sz="2500" dirty="0" smtClean="0">
                <a:solidFill>
                  <a:schemeClr val="bg2">
                    <a:lumMod val="10000"/>
                  </a:schemeClr>
                </a:solidFill>
              </a:rPr>
              <a:t>We create a platform that the user could see the visualization of their vehicle data.</a:t>
            </a:r>
            <a:endParaRPr lang="en-US" sz="2500" dirty="0">
              <a:solidFill>
                <a:schemeClr val="bg2">
                  <a:lumMod val="10000"/>
                </a:schemeClr>
              </a:solidFill>
            </a:endParaRPr>
          </a:p>
          <a:p>
            <a:pPr>
              <a:lnSpc>
                <a:spcPct val="100000"/>
              </a:lnSpc>
            </a:pPr>
            <a:r>
              <a:rPr lang="en-US" b="1" dirty="0">
                <a:solidFill>
                  <a:schemeClr val="bg2">
                    <a:lumMod val="10000"/>
                  </a:schemeClr>
                </a:solidFill>
              </a:rPr>
              <a:t>What makes your application unique? </a:t>
            </a:r>
            <a:r>
              <a:rPr lang="en-US" dirty="0">
                <a:solidFill>
                  <a:schemeClr val="bg2">
                    <a:lumMod val="10000"/>
                  </a:schemeClr>
                </a:solidFill>
              </a:rPr>
              <a:t/>
            </a:r>
            <a:br>
              <a:rPr lang="en-US" dirty="0">
                <a:solidFill>
                  <a:schemeClr val="bg2">
                    <a:lumMod val="10000"/>
                  </a:schemeClr>
                </a:solidFill>
              </a:rPr>
            </a:br>
            <a:r>
              <a:rPr lang="en-US" sz="2500" dirty="0" smtClean="0">
                <a:solidFill>
                  <a:schemeClr val="bg2">
                    <a:lumMod val="10000"/>
                  </a:schemeClr>
                </a:solidFill>
              </a:rPr>
              <a:t>It give the user whole new ways to see their vehicle without knowing the technical data of their vehicle.</a:t>
            </a:r>
            <a:endParaRPr lang="en-US" sz="2500" dirty="0">
              <a:solidFill>
                <a:schemeClr val="bg2">
                  <a:lumMod val="10000"/>
                </a:schemeClr>
              </a:solidFill>
            </a:endParaRPr>
          </a:p>
          <a:p>
            <a:pPr>
              <a:lnSpc>
                <a:spcPct val="100000"/>
              </a:lnSpc>
            </a:pPr>
            <a:r>
              <a:rPr lang="en-US" b="1" dirty="0">
                <a:solidFill>
                  <a:schemeClr val="bg2">
                    <a:lumMod val="10000"/>
                  </a:schemeClr>
                </a:solidFill>
              </a:rPr>
              <a:t>Who is it for? </a:t>
            </a:r>
            <a:r>
              <a:rPr lang="en-US" dirty="0">
                <a:solidFill>
                  <a:schemeClr val="bg2">
                    <a:lumMod val="10000"/>
                  </a:schemeClr>
                </a:solidFill>
              </a:rPr>
              <a:t/>
            </a:r>
            <a:br>
              <a:rPr lang="en-US" dirty="0">
                <a:solidFill>
                  <a:schemeClr val="bg2">
                    <a:lumMod val="10000"/>
                  </a:schemeClr>
                </a:solidFill>
              </a:rPr>
            </a:br>
            <a:r>
              <a:rPr lang="en-US" sz="2500" dirty="0" smtClean="0">
                <a:solidFill>
                  <a:schemeClr val="bg2">
                    <a:lumMod val="10000"/>
                  </a:schemeClr>
                </a:solidFill>
              </a:rPr>
              <a:t>People or Organizations who can access internet and are having vehicle.</a:t>
            </a:r>
            <a:endParaRPr lang="en-US" sz="2500" dirty="0">
              <a:solidFill>
                <a:schemeClr val="bg2">
                  <a:lumMod val="10000"/>
                </a:schemeClr>
              </a:solidFill>
            </a:endParaRPr>
          </a:p>
          <a:p>
            <a:pPr>
              <a:lnSpc>
                <a:spcPct val="100000"/>
              </a:lnSpc>
            </a:pPr>
            <a:r>
              <a:rPr lang="en-US" b="1" dirty="0">
                <a:solidFill>
                  <a:schemeClr val="bg2">
                    <a:lumMod val="10000"/>
                  </a:schemeClr>
                </a:solidFill>
              </a:rPr>
              <a:t>Who are your ideal partners? </a:t>
            </a:r>
            <a:r>
              <a:rPr lang="en-US" dirty="0">
                <a:solidFill>
                  <a:schemeClr val="bg2">
                    <a:lumMod val="10000"/>
                  </a:schemeClr>
                </a:solidFill>
              </a:rPr>
              <a:t/>
            </a:r>
            <a:br>
              <a:rPr lang="en-US" dirty="0">
                <a:solidFill>
                  <a:schemeClr val="bg2">
                    <a:lumMod val="10000"/>
                  </a:schemeClr>
                </a:solidFill>
              </a:rPr>
            </a:br>
            <a:r>
              <a:rPr lang="en-US" sz="2500" dirty="0" smtClean="0">
                <a:solidFill>
                  <a:schemeClr val="bg2">
                    <a:lumMod val="10000"/>
                  </a:schemeClr>
                </a:solidFill>
              </a:rPr>
              <a:t>Vehicle Marketplace, Vehicle Service Center, Vehicle Production Company, IOT Manufacturer, Insurance Company</a:t>
            </a:r>
            <a:endParaRPr lang="en-US" sz="2500" dirty="0">
              <a:solidFill>
                <a:schemeClr val="bg2">
                  <a:lumMod val="10000"/>
                </a:schemeClr>
              </a:solidFill>
            </a:endParaRPr>
          </a:p>
          <a:p>
            <a:pPr>
              <a:lnSpc>
                <a:spcPct val="100000"/>
              </a:lnSpc>
            </a:pPr>
            <a:r>
              <a:rPr lang="en-US" b="1" dirty="0">
                <a:solidFill>
                  <a:schemeClr val="bg2">
                    <a:lumMod val="10000"/>
                  </a:schemeClr>
                </a:solidFill>
              </a:rPr>
              <a:t>How do you make money? </a:t>
            </a:r>
            <a:r>
              <a:rPr lang="en-US" dirty="0">
                <a:solidFill>
                  <a:schemeClr val="bg2">
                    <a:lumMod val="10000"/>
                  </a:schemeClr>
                </a:solidFill>
              </a:rPr>
              <a:t/>
            </a:r>
            <a:br>
              <a:rPr lang="en-US" dirty="0">
                <a:solidFill>
                  <a:schemeClr val="bg2">
                    <a:lumMod val="10000"/>
                  </a:schemeClr>
                </a:solidFill>
              </a:rPr>
            </a:br>
            <a:r>
              <a:rPr lang="en-US" sz="2500" dirty="0" smtClean="0">
                <a:solidFill>
                  <a:schemeClr val="bg2">
                    <a:lumMod val="10000"/>
                  </a:schemeClr>
                </a:solidFill>
              </a:rPr>
              <a:t>We charge the data subscription and apps subscription</a:t>
            </a:r>
            <a:endParaRPr lang="en-US" sz="2500" dirty="0">
              <a:solidFill>
                <a:schemeClr val="bg2">
                  <a:lumMod val="10000"/>
                </a:schemeClr>
              </a:solidFill>
            </a:endParaRPr>
          </a:p>
        </p:txBody>
      </p:sp>
    </p:spTree>
    <p:extLst>
      <p:ext uri="{BB962C8B-B14F-4D97-AF65-F5344CB8AC3E}">
        <p14:creationId xmlns:p14="http://schemas.microsoft.com/office/powerpoint/2010/main" val="2220359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cap="all" dirty="0">
                <a:latin typeface="+mn-lt"/>
              </a:rPr>
              <a:t>2. High Level Architecture</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647"/>
          <a:stretch/>
        </p:blipFill>
        <p:spPr>
          <a:xfrm>
            <a:off x="1771121" y="1032095"/>
            <a:ext cx="7990945" cy="5201416"/>
          </a:xfrm>
        </p:spPr>
      </p:pic>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528271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30" y="2815566"/>
            <a:ext cx="3539707" cy="603595"/>
          </a:xfrm>
        </p:spPr>
        <p:txBody>
          <a:bodyPr>
            <a:normAutofit fontScale="90000"/>
          </a:bodyPr>
          <a:lstStyle/>
          <a:p>
            <a:pPr algn="ctr"/>
            <a:r>
              <a:rPr lang="en-US" dirty="0">
                <a:latin typeface="+mn-lt"/>
              </a:rPr>
              <a:t>3. APPLICATION FLOW</a:t>
            </a:r>
          </a:p>
        </p:txBody>
      </p:sp>
      <p:sp>
        <p:nvSpPr>
          <p:cNvPr id="6" name="Text Placeholder 5"/>
          <p:cNvSpPr>
            <a:spLocks noGrp="1"/>
          </p:cNvSpPr>
          <p:nvPr>
            <p:ph type="body" idx="1"/>
          </p:nvPr>
        </p:nvSpPr>
        <p:spPr/>
        <p:txBody>
          <a:bodyPr/>
          <a:lstStyle/>
          <a:p>
            <a:endParaRPr lang="id-ID" dirty="0"/>
          </a:p>
        </p:txBody>
      </p:sp>
      <p:pic>
        <p:nvPicPr>
          <p:cNvPr id="34" name="Content Placeholder 3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379495" y="211756"/>
            <a:ext cx="7276699" cy="6091171"/>
          </a:xfrm>
        </p:spPr>
      </p:pic>
    </p:spTree>
    <p:extLst>
      <p:ext uri="{BB962C8B-B14F-4D97-AF65-F5344CB8AC3E}">
        <p14:creationId xmlns:p14="http://schemas.microsoft.com/office/powerpoint/2010/main" val="3676685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dirty="0" smtClean="0"/>
              <a:t>4.a User </a:t>
            </a:r>
            <a:r>
              <a:rPr lang="en-US" dirty="0" smtClean="0"/>
              <a:t>Interface - </a:t>
            </a:r>
            <a:r>
              <a:rPr lang="en-US" dirty="0" smtClean="0"/>
              <a:t>Home Dashboard</a:t>
            </a:r>
            <a:endParaRPr lang="en-US" dirty="0">
              <a:latin typeface="+mn-lt"/>
            </a:endParaRPr>
          </a:p>
        </p:txBody>
      </p:sp>
      <p:pic>
        <p:nvPicPr>
          <p:cNvPr id="8" name="Content Placeholder 7"/>
          <p:cNvPicPr>
            <a:picLocks noGrp="1" noChangeAspect="1"/>
          </p:cNvPicPr>
          <p:nvPr>
            <p:ph sz="half" idx="2"/>
          </p:nvPr>
        </p:nvPicPr>
        <p:blipFill>
          <a:blip r:embed="rId2" cstate="hqprint">
            <a:extLst>
              <a:ext uri="{28A0092B-C50C-407E-A947-70E740481C1C}">
                <a14:useLocalDpi xmlns:a14="http://schemas.microsoft.com/office/drawing/2010/main" val="0"/>
              </a:ext>
            </a:extLst>
          </a:blip>
          <a:stretch>
            <a:fillRect/>
          </a:stretch>
        </p:blipFill>
        <p:spPr>
          <a:xfrm>
            <a:off x="1705951" y="1171024"/>
            <a:ext cx="8783273" cy="4940590"/>
          </a:xfrm>
        </p:spPr>
      </p:pic>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120780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dirty="0" smtClean="0"/>
              <a:t>4.b </a:t>
            </a:r>
            <a:r>
              <a:rPr lang="en-US" dirty="0"/>
              <a:t>User Interface - </a:t>
            </a:r>
            <a:r>
              <a:rPr lang="en-US" dirty="0" err="1" smtClean="0"/>
              <a:t>Blockchain</a:t>
            </a:r>
            <a:r>
              <a:rPr lang="en-US" dirty="0" smtClean="0"/>
              <a:t> </a:t>
            </a:r>
            <a:r>
              <a:rPr lang="en-US" dirty="0" smtClean="0"/>
              <a:t>Data Log - UI</a:t>
            </a:r>
            <a:endParaRPr lang="en-US" dirty="0"/>
          </a:p>
        </p:txBody>
      </p:sp>
      <p:sp>
        <p:nvSpPr>
          <p:cNvPr id="5" name="Text Placeholder 4"/>
          <p:cNvSpPr>
            <a:spLocks noGrp="1"/>
          </p:cNvSpPr>
          <p:nvPr>
            <p:ph type="body" idx="1"/>
          </p:nvPr>
        </p:nvSpPr>
        <p:spPr/>
        <p:txBody>
          <a:bodyPr/>
          <a:lstStyle/>
          <a:p>
            <a:endParaRPr lang="id-ID"/>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420" y="1045491"/>
            <a:ext cx="9145194" cy="5144172"/>
          </a:xfrm>
          <a:prstGeom prst="rect">
            <a:avLst/>
          </a:prstGeom>
        </p:spPr>
      </p:pic>
      <p:sp>
        <p:nvSpPr>
          <p:cNvPr id="3" name="Content Placeholder 2"/>
          <p:cNvSpPr>
            <a:spLocks noGrp="1"/>
          </p:cNvSpPr>
          <p:nvPr>
            <p:ph sz="half" idx="2"/>
          </p:nvPr>
        </p:nvSpPr>
        <p:spPr/>
        <p:txBody>
          <a:bodyPr/>
          <a:lstStyle/>
          <a:p>
            <a:endParaRPr lang="id-ID"/>
          </a:p>
        </p:txBody>
      </p:sp>
    </p:spTree>
    <p:extLst>
      <p:ext uri="{BB962C8B-B14F-4D97-AF65-F5344CB8AC3E}">
        <p14:creationId xmlns:p14="http://schemas.microsoft.com/office/powerpoint/2010/main" val="419543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80289" cy="6169794"/>
          </a:xfrm>
          <a:prstGeom prst="rect">
            <a:avLst/>
          </a:prstGeom>
        </p:spPr>
      </p:pic>
    </p:spTree>
    <p:extLst>
      <p:ext uri="{BB962C8B-B14F-4D97-AF65-F5344CB8AC3E}">
        <p14:creationId xmlns:p14="http://schemas.microsoft.com/office/powerpoint/2010/main" val="4065385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cap="all" dirty="0">
                <a:latin typeface="+mn-lt"/>
              </a:rPr>
              <a:t>6. </a:t>
            </a:r>
            <a:r>
              <a:rPr lang="en-US" cap="all" dirty="0" err="1">
                <a:latin typeface="+mn-lt"/>
              </a:rPr>
              <a:t>Blockchain</a:t>
            </a:r>
            <a:r>
              <a:rPr lang="en-US" cap="all" dirty="0">
                <a:latin typeface="+mn-lt"/>
              </a:rPr>
              <a:t> Platform Utilization</a:t>
            </a:r>
          </a:p>
        </p:txBody>
      </p:sp>
      <p:sp>
        <p:nvSpPr>
          <p:cNvPr id="3" name="Text Placeholder 2"/>
          <p:cNvSpPr>
            <a:spLocks noGrp="1"/>
          </p:cNvSpPr>
          <p:nvPr>
            <p:ph type="body" idx="1"/>
          </p:nvPr>
        </p:nvSpPr>
        <p:spPr>
          <a:xfrm>
            <a:off x="839788" y="1032095"/>
            <a:ext cx="10515600" cy="500722"/>
          </a:xfrm>
        </p:spPr>
        <p:txBody>
          <a:bodyPr>
            <a:noAutofit/>
          </a:bodyPr>
          <a:lstStyle/>
          <a:p>
            <a:pPr algn="ctr">
              <a:spcBef>
                <a:spcPts val="0"/>
              </a:spcBef>
            </a:pPr>
            <a:endParaRPr lang="en-US" sz="1400" b="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2272679"/>
              </p:ext>
            </p:extLst>
          </p:nvPr>
        </p:nvGraphicFramePr>
        <p:xfrm>
          <a:off x="839788" y="1741488"/>
          <a:ext cx="10515600" cy="433967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689018">
                <a:tc>
                  <a:txBody>
                    <a:bodyPr/>
                    <a:lstStyle/>
                    <a:p>
                      <a:r>
                        <a:rPr lang="en-US" sz="1400" b="0" dirty="0"/>
                        <a:t>Why does your solution require blockchain? </a:t>
                      </a:r>
                      <a:endParaRPr lang="id-ID" sz="1400" b="0" dirty="0"/>
                    </a:p>
                  </a:txBody>
                  <a:tcPr anchor="ctr"/>
                </a:tc>
                <a:tc>
                  <a:txBody>
                    <a:bodyPr/>
                    <a:lstStyle/>
                    <a:p>
                      <a:r>
                        <a:rPr lang="en-US" sz="1400" b="0" dirty="0"/>
                        <a:t>Does your product require a utility token? If yes, tell us why. </a:t>
                      </a:r>
                      <a:endParaRPr lang="id-ID" sz="1400" b="0" dirty="0"/>
                    </a:p>
                  </a:txBody>
                  <a:tcPr anchor="ctr"/>
                </a:tc>
                <a:tc>
                  <a:txBody>
                    <a:bodyPr/>
                    <a:lstStyle/>
                    <a:p>
                      <a:r>
                        <a:rPr lang="en-US" sz="1400" b="0" dirty="0"/>
                        <a:t>What is your main technical challenge and how do you overcome it?</a:t>
                      </a:r>
                      <a:r>
                        <a:rPr lang="en-US" sz="1400" b="0" baseline="0" dirty="0"/>
                        <a:t> </a:t>
                      </a:r>
                      <a:endParaRPr lang="id-ID" sz="1400" b="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What is your main business challenge and how do you overcome it? </a:t>
                      </a:r>
                      <a:endParaRPr lang="id-ID" sz="1400" b="0" dirty="0"/>
                    </a:p>
                  </a:txBody>
                  <a:tcPr anchor="ctr"/>
                </a:tc>
                <a:extLst>
                  <a:ext uri="{0D108BD9-81ED-4DB2-BD59-A6C34878D82A}">
                    <a16:rowId xmlns:a16="http://schemas.microsoft.com/office/drawing/2014/main" val="10000"/>
                  </a:ext>
                </a:extLst>
              </a:tr>
              <a:tr h="3608155">
                <a:tc>
                  <a:txBody>
                    <a:bodyPr/>
                    <a:lstStyle/>
                    <a:p>
                      <a:r>
                        <a:rPr lang="en-US" sz="1400" u="sng" dirty="0" err="1" smtClean="0">
                          <a:solidFill>
                            <a:schemeClr val="tx1"/>
                          </a:solidFill>
                        </a:rPr>
                        <a:t>Blockchain</a:t>
                      </a:r>
                      <a:r>
                        <a:rPr lang="en-US" sz="1400" u="sng" baseline="0" dirty="0" smtClean="0">
                          <a:solidFill>
                            <a:schemeClr val="tx1"/>
                          </a:solidFill>
                        </a:rPr>
                        <a:t> technology is used to </a:t>
                      </a:r>
                      <a:r>
                        <a:rPr lang="en-US" sz="1400" u="sng" baseline="0" dirty="0" err="1" smtClean="0">
                          <a:solidFill>
                            <a:schemeClr val="tx1"/>
                          </a:solidFill>
                        </a:rPr>
                        <a:t>strore</a:t>
                      </a:r>
                      <a:r>
                        <a:rPr lang="en-US" sz="1400" u="sng" baseline="0" dirty="0" smtClean="0">
                          <a:solidFill>
                            <a:schemeClr val="tx1"/>
                          </a:solidFill>
                        </a:rPr>
                        <a:t> the vehicle condition data and remove the fraud and manipulation of the vehicle condition data</a:t>
                      </a:r>
                      <a:endParaRPr lang="id-ID"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smtClean="0">
                          <a:solidFill>
                            <a:schemeClr val="tx1"/>
                          </a:solidFill>
                        </a:rPr>
                        <a:t>No We don’t require</a:t>
                      </a:r>
                      <a:endParaRPr lang="id-ID"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smtClean="0">
                          <a:solidFill>
                            <a:schemeClr val="tx1"/>
                          </a:solidFill>
                        </a:rPr>
                        <a:t>Our</a:t>
                      </a:r>
                      <a:r>
                        <a:rPr lang="en-US" sz="1400" u="sng" baseline="0" dirty="0" smtClean="0">
                          <a:solidFill>
                            <a:schemeClr val="tx1"/>
                          </a:solidFill>
                        </a:rPr>
                        <a:t> technical challenge is maintain Internet of things nodes and also </a:t>
                      </a:r>
                      <a:r>
                        <a:rPr lang="en-US" sz="1400" u="sng" baseline="0" dirty="0" err="1" smtClean="0">
                          <a:solidFill>
                            <a:schemeClr val="tx1"/>
                          </a:solidFill>
                        </a:rPr>
                        <a:t>blockchain</a:t>
                      </a:r>
                      <a:r>
                        <a:rPr lang="en-US" sz="1400" u="sng" baseline="0" dirty="0" smtClean="0">
                          <a:solidFill>
                            <a:schemeClr val="tx1"/>
                          </a:solidFill>
                        </a:rPr>
                        <a:t> nodes.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baseline="0" dirty="0" smtClean="0">
                          <a:solidFill>
                            <a:schemeClr val="tx1"/>
                          </a:solidFill>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baseline="0" dirty="0" smtClean="0">
                          <a:solidFill>
                            <a:schemeClr val="tx1"/>
                          </a:solidFill>
                        </a:rPr>
                        <a:t>Building a </a:t>
                      </a:r>
                      <a:r>
                        <a:rPr lang="en-US" sz="1400" u="sng" baseline="0" dirty="0" err="1" smtClean="0">
                          <a:solidFill>
                            <a:schemeClr val="tx1"/>
                          </a:solidFill>
                        </a:rPr>
                        <a:t>coheren</a:t>
                      </a:r>
                      <a:r>
                        <a:rPr lang="en-US" sz="1400" u="sng" baseline="0" dirty="0" smtClean="0">
                          <a:solidFill>
                            <a:schemeClr val="tx1"/>
                          </a:solidFill>
                        </a:rPr>
                        <a:t> system between the IOT device and </a:t>
                      </a:r>
                      <a:r>
                        <a:rPr lang="en-US" sz="1400" u="sng" baseline="0" dirty="0" err="1" smtClean="0">
                          <a:solidFill>
                            <a:schemeClr val="tx1"/>
                          </a:solidFill>
                        </a:rPr>
                        <a:t>blockchain</a:t>
                      </a:r>
                      <a:r>
                        <a:rPr lang="en-US" sz="1400" u="sng" baseline="0" dirty="0" smtClean="0">
                          <a:solidFill>
                            <a:schemeClr val="tx1"/>
                          </a:solidFill>
                        </a:rPr>
                        <a:t> platform</a:t>
                      </a:r>
                      <a:endParaRPr lang="id-ID"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smtClean="0">
                          <a:solidFill>
                            <a:schemeClr val="tx1"/>
                          </a:solidFill>
                        </a:rPr>
                        <a:t>Search</a:t>
                      </a:r>
                      <a:r>
                        <a:rPr lang="en-US" sz="1400" u="sng" baseline="0" dirty="0" smtClean="0">
                          <a:solidFill>
                            <a:schemeClr val="tx1"/>
                          </a:solidFill>
                        </a:rPr>
                        <a:t> for the partners and customer for the implementation and installation of the IOT nodes and </a:t>
                      </a:r>
                      <a:r>
                        <a:rPr lang="en-US" sz="1400" u="sng" baseline="0" dirty="0" err="1" smtClean="0">
                          <a:solidFill>
                            <a:schemeClr val="tx1"/>
                          </a:solidFill>
                        </a:rPr>
                        <a:t>blockchain</a:t>
                      </a:r>
                      <a:r>
                        <a:rPr lang="en-US" sz="1400" u="sng" baseline="0" dirty="0" smtClean="0">
                          <a:solidFill>
                            <a:schemeClr val="tx1"/>
                          </a:solidFill>
                        </a:rPr>
                        <a:t> nodes to their car.</a:t>
                      </a:r>
                      <a:endParaRPr lang="id-ID" sz="1400"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595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28500"/>
            <a:ext cx="10515600" cy="603595"/>
          </a:xfrm>
        </p:spPr>
        <p:txBody>
          <a:bodyPr>
            <a:normAutofit fontScale="90000"/>
          </a:bodyPr>
          <a:lstStyle/>
          <a:p>
            <a:pPr algn="ctr"/>
            <a:r>
              <a:rPr lang="en-US" dirty="0">
                <a:latin typeface="+mn-lt"/>
              </a:rPr>
              <a:t>7. SMART CONTRACTS</a:t>
            </a:r>
          </a:p>
        </p:txBody>
      </p:sp>
      <p:sp>
        <p:nvSpPr>
          <p:cNvPr id="3" name="Text Placeholder 2"/>
          <p:cNvSpPr>
            <a:spLocks noGrp="1"/>
          </p:cNvSpPr>
          <p:nvPr>
            <p:ph type="body" idx="1"/>
          </p:nvPr>
        </p:nvSpPr>
        <p:spPr>
          <a:xfrm>
            <a:off x="839788" y="1032095"/>
            <a:ext cx="10515600" cy="500722"/>
          </a:xfrm>
        </p:spPr>
        <p:txBody>
          <a:bodyPr>
            <a:noAutofit/>
          </a:bodyPr>
          <a:lstStyle/>
          <a:p>
            <a:pPr algn="ctr">
              <a:spcBef>
                <a:spcPts val="0"/>
              </a:spcBef>
            </a:pPr>
            <a:endParaRPr lang="en-US" sz="1400" b="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10476864"/>
              </p:ext>
            </p:extLst>
          </p:nvPr>
        </p:nvGraphicFramePr>
        <p:xfrm>
          <a:off x="839788" y="1741487"/>
          <a:ext cx="10515600" cy="13958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15473">
                <a:tc>
                  <a:txBody>
                    <a:bodyPr/>
                    <a:lstStyle/>
                    <a:p>
                      <a:pPr algn="ctr"/>
                      <a:r>
                        <a:rPr lang="en-US" sz="1400" dirty="0"/>
                        <a:t>Name</a:t>
                      </a:r>
                      <a:endParaRPr lang="id-ID" sz="1400" dirty="0"/>
                    </a:p>
                  </a:txBody>
                  <a:tcPr anchor="ctr"/>
                </a:tc>
                <a:tc>
                  <a:txBody>
                    <a:bodyPr/>
                    <a:lstStyle/>
                    <a:p>
                      <a:pPr algn="ctr"/>
                      <a:r>
                        <a:rPr lang="en-US" sz="1400" dirty="0"/>
                        <a:t>Description</a:t>
                      </a:r>
                      <a:endParaRPr lang="id-ID" sz="1400" dirty="0"/>
                    </a:p>
                  </a:txBody>
                  <a:tcPr anchor="ctr"/>
                </a:tc>
                <a:tc>
                  <a:txBody>
                    <a:bodyPr/>
                    <a:lstStyle/>
                    <a:p>
                      <a:pPr algn="ctr"/>
                      <a:r>
                        <a:rPr lang="en-US" sz="1400" dirty="0"/>
                        <a:t>Input Variables</a:t>
                      </a:r>
                      <a:endParaRPr lang="id-ID" sz="1400" dirty="0"/>
                    </a:p>
                  </a:txBody>
                  <a:tcPr anchor="ctr"/>
                </a:tc>
                <a:tc>
                  <a:txBody>
                    <a:bodyPr/>
                    <a:lstStyle/>
                    <a:p>
                      <a:pPr algn="ctr"/>
                      <a:r>
                        <a:rPr lang="en-US" sz="1400" dirty="0"/>
                        <a:t>Output Variables</a:t>
                      </a:r>
                      <a:endParaRPr lang="id-ID" sz="1400" dirty="0"/>
                    </a:p>
                  </a:txBody>
                  <a:tcPr anchor="ctr"/>
                </a:tc>
                <a:tc>
                  <a:txBody>
                    <a:bodyPr/>
                    <a:lstStyle/>
                    <a:p>
                      <a:pPr algn="ctr"/>
                      <a:r>
                        <a:rPr lang="en-US" sz="1400" dirty="0"/>
                        <a:t>Triggering Events</a:t>
                      </a:r>
                      <a:endParaRPr lang="id-ID" sz="1400" dirty="0"/>
                    </a:p>
                  </a:txBody>
                  <a:tcPr anchor="ctr"/>
                </a:tc>
                <a:extLst>
                  <a:ext uri="{0D108BD9-81ED-4DB2-BD59-A6C34878D82A}">
                    <a16:rowId xmlns:a16="http://schemas.microsoft.com/office/drawing/2014/main" val="10000"/>
                  </a:ext>
                </a:extLst>
              </a:tr>
              <a:tr h="980359">
                <a:tc>
                  <a:txBody>
                    <a:bodyPr/>
                    <a:lstStyle/>
                    <a:p>
                      <a:r>
                        <a:rPr lang="en-US" sz="1400" u="none" dirty="0" smtClean="0">
                          <a:solidFill>
                            <a:schemeClr val="bg2">
                              <a:lumMod val="10000"/>
                            </a:schemeClr>
                          </a:solidFill>
                        </a:rPr>
                        <a:t>Data Acquisition</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Send data from the IOT Device to the</a:t>
                      </a:r>
                      <a:r>
                        <a:rPr lang="en-US" sz="1400" u="none" baseline="0" dirty="0" smtClean="0">
                          <a:solidFill>
                            <a:schemeClr val="bg2">
                              <a:lumMod val="10000"/>
                            </a:schemeClr>
                          </a:solidFill>
                        </a:rPr>
                        <a:t> storage server</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IOT Device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smtClean="0">
                          <a:solidFill>
                            <a:schemeClr val="bg2">
                              <a:lumMod val="10000"/>
                            </a:schemeClr>
                          </a:solidFill>
                        </a:rPr>
                        <a:t>Storage Server </a:t>
                      </a:r>
                      <a:r>
                        <a:rPr lang="en-US" sz="1400" u="none" baseline="0" dirty="0" smtClean="0">
                          <a:solidFill>
                            <a:schemeClr val="bg2">
                              <a:lumMod val="10000"/>
                            </a:schemeClr>
                          </a:solidFill>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baseline="0" dirty="0" smtClean="0">
                          <a:solidFill>
                            <a:schemeClr val="bg2">
                              <a:lumMod val="10000"/>
                            </a:schemeClr>
                          </a:solidFill>
                        </a:rPr>
                        <a:t>Amount of Data</a:t>
                      </a:r>
                      <a:endParaRPr lang="id-ID" sz="1400" u="none" dirty="0">
                        <a:solidFill>
                          <a:schemeClr val="bg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baseline="0" dirty="0" smtClean="0">
                          <a:solidFill>
                            <a:schemeClr val="bg2">
                              <a:lumMod val="10000"/>
                            </a:schemeClr>
                          </a:solidFill>
                        </a:rPr>
                        <a:t>Transaction ID A</a:t>
                      </a:r>
                      <a:endParaRPr lang="id-ID" sz="1400" u="none" dirty="0" smtClean="0">
                        <a:solidFill>
                          <a:schemeClr val="bg2">
                            <a:lumMod val="10000"/>
                          </a:schemeClr>
                        </a:solidFill>
                      </a:endParaRPr>
                    </a:p>
                  </a:txBody>
                  <a:tcPr/>
                </a:tc>
                <a:tc>
                  <a:txBody>
                    <a:bodyPr/>
                    <a:lstStyle/>
                    <a:p>
                      <a:r>
                        <a:rPr lang="en-US" sz="1400" u="none" dirty="0" smtClean="0">
                          <a:solidFill>
                            <a:schemeClr val="bg2">
                              <a:lumMod val="10000"/>
                            </a:schemeClr>
                          </a:solidFill>
                        </a:rPr>
                        <a:t>Periodically</a:t>
                      </a:r>
                      <a:r>
                        <a:rPr lang="en-US" sz="1400" u="none" baseline="0" dirty="0" smtClean="0">
                          <a:solidFill>
                            <a:schemeClr val="bg2">
                              <a:lumMod val="10000"/>
                            </a:schemeClr>
                          </a:solidFill>
                        </a:rPr>
                        <a:t> data acquisition</a:t>
                      </a:r>
                      <a:endParaRPr lang="id-ID" sz="1400" u="none" dirty="0">
                        <a:solidFill>
                          <a:schemeClr val="bg2">
                            <a:lumMod val="10000"/>
                          </a:schemeClr>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5244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1936</TotalTime>
  <Words>333</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1. SUMMARY</vt:lpstr>
      <vt:lpstr>2. High Level Architecture</vt:lpstr>
      <vt:lpstr>3. APPLICATION FLOW</vt:lpstr>
      <vt:lpstr>4.a User Interface - Home Dashboard</vt:lpstr>
      <vt:lpstr>4.b User Interface - Blockchain Data Log - UI</vt:lpstr>
      <vt:lpstr>PowerPoint Presentation</vt:lpstr>
      <vt:lpstr>6. Blockchain Platform Utilization</vt:lpstr>
      <vt:lpstr>7. SMART CONTRACTS</vt:lpstr>
      <vt:lpstr>8. ACTORS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Idea Submission Template</dc:title>
  <dc:creator>ANTON EMIL</dc:creator>
  <cp:lastModifiedBy>Bagus A</cp:lastModifiedBy>
  <cp:revision>118</cp:revision>
  <dcterms:created xsi:type="dcterms:W3CDTF">2018-10-15T09:42:11Z</dcterms:created>
  <dcterms:modified xsi:type="dcterms:W3CDTF">2019-09-22T01:57:47Z</dcterms:modified>
</cp:coreProperties>
</file>