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93" r:id="rId2"/>
    <p:sldId id="294" r:id="rId3"/>
    <p:sldId id="256" r:id="rId4"/>
    <p:sldId id="257" r:id="rId5"/>
    <p:sldId id="261" r:id="rId6"/>
    <p:sldId id="265" r:id="rId7"/>
    <p:sldId id="263" r:id="rId8"/>
    <p:sldId id="264" r:id="rId9"/>
    <p:sldId id="267" r:id="rId10"/>
    <p:sldId id="269" r:id="rId11"/>
    <p:sldId id="278" r:id="rId12"/>
    <p:sldId id="295" r:id="rId13"/>
    <p:sldId id="281" r:id="rId14"/>
    <p:sldId id="28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08" autoAdjust="0"/>
    <p:restoredTop sz="94224" autoAdjust="0"/>
  </p:normalViewPr>
  <p:slideViewPr>
    <p:cSldViewPr>
      <p:cViewPr>
        <p:scale>
          <a:sx n="125" d="100"/>
          <a:sy n="125" d="100"/>
        </p:scale>
        <p:origin x="-60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193010547641578E-2"/>
          <c:y val="4.4861391929187228E-2"/>
          <c:w val="0.72646464707918534"/>
          <c:h val="0.84317326500459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Skenario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Klasifikasi A</c:v>
                </c:pt>
                <c:pt idx="1">
                  <c:v>Klasifikasi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Skenario 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Klasifikasi A</c:v>
                </c:pt>
                <c:pt idx="1">
                  <c:v>Klasifikasi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Skenario 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Klasifikasi A</c:v>
                </c:pt>
                <c:pt idx="1">
                  <c:v>Klasifikasi 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Skenario 4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Klasifikasi A</c:v>
                </c:pt>
                <c:pt idx="1">
                  <c:v>Klasifikasi B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267648"/>
        <c:axId val="240269184"/>
      </c:barChart>
      <c:catAx>
        <c:axId val="24026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240269184"/>
        <c:crosses val="autoZero"/>
        <c:auto val="1"/>
        <c:lblAlgn val="ctr"/>
        <c:lblOffset val="100"/>
        <c:noMultiLvlLbl val="0"/>
      </c:catAx>
      <c:valAx>
        <c:axId val="24026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267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896191795470021"/>
          <c:y val="0.35546004242633006"/>
          <c:w val="0.15795166229221347"/>
          <c:h val="0.311527955487042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7386021191799E-2"/>
          <c:y val="5.0473457250976198E-2"/>
          <c:w val="0.61744045883153498"/>
          <c:h val="0.843173265004596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Kesalahan Klasifikasi 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Uji Coba 1</c:v>
                </c:pt>
                <c:pt idx="2">
                  <c:v>Uji Coba 2</c:v>
                </c:pt>
                <c:pt idx="3">
                  <c:v>Uji Coba 3</c:v>
                </c:pt>
                <c:pt idx="4">
                  <c:v>Uji Coba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2">
                  <c:v>11</c:v>
                </c:pt>
                <c:pt idx="3">
                  <c:v>18</c:v>
                </c:pt>
                <c:pt idx="4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Kesalahan Klasifikasi 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3.0864197530864196E-3"/>
                  <c:y val="-4.77025552352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5432098765431532E-3"/>
                  <c:y val="-7.2956849183256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4.7702555235206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Uji Coba 1</c:v>
                </c:pt>
                <c:pt idx="2">
                  <c:v>Uji Coba 2</c:v>
                </c:pt>
                <c:pt idx="3">
                  <c:v>Uji Coba 3</c:v>
                </c:pt>
                <c:pt idx="4">
                  <c:v>Uji Coba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48288"/>
        <c:axId val="135685248"/>
      </c:barChart>
      <c:catAx>
        <c:axId val="135548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5685248"/>
        <c:crosses val="autoZero"/>
        <c:auto val="1"/>
        <c:lblAlgn val="ctr"/>
        <c:lblOffset val="100"/>
        <c:noMultiLvlLbl val="0"/>
      </c:catAx>
      <c:valAx>
        <c:axId val="1356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548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338315349470204"/>
          <c:y val="0.30426452889694416"/>
          <c:w val="0.17198721687566831"/>
          <c:h val="0.335350068040768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BEAE-C77E-4ABB-ABB8-1260C41C16EB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E05B-A556-47DB-AD44-8879DE220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FE05B-A556-47DB-AD44-8879DE22031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3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FE05B-A556-47DB-AD44-8879DE22031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0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8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7914-F6C4-496E-A8DD-2DB4DE42C19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8C44-FC13-424B-B05C-FA2F6ADEA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Kuliah\TUGAS AKHIR\TABI\Laporan\Video\asset\Logo 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21958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7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587">
        <p:circle/>
      </p:transition>
    </mc:Choice>
    <mc:Fallback>
      <p:transition spd="slow" advTm="5587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52400"/>
            <a:ext cx="6857998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BankGothic Lt BT" pitchFamily="34" charset="0"/>
              </a:rPr>
              <a:t>Implementasi</a:t>
            </a:r>
            <a:r>
              <a:rPr lang="en-US" b="1" dirty="0" smtClean="0">
                <a:latin typeface="BankGothic Lt BT" pitchFamily="34" charset="0"/>
              </a:rPr>
              <a:t> :</a:t>
            </a:r>
            <a:r>
              <a:rPr lang="en-US" b="1" dirty="0">
                <a:latin typeface="BankGothic Lt BT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Ekstraksi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Fitur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ankGothic Lt BT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flipH="1" flipV="1">
            <a:off x="8001000" y="0"/>
            <a:ext cx="1143000" cy="6852138"/>
            <a:chOff x="0" y="0"/>
            <a:chExt cx="914400" cy="640080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-76200" y="76200"/>
              <a:ext cx="1066800" cy="9144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-76200" y="5410200"/>
              <a:ext cx="1066800" cy="91440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-76200" y="4343400"/>
              <a:ext cx="1066800" cy="91440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-76200" y="1143000"/>
              <a:ext cx="1066800" cy="9144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-76200" y="2209800"/>
              <a:ext cx="1066800" cy="914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-76200" y="3276600"/>
              <a:ext cx="1066800" cy="9144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0"/>
            <a:ext cx="1143000" cy="6852138"/>
            <a:chOff x="0" y="0"/>
            <a:chExt cx="914400" cy="6400800"/>
          </a:xfrm>
        </p:grpSpPr>
        <p:sp>
          <p:nvSpPr>
            <p:cNvPr id="3" name="Isosceles Triangle 2"/>
            <p:cNvSpPr/>
            <p:nvPr/>
          </p:nvSpPr>
          <p:spPr>
            <a:xfrm rot="5400000">
              <a:off x="-76200" y="76200"/>
              <a:ext cx="1066800" cy="9144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-76200" y="5410200"/>
              <a:ext cx="1066800" cy="91440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-76200" y="4343400"/>
              <a:ext cx="1066800" cy="91440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-76200" y="1143000"/>
              <a:ext cx="1066800" cy="9144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-76200" y="2209800"/>
              <a:ext cx="1066800" cy="914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-76200" y="3276600"/>
              <a:ext cx="1066800" cy="9144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338" name="Picture 2" descr="E:\Kuliah\TUGAS AKHIR\TABI\Laporan\BAHAN BUKU\Flowchart Ekstraksi Fitur 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21929"/>
            <a:ext cx="52578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0037"/>
      </p:ext>
    </p:extLst>
  </p:cSld>
  <p:clrMapOvr>
    <a:masterClrMapping/>
  </p:clrMapOvr>
  <p:transition spd="slow" advTm="1076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73152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398585"/>
              <a:ext cx="75438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Hasil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Uji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Coba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856617"/>
              </p:ext>
            </p:extLst>
          </p:nvPr>
        </p:nvGraphicFramePr>
        <p:xfrm>
          <a:off x="761999" y="1600200"/>
          <a:ext cx="7889631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821092" y="3518572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(%)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40322"/>
      </p:ext>
    </p:extLst>
  </p:cSld>
  <p:clrMapOvr>
    <a:masterClrMapping/>
  </p:clrMapOvr>
  <p:transition spd="slow" advTm="658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73152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398585"/>
              <a:ext cx="75438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Ketepatan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Penentuan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Dinamis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543829"/>
              </p:ext>
            </p:extLst>
          </p:nvPr>
        </p:nvGraphicFramePr>
        <p:xfrm>
          <a:off x="685800" y="1600201"/>
          <a:ext cx="8229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5943600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5943600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B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90335" y="3452533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037768"/>
      </p:ext>
    </p:extLst>
  </p:cSld>
  <p:clrMapOvr>
    <a:masterClrMapping/>
  </p:clrMapOvr>
  <p:transition spd="slow" advTm="69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50091"/>
            <a:ext cx="41148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Kesimpulan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ankGothic Lt B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524000" cy="6852138"/>
            <a:chOff x="0" y="0"/>
            <a:chExt cx="1524000" cy="6852138"/>
          </a:xfrm>
        </p:grpSpPr>
        <p:grpSp>
          <p:nvGrpSpPr>
            <p:cNvPr id="20" name="Group 19"/>
            <p:cNvGrpSpPr/>
            <p:nvPr/>
          </p:nvGrpSpPr>
          <p:grpSpPr>
            <a:xfrm flipV="1">
              <a:off x="0" y="0"/>
              <a:ext cx="1524000" cy="6852138"/>
              <a:chOff x="0" y="0"/>
              <a:chExt cx="914400" cy="6400800"/>
            </a:xfrm>
          </p:grpSpPr>
          <p:sp>
            <p:nvSpPr>
              <p:cNvPr id="21" name="Isosceles Triangle 20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0"/>
              <a:ext cx="1143000" cy="6852138"/>
              <a:chOff x="0" y="0"/>
              <a:chExt cx="914400" cy="6400800"/>
            </a:xfrm>
          </p:grpSpPr>
          <p:sp>
            <p:nvSpPr>
              <p:cNvPr id="14" name="Isosceles Triangle 13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flipH="1" flipV="1">
              <a:off x="381000" y="0"/>
              <a:ext cx="1143000" cy="6852138"/>
              <a:chOff x="0" y="0"/>
              <a:chExt cx="914400" cy="6400800"/>
            </a:xfrm>
          </p:grpSpPr>
          <p:sp>
            <p:nvSpPr>
              <p:cNvPr id="35" name="Isosceles Triangle 34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619999" y="0"/>
            <a:ext cx="1524001" cy="6852138"/>
            <a:chOff x="7619999" y="0"/>
            <a:chExt cx="1524001" cy="6852138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7619999" y="0"/>
              <a:ext cx="1524001" cy="6852138"/>
              <a:chOff x="0" y="0"/>
              <a:chExt cx="914400" cy="6400800"/>
            </a:xfrm>
          </p:grpSpPr>
          <p:sp>
            <p:nvSpPr>
              <p:cNvPr id="28" name="Isosceles Triangle 27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 flipV="1">
              <a:off x="8001000" y="0"/>
              <a:ext cx="1143000" cy="6852138"/>
              <a:chOff x="0" y="0"/>
              <a:chExt cx="914400" cy="6400800"/>
            </a:xfrm>
          </p:grpSpPr>
          <p:sp>
            <p:nvSpPr>
              <p:cNvPr id="7" name="Isosceles Triangle 6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620000" y="0"/>
              <a:ext cx="1143000" cy="6852138"/>
              <a:chOff x="0" y="0"/>
              <a:chExt cx="914400" cy="6400800"/>
            </a:xfrm>
          </p:grpSpPr>
          <p:sp>
            <p:nvSpPr>
              <p:cNvPr id="42" name="Isosceles Triangle 41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600200" y="1389869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59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fitur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21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7 </a:t>
            </a:r>
            <a:r>
              <a:rPr lang="en-US" dirty="0" err="1" smtClean="0"/>
              <a:t>vektor</a:t>
            </a:r>
            <a:r>
              <a:rPr lang="en-US" dirty="0" smtClean="0"/>
              <a:t> 2D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6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1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telapak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38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18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18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smtClean="0"/>
              <a:t>2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i="1" dirty="0" smtClean="0"/>
              <a:t>training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testing</a:t>
            </a:r>
            <a:r>
              <a:rPr lang="en-US" dirty="0" smtClean="0"/>
              <a:t> data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i="1" dirty="0" smtClean="0"/>
              <a:t>skeleton joints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Akurasi</a:t>
            </a:r>
            <a:r>
              <a:rPr lang="en-US" dirty="0" smtClean="0"/>
              <a:t> rata-rata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83.67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97.96%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17341"/>
      </p:ext>
    </p:extLst>
  </p:cSld>
  <p:clrMapOvr>
    <a:masterClrMapping/>
  </p:clrMapOvr>
  <p:transition spd="slow" advTm="1609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50091"/>
            <a:ext cx="4114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Saran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ankGothic Lt B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524000" cy="6852138"/>
            <a:chOff x="0" y="0"/>
            <a:chExt cx="1524000" cy="6852138"/>
          </a:xfrm>
        </p:grpSpPr>
        <p:grpSp>
          <p:nvGrpSpPr>
            <p:cNvPr id="20" name="Group 19"/>
            <p:cNvGrpSpPr/>
            <p:nvPr/>
          </p:nvGrpSpPr>
          <p:grpSpPr>
            <a:xfrm flipV="1">
              <a:off x="0" y="0"/>
              <a:ext cx="1524000" cy="6852138"/>
              <a:chOff x="0" y="0"/>
              <a:chExt cx="914400" cy="6400800"/>
            </a:xfrm>
          </p:grpSpPr>
          <p:sp>
            <p:nvSpPr>
              <p:cNvPr id="21" name="Isosceles Triangle 20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0"/>
              <a:ext cx="1143000" cy="6852138"/>
              <a:chOff x="0" y="0"/>
              <a:chExt cx="914400" cy="6400800"/>
            </a:xfrm>
          </p:grpSpPr>
          <p:sp>
            <p:nvSpPr>
              <p:cNvPr id="14" name="Isosceles Triangle 13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flipH="1" flipV="1">
              <a:off x="381000" y="0"/>
              <a:ext cx="1143000" cy="6852138"/>
              <a:chOff x="0" y="0"/>
              <a:chExt cx="914400" cy="6400800"/>
            </a:xfrm>
          </p:grpSpPr>
          <p:sp>
            <p:nvSpPr>
              <p:cNvPr id="35" name="Isosceles Triangle 34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619999" y="0"/>
            <a:ext cx="1524001" cy="6852138"/>
            <a:chOff x="7619999" y="0"/>
            <a:chExt cx="1524001" cy="6852138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7619999" y="0"/>
              <a:ext cx="1524001" cy="6852138"/>
              <a:chOff x="0" y="0"/>
              <a:chExt cx="914400" cy="6400800"/>
            </a:xfrm>
          </p:grpSpPr>
          <p:sp>
            <p:nvSpPr>
              <p:cNvPr id="28" name="Isosceles Triangle 27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 flipV="1">
              <a:off x="8001000" y="0"/>
              <a:ext cx="1143000" cy="6852138"/>
              <a:chOff x="0" y="0"/>
              <a:chExt cx="914400" cy="6400800"/>
            </a:xfrm>
          </p:grpSpPr>
          <p:sp>
            <p:nvSpPr>
              <p:cNvPr id="7" name="Isosceles Triangle 6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620000" y="0"/>
              <a:ext cx="1143000" cy="6852138"/>
              <a:chOff x="0" y="0"/>
              <a:chExt cx="914400" cy="6400800"/>
            </a:xfrm>
          </p:grpSpPr>
          <p:sp>
            <p:nvSpPr>
              <p:cNvPr id="42" name="Isosceles Triangle 41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600200" y="143725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Memperbanyak</a:t>
            </a:r>
            <a:r>
              <a:rPr lang="en-US" dirty="0" smtClean="0"/>
              <a:t> data </a:t>
            </a:r>
            <a:r>
              <a:rPr lang="en-US" i="1" dirty="0" smtClean="0"/>
              <a:t>training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i="1" dirty="0" smtClean="0"/>
              <a:t>skeleton joint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data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i="1" dirty="0" smtClean="0"/>
              <a:t>skeleton joints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i="1" dirty="0" smtClean="0"/>
              <a:t>classifier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2D </a:t>
            </a:r>
            <a:r>
              <a:rPr lang="en-US" dirty="0" err="1" smtClean="0"/>
              <a:t>melainkan</a:t>
            </a:r>
            <a:r>
              <a:rPr lang="en-US" dirty="0"/>
              <a:t> </a:t>
            </a:r>
            <a:r>
              <a:rPr lang="en-US" dirty="0" smtClean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3511463833"/>
      </p:ext>
    </p:extLst>
  </p:cSld>
  <p:clrMapOvr>
    <a:masterClrMapping/>
  </p:clrMapOvr>
  <p:transition spd="slow" advTm="1549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5943600" y="5862"/>
              <a:ext cx="3200400" cy="685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7000" y="5862"/>
              <a:ext cx="1143000" cy="68521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0"/>
              <a:ext cx="16383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914400" cy="6852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28600" y="0"/>
              <a:ext cx="6934200" cy="685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514600" y="1056542"/>
              <a:ext cx="4876800" cy="4703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0"/>
              <a:ext cx="1143000" cy="6852138"/>
              <a:chOff x="0" y="0"/>
              <a:chExt cx="914400" cy="6400800"/>
            </a:xfrm>
          </p:grpSpPr>
          <p:sp>
            <p:nvSpPr>
              <p:cNvPr id="11" name="Isosceles Triangle 10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 flipV="1">
              <a:off x="914400" y="0"/>
              <a:ext cx="1143000" cy="6852138"/>
              <a:chOff x="0" y="0"/>
              <a:chExt cx="914400" cy="6400800"/>
            </a:xfrm>
          </p:grpSpPr>
          <p:sp>
            <p:nvSpPr>
              <p:cNvPr id="18" name="Isosceles Triangle 17"/>
              <p:cNvSpPr/>
              <p:nvPr/>
            </p:nvSpPr>
            <p:spPr>
              <a:xfrm rot="5400000">
                <a:off x="-76200" y="76200"/>
                <a:ext cx="1066800" cy="914400"/>
              </a:xfrm>
              <a:prstGeom prst="triangle">
                <a:avLst/>
              </a:prstGeom>
              <a:solidFill>
                <a:schemeClr val="bg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-76200" y="54102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-76200" y="4343400"/>
                <a:ext cx="1066800" cy="914400"/>
              </a:xfrm>
              <a:prstGeom prst="triangle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400000">
                <a:off x="-76200" y="1143000"/>
                <a:ext cx="1066800" cy="914400"/>
              </a:xfrm>
              <a:prstGeom prst="triangle">
                <a:avLst/>
              </a:prstGeom>
              <a:solidFill>
                <a:schemeClr val="accent5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-76200" y="2209800"/>
                <a:ext cx="1066800" cy="914400"/>
              </a:xfrm>
              <a:prstGeom prst="triangle">
                <a:avLst/>
              </a:prstGeom>
              <a:solidFill>
                <a:schemeClr val="bg2">
                  <a:lumMod val="9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-76200" y="3276600"/>
                <a:ext cx="1066800" cy="9144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767947" y="2946819"/>
            <a:ext cx="4370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extrusionH="57150" contourW="6350" prstMaterial="plastic">
              <a:bevelT w="20320" h="20320" prst="angle"/>
              <a:extrusionClr>
                <a:schemeClr val="accent5"/>
              </a:extrusionClr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lumMod val="20000"/>
                      <a:lumOff val="80000"/>
                    </a:schemeClr>
                  </a:glow>
                  <a:outerShdw blurRad="19685" dist="12700" dir="5400000" algn="tl" rotWithShape="0">
                    <a:schemeClr val="accent5">
                      <a:lumMod val="60000"/>
                      <a:lumOff val="4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Terima</a:t>
            </a:r>
            <a:r>
              <a:rPr lang="en-US" sz="5400" b="1" cap="all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lumMod val="20000"/>
                      <a:lumOff val="80000"/>
                    </a:schemeClr>
                  </a:glow>
                  <a:outerShdw blurRad="19685" dist="12700" dir="5400000" algn="tl" rotWithShape="0">
                    <a:schemeClr val="accent5">
                      <a:lumMod val="60000"/>
                      <a:lumOff val="4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lumMod val="20000"/>
                      <a:lumOff val="80000"/>
                    </a:schemeClr>
                  </a:glow>
                  <a:outerShdw blurRad="19685" dist="12700" dir="5400000" algn="tl" rotWithShape="0">
                    <a:schemeClr val="accent5">
                      <a:lumMod val="60000"/>
                      <a:lumOff val="4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Kasih</a:t>
            </a:r>
            <a:endParaRPr lang="en-US" sz="5400" b="1" cap="all" spc="0" dirty="0" smtClean="0">
              <a:ln/>
              <a:solidFill>
                <a:schemeClr val="accent5">
                  <a:lumMod val="60000"/>
                  <a:lumOff val="40000"/>
                </a:schemeClr>
              </a:solidFill>
              <a:effectLst>
                <a:glow rad="139700">
                  <a:schemeClr val="accent5">
                    <a:lumMod val="20000"/>
                    <a:lumOff val="80000"/>
                  </a:schemeClr>
                </a:glow>
                <a:outerShdw blurRad="19685" dist="12700" dir="5400000" algn="tl" rotWithShape="0">
                  <a:schemeClr val="accent5">
                    <a:lumMod val="60000"/>
                    <a:lumOff val="4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6800" y="6452028"/>
            <a:ext cx="45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34</a:t>
            </a:r>
          </a:p>
        </p:txBody>
      </p:sp>
      <p:pic>
        <p:nvPicPr>
          <p:cNvPr id="15364" name="Picture 4" descr="E:\Kuliah\TUGAS AKHIR\TABI\Laporan\Video\asset\Logo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361" y="4111144"/>
            <a:ext cx="1064683" cy="7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E:\Kuliah\TUGAS AKHIR\TABI\Laporan\Video\asset\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95233"/>
            <a:ext cx="1086016" cy="4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6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60">
        <p:randomBar dir="vert"/>
      </p:transition>
    </mc:Choice>
    <mc:Fallback>
      <p:transition spd="slow" advTm="646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0583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Departemen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r>
              <a:rPr lang="en-US" sz="2800" dirty="0" smtClean="0"/>
              <a:t> ITS</a:t>
            </a:r>
          </a:p>
          <a:p>
            <a:pPr algn="ctr"/>
            <a:r>
              <a:rPr lang="en-US" sz="2800" dirty="0" smtClean="0"/>
              <a:t>©2018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8387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6014">
        <p:circle/>
      </p:transition>
    </mc:Choice>
    <mc:Fallback>
      <p:transition spd="slow" advTm="6014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200" y="-5862"/>
            <a:ext cx="8877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1150"/>
            <a:ext cx="8610600" cy="2667000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Integrasi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Ekstraksi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Fitur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Statis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dan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Dinamis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Pada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Gerakan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Tangan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Menggunakan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Kinect 2.0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Untuk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Mengenali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Bahasa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Isyarat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 Semilight" pitchFamily="34" charset="-34"/>
                <a:cs typeface="Leelawadee UI Semilight" pitchFamily="34" charset="-34"/>
              </a:rPr>
              <a:t> Indonesia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Leelawadee UI Semilight" pitchFamily="34" charset="-34"/>
              <a:cs typeface="Leelawadee UI Semilight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647" y="4800600"/>
            <a:ext cx="2200167" cy="753374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Disusun</a:t>
            </a:r>
            <a:r>
              <a:rPr lang="en-US" sz="14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oleh</a:t>
            </a:r>
            <a:endParaRPr lang="en-US" sz="1400" dirty="0" smtClean="0">
              <a:solidFill>
                <a:schemeClr val="tx1"/>
              </a:solidFill>
              <a:latin typeface="Leelawadee UI Semilight" pitchFamily="34" charset="-34"/>
              <a:cs typeface="Leelawadee UI Semilight" pitchFamily="34" charset="-34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Ignatius Benedict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5113100044</a:t>
            </a:r>
            <a:endParaRPr lang="en-GB" sz="1400" dirty="0">
              <a:solidFill>
                <a:schemeClr val="tx1"/>
              </a:solidFill>
              <a:latin typeface="Leelawadee UI Semilight" pitchFamily="34" charset="-34"/>
              <a:cs typeface="Leelawadee UI Semilight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531" y="5189507"/>
            <a:ext cx="3426269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381000"/>
            <a:ext cx="50292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502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5172974"/>
            <a:ext cx="3269699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0"/>
            <a:ext cx="45719" cy="55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41081" y="5172255"/>
            <a:ext cx="45719" cy="1685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14400" y="6030507"/>
            <a:ext cx="3843364" cy="598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Wijayanti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Nurul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Khotimah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S.Kom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., M.Sc.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198603122012122044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Dosen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Pembimbing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1</a:t>
            </a:r>
            <a:endParaRPr lang="en-GB" sz="1200" dirty="0">
              <a:solidFill>
                <a:schemeClr val="tx1"/>
              </a:solidFill>
              <a:latin typeface="Leelawadee UI Semilight" pitchFamily="34" charset="-34"/>
              <a:cs typeface="Leelawadee UI Semilight" pitchFamily="34" charset="-34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74731" y="6030507"/>
            <a:ext cx="3843364" cy="598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Dr.Eng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Nanik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Suciati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S.Kom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.,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M.Kom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197104281994122001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Dosen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Pembimbing</a:t>
            </a:r>
            <a:r>
              <a:rPr lang="en-US" sz="1200" dirty="0" smtClean="0">
                <a:solidFill>
                  <a:schemeClr val="tx1"/>
                </a:solidFill>
                <a:latin typeface="Leelawadee UI Semilight" pitchFamily="34" charset="-34"/>
                <a:cs typeface="Leelawadee UI Semilight" pitchFamily="34" charset="-34"/>
              </a:rPr>
              <a:t> 2</a:t>
            </a:r>
            <a:endParaRPr lang="en-GB" sz="1200" dirty="0">
              <a:solidFill>
                <a:schemeClr val="tx1"/>
              </a:solidFill>
              <a:latin typeface="Leelawadee UI Semilight" pitchFamily="34" charset="-34"/>
              <a:cs typeface="Leelawadee UI Semiligh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081239"/>
      </p:ext>
    </p:extLst>
  </p:cSld>
  <p:clrMapOvr>
    <a:masterClrMapping/>
  </p:clrMapOvr>
  <p:transition spd="slow" advTm="5981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-1"/>
            <a:ext cx="381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460" y="152400"/>
            <a:ext cx="3406140" cy="1721151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solidFill>
                  <a:schemeClr val="accent5"/>
                </a:solidFill>
                <a:latin typeface="Yu Gothic UI" pitchFamily="34" charset="-128"/>
                <a:ea typeface="Yu Gothic UI" pitchFamily="34" charset="-128"/>
              </a:rPr>
              <a:t>B A H A S A</a:t>
            </a:r>
            <a:br>
              <a:rPr lang="en-US" b="1" dirty="0" smtClean="0">
                <a:solidFill>
                  <a:schemeClr val="accent5"/>
                </a:solidFill>
                <a:latin typeface="Yu Gothic UI" pitchFamily="34" charset="-128"/>
                <a:ea typeface="Yu Gothic UI" pitchFamily="34" charset="-128"/>
              </a:rPr>
            </a:br>
            <a:r>
              <a:rPr lang="en-US" b="1" dirty="0" smtClean="0">
                <a:solidFill>
                  <a:schemeClr val="accent5"/>
                </a:solidFill>
                <a:latin typeface="Yu Gothic UI" pitchFamily="34" charset="-128"/>
                <a:ea typeface="Yu Gothic UI" pitchFamily="34" charset="-128"/>
              </a:rPr>
              <a:t>I S Y A R A T</a:t>
            </a:r>
            <a:endParaRPr lang="en-GB" b="1" dirty="0">
              <a:solidFill>
                <a:schemeClr val="accent5"/>
              </a:solidFill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6289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Media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Komunikasi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Isyarat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Bahasa Indonesia (SIBI)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Terdiri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dari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dua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kategori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Bahasa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Isyarat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Statis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Bahasa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Isyarat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Dinamis</a:t>
            </a:r>
            <a:endParaRPr lang="en-GB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0" y="0"/>
            <a:ext cx="5638800" cy="1676400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505200" y="5181599"/>
            <a:ext cx="5638800" cy="1676400"/>
          </a:xfrm>
          <a:prstGeom prst="triangle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1517"/>
      </p:ext>
    </p:extLst>
  </p:cSld>
  <p:clrMapOvr>
    <a:masterClrMapping/>
  </p:clrMapOvr>
  <p:transition spd="slow" advTm="59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-167817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647700" y="3429000"/>
              <a:ext cx="7848600" cy="3429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0"/>
              <a:ext cx="7848600" cy="320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2947720"/>
              <a:ext cx="5105400" cy="2767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143000"/>
              <a:ext cx="5029200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43000" y="162428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Mengintegrasi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hasil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ekstraksi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fitur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statis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dinamis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gerakan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tangan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menggunakan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Kinect 2.0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mengenali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bahasa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isyarat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200400"/>
            <a:ext cx="685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Broadway" pitchFamily="82" charset="0"/>
              </a:rPr>
              <a:t>M</a:t>
            </a:r>
            <a:br>
              <a:rPr lang="en-US" sz="2000" dirty="0" smtClean="0">
                <a:latin typeface="Broadway" pitchFamily="82" charset="0"/>
              </a:rPr>
            </a:br>
            <a:r>
              <a:rPr lang="en-US" sz="2000" dirty="0" smtClean="0">
                <a:latin typeface="Broadway" pitchFamily="82" charset="0"/>
              </a:rPr>
              <a:t>A</a:t>
            </a:r>
          </a:p>
          <a:p>
            <a:r>
              <a:rPr lang="en-US" sz="2000" dirty="0" smtClean="0">
                <a:latin typeface="Broadway" pitchFamily="82" charset="0"/>
              </a:rPr>
              <a:t>N</a:t>
            </a:r>
          </a:p>
          <a:p>
            <a:r>
              <a:rPr lang="en-US" sz="2000" dirty="0" smtClean="0">
                <a:latin typeface="Broadway" pitchFamily="82" charset="0"/>
              </a:rPr>
              <a:t>F</a:t>
            </a:r>
          </a:p>
          <a:p>
            <a:r>
              <a:rPr lang="en-US" sz="2000" dirty="0" smtClean="0">
                <a:latin typeface="Broadway" pitchFamily="82" charset="0"/>
              </a:rPr>
              <a:t>A</a:t>
            </a:r>
          </a:p>
          <a:p>
            <a:r>
              <a:rPr lang="en-US" sz="2000" dirty="0" smtClean="0">
                <a:latin typeface="Broadway" pitchFamily="82" charset="0"/>
              </a:rPr>
              <a:t>A</a:t>
            </a:r>
          </a:p>
          <a:p>
            <a:r>
              <a:rPr lang="en-US" sz="2000" dirty="0">
                <a:latin typeface="Broadway" pitchFamily="82" charset="0"/>
              </a:rPr>
              <a:t>T</a:t>
            </a:r>
            <a:endParaRPr lang="en-GB" sz="2000" dirty="0"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7400" y="3781526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id-ID" dirty="0" smtClean="0">
                <a:solidFill>
                  <a:schemeClr val="accent5">
                    <a:lumMod val="50000"/>
                  </a:schemeClr>
                </a:solidFill>
              </a:rPr>
              <a:t>engenali </a:t>
            </a:r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bahasa isyarat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statis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bahasa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isyarat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dinamis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sehingga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orang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tunarungu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berkomunikasi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orang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normal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143000"/>
            <a:ext cx="685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Broadway" pitchFamily="82" charset="0"/>
              </a:rPr>
              <a:t>T</a:t>
            </a:r>
          </a:p>
          <a:p>
            <a:r>
              <a:rPr lang="en-US" sz="2000" dirty="0" smtClean="0">
                <a:latin typeface="Broadway" pitchFamily="82" charset="0"/>
              </a:rPr>
              <a:t>U</a:t>
            </a:r>
          </a:p>
          <a:p>
            <a:r>
              <a:rPr lang="en-US" sz="2000" dirty="0" smtClean="0">
                <a:latin typeface="Broadway" pitchFamily="82" charset="0"/>
              </a:rPr>
              <a:t>J</a:t>
            </a:r>
          </a:p>
          <a:p>
            <a:r>
              <a:rPr lang="en-US" sz="2000" dirty="0" smtClean="0">
                <a:latin typeface="Broadway" pitchFamily="82" charset="0"/>
              </a:rPr>
              <a:t>U</a:t>
            </a:r>
          </a:p>
          <a:p>
            <a:r>
              <a:rPr lang="en-US" sz="2000" dirty="0" smtClean="0">
                <a:latin typeface="Broadway" pitchFamily="82" charset="0"/>
              </a:rPr>
              <a:t>A</a:t>
            </a:r>
          </a:p>
          <a:p>
            <a:r>
              <a:rPr lang="en-US" sz="2000" dirty="0" smtClean="0">
                <a:latin typeface="Broadway" pitchFamily="8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6309744"/>
      </p:ext>
    </p:extLst>
  </p:cSld>
  <p:clrMapOvr>
    <a:masterClrMapping/>
  </p:clrMapOvr>
  <p:transition spd="slow" advTm="113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9900" y="0"/>
            <a:ext cx="6134100" cy="6858000"/>
            <a:chOff x="3009900" y="0"/>
            <a:chExt cx="6134100" cy="6858000"/>
          </a:xfrm>
        </p:grpSpPr>
        <p:sp>
          <p:nvSpPr>
            <p:cNvPr id="5" name="Rectangle 4"/>
            <p:cNvSpPr/>
            <p:nvPr/>
          </p:nvSpPr>
          <p:spPr>
            <a:xfrm>
              <a:off x="3009900" y="381000"/>
              <a:ext cx="6134100" cy="6172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62600" y="0"/>
              <a:ext cx="27432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1295400"/>
            <a:ext cx="2895600" cy="3927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AR BONNIE" pitchFamily="2" charset="0"/>
              </a:rPr>
              <a:t>G e r a k a n</a:t>
            </a:r>
            <a:r>
              <a:rPr lang="en-US" sz="4000" dirty="0">
                <a:latin typeface="AR BONNIE" pitchFamily="2" charset="0"/>
              </a:rPr>
              <a:t/>
            </a:r>
            <a:br>
              <a:rPr lang="en-US" sz="4000" dirty="0">
                <a:latin typeface="AR BONNIE" pitchFamily="2" charset="0"/>
              </a:rPr>
            </a:br>
            <a:r>
              <a:rPr lang="en-US" sz="4000" dirty="0" smtClean="0">
                <a:latin typeface="AR BONNIE" pitchFamily="2" charset="0"/>
              </a:rPr>
              <a:t>B a h a s a</a:t>
            </a:r>
            <a:br>
              <a:rPr lang="en-US" sz="4000" dirty="0" smtClean="0">
                <a:latin typeface="AR BONNIE" pitchFamily="2" charset="0"/>
              </a:rPr>
            </a:br>
            <a:r>
              <a:rPr lang="en-US" sz="4000" dirty="0" smtClean="0">
                <a:latin typeface="AR BONNIE" pitchFamily="2" charset="0"/>
              </a:rPr>
              <a:t>I s y a r a t</a:t>
            </a:r>
            <a:endParaRPr lang="en-GB" sz="4000" dirty="0">
              <a:latin typeface="AR BONNIE" pitchFamily="2" charset="0"/>
            </a:endParaRPr>
          </a:p>
        </p:txBody>
      </p:sp>
      <p:pic>
        <p:nvPicPr>
          <p:cNvPr id="13314" name="Picture 2" descr="E:\Kuliah\TUGAS AKHIR\TABI\Laporan\BAHAN BUKU\Gambar 20 Gerak 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6723"/>
            <a:ext cx="4114800" cy="57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37623"/>
      </p:ext>
    </p:extLst>
  </p:cSld>
  <p:clrMapOvr>
    <a:masterClrMapping/>
  </p:clrMapOvr>
  <p:transition spd="slow" advTm="110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 flipV="1">
            <a:off x="0" y="0"/>
            <a:ext cx="9150478" cy="6858001"/>
            <a:chOff x="-6478" y="0"/>
            <a:chExt cx="9150478" cy="6858001"/>
          </a:xfrm>
        </p:grpSpPr>
        <p:sp>
          <p:nvSpPr>
            <p:cNvPr id="11" name="Isosceles Triangle 10"/>
            <p:cNvSpPr/>
            <p:nvPr/>
          </p:nvSpPr>
          <p:spPr>
            <a:xfrm rot="16200000" flipH="1">
              <a:off x="2283070" y="2932"/>
              <a:ext cx="6858000" cy="685213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-9409" y="2931"/>
              <a:ext cx="6858000" cy="68521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flipV="1">
              <a:off x="0" y="0"/>
              <a:ext cx="9144000" cy="6852138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-6478" y="1676400"/>
              <a:ext cx="9144000" cy="5177286"/>
            </a:xfrm>
            <a:prstGeom prst="triangle">
              <a:avLst>
                <a:gd name="adj" fmla="val 50256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483478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Ekstraksi</a:t>
            </a:r>
            <a:r>
              <a:rPr lang="en-US" b="1" dirty="0" smtClean="0"/>
              <a:t> </a:t>
            </a:r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Statis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314" name="Picture 2" descr="E:\Kuliah\TUGAS AKHIR\TABI\BAHAN BUKU\kinectskeleton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4" y="1701632"/>
            <a:ext cx="3732568" cy="2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1752600"/>
            <a:ext cx="214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7515"/>
              </p:ext>
            </p:extLst>
          </p:nvPr>
        </p:nvGraphicFramePr>
        <p:xfrm>
          <a:off x="2291862" y="4963894"/>
          <a:ext cx="3847465" cy="17068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2065"/>
                <a:gridCol w="1282700"/>
                <a:gridCol w="1282700"/>
              </a:tblGrid>
              <a:tr h="167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Vektor2 (</a:t>
                      </a:r>
                      <a:r>
                        <a:rPr lang="en-US" sz="1400" dirty="0" err="1">
                          <a:effectLst/>
                        </a:rPr>
                        <a:t>x,y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Sudut</a:t>
                      </a:r>
                      <a:r>
                        <a:rPr lang="en-US" sz="1400" dirty="0">
                          <a:effectLst/>
                        </a:rPr>
                        <a:t> (float)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Jarak (float)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 -&gt; ER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∠</a:t>
                      </a:r>
                      <a:r>
                        <a:rPr lang="en-US" sz="1400" dirty="0">
                          <a:effectLst/>
                        </a:rPr>
                        <a:t> SS – SR – ER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– HL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 -&gt; WR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∠ SR – ER – WR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 -&gt; HR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∠ ER – WR – HR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 -&gt; EL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∠</a:t>
                      </a:r>
                      <a:r>
                        <a:rPr lang="en-US" sz="1400" dirty="0">
                          <a:effectLst/>
                        </a:rPr>
                        <a:t> SS – SL – EL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 -&gt; WL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∠ SL – EL – WL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WL -&gt; HL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∠ EL – WL – HL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 -&gt; HL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592514" y="2464942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619500" y="2819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622678" y="3133726"/>
            <a:ext cx="149222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971925" y="3228529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504946" y="246176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438333" y="2847144"/>
            <a:ext cx="155463" cy="150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473199" y="3143252"/>
            <a:ext cx="174621" cy="174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136655" y="324326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609726" y="223996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080000" y="2088267"/>
            <a:ext cx="284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 	: Shoulder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 	: Elbow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WL 	: Wrist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HL 	: Hand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SR 	: Shoulder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 	: </a:t>
            </a:r>
            <a:r>
              <a:rPr lang="en-US" dirty="0"/>
              <a:t>Elbow </a:t>
            </a:r>
            <a:r>
              <a:rPr lang="en-US" dirty="0" smtClean="0"/>
              <a:t>Right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 	: </a:t>
            </a:r>
            <a:r>
              <a:rPr lang="en-US" dirty="0"/>
              <a:t>Wrist </a:t>
            </a:r>
            <a:r>
              <a:rPr lang="en-US" dirty="0" smtClean="0"/>
              <a:t>Right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 	: </a:t>
            </a:r>
            <a:r>
              <a:rPr lang="en-US" dirty="0"/>
              <a:t>Hand </a:t>
            </a:r>
            <a:r>
              <a:rPr lang="en-US" dirty="0" smtClean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 	: Spine Shoulder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24600" y="6096000"/>
            <a:ext cx="2454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/>
              <a:t>C. Sun, T. Zhang, B.-K. </a:t>
            </a:r>
            <a:r>
              <a:rPr lang="en-US" sz="800" dirty="0" err="1"/>
              <a:t>Bao</a:t>
            </a:r>
            <a:r>
              <a:rPr lang="en-US" sz="800" dirty="0"/>
              <a:t> and C. Xu, "Discriminative Exemplar Coding for Sign Language," in </a:t>
            </a:r>
            <a:r>
              <a:rPr lang="en-US" sz="800" i="1" dirty="0"/>
              <a:t>IEEE TRANSACTIONS ON CYBERNETICS</a:t>
            </a:r>
            <a:r>
              <a:rPr lang="en-US" sz="800" dirty="0"/>
              <a:t>, 2013.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768291946"/>
      </p:ext>
    </p:extLst>
  </p:cSld>
  <p:clrMapOvr>
    <a:masterClrMapping/>
  </p:clrMapOvr>
  <p:transition spd="slow" advTm="2397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6478" y="0"/>
            <a:ext cx="9150478" cy="6858001"/>
            <a:chOff x="-6478" y="0"/>
            <a:chExt cx="9150478" cy="6858001"/>
          </a:xfrm>
        </p:grpSpPr>
        <p:sp>
          <p:nvSpPr>
            <p:cNvPr id="8" name="Isosceles Triangle 7"/>
            <p:cNvSpPr/>
            <p:nvPr/>
          </p:nvSpPr>
          <p:spPr>
            <a:xfrm rot="16200000" flipH="1">
              <a:off x="2283070" y="2932"/>
              <a:ext cx="6858000" cy="685213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-9409" y="2931"/>
              <a:ext cx="6858000" cy="68521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flipV="1">
              <a:off x="0" y="0"/>
              <a:ext cx="9144000" cy="6852138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-6478" y="1680714"/>
              <a:ext cx="9144000" cy="5177286"/>
            </a:xfrm>
            <a:prstGeom prst="triangle">
              <a:avLst>
                <a:gd name="adj" fmla="val 50256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2" y="152400"/>
            <a:ext cx="72771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Ekstraksi</a:t>
            </a:r>
            <a:r>
              <a:rPr lang="en-US" b="1" dirty="0" smtClean="0"/>
              <a:t> </a:t>
            </a:r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Dinamis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Picture 2" descr="E:\Kuliah\TUGAS AKHIR\TABI\BAHAN BUKU\kinectskeleton i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52" y="1680714"/>
            <a:ext cx="3732568" cy="2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639669"/>
            <a:ext cx="214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yang </a:t>
            </a:r>
            <a:r>
              <a:rPr lang="en-US" dirty="0" err="1" smtClean="0"/>
              <a:t>digunakan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25578"/>
              </p:ext>
            </p:extLst>
          </p:nvPr>
        </p:nvGraphicFramePr>
        <p:xfrm>
          <a:off x="2867956" y="5181600"/>
          <a:ext cx="3560763" cy="1066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92284"/>
                <a:gridCol w="1568479"/>
              </a:tblGrid>
              <a:tr h="165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Indeks Fitur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Kuantisasi Tangan Kiri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 ke 1 s.d. 18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Kuantisasi Tangan Kanan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Fitur ke 19 s.d. 36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Posisi Tangan Kiri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Fitur ke 37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Posisi Tangan Kanan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 ke 38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642374" y="2667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302478" y="22946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956050" y="321585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23950" y="321945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492750" y="1967078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 	: Spine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	: </a:t>
            </a:r>
            <a:r>
              <a:rPr lang="en-US" dirty="0" err="1" smtClean="0"/>
              <a:t>Nec</a:t>
            </a:r>
            <a:r>
              <a:rPr lang="en-GB" dirty="0" smtClean="0"/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HL	: Hand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 	: Hand Right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510374"/>
      </p:ext>
    </p:extLst>
  </p:cSld>
  <p:clrMapOvr>
    <a:masterClrMapping/>
  </p:clrMapOvr>
  <p:transition spd="slow" advTm="1361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986"/>
            <a:ext cx="9144001" cy="6855125"/>
            <a:chOff x="0" y="-2987"/>
            <a:chExt cx="9144001" cy="6855125"/>
          </a:xfrm>
        </p:grpSpPr>
        <p:sp>
          <p:nvSpPr>
            <p:cNvPr id="12" name="Rectangle 11"/>
            <p:cNvSpPr/>
            <p:nvPr/>
          </p:nvSpPr>
          <p:spPr>
            <a:xfrm>
              <a:off x="0" y="-2987"/>
              <a:ext cx="8229601" cy="68521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6132" y="1416554"/>
              <a:ext cx="7957869" cy="8694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67600" y="2514600"/>
              <a:ext cx="381000" cy="4337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3700" y="4238940"/>
              <a:ext cx="190500" cy="2613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9350" y="5334000"/>
              <a:ext cx="95250" cy="1515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4572001"/>
              <a:ext cx="6858000" cy="1523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85748" y="1"/>
              <a:ext cx="190502" cy="373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0800000" flipV="1">
              <a:off x="761999" y="2986"/>
              <a:ext cx="95252" cy="2511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E:\Kuliah\TUGAS AKHIR\TABI\BAHAN BUKU\Kuantisasi Fitur dinam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96" y="4134036"/>
            <a:ext cx="2286000" cy="24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367912" y="1729201"/>
            <a:ext cx="1475725" cy="512927"/>
            <a:chOff x="1066800" y="1830288"/>
            <a:chExt cx="1475725" cy="512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078984" y="1830288"/>
                  <a:ext cx="14635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984" y="1830288"/>
                  <a:ext cx="146354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066800" y="2035438"/>
                  <a:ext cx="1458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035438"/>
                  <a:ext cx="143706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80096" y="2727891"/>
                <a:ext cx="4681268" cy="139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GB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</a:rPr>
                                    <m:t>∗ 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180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</a:rPr>
                                    <m:t>+180,  ∆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&lt;0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</a:rPr>
                                    <m:t>∗ 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180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</a:rPr>
                                    <m:t>+360,  ∆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&lt;0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12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200" b="0" i="0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</a:rPr>
                                    <m:t>∗ 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180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20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&gt;0</m:t>
                                  </m:r>
                                </m:e>
                              </m:func>
                              <m:r>
                                <a:rPr lang="en-US" sz="1200" i="1">
                                  <a:latin typeface="Cambria Math"/>
                                </a:rPr>
                                <m:t>, ∆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 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96" y="2727891"/>
                <a:ext cx="4681268" cy="13903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713100"/>
                  </p:ext>
                </p:extLst>
              </p:nvPr>
            </p:nvGraphicFramePr>
            <p:xfrm>
              <a:off x="4267200" y="4343400"/>
              <a:ext cx="288036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763270"/>
                    <a:gridCol w="1282700"/>
                    <a:gridCol w="834390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Rule No.</a:t>
                          </a:r>
                          <a:endParaRPr lang="en-GB" sz="11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9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Nilai Fitur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= 0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314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269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224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179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134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89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44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&gt; 0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</a:t>
                          </a:r>
                          <a:endParaRPr lang="en-GB" sz="11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713100"/>
                  </p:ext>
                </p:extLst>
              </p:nvPr>
            </p:nvGraphicFramePr>
            <p:xfrm>
              <a:off x="4267200" y="4343400"/>
              <a:ext cx="288036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763270"/>
                    <a:gridCol w="1282700"/>
                    <a:gridCol w="834390"/>
                  </a:tblGrid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Rule No.</a:t>
                          </a:r>
                          <a:endParaRPr lang="en-GB" sz="11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26087" r="-64929" b="-9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Nilai Fitur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131818" r="-64929" b="-8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221739" r="-64929" b="-7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336364" r="-64929" b="-6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417391" r="-64929" b="-5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540909" r="-64929" b="-4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613043" r="-64929" b="-3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745455" r="-64929" b="-2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808696" r="-64929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  <a:tr h="137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GB" sz="11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59242" t="-950000" r="-6492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</a:t>
                          </a:r>
                          <a:endParaRPr lang="en-GB" sz="11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1209868" y="23553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gerak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GB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26972" y="152400"/>
            <a:ext cx="7277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Ekstraksi</a:t>
            </a:r>
            <a:r>
              <a:rPr lang="en-US" b="1" dirty="0" smtClean="0"/>
              <a:t> </a:t>
            </a:r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Dinamis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9868" y="14165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Perpindahan</a:t>
            </a:r>
            <a:endParaRPr lang="en-GB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2747" y="6073170"/>
            <a:ext cx="2514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Y. Chen, B. Luo, Y.-L. Chen, G. Liang and X. Wu, "A Real-time Dynamic Hand Gesture Recognition System Using Kinect Sensor," in </a:t>
            </a:r>
            <a:r>
              <a:rPr lang="en-US" sz="900" i="1" dirty="0"/>
              <a:t>IEEE Conference on Robotics and </a:t>
            </a:r>
            <a:r>
              <a:rPr lang="en-US" sz="900" i="1" dirty="0" err="1"/>
              <a:t>Biomimetics</a:t>
            </a:r>
            <a:r>
              <a:rPr lang="en-US" sz="900" dirty="0"/>
              <a:t>, Zhuhai, 2015.</a:t>
            </a:r>
            <a:endParaRPr lang="en-GB" sz="9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17956"/>
              </p:ext>
            </p:extLst>
          </p:nvPr>
        </p:nvGraphicFramePr>
        <p:xfrm>
          <a:off x="5126037" y="1264765"/>
          <a:ext cx="3560763" cy="1066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92284"/>
                <a:gridCol w="1568479"/>
              </a:tblGrid>
              <a:tr h="165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Indeks Fitur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Kuantisasi Tangan Kiri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 ke 1 s.d. 18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Kuantisasi Tangan Kanan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Fitur ke 19 s.d. 36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Posisi Tangan Kiri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Fitur ke 37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Posisi Tangan Kanan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Fitur ke 38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40491433"/>
      </p:ext>
    </p:extLst>
  </p:cSld>
  <p:clrMapOvr>
    <a:masterClrMapping/>
  </p:clrMapOvr>
  <p:transition spd="slow" advTm="1646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5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719</Words>
  <Application>Microsoft Office PowerPoint</Application>
  <PresentationFormat>On-screen Show (4:3)</PresentationFormat>
  <Paragraphs>158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Integrasi Ekstraksi Fitur Statis dan Dinamis Pada Gerakan Tangan Menggunakan Kinect 2.0 Untuk Mengenali Bahasa Isyarat Indonesia</vt:lpstr>
      <vt:lpstr>B A H A S A I S Y A R A T</vt:lpstr>
      <vt:lpstr>PowerPoint Presentation</vt:lpstr>
      <vt:lpstr>G e r a k a n B a h a s a I s y a r a t</vt:lpstr>
      <vt:lpstr>Ekstraksi Fitur Statis</vt:lpstr>
      <vt:lpstr>Ekstraksi Fitur Dinamis</vt:lpstr>
      <vt:lpstr>PowerPoint Presentation</vt:lpstr>
      <vt:lpstr>Implementasi : Ekstraksi Fitur</vt:lpstr>
      <vt:lpstr>Hasil Uji Coba</vt:lpstr>
      <vt:lpstr>Ketepatan Penentuan Statis dan Dinamis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Integrasi Ekstraksi Fitur Statis dan Dinamis Pada Gerakan Tangan Menggunakan Kinect 2.0 Untuk Mengenali Bahasa Isyarat Indonesia</dc:title>
  <dc:creator>Ignatius Benedict</dc:creator>
  <cp:lastModifiedBy>Ignatius Benedict</cp:lastModifiedBy>
  <cp:revision>113</cp:revision>
  <dcterms:created xsi:type="dcterms:W3CDTF">2017-12-28T07:09:36Z</dcterms:created>
  <dcterms:modified xsi:type="dcterms:W3CDTF">2018-01-24T17:12:45Z</dcterms:modified>
</cp:coreProperties>
</file>