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81" r:id="rId4"/>
    <p:sldId id="258" r:id="rId5"/>
    <p:sldId id="283" r:id="rId6"/>
    <p:sldId id="259" r:id="rId7"/>
    <p:sldId id="260" r:id="rId8"/>
    <p:sldId id="261" r:id="rId9"/>
    <p:sldId id="262" r:id="rId10"/>
    <p:sldId id="263" r:id="rId11"/>
    <p:sldId id="264" r:id="rId12"/>
    <p:sldId id="265" r:id="rId13"/>
    <p:sldId id="266" r:id="rId14"/>
    <p:sldId id="267" r:id="rId15"/>
    <p:sldId id="286" r:id="rId16"/>
    <p:sldId id="268" r:id="rId17"/>
    <p:sldId id="269" r:id="rId18"/>
    <p:sldId id="284" r:id="rId19"/>
    <p:sldId id="270" r:id="rId20"/>
    <p:sldId id="285" r:id="rId21"/>
    <p:sldId id="271" r:id="rId22"/>
    <p:sldId id="272" r:id="rId23"/>
    <p:sldId id="273" r:id="rId24"/>
    <p:sldId id="291" r:id="rId25"/>
    <p:sldId id="292" r:id="rId26"/>
    <p:sldId id="287" r:id="rId27"/>
    <p:sldId id="274" r:id="rId28"/>
    <p:sldId id="275" r:id="rId29"/>
    <p:sldId id="288" r:id="rId30"/>
    <p:sldId id="276" r:id="rId31"/>
    <p:sldId id="278" r:id="rId32"/>
    <p:sldId id="289" r:id="rId33"/>
    <p:sldId id="290" r:id="rId34"/>
    <p:sldId id="279" r:id="rId35"/>
    <p:sldId id="297" r:id="rId36"/>
    <p:sldId id="293" r:id="rId37"/>
    <p:sldId id="294" r:id="rId38"/>
    <p:sldId id="295" r:id="rId39"/>
    <p:sldId id="296" r:id="rId40"/>
    <p:sldId id="298" r:id="rId41"/>
    <p:sldId id="299" r:id="rId42"/>
    <p:sldId id="300" r:id="rId43"/>
    <p:sldId id="301" r:id="rId44"/>
    <p:sldId id="302" r:id="rId45"/>
    <p:sldId id="303" r:id="rId46"/>
    <p:sldId id="304" r:id="rId47"/>
    <p:sldId id="305" r:id="rId48"/>
    <p:sldId id="306" r:id="rId49"/>
    <p:sldId id="307" r:id="rId50"/>
    <p:sldId id="280"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63" autoAdjust="0"/>
  </p:normalViewPr>
  <p:slideViewPr>
    <p:cSldViewPr>
      <p:cViewPr>
        <p:scale>
          <a:sx n="48" d="100"/>
          <a:sy n="48" d="100"/>
        </p:scale>
        <p:origin x="2016" y="2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955A5E4-00E9-49F1-B717-75905460AE6E}" type="datetimeFigureOut">
              <a:rPr lang="en-US" smtClean="0"/>
              <a:t>5/22/2022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49A0698-EC14-409E-8DD3-DC4EFA8BE610}" type="slidenum">
              <a:rPr lang="en-US" smtClean="0"/>
              <a:t>‹#›</a:t>
            </a:fld>
            <a:endParaRPr lang="en-US"/>
          </a:p>
        </p:txBody>
      </p:sp>
    </p:spTree>
    <p:extLst>
      <p:ext uri="{BB962C8B-B14F-4D97-AF65-F5344CB8AC3E}">
        <p14:creationId xmlns:p14="http://schemas.microsoft.com/office/powerpoint/2010/main" val="333838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topic, we will study the design principles for the second layer in our model, the data link layer. This study deals with algorithms for achieving reliable,</a:t>
            </a:r>
          </a:p>
          <a:p>
            <a:r>
              <a:rPr lang="en-US" sz="1200" b="0" i="0" u="none" strike="noStrike" kern="1200" baseline="0" dirty="0" smtClean="0">
                <a:solidFill>
                  <a:schemeClr val="tx1"/>
                </a:solidFill>
                <a:latin typeface="+mn-lt"/>
                <a:ea typeface="+mn-ea"/>
                <a:cs typeface="+mn-cs"/>
              </a:rPr>
              <a:t>efficient communication of whole units of information called frames (rather than individual bits, as in the physical layer) between two adjacent machines. By adjacent, we mean that the two machines are connected by a communication channel that acts conceptually like a wire (e.g., a coaxial cable, telephone line, or wireless channel).</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a:t>
            </a:fld>
            <a:endParaRPr lang="en-US"/>
          </a:p>
        </p:txBody>
      </p:sp>
    </p:spTree>
    <p:extLst>
      <p:ext uri="{BB962C8B-B14F-4D97-AF65-F5344CB8AC3E}">
        <p14:creationId xmlns:p14="http://schemas.microsoft.com/office/powerpoint/2010/main" val="4029702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Getting back to our services, the most sophisticated service the data link layer can provide to the network layer is connection-oriented service. With this service, the source and destination machines establish a connection before any data are transferred. Each frame sent over the connection is numbered, and the data link layer guarantees that each frame sent is indeed received. Furthermore, it guarantees that each frame is received exactly once and that all frames are received in the right order. Connection-oriented service thus provides the network layer processes with the equivalent of a reliable bit stream. It is appropriate over long, unreliable links such as a satellite channel or a long-distance telephone circuit. If acknowledged connectionless service were used, it is conceivable that lost acknowledgements could cause a frame to be sent and received several times, wasting bandwidth.</a:t>
            </a:r>
            <a:endParaRPr lang="en-US" dirty="0" smtClean="0"/>
          </a:p>
          <a:p>
            <a:pPr marL="171450" indent="-171450">
              <a:buFont typeface="Arial" pitchFamily="34" charset="0"/>
              <a:buChar char="•"/>
            </a:pPr>
            <a:r>
              <a:rPr lang="en-US" dirty="0" smtClean="0"/>
              <a:t>Most reliable, </a:t>
            </a:r>
          </a:p>
          <a:p>
            <a:pPr marL="171450" indent="-171450">
              <a:buFont typeface="Arial" pitchFamily="34" charset="0"/>
              <a:buChar char="•"/>
            </a:pPr>
            <a:r>
              <a:rPr lang="en-US" dirty="0" smtClean="0"/>
              <a:t>Guaranteed service – </a:t>
            </a:r>
          </a:p>
          <a:p>
            <a:pPr marL="628650" lvl="1" indent="-171450">
              <a:buFont typeface="Wingdings" pitchFamily="2" charset="2"/>
              <a:buChar char="Ø"/>
            </a:pPr>
            <a:r>
              <a:rPr lang="en-US" dirty="0" smtClean="0"/>
              <a:t>Each frame sent is indeed received</a:t>
            </a:r>
          </a:p>
          <a:p>
            <a:pPr marL="628650" lvl="1" indent="-171450">
              <a:buFont typeface="Wingdings" pitchFamily="2" charset="2"/>
              <a:buChar char="Ø"/>
            </a:pPr>
            <a:r>
              <a:rPr lang="en-US" dirty="0" smtClean="0"/>
              <a:t>Each frame is received exactly once</a:t>
            </a:r>
          </a:p>
          <a:p>
            <a:pPr marL="628650" lvl="1" indent="-171450">
              <a:buFont typeface="Wingdings" pitchFamily="2" charset="2"/>
              <a:buChar char="Ø"/>
            </a:pPr>
            <a:r>
              <a:rPr lang="en-US" dirty="0" smtClean="0"/>
              <a:t>Frames are received in order</a:t>
            </a:r>
          </a:p>
          <a:p>
            <a:pPr marL="171450" indent="-171450">
              <a:buFont typeface="Arial" pitchFamily="34" charset="0"/>
              <a:buChar char="•"/>
            </a:pPr>
            <a:r>
              <a:rPr lang="en-US" dirty="0" smtClean="0"/>
              <a:t>Special care has to be taken to ensure this in connectionless services</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12</a:t>
            </a:fld>
            <a:endParaRPr lang="en-US"/>
          </a:p>
        </p:txBody>
      </p:sp>
    </p:spTree>
    <p:extLst>
      <p:ext uri="{BB962C8B-B14F-4D97-AF65-F5344CB8AC3E}">
        <p14:creationId xmlns:p14="http://schemas.microsoft.com/office/powerpoint/2010/main" val="204980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usual approach is for the data link layer to break up the bit stream into discrete frames, compute a short token called a checksum for each frame, and include the checksum in the frame when it is transmitted</a:t>
            </a:r>
            <a:r>
              <a:rPr lang="en-US" sz="1200" b="0" i="0" u="none" strike="noStrike" kern="1200" baseline="0" dirty="0" smtClean="0">
                <a:solidFill>
                  <a:schemeClr val="tx1"/>
                </a:solidFill>
                <a:latin typeface="+mn-lt"/>
                <a:ea typeface="+mn-ea"/>
                <a:cs typeface="+mn-cs"/>
              </a:rPr>
              <a:t>. When a frame arrives at the destination, the checksum is recomputed. If the newly computed checksum is different from the one contained in the frame, the data link layer knows that an error has occurred and takes steps to deal with it (e.g., discarding the bad frame and possibly also sending back an error report).</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13</a:t>
            </a:fld>
            <a:endParaRPr lang="en-US"/>
          </a:p>
        </p:txBody>
      </p:sp>
    </p:spTree>
    <p:extLst>
      <p:ext uri="{BB962C8B-B14F-4D97-AF65-F5344CB8AC3E}">
        <p14:creationId xmlns:p14="http://schemas.microsoft.com/office/powerpoint/2010/main" val="121228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first framing method uses a field in the header to specify the number of bytes in the frame. When the data link layer at the destination sees the byte count, it knows how many bytes follow and hence where the end of the frame is. This technique is shown in Figure below (a) for four small example frames of sizes 5, 5, 8, and 8 bytes, respectively.</a:t>
            </a:r>
            <a:endParaRPr lang="en-US" b="1" dirty="0" smtClean="0"/>
          </a:p>
          <a:p>
            <a:pPr>
              <a:lnSpc>
                <a:spcPct val="90000"/>
              </a:lnSpc>
            </a:pPr>
            <a:endParaRPr lang="en-US" b="1" dirty="0" smtClean="0"/>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14</a:t>
            </a:fld>
            <a:endParaRPr lang="en-US"/>
          </a:p>
        </p:txBody>
      </p:sp>
    </p:spTree>
    <p:extLst>
      <p:ext uri="{BB962C8B-B14F-4D97-AF65-F5344CB8AC3E}">
        <p14:creationId xmlns:p14="http://schemas.microsoft.com/office/powerpoint/2010/main" val="307335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smtClean="0"/>
              <a:t>Problem with Framing with CC</a:t>
            </a:r>
          </a:p>
          <a:p>
            <a:pPr marL="171450" indent="-171450">
              <a:lnSpc>
                <a:spcPct val="90000"/>
              </a:lnSpc>
              <a:buFont typeface="Wingdings" pitchFamily="2" charset="2"/>
              <a:buChar char="ü"/>
            </a:pPr>
            <a:r>
              <a:rPr lang="en-US" dirty="0" smtClean="0"/>
              <a:t>What if the count is garbled</a:t>
            </a:r>
          </a:p>
          <a:p>
            <a:pPr marL="171450" indent="-171450">
              <a:lnSpc>
                <a:spcPct val="90000"/>
              </a:lnSpc>
              <a:buFont typeface="Wingdings" pitchFamily="2" charset="2"/>
              <a:buChar char="ü"/>
            </a:pPr>
            <a:r>
              <a:rPr lang="en-US" dirty="0" smtClean="0"/>
              <a:t>Even if with checksum, the receiver knows that the frame is bad there is no way to tell where the next frame starts.</a:t>
            </a:r>
          </a:p>
          <a:p>
            <a:pPr marL="171450" indent="-171450">
              <a:lnSpc>
                <a:spcPct val="90000"/>
              </a:lnSpc>
              <a:buFont typeface="Wingdings" pitchFamily="2" charset="2"/>
              <a:buChar char="ü"/>
            </a:pPr>
            <a:r>
              <a:rPr lang="en-US" dirty="0" smtClean="0"/>
              <a:t>Asking for retransmission doesn’t help either because the start of the retransmitted frame is not known</a:t>
            </a:r>
          </a:p>
          <a:p>
            <a:pPr marL="171450" indent="-171450">
              <a:lnSpc>
                <a:spcPct val="90000"/>
              </a:lnSpc>
              <a:buFont typeface="Wingdings" pitchFamily="2" charset="2"/>
              <a:buChar char="ü"/>
            </a:pPr>
            <a:r>
              <a:rPr lang="en-US" dirty="0" smtClean="0"/>
              <a:t>No longer used</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15</a:t>
            </a:fld>
            <a:endParaRPr lang="en-US"/>
          </a:p>
        </p:txBody>
      </p:sp>
    </p:spTree>
    <p:extLst>
      <p:ext uri="{BB962C8B-B14F-4D97-AF65-F5344CB8AC3E}">
        <p14:creationId xmlns:p14="http://schemas.microsoft.com/office/powerpoint/2010/main" val="123909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second framing method gets around the problem of resynchronization after an error by having each frame start and end with special bytes. Often the same byte, called a </a:t>
            </a:r>
            <a:r>
              <a:rPr lang="en-US" sz="1200" b="1" i="0" u="none" strike="noStrike" kern="1200" baseline="0" dirty="0" smtClean="0">
                <a:solidFill>
                  <a:schemeClr val="tx1"/>
                </a:solidFill>
                <a:latin typeface="+mn-lt"/>
                <a:ea typeface="+mn-ea"/>
                <a:cs typeface="+mn-cs"/>
              </a:rPr>
              <a:t>flag byte</a:t>
            </a:r>
            <a:r>
              <a:rPr lang="en-US" sz="1200" b="0" i="0" u="none" strike="noStrike" kern="1200" baseline="0" dirty="0" smtClean="0">
                <a:solidFill>
                  <a:schemeClr val="tx1"/>
                </a:solidFill>
                <a:latin typeface="+mn-lt"/>
                <a:ea typeface="+mn-ea"/>
                <a:cs typeface="+mn-cs"/>
              </a:rPr>
              <a:t>, is used as both the starting and ending delimiter.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Two consecutive flag bytes indicate the end of one frame and the start of the next. Thus, if the receiver ever loses synchronization it can just search for two flag bytes to find the end of the current frame and the start of the next frame.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there is a still a problem we have to solve. It may happen that the flag byte occurs in the data, especially when binary data such as photographs or songs are being transmitted. This situation would interfere with the framing. One way to solve this problem is to have the sender’s data link layer insert a special escape byte (ESC) just before each ‘‘accidental’’ flag byte in the data. Thus, a framing flag byte can be distinguished from one in the data by the absence or presence of an escape byte before it.</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16</a:t>
            </a:fld>
            <a:endParaRPr lang="en-US"/>
          </a:p>
        </p:txBody>
      </p:sp>
    </p:spTree>
    <p:extLst>
      <p:ext uri="{BB962C8B-B14F-4D97-AF65-F5344CB8AC3E}">
        <p14:creationId xmlns:p14="http://schemas.microsoft.com/office/powerpoint/2010/main" val="13124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kern="1200" dirty="0" smtClean="0">
                <a:solidFill>
                  <a:srgbClr val="FF0000"/>
                </a:solidFill>
                <a:effectLst/>
                <a:latin typeface="+mn-lt"/>
                <a:ea typeface="+mn-ea"/>
                <a:cs typeface="+mn-cs"/>
              </a:rPr>
              <a:t>Flag byte with byte stuffing is one of the methods that is used to make it easy for the receiver to find the start of new frames while using little of the channel bandwidth.</a:t>
            </a:r>
          </a:p>
          <a:p>
            <a:pPr marL="171450" indent="-171450">
              <a:buFont typeface="Arial" pitchFamily="34" charset="0"/>
              <a:buChar char="•"/>
            </a:pPr>
            <a:r>
              <a:rPr lang="en-US" sz="1200" kern="1200" dirty="0" smtClean="0">
                <a:solidFill>
                  <a:schemeClr val="tx1"/>
                </a:solidFill>
                <a:effectLst/>
                <a:latin typeface="+mn-lt"/>
                <a:ea typeface="+mn-ea"/>
                <a:cs typeface="+mn-cs"/>
              </a:rPr>
              <a:t>It may happen that the flag byte occurs in the data, especially when binary data such as photographs or songs are being transmitted. This situation would interfere with the framing. One way to solve this problem is to have the sender’s data link layer insert a special escape byte (ESC) just before each ‘‘accidental’’ flag byte in the data. Thus, a framing flag byte can be distinguished from one in the data by the absence or presence of an escape byte before it. The data link layer on the receiving end removes the escape bytes before giving the data to the network layer. This technique is called byte stuffing.</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17</a:t>
            </a:fld>
            <a:endParaRPr lang="en-US"/>
          </a:p>
        </p:txBody>
      </p:sp>
    </p:spTree>
    <p:extLst>
      <p:ext uri="{BB962C8B-B14F-4D97-AF65-F5344CB8AC3E}">
        <p14:creationId xmlns:p14="http://schemas.microsoft.com/office/powerpoint/2010/main" val="88566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Problem with Byte-stuffing  : </a:t>
            </a:r>
            <a:r>
              <a:rPr lang="en-US" b="1" dirty="0" smtClean="0"/>
              <a:t>fixed character size </a:t>
            </a:r>
            <a:r>
              <a:rPr lang="en-US" dirty="0" smtClean="0"/>
              <a:t>: assumes character size to be 8 bits : can’t handle heterogeneous environment.</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18</a:t>
            </a:fld>
            <a:endParaRPr lang="en-US"/>
          </a:p>
        </p:txBody>
      </p:sp>
    </p:spTree>
    <p:extLst>
      <p:ext uri="{BB962C8B-B14F-4D97-AF65-F5344CB8AC3E}">
        <p14:creationId xmlns:p14="http://schemas.microsoft.com/office/powerpoint/2010/main" val="1242305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third method of delimiting the bit stream gets around a disadvantage of byte stuffing, which is that it is tied to the use of 8-bit bytes. Framing can be also be done at the bit level, so frames can contain an arbitrary number of bits made up of units of any size.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Each frame begins and ends with a special</a:t>
            </a:r>
          </a:p>
          <a:p>
            <a:r>
              <a:rPr lang="en-US" sz="1200" b="0" i="0" u="none" strike="noStrike" kern="1200" baseline="0" dirty="0" smtClean="0">
                <a:solidFill>
                  <a:schemeClr val="tx1"/>
                </a:solidFill>
                <a:latin typeface="+mn-lt"/>
                <a:ea typeface="+mn-ea"/>
                <a:cs typeface="+mn-cs"/>
              </a:rPr>
              <a:t>bit pattern, 01111110 or 0x7E in hexadecimal. This pattern is a flag byte. Whenever the sender’s data link layer encounters five consecutive 1s in the data, it automatically stuffs a 0 bit into the outgoing bit stream. This </a:t>
            </a:r>
            <a:r>
              <a:rPr lang="en-US" sz="1200" b="1" i="0" u="none" strike="noStrike" kern="1200" baseline="0" dirty="0" smtClean="0">
                <a:solidFill>
                  <a:schemeClr val="tx1"/>
                </a:solidFill>
                <a:latin typeface="+mn-lt"/>
                <a:ea typeface="+mn-ea"/>
                <a:cs typeface="+mn-cs"/>
              </a:rPr>
              <a:t>bit stuffing </a:t>
            </a:r>
            <a:r>
              <a:rPr lang="en-US" sz="1200" b="0" i="0" u="none" strike="noStrike" kern="1200" baseline="0" dirty="0" smtClean="0">
                <a:solidFill>
                  <a:schemeClr val="tx1"/>
                </a:solidFill>
                <a:latin typeface="+mn-lt"/>
                <a:ea typeface="+mn-ea"/>
                <a:cs typeface="+mn-cs"/>
              </a:rPr>
              <a:t>is analogous</a:t>
            </a:r>
          </a:p>
          <a:p>
            <a:r>
              <a:rPr lang="en-US" sz="1200" b="0" i="0" u="none" strike="noStrike" kern="1200" baseline="0" dirty="0" smtClean="0">
                <a:solidFill>
                  <a:schemeClr val="tx1"/>
                </a:solidFill>
                <a:latin typeface="+mn-lt"/>
                <a:ea typeface="+mn-ea"/>
                <a:cs typeface="+mn-cs"/>
              </a:rPr>
              <a:t>to byte stuffing, in which an escape byte is stuffed into the outgoing character stream before a flag byte in the data. It also ensures a minimum density of transitions that help the physical layer maintain synchronization. USB (Universal Serial Bus) uses bit stuffing for this reason.</a:t>
            </a:r>
          </a:p>
          <a:p>
            <a:r>
              <a:rPr lang="en-US" sz="1200" b="0" i="0" u="none" strike="noStrike" kern="1200" baseline="0" dirty="0" smtClean="0">
                <a:solidFill>
                  <a:schemeClr val="tx1"/>
                </a:solidFill>
                <a:latin typeface="+mn-lt"/>
                <a:ea typeface="+mn-ea"/>
                <a:cs typeface="+mn-cs"/>
              </a:rPr>
              <a:t>When the receiver sees five consecutive incoming 1 bits, followed by a 0 bit, it automatically </a:t>
            </a:r>
            <a:r>
              <a:rPr lang="en-US" sz="1200" b="0" i="0" u="none" strike="noStrike" kern="1200" baseline="0" dirty="0" err="1" smtClean="0">
                <a:solidFill>
                  <a:schemeClr val="tx1"/>
                </a:solidFill>
                <a:latin typeface="+mn-lt"/>
                <a:ea typeface="+mn-ea"/>
                <a:cs typeface="+mn-cs"/>
              </a:rPr>
              <a:t>destuffs</a:t>
            </a:r>
            <a:r>
              <a:rPr lang="en-US" sz="1200" b="0" i="0" u="none" strike="noStrike" kern="1200" baseline="0" dirty="0" smtClean="0">
                <a:solidFill>
                  <a:schemeClr val="tx1"/>
                </a:solidFill>
                <a:latin typeface="+mn-lt"/>
                <a:ea typeface="+mn-ea"/>
                <a:cs typeface="+mn-cs"/>
              </a:rPr>
              <a:t> (i.e., deletes) the 0 bit. Just as byte stuffing is completely transparent to the network layer in both computers, so is bit stuffing. If the user data contain the flag pattern, 01111110, this flag is transmitted as 011111010 but stored in the receiver’s memory as 01111110. Figure 3-5 gives an example of bit</a:t>
            </a:r>
          </a:p>
          <a:p>
            <a:r>
              <a:rPr lang="en-US" sz="1200" b="0" i="0" u="none" strike="noStrike" kern="1200" baseline="0" dirty="0" smtClean="0">
                <a:solidFill>
                  <a:schemeClr val="tx1"/>
                </a:solidFill>
                <a:latin typeface="+mn-lt"/>
                <a:ea typeface="+mn-ea"/>
                <a:cs typeface="+mn-cs"/>
              </a:rPr>
              <a:t>stuffing.</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19</a:t>
            </a:fld>
            <a:endParaRPr lang="en-US"/>
          </a:p>
        </p:txBody>
      </p:sp>
    </p:spTree>
    <p:extLst>
      <p:ext uri="{BB962C8B-B14F-4D97-AF65-F5344CB8AC3E}">
        <p14:creationId xmlns:p14="http://schemas.microsoft.com/office/powerpoint/2010/main" val="124910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 typeface="Wingdings" pitchFamily="2" charset="2"/>
              <a:buNone/>
            </a:pPr>
            <a:r>
              <a:rPr lang="en-US" sz="1200" b="1" dirty="0" smtClean="0"/>
              <a:t>Bit stuffing</a:t>
            </a:r>
          </a:p>
          <a:p>
            <a:pPr>
              <a:lnSpc>
                <a:spcPct val="90000"/>
              </a:lnSpc>
              <a:buFont typeface="Wingdings" pitchFamily="2" charset="2"/>
              <a:buNone/>
            </a:pPr>
            <a:r>
              <a:rPr lang="en-US" sz="1200" dirty="0" smtClean="0">
                <a:solidFill>
                  <a:schemeClr val="accent2"/>
                </a:solidFill>
              </a:rPr>
              <a:t>(a)</a:t>
            </a:r>
            <a:r>
              <a:rPr lang="en-US" sz="1200" dirty="0" smtClean="0"/>
              <a:t> The original data.</a:t>
            </a:r>
          </a:p>
          <a:p>
            <a:pPr>
              <a:lnSpc>
                <a:spcPct val="90000"/>
              </a:lnSpc>
              <a:buFont typeface="Wingdings" pitchFamily="2" charset="2"/>
              <a:buNone/>
            </a:pPr>
            <a:r>
              <a:rPr lang="en-US" sz="1200" dirty="0" smtClean="0">
                <a:solidFill>
                  <a:schemeClr val="accent2"/>
                </a:solidFill>
              </a:rPr>
              <a:t>(b)</a:t>
            </a:r>
            <a:r>
              <a:rPr lang="en-US" sz="1200" dirty="0" smtClean="0"/>
              <a:t> The data as they appear on the line.</a:t>
            </a:r>
          </a:p>
          <a:p>
            <a:pPr>
              <a:lnSpc>
                <a:spcPct val="90000"/>
              </a:lnSpc>
              <a:buFont typeface="Wingdings" pitchFamily="2" charset="2"/>
              <a:buNone/>
            </a:pPr>
            <a:r>
              <a:rPr lang="en-US" sz="1200" dirty="0" smtClean="0">
                <a:solidFill>
                  <a:schemeClr val="accent2"/>
                </a:solidFill>
              </a:rPr>
              <a:t>(c)</a:t>
            </a:r>
            <a:r>
              <a:rPr lang="en-US" sz="1200" dirty="0" smtClean="0"/>
              <a:t> The data as they are stored in receiver’s memory after </a:t>
            </a:r>
            <a:r>
              <a:rPr lang="en-US" sz="1200" dirty="0" err="1" smtClean="0"/>
              <a:t>destuffing</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20</a:t>
            </a:fld>
            <a:endParaRPr lang="en-US"/>
          </a:p>
        </p:txBody>
      </p:sp>
    </p:spTree>
    <p:extLst>
      <p:ext uri="{BB962C8B-B14F-4D97-AF65-F5344CB8AC3E}">
        <p14:creationId xmlns:p14="http://schemas.microsoft.com/office/powerpoint/2010/main" val="1769269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21</a:t>
            </a:fld>
            <a:endParaRPr lang="en-US"/>
          </a:p>
        </p:txBody>
      </p:sp>
    </p:spTree>
    <p:extLst>
      <p:ext uri="{BB962C8B-B14F-4D97-AF65-F5344CB8AC3E}">
        <p14:creationId xmlns:p14="http://schemas.microsoft.com/office/powerpoint/2010/main" val="106263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charset="0"/>
                <a:cs typeface="Arial" charset="0"/>
              </a:rPr>
              <a:t>It is the second OSI layer that is </a:t>
            </a:r>
            <a:r>
              <a:rPr lang="en-US" sz="1200" b="1" dirty="0" smtClean="0">
                <a:latin typeface="Arial" charset="0"/>
                <a:cs typeface="Arial" charset="0"/>
              </a:rPr>
              <a:t>responsible to hide the underlying hardware details and acts as a medium to communicate for upper layers</a:t>
            </a:r>
            <a:r>
              <a:rPr lang="en-US" sz="1200" dirty="0" smtClean="0">
                <a:latin typeface="Arial" charset="0"/>
                <a:cs typeface="Arial" charset="0"/>
              </a:rPr>
              <a:t>.</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a:t>
            </a:fld>
            <a:endParaRPr lang="en-US"/>
          </a:p>
        </p:txBody>
      </p:sp>
    </p:spTree>
    <p:extLst>
      <p:ext uri="{BB962C8B-B14F-4D97-AF65-F5344CB8AC3E}">
        <p14:creationId xmlns:p14="http://schemas.microsoft.com/office/powerpoint/2010/main" val="3778966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smtClean="0"/>
              <a:t>Positive and Negative feedback</a:t>
            </a:r>
          </a:p>
          <a:p>
            <a:endParaRPr lang="en-US" sz="2800" dirty="0" smtClean="0"/>
          </a:p>
          <a:p>
            <a:r>
              <a:rPr lang="en-US" sz="2800" b="1" dirty="0" smtClean="0"/>
              <a:t>Timers</a:t>
            </a:r>
            <a:r>
              <a:rPr lang="en-US" sz="2800" dirty="0" smtClean="0"/>
              <a:t> : what happens when a frame completely vanishes : receiver neither sends a +</a:t>
            </a:r>
            <a:r>
              <a:rPr lang="en-US" sz="2800" dirty="0" err="1" smtClean="0"/>
              <a:t>ack</a:t>
            </a:r>
            <a:r>
              <a:rPr lang="en-US" sz="2800" dirty="0" smtClean="0"/>
              <a:t> nor –</a:t>
            </a:r>
            <a:r>
              <a:rPr lang="en-US" sz="2800" dirty="0" err="1" smtClean="0"/>
              <a:t>ack</a:t>
            </a:r>
            <a:r>
              <a:rPr lang="en-US" sz="2800" dirty="0" smtClean="0"/>
              <a:t> … then timer comes to help.</a:t>
            </a:r>
          </a:p>
          <a:p>
            <a:pPr lvl="1"/>
            <a:r>
              <a:rPr lang="en-US" sz="2400" dirty="0" smtClean="0"/>
              <a:t>It may result in a frame being sent more than once and received more than once : </a:t>
            </a:r>
          </a:p>
          <a:p>
            <a:pPr lvl="1"/>
            <a:endParaRPr lang="en-US" sz="2400" dirty="0" smtClean="0"/>
          </a:p>
          <a:p>
            <a:pPr lvl="1"/>
            <a:r>
              <a:rPr lang="en-US" sz="2400" b="1" dirty="0" smtClean="0"/>
              <a:t>solution</a:t>
            </a:r>
            <a:r>
              <a:rPr lang="en-US" sz="2400" dirty="0" smtClean="0"/>
              <a:t> :  assign sequence numbers to frames\\</a:t>
            </a:r>
          </a:p>
          <a:p>
            <a:pPr lvl="1"/>
            <a:endParaRPr lang="en-US" sz="2400" dirty="0" smtClean="0"/>
          </a:p>
          <a:p>
            <a:r>
              <a:rPr lang="en-US" sz="1200" b="0" i="0" u="none" strike="noStrike" kern="1200" baseline="0" dirty="0" smtClean="0">
                <a:solidFill>
                  <a:schemeClr val="tx1"/>
                </a:solidFill>
                <a:latin typeface="+mn-lt"/>
                <a:ea typeface="+mn-ea"/>
                <a:cs typeface="+mn-cs"/>
              </a:rPr>
              <a:t>Having solved the problem of marking the start and end of each frame, we come to the next problem: how to make sure all frames are eventually delivered to the network layer at the destination and in the proper order.</a:t>
            </a:r>
            <a:endParaRPr lang="en-US" sz="2800" dirty="0" smtClean="0"/>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22</a:t>
            </a:fld>
            <a:endParaRPr lang="en-US"/>
          </a:p>
        </p:txBody>
      </p:sp>
    </p:spTree>
    <p:extLst>
      <p:ext uri="{BB962C8B-B14F-4D97-AF65-F5344CB8AC3E}">
        <p14:creationId xmlns:p14="http://schemas.microsoft.com/office/powerpoint/2010/main" val="811707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important design issue that occurs in the data link layer (and higher layers as well) is what to do with a sender that systematically wants to transmit frames faster than the receiver can accept them. This situation can occur when the sender is running on a fast, powerful computer and the receiver is running on a slow, low-end machine.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Clearly, something has to be done to prevent this situation. Two approaches are commonly used. In the first one, </a:t>
            </a:r>
            <a:r>
              <a:rPr lang="en-US" sz="1200" b="1" i="0" u="none" strike="noStrike" kern="1200" baseline="0" dirty="0" smtClean="0">
                <a:solidFill>
                  <a:schemeClr val="tx1"/>
                </a:solidFill>
                <a:latin typeface="+mn-lt"/>
                <a:ea typeface="+mn-ea"/>
                <a:cs typeface="+mn-cs"/>
              </a:rPr>
              <a:t>feedback-based flow control</a:t>
            </a:r>
            <a:r>
              <a:rPr lang="en-US" sz="1200" b="0" i="0" u="none" strike="noStrike" kern="1200" baseline="0" dirty="0" smtClean="0">
                <a:solidFill>
                  <a:schemeClr val="tx1"/>
                </a:solidFill>
                <a:latin typeface="+mn-lt"/>
                <a:ea typeface="+mn-ea"/>
                <a:cs typeface="+mn-cs"/>
              </a:rPr>
              <a:t>, the receiver sends back information to the sender giving it permission to send more data, or at least telling the sender how the receiver is doing. In the second one, </a:t>
            </a:r>
            <a:r>
              <a:rPr lang="en-US" sz="1200" b="1" i="0" u="none" strike="noStrike" kern="1200" baseline="0" dirty="0" smtClean="0">
                <a:solidFill>
                  <a:schemeClr val="tx1"/>
                </a:solidFill>
                <a:latin typeface="+mn-lt"/>
                <a:ea typeface="+mn-ea"/>
                <a:cs typeface="+mn-cs"/>
              </a:rPr>
              <a:t>rate-based flow control</a:t>
            </a:r>
            <a:r>
              <a:rPr lang="en-US" sz="1200" b="0" i="0" u="none" strike="noStrike" kern="1200" baseline="0" dirty="0" smtClean="0">
                <a:solidFill>
                  <a:schemeClr val="tx1"/>
                </a:solidFill>
                <a:latin typeface="+mn-lt"/>
                <a:ea typeface="+mn-ea"/>
                <a:cs typeface="+mn-cs"/>
              </a:rPr>
              <a:t>, the protocol has a built-in mechanism that limits the rate at which senders may transmit data, without using feedback from the receiver.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Various feedback-based flow control schemes are known</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23</a:t>
            </a:fld>
            <a:endParaRPr lang="en-US"/>
          </a:p>
        </p:txBody>
      </p:sp>
    </p:spTree>
    <p:extLst>
      <p:ext uri="{BB962C8B-B14F-4D97-AF65-F5344CB8AC3E}">
        <p14:creationId xmlns:p14="http://schemas.microsoft.com/office/powerpoint/2010/main" val="132058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Stop-and-Wait</a:t>
            </a:r>
          </a:p>
          <a:p>
            <a:pPr eaLnBrk="1" hangingPunct="1"/>
            <a:r>
              <a:rPr lang="en-US" dirty="0" smtClean="0"/>
              <a:t>Go-Back-N ARQ</a:t>
            </a:r>
          </a:p>
          <a:p>
            <a:pPr eaLnBrk="1" hangingPunct="1"/>
            <a:r>
              <a:rPr lang="en-US" dirty="0" smtClean="0"/>
              <a:t>Selective-Repeat ARQ</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26</a:t>
            </a:fld>
            <a:endParaRPr lang="en-US"/>
          </a:p>
        </p:txBody>
      </p:sp>
    </p:spTree>
    <p:extLst>
      <p:ext uri="{BB962C8B-B14F-4D97-AF65-F5344CB8AC3E}">
        <p14:creationId xmlns:p14="http://schemas.microsoft.com/office/powerpoint/2010/main" val="416890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B815B-C555-4255-B380-98932E93A654}" type="slidenum">
              <a:rPr lang="en-US"/>
              <a:pPr/>
              <a:t>32</a:t>
            </a:fld>
            <a:endParaRPr lang="en-US"/>
          </a:p>
        </p:txBody>
      </p:sp>
      <p:sp>
        <p:nvSpPr>
          <p:cNvPr id="22530" name="Rectangle 2"/>
          <p:cNvSpPr>
            <a:spLocks noGrp="1" noRot="1" noChangeAspect="1" noChangeArrowheads="1"/>
          </p:cNvSpPr>
          <p:nvPr>
            <p:ph type="sldImg"/>
          </p:nvPr>
        </p:nvSpPr>
        <p:spPr bwMode="auto">
          <a:xfrm>
            <a:off x="2863850" y="519113"/>
            <a:ext cx="3417888" cy="25622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3"/>
          <p:cNvSpPr>
            <a:spLocks noGrp="1" noChangeArrowheads="1"/>
          </p:cNvSpPr>
          <p:nvPr>
            <p:ph type="body" idx="1"/>
          </p:nvPr>
        </p:nvSpPr>
        <p:spPr bwMode="auto">
          <a:xfrm>
            <a:off x="1219201" y="3258741"/>
            <a:ext cx="6703484" cy="30849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89000"/>
              </a:lnSpc>
            </a:pPr>
            <a:endParaRPr lang="en-US"/>
          </a:p>
        </p:txBody>
      </p:sp>
    </p:spTree>
    <p:extLst>
      <p:ext uri="{BB962C8B-B14F-4D97-AF65-F5344CB8AC3E}">
        <p14:creationId xmlns:p14="http://schemas.microsoft.com/office/powerpoint/2010/main" val="2043572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0DF64-BE08-4758-B799-7D890D6FAF37}" type="slidenum">
              <a:rPr lang="en-US"/>
              <a:pPr/>
              <a:t>33</a:t>
            </a:fld>
            <a:endParaRPr lang="en-US"/>
          </a:p>
        </p:txBody>
      </p:sp>
      <p:sp>
        <p:nvSpPr>
          <p:cNvPr id="79874" name="Rectangle 1026"/>
          <p:cNvSpPr>
            <a:spLocks noGrp="1" noRot="1" noChangeAspect="1" noChangeArrowheads="1"/>
          </p:cNvSpPr>
          <p:nvPr>
            <p:ph type="sldImg"/>
          </p:nvPr>
        </p:nvSpPr>
        <p:spPr bwMode="auto">
          <a:xfrm>
            <a:off x="2863850" y="519113"/>
            <a:ext cx="3417888" cy="25622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1027"/>
          <p:cNvSpPr>
            <a:spLocks noGrp="1" noChangeArrowheads="1"/>
          </p:cNvSpPr>
          <p:nvPr>
            <p:ph type="body" idx="1"/>
          </p:nvPr>
        </p:nvSpPr>
        <p:spPr bwMode="auto">
          <a:xfrm>
            <a:off x="1219201" y="3258741"/>
            <a:ext cx="6703484" cy="30849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89000"/>
              </a:lnSpc>
            </a:pPr>
            <a:endParaRPr lang="en-US"/>
          </a:p>
        </p:txBody>
      </p:sp>
    </p:spTree>
    <p:extLst>
      <p:ext uri="{BB962C8B-B14F-4D97-AF65-F5344CB8AC3E}">
        <p14:creationId xmlns:p14="http://schemas.microsoft.com/office/powerpoint/2010/main" val="2547344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categories of multiple access protocols are </a:t>
            </a:r>
            <a:r>
              <a:rPr lang="en-US" b="1" dirty="0" smtClean="0"/>
              <a:t>random access</a:t>
            </a:r>
            <a:r>
              <a:rPr lang="en-US" dirty="0" smtClean="0"/>
              <a:t>, </a:t>
            </a:r>
            <a:r>
              <a:rPr lang="en-US" b="1" dirty="0" smtClean="0"/>
              <a:t>controlled access</a:t>
            </a:r>
            <a:r>
              <a:rPr lang="en-US" dirty="0" smtClean="0"/>
              <a:t>, and </a:t>
            </a:r>
            <a:r>
              <a:rPr lang="en-US" b="1" dirty="0" smtClean="0"/>
              <a:t>channelization</a:t>
            </a:r>
            <a:r>
              <a:rPr lang="en-US" dirty="0" smtClean="0"/>
              <a:t>. </a:t>
            </a:r>
          </a:p>
          <a:p>
            <a:endParaRPr lang="en-US" dirty="0" smtClean="0"/>
          </a:p>
          <a:p>
            <a:r>
              <a:rPr lang="en-US" dirty="0" smtClean="0"/>
              <a:t>In </a:t>
            </a:r>
            <a:r>
              <a:rPr lang="en-US" b="1" dirty="0" smtClean="0"/>
              <a:t>controlled access methods</a:t>
            </a:r>
            <a:r>
              <a:rPr lang="en-US" dirty="0" smtClean="0"/>
              <a:t>, the stations consult one another to find which station has the right to send. A station cannot send unless it has been authorized by other stations. </a:t>
            </a:r>
          </a:p>
          <a:p>
            <a:r>
              <a:rPr lang="en-US" dirty="0" smtClean="0"/>
              <a:t>We discuss three popular controlled-access methods: </a:t>
            </a:r>
            <a:r>
              <a:rPr lang="en-US" b="1" dirty="0" smtClean="0"/>
              <a:t>reservation</a:t>
            </a:r>
            <a:r>
              <a:rPr lang="en-US" dirty="0" smtClean="0"/>
              <a:t>, </a:t>
            </a:r>
            <a:r>
              <a:rPr lang="en-US" b="1" dirty="0" smtClean="0"/>
              <a:t>polling</a:t>
            </a:r>
            <a:r>
              <a:rPr lang="en-US" dirty="0" smtClean="0"/>
              <a:t>, and </a:t>
            </a:r>
            <a:r>
              <a:rPr lang="en-US" b="1" dirty="0" smtClean="0"/>
              <a:t>token passing</a:t>
            </a:r>
            <a:r>
              <a:rPr lang="en-US" dirty="0" smtClean="0"/>
              <a:t>. In random access methods, there is no access control (as there is in controlled access methods) and there is no predefined channels (as in channelization). Each station can transmit when it desires. This liberty may create collision. </a:t>
            </a:r>
          </a:p>
          <a:p>
            <a:r>
              <a:rPr lang="en-US" dirty="0" smtClean="0"/>
              <a:t>In a </a:t>
            </a:r>
            <a:r>
              <a:rPr lang="en-US" b="1" dirty="0" smtClean="0"/>
              <a:t>random access </a:t>
            </a:r>
            <a:r>
              <a:rPr lang="en-US" dirty="0" smtClean="0"/>
              <a:t>method, the whole available bandwidth belongs to the station that wins the contention; the other stations needs to wait. In a </a:t>
            </a:r>
            <a:r>
              <a:rPr lang="en-US" b="1" dirty="0" smtClean="0"/>
              <a:t>channelization</a:t>
            </a:r>
            <a:r>
              <a:rPr lang="en-US" dirty="0" smtClean="0"/>
              <a:t> method, the available bandwidth is divided between the stations. If a station does not have data to send, the allocated channel remains idle. </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35</a:t>
            </a:fld>
            <a:endParaRPr lang="en-US"/>
          </a:p>
        </p:txBody>
      </p:sp>
    </p:spTree>
    <p:extLst>
      <p:ext uri="{BB962C8B-B14F-4D97-AF65-F5344CB8AC3E}">
        <p14:creationId xmlns:p14="http://schemas.microsoft.com/office/powerpoint/2010/main" val="4007309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Channel coding is the function of physical layer. Data link layer mainly deals with framing, error control and flow control.</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41</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Channel coding is the function of physical layer. Data link layer mainly deals with framing, error control and flow control.</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42</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Media access control (MAC) deals with transmission of data packets to and from the network-interface card, and also to and from another remotely shared channel.</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43</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Media access control (MAC) deals with transmission of data packets to and from the network-interface card, and also to and from another remotely shared channel.</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44</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data link layer uses the services of the physical layer to send and receive bits over communication channels. It has a number of functions, including:</a:t>
            </a:r>
          </a:p>
          <a:p>
            <a:r>
              <a:rPr lang="en-US" sz="1200" b="0" i="0" u="none" strike="noStrike" kern="1200" baseline="0" dirty="0" smtClean="0">
                <a:solidFill>
                  <a:schemeClr val="tx1"/>
                </a:solidFill>
                <a:latin typeface="+mn-lt"/>
                <a:ea typeface="+mn-ea"/>
                <a:cs typeface="+mn-cs"/>
              </a:rPr>
              <a:t>1. Providing a well-defined service interface to the network layer.</a:t>
            </a:r>
          </a:p>
          <a:p>
            <a:r>
              <a:rPr lang="en-US" sz="1200" b="0" i="0" u="none" strike="noStrike" kern="1200" baseline="0" dirty="0" smtClean="0">
                <a:solidFill>
                  <a:schemeClr val="tx1"/>
                </a:solidFill>
                <a:latin typeface="+mn-lt"/>
                <a:ea typeface="+mn-ea"/>
                <a:cs typeface="+mn-cs"/>
              </a:rPr>
              <a:t>2. Dealing with transmission errors.</a:t>
            </a:r>
          </a:p>
          <a:p>
            <a:r>
              <a:rPr lang="en-US" sz="1200" b="0" i="0" u="none" strike="noStrike" kern="1200" baseline="0" dirty="0" smtClean="0">
                <a:solidFill>
                  <a:schemeClr val="tx1"/>
                </a:solidFill>
                <a:latin typeface="+mn-lt"/>
                <a:ea typeface="+mn-ea"/>
                <a:cs typeface="+mn-cs"/>
              </a:rPr>
              <a:t>3. Regulating the flow of data so that slow receivers are not swamped by fast senders.</a:t>
            </a:r>
          </a:p>
          <a:p>
            <a:r>
              <a:rPr lang="en-US" sz="1200" b="0" i="0" u="none" strike="noStrike" kern="1200" baseline="0" dirty="0" smtClean="0">
                <a:solidFill>
                  <a:schemeClr val="tx1"/>
                </a:solidFill>
                <a:latin typeface="+mn-lt"/>
                <a:ea typeface="+mn-ea"/>
                <a:cs typeface="+mn-cs"/>
              </a:rPr>
              <a:t>To accomplish these goals, the data link layer takes the packets it gets from the network layer and encapsulates them into </a:t>
            </a:r>
            <a:r>
              <a:rPr lang="en-US" sz="1200" b="1" i="0" u="none" strike="noStrike" kern="1200" baseline="0" dirty="0" smtClean="0">
                <a:solidFill>
                  <a:schemeClr val="tx1"/>
                </a:solidFill>
                <a:latin typeface="+mn-lt"/>
                <a:ea typeface="+mn-ea"/>
                <a:cs typeface="+mn-cs"/>
              </a:rPr>
              <a:t>frames </a:t>
            </a:r>
            <a:r>
              <a:rPr lang="en-US" sz="1200" b="0" i="0" u="none" strike="noStrike" kern="1200" baseline="0" dirty="0" smtClean="0">
                <a:solidFill>
                  <a:schemeClr val="tx1"/>
                </a:solidFill>
                <a:latin typeface="+mn-lt"/>
                <a:ea typeface="+mn-ea"/>
                <a:cs typeface="+mn-cs"/>
              </a:rPr>
              <a:t>for transmission. Each frame contains a frame header, a payload field for holding the packet, and a frame trailer</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a:t>
            </a:fld>
            <a:endParaRPr lang="en-US"/>
          </a:p>
        </p:txBody>
      </p:sp>
    </p:spTree>
    <p:extLst>
      <p:ext uri="{BB962C8B-B14F-4D97-AF65-F5344CB8AC3E}">
        <p14:creationId xmlns:p14="http://schemas.microsoft.com/office/powerpoint/2010/main" val="2046074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Explanation: In computer networks, the header is a part of the data that contains all the required information about the transmission of the file. It contains information like synchronization bytes, addresses, frame identifier etc.</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45</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Explanation: In computer networks, the header is a part of the data that contains all the required information about the transmission of the file. It contains information like synchronization bytes, addresses, frame identifier etc.</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46</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Explanation: The logical link control is a sublayer of data link layer whose main function is to manage traffic, flow and error control. This layer also acts as an interface between MAC layer and network layer.</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47</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Explanation: The logical link control is a sublayer of data link layer whose main function is to manage traffic, flow and error control. </a:t>
            </a:r>
            <a:r>
              <a:rPr lang="en-US" sz="1200" b="0" i="0" kern="1200" smtClean="0">
                <a:solidFill>
                  <a:schemeClr val="tx1"/>
                </a:solidFill>
                <a:effectLst/>
                <a:latin typeface="+mn-lt"/>
                <a:ea typeface="+mn-ea"/>
                <a:cs typeface="+mn-cs"/>
              </a:rPr>
              <a:t>This layer also acts as an interface between MAC layer and network layer.</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48</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Explanation: In computer networks, the data from application layer is sent to transport layer and is converted to segments. These segments are then transferred to the network layer and these are called packets. These packets are then sent to data link layer where they are encapsulated into frames. These frames are then transferred to physical layer where the frames are converted to bits.</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49</a:t>
            </a:fld>
            <a:endParaRPr lang="en-US"/>
          </a:p>
        </p:txBody>
      </p:sp>
    </p:spTree>
    <p:extLst>
      <p:ext uri="{BB962C8B-B14F-4D97-AF65-F5344CB8AC3E}">
        <p14:creationId xmlns:p14="http://schemas.microsoft.com/office/powerpoint/2010/main" val="224742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function of the data link layer is to provide services to the network layer.</a:t>
            </a:r>
          </a:p>
          <a:p>
            <a:r>
              <a:rPr lang="en-US" sz="1200" b="0" i="0" u="none" strike="noStrike" kern="1200" baseline="0" dirty="0" smtClean="0">
                <a:solidFill>
                  <a:schemeClr val="tx1"/>
                </a:solidFill>
                <a:latin typeface="+mn-lt"/>
                <a:ea typeface="+mn-ea"/>
                <a:cs typeface="+mn-cs"/>
              </a:rPr>
              <a:t>The principal service is transferring data from the network layer on the source machine to the network layer on the destination machine. On the source machine is an entity, call it a process, in the network layer that hands some bits to the data link layer for transmission to the destination. The job of the data link layer is to transmit the bits to the destination machine so they can be handed over to the network layer there</a:t>
            </a:r>
            <a:endParaRPr lang="en-US" sz="1200" b="1" dirty="0" smtClean="0">
              <a:latin typeface="Arial" charset="0"/>
              <a:cs typeface="Arial" charset="0"/>
            </a:endParaRPr>
          </a:p>
          <a:p>
            <a:r>
              <a:rPr lang="en-US" sz="1200" b="1" dirty="0" smtClean="0">
                <a:latin typeface="Arial" charset="0"/>
                <a:cs typeface="Arial" charset="0"/>
              </a:rPr>
              <a:t>On sending end, it converts data stream to signals bit by bit and sends over the underlying hardware.</a:t>
            </a:r>
          </a:p>
          <a:p>
            <a:r>
              <a:rPr lang="en-US" sz="1200" b="1" dirty="0" smtClean="0">
                <a:latin typeface="Arial" charset="0"/>
                <a:cs typeface="Arial" charset="0"/>
              </a:rPr>
              <a:t>On receiving end, it picks up data from hardware in the form of signals, assembles them in a recognizable frame format and hands over to upper layer.</a:t>
            </a:r>
          </a:p>
          <a:p>
            <a:endParaRPr lang="en-US" sz="1200" dirty="0" smtClean="0">
              <a:latin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5</a:t>
            </a:fld>
            <a:endParaRPr lang="en-US"/>
          </a:p>
        </p:txBody>
      </p:sp>
    </p:spTree>
    <p:extLst>
      <p:ext uri="{BB962C8B-B14F-4D97-AF65-F5344CB8AC3E}">
        <p14:creationId xmlns:p14="http://schemas.microsoft.com/office/powerpoint/2010/main" val="116314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Arial" charset="0"/>
                <a:cs typeface="Arial" charset="0"/>
              </a:rPr>
              <a:t>It has two sub layers – </a:t>
            </a:r>
            <a:r>
              <a:rPr lang="en-US" sz="1200" b="1" dirty="0" smtClean="0">
                <a:latin typeface="Arial" charset="0"/>
                <a:cs typeface="Arial" charset="0"/>
              </a:rPr>
              <a:t>logical link control </a:t>
            </a:r>
            <a:r>
              <a:rPr lang="en-US" sz="1200" dirty="0" smtClean="0">
                <a:latin typeface="Arial" charset="0"/>
                <a:cs typeface="Arial" charset="0"/>
              </a:rPr>
              <a:t>and </a:t>
            </a:r>
            <a:r>
              <a:rPr lang="en-US" sz="1200" b="1" dirty="0" smtClean="0">
                <a:latin typeface="Arial" charset="0"/>
                <a:cs typeface="Arial" charset="0"/>
              </a:rPr>
              <a:t>media access control</a:t>
            </a:r>
            <a:r>
              <a:rPr lang="en-US" sz="1200" dirty="0" smtClean="0">
                <a:latin typeface="Arial" charset="0"/>
                <a:cs typeface="Arial" charset="0"/>
              </a:rPr>
              <a:t>.</a:t>
            </a:r>
          </a:p>
          <a:p>
            <a:pPr marL="171450" indent="-171450">
              <a:buFont typeface="Wingdings" panose="05000000000000000000" pitchFamily="2" charset="2"/>
              <a:buChar char="ü"/>
            </a:pPr>
            <a:r>
              <a:rPr lang="en-US" sz="1200" kern="1200" dirty="0" smtClean="0">
                <a:solidFill>
                  <a:schemeClr val="tx1"/>
                </a:solidFill>
                <a:effectLst/>
                <a:latin typeface="+mn-lt"/>
                <a:ea typeface="+mn-ea"/>
                <a:cs typeface="+mn-cs"/>
              </a:rPr>
              <a:t>The logical link control is a </a:t>
            </a:r>
            <a:r>
              <a:rPr lang="en-US" sz="1200" kern="1200" dirty="0" err="1" smtClean="0">
                <a:solidFill>
                  <a:schemeClr val="tx1"/>
                </a:solidFill>
                <a:effectLst/>
                <a:latin typeface="+mn-lt"/>
                <a:ea typeface="+mn-ea"/>
                <a:cs typeface="+mn-cs"/>
              </a:rPr>
              <a:t>sublayer</a:t>
            </a:r>
            <a:r>
              <a:rPr lang="en-US" sz="1200" kern="1200" dirty="0" smtClean="0">
                <a:solidFill>
                  <a:schemeClr val="tx1"/>
                </a:solidFill>
                <a:effectLst/>
                <a:latin typeface="+mn-lt"/>
                <a:ea typeface="+mn-ea"/>
                <a:cs typeface="+mn-cs"/>
              </a:rPr>
              <a:t> of data link layer whose main function is to manage traffic, flow and error control. This layer also acts as an interface between MAC layer and network layer.</a:t>
            </a:r>
          </a:p>
          <a:p>
            <a:pPr marL="171450" indent="-171450">
              <a:buFont typeface="Wingdings" panose="05000000000000000000" pitchFamily="2" charset="2"/>
              <a:buChar char="ü"/>
            </a:pPr>
            <a:r>
              <a:rPr lang="en-US" sz="1200" kern="1200" dirty="0" smtClean="0">
                <a:solidFill>
                  <a:schemeClr val="tx1"/>
                </a:solidFill>
                <a:effectLst/>
                <a:latin typeface="+mn-lt"/>
                <a:ea typeface="+mn-ea"/>
                <a:cs typeface="+mn-cs"/>
              </a:rPr>
              <a:t>Media access control (MAC) deals with transmission of data packets to and from the network-interface card, and also to and from another remotely shared channel.</a:t>
            </a:r>
          </a:p>
          <a:p>
            <a:pPr marL="171450" indent="-171450">
              <a:buFont typeface="Wingdings" panose="05000000000000000000" pitchFamily="2" charset="2"/>
              <a:buChar char="ü"/>
            </a:pPr>
            <a:endParaRPr lang="en-US" sz="1200" dirty="0" smtClean="0">
              <a:latin typeface="Arial" charset="0"/>
              <a:cs typeface="Arial" charset="0"/>
            </a:endParaRPr>
          </a:p>
        </p:txBody>
      </p:sp>
      <p:sp>
        <p:nvSpPr>
          <p:cNvPr id="4" name="Slide Number Placeholder 3"/>
          <p:cNvSpPr>
            <a:spLocks noGrp="1"/>
          </p:cNvSpPr>
          <p:nvPr>
            <p:ph type="sldNum" sz="quarter" idx="10"/>
          </p:nvPr>
        </p:nvSpPr>
        <p:spPr/>
        <p:txBody>
          <a:bodyPr/>
          <a:lstStyle/>
          <a:p>
            <a:fld id="{349A0698-EC14-409E-8DD3-DC4EFA8BE610}" type="slidenum">
              <a:rPr lang="en-US" smtClean="0"/>
              <a:t>6</a:t>
            </a:fld>
            <a:endParaRPr lang="en-US"/>
          </a:p>
        </p:txBody>
      </p:sp>
    </p:spTree>
    <p:extLst>
      <p:ext uri="{BB962C8B-B14F-4D97-AF65-F5344CB8AC3E}">
        <p14:creationId xmlns:p14="http://schemas.microsoft.com/office/powerpoint/2010/main" val="231542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What the physical layer does is accept a raw bit stream and attempt to deliver it to the destination. If the channel is noisy, as it is for most wireless and some wired links, the physical layer will add some redundancy to its signals to reduce the bit error rate to a tolerable level. However, the bit stream received by the data link layer is not guaranteed to be error free.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bits may have different values and the number of bits received may be less than, equal to, or more than the number of bits transmitted. It is up to the data link layer to detect and, if necessary, correct errors.</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7</a:t>
            </a:fld>
            <a:endParaRPr lang="en-US"/>
          </a:p>
        </p:txBody>
      </p:sp>
    </p:spTree>
    <p:extLst>
      <p:ext uri="{BB962C8B-B14F-4D97-AF65-F5344CB8AC3E}">
        <p14:creationId xmlns:p14="http://schemas.microsoft.com/office/powerpoint/2010/main" val="112195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data link layer can be designed to offer various services. The actual services that are offered vary from protocol to protocol. Three reasonable possibilities that we will consider in turn are:</a:t>
            </a:r>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9</a:t>
            </a:fld>
            <a:endParaRPr lang="en-US"/>
          </a:p>
        </p:txBody>
      </p:sp>
    </p:spTree>
    <p:extLst>
      <p:ext uri="{BB962C8B-B14F-4D97-AF65-F5344CB8AC3E}">
        <p14:creationId xmlns:p14="http://schemas.microsoft.com/office/powerpoint/2010/main" val="335972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Unacknowledged connectionless service consists of having the source machine send independent frames to the destination machine without having the</a:t>
            </a:r>
          </a:p>
          <a:p>
            <a:r>
              <a:rPr lang="en-US" sz="1200" b="0" i="0" u="none" strike="noStrike" kern="1200" baseline="0" dirty="0" smtClean="0">
                <a:solidFill>
                  <a:schemeClr val="tx1"/>
                </a:solidFill>
                <a:latin typeface="+mn-lt"/>
                <a:ea typeface="+mn-ea"/>
                <a:cs typeface="+mn-cs"/>
              </a:rPr>
              <a:t>destination machine acknowledge them. </a:t>
            </a:r>
            <a:r>
              <a:rPr lang="en-US" sz="1200" b="1" i="0" u="none" strike="noStrike" kern="1200" baseline="0" dirty="0" smtClean="0">
                <a:solidFill>
                  <a:schemeClr val="tx1"/>
                </a:solidFill>
                <a:latin typeface="+mn-lt"/>
                <a:ea typeface="+mn-ea"/>
                <a:cs typeface="+mn-cs"/>
              </a:rPr>
              <a:t>Ethernet</a:t>
            </a:r>
            <a:r>
              <a:rPr lang="en-US" sz="1200" b="0" i="0" u="none" strike="noStrike" kern="1200" baseline="0" dirty="0" smtClean="0">
                <a:solidFill>
                  <a:schemeClr val="tx1"/>
                </a:solidFill>
                <a:latin typeface="+mn-lt"/>
                <a:ea typeface="+mn-ea"/>
                <a:cs typeface="+mn-cs"/>
              </a:rPr>
              <a:t> is a good example of a data link layer that provides this class of service. No logical connection is established beforehand or released afterward. If a frame is lost due to noise on the line, no attempt is made to detect the loss or recover from it in the data link layer. This class of service is appropriate when the error rate is very low, so recovery is left to higher layers. It is also appropriate for real-time traffic, such as voice, in which late data are worse than bad data.</a:t>
            </a:r>
            <a:endParaRPr lang="en-US" dirty="0" smtClean="0"/>
          </a:p>
          <a:p>
            <a:pPr marL="171450" indent="-171450">
              <a:buFont typeface="Arial" pitchFamily="34" charset="0"/>
              <a:buChar char="•"/>
            </a:pPr>
            <a:r>
              <a:rPr lang="en-US" dirty="0" smtClean="0"/>
              <a:t>Losses are taken care of at higher layers</a:t>
            </a:r>
          </a:p>
          <a:p>
            <a:pPr marL="171450" indent="-171450">
              <a:buFont typeface="Arial" pitchFamily="34" charset="0"/>
              <a:buChar char="•"/>
            </a:pPr>
            <a:r>
              <a:rPr lang="en-US" dirty="0" smtClean="0"/>
              <a:t>Used on reliable medium like coax cables or optical fiber, where the error rate is low.</a:t>
            </a:r>
          </a:p>
          <a:p>
            <a:pPr marL="171450" indent="-171450">
              <a:buFont typeface="Arial" pitchFamily="34" charset="0"/>
              <a:buChar char="•"/>
            </a:pPr>
            <a:r>
              <a:rPr lang="en-US" dirty="0" smtClean="0"/>
              <a:t>Appropriate for voice, where delay is worse than bad data.</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10</a:t>
            </a:fld>
            <a:endParaRPr lang="en-US"/>
          </a:p>
        </p:txBody>
      </p:sp>
    </p:spTree>
    <p:extLst>
      <p:ext uri="{BB962C8B-B14F-4D97-AF65-F5344CB8AC3E}">
        <p14:creationId xmlns:p14="http://schemas.microsoft.com/office/powerpoint/2010/main" val="361090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this service is offered, there are still no logical connections used, but each frame sent is individually acknowledged. In this way, the sender knows</a:t>
            </a:r>
          </a:p>
          <a:p>
            <a:r>
              <a:rPr lang="en-US" sz="1200" b="0" i="0" u="none" strike="noStrike" kern="1200" baseline="0" dirty="0" smtClean="0">
                <a:solidFill>
                  <a:schemeClr val="tx1"/>
                </a:solidFill>
                <a:latin typeface="+mn-lt"/>
                <a:ea typeface="+mn-ea"/>
                <a:cs typeface="+mn-cs"/>
              </a:rPr>
              <a:t>whether a frame has arrived correctly or been lost. If it has not arrived within a specified time interval, it can be sent again. This service is useful over unreliable channels, such as wireless systems. 802.11 (</a:t>
            </a:r>
            <a:r>
              <a:rPr lang="en-US" sz="1200" b="0" i="0" u="none" strike="noStrike" kern="1200" baseline="0" dirty="0" err="1" smtClean="0">
                <a:solidFill>
                  <a:schemeClr val="tx1"/>
                </a:solidFill>
                <a:latin typeface="+mn-lt"/>
                <a:ea typeface="+mn-ea"/>
                <a:cs typeface="+mn-cs"/>
              </a:rPr>
              <a:t>WiFi</a:t>
            </a:r>
            <a:r>
              <a:rPr lang="en-US" sz="1200" b="0" i="0" u="none" strike="noStrike" kern="1200" baseline="0" dirty="0" smtClean="0">
                <a:solidFill>
                  <a:schemeClr val="tx1"/>
                </a:solidFill>
                <a:latin typeface="+mn-lt"/>
                <a:ea typeface="+mn-ea"/>
                <a:cs typeface="+mn-cs"/>
              </a:rPr>
              <a:t>) is a good example of this class of service.</a:t>
            </a:r>
            <a:endParaRPr lang="en-US" sz="1200" dirty="0" smtClean="0"/>
          </a:p>
          <a:p>
            <a:pPr marL="171450" indent="-171450">
              <a:lnSpc>
                <a:spcPct val="90000"/>
              </a:lnSpc>
              <a:buFont typeface="Arial" pitchFamily="34" charset="0"/>
              <a:buChar char="•"/>
            </a:pPr>
            <a:r>
              <a:rPr lang="en-US" sz="1200" dirty="0" smtClean="0"/>
              <a:t>Useful on unreliable medium like wireless.</a:t>
            </a:r>
          </a:p>
          <a:p>
            <a:pPr marL="171450" indent="-171450">
              <a:lnSpc>
                <a:spcPct val="90000"/>
              </a:lnSpc>
              <a:buFont typeface="Arial" pitchFamily="34" charset="0"/>
              <a:buChar char="•"/>
            </a:pPr>
            <a:r>
              <a:rPr lang="en-US" sz="1200" dirty="0" smtClean="0"/>
              <a:t>Acknowledgements add delays.</a:t>
            </a:r>
          </a:p>
          <a:p>
            <a:pPr marL="171450" indent="-171450">
              <a:lnSpc>
                <a:spcPct val="90000"/>
              </a:lnSpc>
              <a:buFont typeface="Arial" pitchFamily="34" charset="0"/>
              <a:buChar char="•"/>
            </a:pPr>
            <a:r>
              <a:rPr lang="en-US" sz="1200" dirty="0" smtClean="0"/>
              <a:t>Adding ACK in the DLL rather than in the NL is just an optimization and not a requirement. Leaving it for the NL is inefficient as a large message (packet) has to be resent in that case in contrast to small frames here.</a:t>
            </a:r>
          </a:p>
          <a:p>
            <a:pPr marL="171450" indent="-171450">
              <a:lnSpc>
                <a:spcPct val="90000"/>
              </a:lnSpc>
              <a:buFont typeface="Arial" pitchFamily="34" charset="0"/>
              <a:buChar char="•"/>
            </a:pPr>
            <a:r>
              <a:rPr lang="en-US" sz="1200" dirty="0" smtClean="0"/>
              <a:t>On reliable channels, like fiber, the overhead associated with the ACK is not justified.</a:t>
            </a:r>
          </a:p>
          <a:p>
            <a:endParaRPr lang="en-US" dirty="0"/>
          </a:p>
        </p:txBody>
      </p:sp>
      <p:sp>
        <p:nvSpPr>
          <p:cNvPr id="4" name="Slide Number Placeholder 3"/>
          <p:cNvSpPr>
            <a:spLocks noGrp="1"/>
          </p:cNvSpPr>
          <p:nvPr>
            <p:ph type="sldNum" sz="quarter" idx="10"/>
          </p:nvPr>
        </p:nvSpPr>
        <p:spPr/>
        <p:txBody>
          <a:bodyPr/>
          <a:lstStyle/>
          <a:p>
            <a:fld id="{349A0698-EC14-409E-8DD3-DC4EFA8BE610}" type="slidenum">
              <a:rPr lang="en-US" smtClean="0"/>
              <a:t>11</a:t>
            </a:fld>
            <a:endParaRPr lang="en-US"/>
          </a:p>
        </p:txBody>
      </p:sp>
    </p:spTree>
    <p:extLst>
      <p:ext uri="{BB962C8B-B14F-4D97-AF65-F5344CB8AC3E}">
        <p14:creationId xmlns:p14="http://schemas.microsoft.com/office/powerpoint/2010/main" val="253896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17" name="bk object 17"/>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18" name="bk object 18"/>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17" name="bk object 17"/>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18" name="bk object 18"/>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17" name="bk object 17"/>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2" name="Holder 2"/>
          <p:cNvSpPr>
            <a:spLocks noGrp="1"/>
          </p:cNvSpPr>
          <p:nvPr>
            <p:ph type="title"/>
          </p:nvPr>
        </p:nvSpPr>
        <p:spPr>
          <a:xfrm>
            <a:off x="1180896" y="342138"/>
            <a:ext cx="2812415" cy="513715"/>
          </a:xfrm>
          <a:prstGeom prst="rect">
            <a:avLst/>
          </a:prstGeom>
        </p:spPr>
        <p:txBody>
          <a:bodyPr wrap="square" lIns="0" tIns="0" rIns="0" bIns="0">
            <a:spAutoFit/>
          </a:bodyPr>
          <a:lstStyle>
            <a:lvl1pPr>
              <a:defRPr sz="3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44500" y="1043431"/>
            <a:ext cx="7632700" cy="3869054"/>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ceptual_mode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Communication_syst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819400"/>
            <a:ext cx="3762375" cy="505908"/>
          </a:xfrm>
          <a:prstGeom prst="rect">
            <a:avLst/>
          </a:prstGeom>
        </p:spPr>
        <p:txBody>
          <a:bodyPr vert="horz" wrap="square" lIns="0" tIns="13335" rIns="0" bIns="0" rtlCol="0">
            <a:spAutoFit/>
          </a:bodyPr>
          <a:lstStyle/>
          <a:p>
            <a:pPr marL="12700">
              <a:lnSpc>
                <a:spcPct val="100000"/>
              </a:lnSpc>
              <a:spcBef>
                <a:spcPts val="105"/>
              </a:spcBef>
            </a:pPr>
            <a:r>
              <a:rPr lang="en-US" spc="-370" dirty="0"/>
              <a:t>DATA </a:t>
            </a:r>
            <a:r>
              <a:rPr lang="en-US" spc="-225" dirty="0"/>
              <a:t>LINK</a:t>
            </a:r>
            <a:r>
              <a:rPr lang="en-US" spc="-295" dirty="0"/>
              <a:t> </a:t>
            </a:r>
            <a:r>
              <a:rPr lang="en-US" spc="-375" dirty="0"/>
              <a:t>LAYER</a:t>
            </a:r>
            <a:endParaRPr b="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p:nvPr/>
        </p:nvSpPr>
        <p:spPr>
          <a:xfrm>
            <a:off x="307340" y="946530"/>
            <a:ext cx="8757285" cy="3439795"/>
          </a:xfrm>
          <a:prstGeom prst="rect">
            <a:avLst/>
          </a:prstGeom>
        </p:spPr>
        <p:txBody>
          <a:bodyPr vert="horz" wrap="square" lIns="0" tIns="12065" rIns="0" bIns="0" rtlCol="0">
            <a:spAutoFit/>
          </a:bodyPr>
          <a:lstStyle/>
          <a:p>
            <a:pPr marL="12700" marR="5080" algn="just">
              <a:lnSpc>
                <a:spcPct val="100000"/>
              </a:lnSpc>
              <a:spcBef>
                <a:spcPts val="95"/>
              </a:spcBef>
              <a:buChar char="•"/>
              <a:tabLst>
                <a:tab pos="217170" algn="l"/>
              </a:tabLst>
            </a:pPr>
            <a:r>
              <a:rPr sz="2800" spc="-85" dirty="0">
                <a:latin typeface="Arial"/>
                <a:cs typeface="Arial"/>
              </a:rPr>
              <a:t>In </a:t>
            </a:r>
            <a:r>
              <a:rPr sz="2800" spc="-55" dirty="0">
                <a:latin typeface="Arial"/>
                <a:cs typeface="Arial"/>
              </a:rPr>
              <a:t>this </a:t>
            </a:r>
            <a:r>
              <a:rPr sz="2800" spc="-60" dirty="0">
                <a:latin typeface="Arial"/>
                <a:cs typeface="Arial"/>
              </a:rPr>
              <a:t>type </a:t>
            </a:r>
            <a:r>
              <a:rPr sz="2800" spc="-5" dirty="0">
                <a:latin typeface="Arial"/>
                <a:cs typeface="Arial"/>
              </a:rPr>
              <a:t>of </a:t>
            </a:r>
            <a:r>
              <a:rPr sz="2800" spc="-135" dirty="0">
                <a:latin typeface="Arial"/>
                <a:cs typeface="Arial"/>
              </a:rPr>
              <a:t>service </a:t>
            </a:r>
            <a:r>
              <a:rPr sz="2800" spc="-145" dirty="0">
                <a:latin typeface="Arial"/>
                <a:cs typeface="Arial"/>
              </a:rPr>
              <a:t>source </a:t>
            </a:r>
            <a:r>
              <a:rPr sz="2800" spc="-125" dirty="0">
                <a:latin typeface="Arial"/>
                <a:cs typeface="Arial"/>
              </a:rPr>
              <a:t>machine </a:t>
            </a:r>
            <a:r>
              <a:rPr sz="2800" spc="-200" dirty="0">
                <a:latin typeface="Arial"/>
                <a:cs typeface="Arial"/>
              </a:rPr>
              <a:t>sends </a:t>
            </a:r>
            <a:r>
              <a:rPr sz="2800" spc="-125" dirty="0">
                <a:latin typeface="Arial"/>
                <a:cs typeface="Arial"/>
              </a:rPr>
              <a:t>frames </a:t>
            </a:r>
            <a:r>
              <a:rPr sz="2800" spc="10" dirty="0">
                <a:latin typeface="Arial"/>
                <a:cs typeface="Arial"/>
              </a:rPr>
              <a:t>to  </a:t>
            </a:r>
            <a:r>
              <a:rPr sz="2800" spc="-70" dirty="0">
                <a:latin typeface="Arial"/>
                <a:cs typeface="Arial"/>
              </a:rPr>
              <a:t>destination </a:t>
            </a:r>
            <a:r>
              <a:rPr sz="2800" spc="-125" dirty="0">
                <a:latin typeface="Arial"/>
                <a:cs typeface="Arial"/>
              </a:rPr>
              <a:t>machine </a:t>
            </a:r>
            <a:r>
              <a:rPr sz="2800" spc="-10" dirty="0">
                <a:latin typeface="Arial"/>
                <a:cs typeface="Arial"/>
              </a:rPr>
              <a:t>but </a:t>
            </a:r>
            <a:r>
              <a:rPr sz="2800" spc="-35" dirty="0">
                <a:latin typeface="Arial"/>
                <a:cs typeface="Arial"/>
              </a:rPr>
              <a:t>the </a:t>
            </a:r>
            <a:r>
              <a:rPr sz="2800" spc="-70" dirty="0">
                <a:latin typeface="Arial"/>
                <a:cs typeface="Arial"/>
              </a:rPr>
              <a:t>destination </a:t>
            </a:r>
            <a:r>
              <a:rPr sz="2800" spc="-125" dirty="0">
                <a:latin typeface="Arial"/>
                <a:cs typeface="Arial"/>
              </a:rPr>
              <a:t>machine </a:t>
            </a:r>
            <a:r>
              <a:rPr sz="2800" spc="-165" dirty="0">
                <a:latin typeface="Arial"/>
                <a:cs typeface="Arial"/>
              </a:rPr>
              <a:t>does </a:t>
            </a:r>
            <a:r>
              <a:rPr sz="2800" spc="-5" dirty="0">
                <a:latin typeface="Arial"/>
                <a:cs typeface="Arial"/>
              </a:rPr>
              <a:t>not  </a:t>
            </a:r>
            <a:r>
              <a:rPr sz="2800" spc="-170" dirty="0">
                <a:latin typeface="Arial"/>
                <a:cs typeface="Arial"/>
              </a:rPr>
              <a:t>send </a:t>
            </a:r>
            <a:r>
              <a:rPr sz="2800" spc="-165" dirty="0">
                <a:latin typeface="Arial"/>
                <a:cs typeface="Arial"/>
              </a:rPr>
              <a:t>any </a:t>
            </a:r>
            <a:r>
              <a:rPr sz="2800" spc="-114" dirty="0">
                <a:latin typeface="Arial"/>
                <a:cs typeface="Arial"/>
              </a:rPr>
              <a:t>acknowledgement </a:t>
            </a:r>
            <a:r>
              <a:rPr sz="2800" spc="-5" dirty="0">
                <a:latin typeface="Arial"/>
                <a:cs typeface="Arial"/>
              </a:rPr>
              <a:t>of </a:t>
            </a:r>
            <a:r>
              <a:rPr sz="2800" spc="-114" dirty="0">
                <a:latin typeface="Arial"/>
                <a:cs typeface="Arial"/>
              </a:rPr>
              <a:t>these </a:t>
            </a:r>
            <a:r>
              <a:rPr sz="2800" spc="-125" dirty="0">
                <a:latin typeface="Arial"/>
                <a:cs typeface="Arial"/>
              </a:rPr>
              <a:t>frames </a:t>
            </a:r>
            <a:r>
              <a:rPr sz="2800" spc="-170" dirty="0">
                <a:latin typeface="Arial"/>
                <a:cs typeface="Arial"/>
              </a:rPr>
              <a:t>back </a:t>
            </a:r>
            <a:r>
              <a:rPr sz="2800" spc="25" dirty="0">
                <a:latin typeface="Arial"/>
                <a:cs typeface="Arial"/>
              </a:rPr>
              <a:t>to </a:t>
            </a:r>
            <a:r>
              <a:rPr sz="2800" spc="-35" dirty="0">
                <a:latin typeface="Arial"/>
                <a:cs typeface="Arial"/>
              </a:rPr>
              <a:t>the  </a:t>
            </a:r>
            <a:r>
              <a:rPr sz="2800" spc="-140" dirty="0">
                <a:latin typeface="Arial"/>
                <a:cs typeface="Arial"/>
              </a:rPr>
              <a:t>source. </a:t>
            </a:r>
            <a:r>
              <a:rPr sz="2800" spc="-190" dirty="0">
                <a:latin typeface="Arial"/>
                <a:cs typeface="Arial"/>
              </a:rPr>
              <a:t>Hence </a:t>
            </a:r>
            <a:r>
              <a:rPr sz="2800" spc="80" dirty="0">
                <a:latin typeface="Arial"/>
                <a:cs typeface="Arial"/>
              </a:rPr>
              <a:t>it </a:t>
            </a:r>
            <a:r>
              <a:rPr sz="2800" spc="-150" dirty="0">
                <a:latin typeface="Arial"/>
                <a:cs typeface="Arial"/>
              </a:rPr>
              <a:t>is </a:t>
            </a:r>
            <a:r>
              <a:rPr sz="2800" spc="-114" dirty="0">
                <a:latin typeface="Arial"/>
                <a:cs typeface="Arial"/>
              </a:rPr>
              <a:t>called </a:t>
            </a:r>
            <a:r>
              <a:rPr sz="2800" spc="-125" dirty="0">
                <a:latin typeface="Arial"/>
                <a:cs typeface="Arial"/>
              </a:rPr>
              <a:t>unacknowledged</a:t>
            </a:r>
            <a:r>
              <a:rPr sz="2800" spc="-260" dirty="0">
                <a:latin typeface="Arial"/>
                <a:cs typeface="Arial"/>
              </a:rPr>
              <a:t> </a:t>
            </a:r>
            <a:r>
              <a:rPr sz="2800" spc="-130" dirty="0">
                <a:latin typeface="Arial"/>
                <a:cs typeface="Arial"/>
              </a:rPr>
              <a:t>service.</a:t>
            </a:r>
            <a:endParaRPr sz="2800" dirty="0">
              <a:latin typeface="Arial"/>
              <a:cs typeface="Arial"/>
            </a:endParaRPr>
          </a:p>
          <a:p>
            <a:pPr marL="12700" marR="8890" algn="just">
              <a:lnSpc>
                <a:spcPct val="100000"/>
              </a:lnSpc>
              <a:buChar char="•"/>
              <a:tabLst>
                <a:tab pos="217170" algn="l"/>
              </a:tabLst>
            </a:pPr>
            <a:r>
              <a:rPr sz="2800" spc="-160" dirty="0">
                <a:latin typeface="Arial"/>
                <a:cs typeface="Arial"/>
              </a:rPr>
              <a:t>There </a:t>
            </a:r>
            <a:r>
              <a:rPr sz="2800" spc="-150" dirty="0">
                <a:latin typeface="Arial"/>
                <a:cs typeface="Arial"/>
              </a:rPr>
              <a:t>is </a:t>
            </a:r>
            <a:r>
              <a:rPr sz="2800" spc="-90" dirty="0">
                <a:latin typeface="Arial"/>
                <a:cs typeface="Arial"/>
              </a:rPr>
              <a:t>no </a:t>
            </a:r>
            <a:r>
              <a:rPr sz="2800" spc="-35" dirty="0">
                <a:latin typeface="Arial"/>
                <a:cs typeface="Arial"/>
              </a:rPr>
              <a:t>error </a:t>
            </a:r>
            <a:r>
              <a:rPr sz="2800" spc="-50" dirty="0">
                <a:latin typeface="Arial"/>
                <a:cs typeface="Arial"/>
              </a:rPr>
              <a:t>control </a:t>
            </a:r>
            <a:r>
              <a:rPr sz="2800" i="1" spc="-90" dirty="0">
                <a:latin typeface="Arial"/>
                <a:cs typeface="Arial"/>
              </a:rPr>
              <a:t>i.e. </a:t>
            </a:r>
            <a:r>
              <a:rPr sz="2800" spc="45" dirty="0">
                <a:latin typeface="Arial"/>
                <a:cs typeface="Arial"/>
              </a:rPr>
              <a:t>if </a:t>
            </a:r>
            <a:r>
              <a:rPr sz="2800" spc="-165" dirty="0">
                <a:latin typeface="Arial"/>
                <a:cs typeface="Arial"/>
              </a:rPr>
              <a:t>any </a:t>
            </a:r>
            <a:r>
              <a:rPr sz="2800" spc="-85" dirty="0">
                <a:latin typeface="Arial"/>
                <a:cs typeface="Arial"/>
              </a:rPr>
              <a:t>frame </a:t>
            </a:r>
            <a:r>
              <a:rPr sz="2800" spc="-150" dirty="0">
                <a:latin typeface="Arial"/>
                <a:cs typeface="Arial"/>
              </a:rPr>
              <a:t>is </a:t>
            </a:r>
            <a:r>
              <a:rPr sz="2800" spc="-65" dirty="0">
                <a:latin typeface="Arial"/>
                <a:cs typeface="Arial"/>
              </a:rPr>
              <a:t>lost </a:t>
            </a:r>
            <a:r>
              <a:rPr sz="2800" spc="-120" dirty="0">
                <a:latin typeface="Arial"/>
                <a:cs typeface="Arial"/>
              </a:rPr>
              <a:t>due </a:t>
            </a:r>
            <a:r>
              <a:rPr sz="2800" spc="10" dirty="0">
                <a:latin typeface="Arial"/>
                <a:cs typeface="Arial"/>
              </a:rPr>
              <a:t>to  </a:t>
            </a:r>
            <a:r>
              <a:rPr sz="2800" spc="-130" dirty="0">
                <a:latin typeface="Arial"/>
                <a:cs typeface="Arial"/>
              </a:rPr>
              <a:t>noise </a:t>
            </a:r>
            <a:r>
              <a:rPr sz="2800" spc="-90" dirty="0">
                <a:latin typeface="Arial"/>
                <a:cs typeface="Arial"/>
              </a:rPr>
              <a:t>on </a:t>
            </a:r>
            <a:r>
              <a:rPr sz="2800" spc="-35" dirty="0">
                <a:latin typeface="Arial"/>
                <a:cs typeface="Arial"/>
              </a:rPr>
              <a:t>the </a:t>
            </a:r>
            <a:r>
              <a:rPr sz="2800" spc="-65" dirty="0">
                <a:latin typeface="Arial"/>
                <a:cs typeface="Arial"/>
              </a:rPr>
              <a:t>line, </a:t>
            </a:r>
            <a:r>
              <a:rPr sz="2800" spc="-90" dirty="0">
                <a:latin typeface="Arial"/>
                <a:cs typeface="Arial"/>
              </a:rPr>
              <a:t>no </a:t>
            </a:r>
            <a:r>
              <a:rPr sz="2800" spc="-30" dirty="0">
                <a:latin typeface="Arial"/>
                <a:cs typeface="Arial"/>
              </a:rPr>
              <a:t>attempt </a:t>
            </a:r>
            <a:r>
              <a:rPr sz="2800" spc="-150" dirty="0">
                <a:latin typeface="Arial"/>
                <a:cs typeface="Arial"/>
              </a:rPr>
              <a:t>is </a:t>
            </a:r>
            <a:r>
              <a:rPr sz="2800" spc="-145" dirty="0">
                <a:latin typeface="Arial"/>
                <a:cs typeface="Arial"/>
              </a:rPr>
              <a:t>made </a:t>
            </a:r>
            <a:r>
              <a:rPr sz="2800" spc="25" dirty="0">
                <a:latin typeface="Arial"/>
                <a:cs typeface="Arial"/>
              </a:rPr>
              <a:t>to</a:t>
            </a:r>
            <a:r>
              <a:rPr sz="2800" spc="-555" dirty="0">
                <a:latin typeface="Arial"/>
                <a:cs typeface="Arial"/>
              </a:rPr>
              <a:t> </a:t>
            </a:r>
            <a:r>
              <a:rPr sz="2800" spc="-114" dirty="0">
                <a:latin typeface="Arial"/>
                <a:cs typeface="Arial"/>
              </a:rPr>
              <a:t>recover </a:t>
            </a:r>
            <a:r>
              <a:rPr sz="2800" spc="30" dirty="0">
                <a:latin typeface="Arial"/>
                <a:cs typeface="Arial"/>
              </a:rPr>
              <a:t>it.</a:t>
            </a:r>
            <a:endParaRPr sz="2800" dirty="0">
              <a:latin typeface="Arial"/>
              <a:cs typeface="Arial"/>
            </a:endParaRPr>
          </a:p>
          <a:p>
            <a:pPr marL="297180" indent="-284480" algn="just">
              <a:lnSpc>
                <a:spcPct val="100000"/>
              </a:lnSpc>
              <a:buChar char="•"/>
              <a:tabLst>
                <a:tab pos="297815" algn="l"/>
              </a:tabLst>
            </a:pPr>
            <a:r>
              <a:rPr sz="2800" spc="-185" dirty="0">
                <a:latin typeface="Arial"/>
                <a:cs typeface="Arial"/>
              </a:rPr>
              <a:t>This </a:t>
            </a:r>
            <a:r>
              <a:rPr sz="2800" spc="-65" dirty="0">
                <a:latin typeface="Arial"/>
                <a:cs typeface="Arial"/>
              </a:rPr>
              <a:t>type </a:t>
            </a:r>
            <a:r>
              <a:rPr sz="2800" spc="-5" dirty="0">
                <a:latin typeface="Arial"/>
                <a:cs typeface="Arial"/>
              </a:rPr>
              <a:t>of </a:t>
            </a:r>
            <a:r>
              <a:rPr sz="2800" spc="-135" dirty="0">
                <a:latin typeface="Arial"/>
                <a:cs typeface="Arial"/>
              </a:rPr>
              <a:t>service </a:t>
            </a:r>
            <a:r>
              <a:rPr sz="2800" spc="-150" dirty="0">
                <a:latin typeface="Arial"/>
                <a:cs typeface="Arial"/>
              </a:rPr>
              <a:t>is </a:t>
            </a:r>
            <a:r>
              <a:rPr sz="2800" spc="-170" dirty="0">
                <a:latin typeface="Arial"/>
                <a:cs typeface="Arial"/>
              </a:rPr>
              <a:t>used </a:t>
            </a:r>
            <a:r>
              <a:rPr sz="2800" spc="-95" dirty="0">
                <a:latin typeface="Arial"/>
                <a:cs typeface="Arial"/>
              </a:rPr>
              <a:t>when </a:t>
            </a:r>
            <a:r>
              <a:rPr sz="2800" spc="-40" dirty="0">
                <a:latin typeface="Arial"/>
                <a:cs typeface="Arial"/>
              </a:rPr>
              <a:t>error </a:t>
            </a:r>
            <a:r>
              <a:rPr sz="2800" spc="-75" dirty="0">
                <a:latin typeface="Arial"/>
                <a:cs typeface="Arial"/>
              </a:rPr>
              <a:t>rate </a:t>
            </a:r>
            <a:r>
              <a:rPr sz="2800" spc="-150" dirty="0">
                <a:latin typeface="Arial"/>
                <a:cs typeface="Arial"/>
              </a:rPr>
              <a:t>is</a:t>
            </a:r>
            <a:r>
              <a:rPr sz="2800" spc="-450" dirty="0">
                <a:latin typeface="Arial"/>
                <a:cs typeface="Arial"/>
              </a:rPr>
              <a:t> </a:t>
            </a:r>
            <a:r>
              <a:rPr sz="2800" spc="-90" dirty="0">
                <a:latin typeface="Arial"/>
                <a:cs typeface="Arial"/>
              </a:rPr>
              <a:t>low.</a:t>
            </a:r>
            <a:endParaRPr sz="2800" dirty="0">
              <a:latin typeface="Arial"/>
              <a:cs typeface="Arial"/>
            </a:endParaRPr>
          </a:p>
          <a:p>
            <a:pPr marL="12700" algn="just">
              <a:lnSpc>
                <a:spcPct val="100000"/>
              </a:lnSpc>
              <a:spcBef>
                <a:spcPts val="5"/>
              </a:spcBef>
              <a:buChar char="•"/>
              <a:tabLst>
                <a:tab pos="217170" algn="l"/>
              </a:tabLst>
            </a:pPr>
            <a:r>
              <a:rPr sz="2800" spc="40" dirty="0">
                <a:latin typeface="Arial"/>
                <a:cs typeface="Arial"/>
              </a:rPr>
              <a:t>It </a:t>
            </a:r>
            <a:r>
              <a:rPr sz="2800" spc="-150" dirty="0">
                <a:latin typeface="Arial"/>
                <a:cs typeface="Arial"/>
              </a:rPr>
              <a:t>is </a:t>
            </a:r>
            <a:r>
              <a:rPr sz="2800" spc="-95" dirty="0">
                <a:latin typeface="Arial"/>
                <a:cs typeface="Arial"/>
              </a:rPr>
              <a:t>suitable </a:t>
            </a:r>
            <a:r>
              <a:rPr sz="2800" spc="-15" dirty="0">
                <a:latin typeface="Arial"/>
                <a:cs typeface="Arial"/>
              </a:rPr>
              <a:t>for </a:t>
            </a:r>
            <a:r>
              <a:rPr sz="2800" spc="-95" dirty="0">
                <a:latin typeface="Arial"/>
                <a:cs typeface="Arial"/>
              </a:rPr>
              <a:t>real </a:t>
            </a:r>
            <a:r>
              <a:rPr sz="2800" spc="-25" dirty="0">
                <a:latin typeface="Arial"/>
                <a:cs typeface="Arial"/>
              </a:rPr>
              <a:t>time traffic</a:t>
            </a:r>
            <a:r>
              <a:rPr sz="2800" spc="-465" dirty="0">
                <a:latin typeface="Arial"/>
                <a:cs typeface="Arial"/>
              </a:rPr>
              <a:t> </a:t>
            </a:r>
            <a:r>
              <a:rPr sz="2800" spc="-180" dirty="0">
                <a:latin typeface="Arial"/>
                <a:cs typeface="Arial"/>
              </a:rPr>
              <a:t>such </a:t>
            </a:r>
            <a:r>
              <a:rPr sz="2800" spc="-265" dirty="0">
                <a:latin typeface="Arial"/>
                <a:cs typeface="Arial"/>
              </a:rPr>
              <a:t>as </a:t>
            </a:r>
            <a:r>
              <a:rPr sz="2800" spc="-165" dirty="0">
                <a:latin typeface="Arial"/>
                <a:cs typeface="Arial"/>
              </a:rPr>
              <a:t>speech.</a:t>
            </a:r>
            <a:endParaRPr sz="2800" dirty="0">
              <a:latin typeface="Arial"/>
              <a:cs typeface="Arial"/>
            </a:endParaRPr>
          </a:p>
        </p:txBody>
      </p:sp>
      <p:sp>
        <p:nvSpPr>
          <p:cNvPr id="4" name="object 4"/>
          <p:cNvSpPr txBox="1">
            <a:spLocks noGrp="1"/>
          </p:cNvSpPr>
          <p:nvPr>
            <p:ph type="title"/>
          </p:nvPr>
        </p:nvSpPr>
        <p:spPr>
          <a:xfrm>
            <a:off x="554672" y="372490"/>
            <a:ext cx="8034655" cy="574040"/>
          </a:xfrm>
          <a:prstGeom prst="rect">
            <a:avLst/>
          </a:prstGeom>
        </p:spPr>
        <p:txBody>
          <a:bodyPr vert="horz" wrap="square" lIns="0" tIns="12700" rIns="0" bIns="0" rtlCol="0">
            <a:spAutoFit/>
          </a:bodyPr>
          <a:lstStyle/>
          <a:p>
            <a:pPr marL="12700">
              <a:lnSpc>
                <a:spcPct val="100000"/>
              </a:lnSpc>
              <a:spcBef>
                <a:spcPts val="100"/>
              </a:spcBef>
            </a:pPr>
            <a:r>
              <a:rPr sz="3600" spc="-204" dirty="0"/>
              <a:t>1.Unacknowledged </a:t>
            </a:r>
            <a:r>
              <a:rPr sz="3600" spc="-200" dirty="0"/>
              <a:t>connectionless</a:t>
            </a:r>
            <a:r>
              <a:rPr sz="3600" spc="-290" dirty="0"/>
              <a:t> </a:t>
            </a:r>
            <a:r>
              <a:rPr sz="3600" spc="-225" dirty="0"/>
              <a:t>service</a:t>
            </a:r>
            <a:endParaRPr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57999"/>
            <a:ext cx="9144000" cy="1905"/>
          </a:xfrm>
          <a:custGeom>
            <a:avLst/>
            <a:gdLst/>
            <a:ahLst/>
            <a:cxnLst/>
            <a:rect l="l" t="t" r="r" b="b"/>
            <a:pathLst>
              <a:path w="9144000" h="1904">
                <a:moveTo>
                  <a:pt x="9144000" y="1588"/>
                </a:moveTo>
                <a:lnTo>
                  <a:pt x="0" y="0"/>
                </a:lnTo>
              </a:path>
            </a:pathLst>
          </a:custGeom>
          <a:ln w="9144">
            <a:solidFill>
              <a:srgbClr val="252525"/>
            </a:solidFill>
          </a:ln>
        </p:spPr>
        <p:txBody>
          <a:bodyPr wrap="square" lIns="0" tIns="0" rIns="0" bIns="0" rtlCol="0"/>
          <a:lstStyle/>
          <a:p>
            <a:endParaRPr/>
          </a:p>
        </p:txBody>
      </p:sp>
      <p:sp>
        <p:nvSpPr>
          <p:cNvPr id="3" name="object 3"/>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4" name="object 4"/>
          <p:cNvSpPr txBox="1">
            <a:spLocks noGrp="1"/>
          </p:cNvSpPr>
          <p:nvPr>
            <p:ph type="title"/>
          </p:nvPr>
        </p:nvSpPr>
        <p:spPr>
          <a:xfrm>
            <a:off x="916939" y="309117"/>
            <a:ext cx="7646670" cy="574040"/>
          </a:xfrm>
          <a:prstGeom prst="rect">
            <a:avLst/>
          </a:prstGeom>
        </p:spPr>
        <p:txBody>
          <a:bodyPr vert="horz" wrap="square" lIns="0" tIns="12700" rIns="0" bIns="0" rtlCol="0">
            <a:spAutoFit/>
          </a:bodyPr>
          <a:lstStyle/>
          <a:p>
            <a:pPr marL="12700">
              <a:lnSpc>
                <a:spcPct val="100000"/>
              </a:lnSpc>
              <a:spcBef>
                <a:spcPts val="100"/>
              </a:spcBef>
            </a:pPr>
            <a:r>
              <a:rPr sz="3600" spc="-325" dirty="0"/>
              <a:t>2. </a:t>
            </a:r>
            <a:r>
              <a:rPr sz="3600" spc="-190" dirty="0"/>
              <a:t>Acknowledged </a:t>
            </a:r>
            <a:r>
              <a:rPr sz="3600" spc="-200" dirty="0"/>
              <a:t>connectionless</a:t>
            </a:r>
            <a:r>
              <a:rPr sz="3600" spc="-275" dirty="0"/>
              <a:t> </a:t>
            </a:r>
            <a:r>
              <a:rPr sz="3600" spc="-225" dirty="0"/>
              <a:t>service</a:t>
            </a:r>
            <a:endParaRPr sz="3600" dirty="0"/>
          </a:p>
        </p:txBody>
      </p:sp>
      <p:sp>
        <p:nvSpPr>
          <p:cNvPr id="5" name="object 5"/>
          <p:cNvSpPr txBox="1"/>
          <p:nvPr/>
        </p:nvSpPr>
        <p:spPr>
          <a:xfrm>
            <a:off x="383540" y="1677669"/>
            <a:ext cx="8682990" cy="3866515"/>
          </a:xfrm>
          <a:prstGeom prst="rect">
            <a:avLst/>
          </a:prstGeom>
        </p:spPr>
        <p:txBody>
          <a:bodyPr vert="horz" wrap="square" lIns="0" tIns="12065" rIns="0" bIns="0" rtlCol="0">
            <a:spAutoFit/>
          </a:bodyPr>
          <a:lstStyle/>
          <a:p>
            <a:pPr marL="12700" marR="7620" algn="just">
              <a:lnSpc>
                <a:spcPct val="100000"/>
              </a:lnSpc>
              <a:spcBef>
                <a:spcPts val="95"/>
              </a:spcBef>
              <a:buChar char="•"/>
              <a:tabLst>
                <a:tab pos="217170" algn="l"/>
              </a:tabLst>
            </a:pPr>
            <a:r>
              <a:rPr sz="2800" spc="-125" dirty="0">
                <a:latin typeface="Arial"/>
                <a:cs typeface="Arial"/>
              </a:rPr>
              <a:t>When </a:t>
            </a:r>
            <a:r>
              <a:rPr sz="2800" spc="-35" dirty="0">
                <a:latin typeface="Arial"/>
                <a:cs typeface="Arial"/>
              </a:rPr>
              <a:t>the </a:t>
            </a:r>
            <a:r>
              <a:rPr sz="2800" spc="-135" dirty="0">
                <a:latin typeface="Arial"/>
                <a:cs typeface="Arial"/>
              </a:rPr>
              <a:t>sender </a:t>
            </a:r>
            <a:r>
              <a:rPr sz="2800" spc="-195" dirty="0">
                <a:latin typeface="Arial"/>
                <a:cs typeface="Arial"/>
              </a:rPr>
              <a:t>sends </a:t>
            </a:r>
            <a:r>
              <a:rPr sz="2800" spc="-35" dirty="0">
                <a:latin typeface="Arial"/>
                <a:cs typeface="Arial"/>
              </a:rPr>
              <a:t>the </a:t>
            </a:r>
            <a:r>
              <a:rPr sz="2800" spc="-110" dirty="0">
                <a:latin typeface="Arial"/>
                <a:cs typeface="Arial"/>
              </a:rPr>
              <a:t>data </a:t>
            </a:r>
            <a:r>
              <a:rPr sz="2800" spc="-125" dirty="0">
                <a:latin typeface="Arial"/>
                <a:cs typeface="Arial"/>
              </a:rPr>
              <a:t>frames </a:t>
            </a:r>
            <a:r>
              <a:rPr sz="2800" spc="25" dirty="0">
                <a:latin typeface="Arial"/>
                <a:cs typeface="Arial"/>
              </a:rPr>
              <a:t>to </a:t>
            </a:r>
            <a:r>
              <a:rPr sz="2800" spc="-70" dirty="0">
                <a:latin typeface="Arial"/>
                <a:cs typeface="Arial"/>
              </a:rPr>
              <a:t>destination,  destination </a:t>
            </a:r>
            <a:r>
              <a:rPr sz="2800" spc="-125" dirty="0">
                <a:latin typeface="Arial"/>
                <a:cs typeface="Arial"/>
              </a:rPr>
              <a:t>machine </a:t>
            </a:r>
            <a:r>
              <a:rPr sz="2800" spc="-195" dirty="0">
                <a:latin typeface="Arial"/>
                <a:cs typeface="Arial"/>
              </a:rPr>
              <a:t>sends </a:t>
            </a:r>
            <a:r>
              <a:rPr sz="2800" spc="-165" dirty="0">
                <a:latin typeface="Arial"/>
                <a:cs typeface="Arial"/>
              </a:rPr>
              <a:t>back </a:t>
            </a:r>
            <a:r>
              <a:rPr sz="2800" spc="-35" dirty="0">
                <a:latin typeface="Arial"/>
                <a:cs typeface="Arial"/>
              </a:rPr>
              <a:t>the </a:t>
            </a:r>
            <a:r>
              <a:rPr sz="2800" spc="-114" dirty="0">
                <a:latin typeface="Arial"/>
                <a:cs typeface="Arial"/>
              </a:rPr>
              <a:t>acknowledgement </a:t>
            </a:r>
            <a:r>
              <a:rPr sz="2800" spc="-5" dirty="0">
                <a:latin typeface="Arial"/>
                <a:cs typeface="Arial"/>
              </a:rPr>
              <a:t>of  </a:t>
            </a:r>
            <a:r>
              <a:rPr sz="2800" spc="-114" dirty="0">
                <a:latin typeface="Arial"/>
                <a:cs typeface="Arial"/>
              </a:rPr>
              <a:t>these</a:t>
            </a:r>
            <a:r>
              <a:rPr sz="2800" spc="-140" dirty="0">
                <a:latin typeface="Arial"/>
                <a:cs typeface="Arial"/>
              </a:rPr>
              <a:t> </a:t>
            </a:r>
            <a:r>
              <a:rPr sz="2800" spc="-120" dirty="0">
                <a:latin typeface="Arial"/>
                <a:cs typeface="Arial"/>
              </a:rPr>
              <a:t>frames.</a:t>
            </a:r>
            <a:endParaRPr sz="2800" dirty="0">
              <a:latin typeface="Arial"/>
              <a:cs typeface="Arial"/>
            </a:endParaRPr>
          </a:p>
          <a:p>
            <a:pPr marL="12700" marR="5080" algn="just">
              <a:lnSpc>
                <a:spcPct val="100000"/>
              </a:lnSpc>
              <a:spcBef>
                <a:spcPts val="5"/>
              </a:spcBef>
              <a:buChar char="•"/>
              <a:tabLst>
                <a:tab pos="217170" algn="l"/>
              </a:tabLst>
            </a:pPr>
            <a:r>
              <a:rPr sz="2800" spc="-185" dirty="0">
                <a:latin typeface="Arial"/>
                <a:cs typeface="Arial"/>
              </a:rPr>
              <a:t>This </a:t>
            </a:r>
            <a:r>
              <a:rPr sz="2800" spc="-60" dirty="0">
                <a:latin typeface="Arial"/>
                <a:cs typeface="Arial"/>
              </a:rPr>
              <a:t>type </a:t>
            </a:r>
            <a:r>
              <a:rPr sz="2800" spc="-5" dirty="0">
                <a:latin typeface="Arial"/>
                <a:cs typeface="Arial"/>
              </a:rPr>
              <a:t>of </a:t>
            </a:r>
            <a:r>
              <a:rPr sz="2800" spc="-135" dirty="0">
                <a:latin typeface="Arial"/>
                <a:cs typeface="Arial"/>
              </a:rPr>
              <a:t>service </a:t>
            </a:r>
            <a:r>
              <a:rPr sz="2800" spc="-114" dirty="0">
                <a:latin typeface="Arial"/>
                <a:cs typeface="Arial"/>
              </a:rPr>
              <a:t>provides </a:t>
            </a:r>
            <a:r>
              <a:rPr sz="2800" spc="-60" dirty="0">
                <a:latin typeface="Arial"/>
                <a:cs typeface="Arial"/>
              </a:rPr>
              <a:t>additional </a:t>
            </a:r>
            <a:r>
              <a:rPr sz="2800" spc="-35" dirty="0">
                <a:latin typeface="Arial"/>
                <a:cs typeface="Arial"/>
              </a:rPr>
              <a:t>reliability </a:t>
            </a:r>
            <a:r>
              <a:rPr sz="2800" spc="-185" dirty="0">
                <a:latin typeface="Arial"/>
                <a:cs typeface="Arial"/>
              </a:rPr>
              <a:t>because  </a:t>
            </a:r>
            <a:r>
              <a:rPr sz="2800" spc="-150" dirty="0">
                <a:latin typeface="Arial"/>
                <a:cs typeface="Arial"/>
              </a:rPr>
              <a:t>source </a:t>
            </a:r>
            <a:r>
              <a:rPr sz="2800" spc="-125" dirty="0">
                <a:latin typeface="Arial"/>
                <a:cs typeface="Arial"/>
              </a:rPr>
              <a:t>machine </a:t>
            </a:r>
            <a:r>
              <a:rPr sz="2800" spc="-60" dirty="0">
                <a:latin typeface="Arial"/>
                <a:cs typeface="Arial"/>
              </a:rPr>
              <a:t>retransmit </a:t>
            </a:r>
            <a:r>
              <a:rPr sz="2800" spc="-35" dirty="0">
                <a:latin typeface="Arial"/>
                <a:cs typeface="Arial"/>
              </a:rPr>
              <a:t>the </a:t>
            </a:r>
            <a:r>
              <a:rPr sz="2800" spc="-125" dirty="0">
                <a:latin typeface="Arial"/>
                <a:cs typeface="Arial"/>
              </a:rPr>
              <a:t>frames </a:t>
            </a:r>
            <a:r>
              <a:rPr sz="2800" spc="40" dirty="0">
                <a:latin typeface="Arial"/>
                <a:cs typeface="Arial"/>
              </a:rPr>
              <a:t>if </a:t>
            </a:r>
            <a:r>
              <a:rPr sz="2800" spc="80" dirty="0">
                <a:latin typeface="Arial"/>
                <a:cs typeface="Arial"/>
              </a:rPr>
              <a:t>it </a:t>
            </a:r>
            <a:r>
              <a:rPr sz="2800" spc="-165" dirty="0">
                <a:latin typeface="Arial"/>
                <a:cs typeface="Arial"/>
              </a:rPr>
              <a:t>does </a:t>
            </a:r>
            <a:r>
              <a:rPr sz="2800" spc="-10" dirty="0">
                <a:latin typeface="Arial"/>
                <a:cs typeface="Arial"/>
              </a:rPr>
              <a:t>not </a:t>
            </a:r>
            <a:r>
              <a:rPr sz="2800" spc="-125" dirty="0">
                <a:latin typeface="Arial"/>
                <a:cs typeface="Arial"/>
              </a:rPr>
              <a:t>receive  </a:t>
            </a:r>
            <a:r>
              <a:rPr sz="2800" spc="-35" dirty="0">
                <a:latin typeface="Arial"/>
                <a:cs typeface="Arial"/>
              </a:rPr>
              <a:t>the </a:t>
            </a:r>
            <a:r>
              <a:rPr sz="2800" spc="-114" dirty="0">
                <a:latin typeface="Arial"/>
                <a:cs typeface="Arial"/>
              </a:rPr>
              <a:t>acknowledgement </a:t>
            </a:r>
            <a:r>
              <a:rPr sz="2800" spc="-5" dirty="0">
                <a:latin typeface="Arial"/>
                <a:cs typeface="Arial"/>
              </a:rPr>
              <a:t>of </a:t>
            </a:r>
            <a:r>
              <a:rPr sz="2800" spc="-120" dirty="0">
                <a:latin typeface="Arial"/>
                <a:cs typeface="Arial"/>
              </a:rPr>
              <a:t>these </a:t>
            </a:r>
            <a:r>
              <a:rPr sz="2800" spc="-125" dirty="0">
                <a:latin typeface="Arial"/>
                <a:cs typeface="Arial"/>
              </a:rPr>
              <a:t>frames </a:t>
            </a:r>
            <a:r>
              <a:rPr sz="2800" spc="-5" dirty="0">
                <a:latin typeface="Arial"/>
                <a:cs typeface="Arial"/>
              </a:rPr>
              <a:t>within </a:t>
            </a:r>
            <a:r>
              <a:rPr sz="2800" spc="-35" dirty="0">
                <a:latin typeface="Arial"/>
                <a:cs typeface="Arial"/>
              </a:rPr>
              <a:t>the </a:t>
            </a:r>
            <a:r>
              <a:rPr sz="2800" spc="-110" dirty="0">
                <a:latin typeface="Arial"/>
                <a:cs typeface="Arial"/>
              </a:rPr>
              <a:t>specified  </a:t>
            </a:r>
            <a:r>
              <a:rPr sz="2800" spc="-35" dirty="0">
                <a:latin typeface="Arial"/>
                <a:cs typeface="Arial"/>
              </a:rPr>
              <a:t>time.</a:t>
            </a:r>
            <a:endParaRPr sz="2800" dirty="0">
              <a:latin typeface="Arial"/>
              <a:cs typeface="Arial"/>
            </a:endParaRPr>
          </a:p>
          <a:p>
            <a:pPr marL="12700" marR="5080" algn="just">
              <a:lnSpc>
                <a:spcPct val="100000"/>
              </a:lnSpc>
              <a:buChar char="•"/>
              <a:tabLst>
                <a:tab pos="217170" algn="l"/>
              </a:tabLst>
            </a:pPr>
            <a:r>
              <a:rPr sz="2800" spc="-185" dirty="0">
                <a:latin typeface="Arial"/>
                <a:cs typeface="Arial"/>
              </a:rPr>
              <a:t>This </a:t>
            </a:r>
            <a:r>
              <a:rPr sz="2800" spc="-135" dirty="0">
                <a:latin typeface="Arial"/>
                <a:cs typeface="Arial"/>
              </a:rPr>
              <a:t>service </a:t>
            </a:r>
            <a:r>
              <a:rPr sz="2800" spc="-150" dirty="0">
                <a:latin typeface="Arial"/>
                <a:cs typeface="Arial"/>
              </a:rPr>
              <a:t>is </a:t>
            </a:r>
            <a:r>
              <a:rPr sz="2800" spc="-100" dirty="0">
                <a:latin typeface="Arial"/>
                <a:cs typeface="Arial"/>
              </a:rPr>
              <a:t>useful over </a:t>
            </a:r>
            <a:r>
              <a:rPr sz="2800" spc="-80" dirty="0">
                <a:latin typeface="Arial"/>
                <a:cs typeface="Arial"/>
              </a:rPr>
              <a:t>unreliable </a:t>
            </a:r>
            <a:r>
              <a:rPr sz="2800" spc="-140" dirty="0">
                <a:latin typeface="Arial"/>
                <a:cs typeface="Arial"/>
              </a:rPr>
              <a:t>channels, </a:t>
            </a:r>
            <a:r>
              <a:rPr sz="2800" spc="-180" dirty="0">
                <a:latin typeface="Arial"/>
                <a:cs typeface="Arial"/>
              </a:rPr>
              <a:t>such </a:t>
            </a:r>
            <a:r>
              <a:rPr sz="2800" spc="-250" dirty="0">
                <a:latin typeface="Arial"/>
                <a:cs typeface="Arial"/>
              </a:rPr>
              <a:t>as  </a:t>
            </a:r>
            <a:r>
              <a:rPr sz="2800" spc="-120" dirty="0">
                <a:latin typeface="Arial"/>
                <a:cs typeface="Arial"/>
              </a:rPr>
              <a:t>wireless</a:t>
            </a:r>
            <a:r>
              <a:rPr sz="2800" spc="-145" dirty="0">
                <a:latin typeface="Arial"/>
                <a:cs typeface="Arial"/>
              </a:rPr>
              <a:t> </a:t>
            </a:r>
            <a:r>
              <a:rPr sz="2800" spc="-175" dirty="0">
                <a:latin typeface="Arial"/>
                <a:cs typeface="Arial"/>
              </a:rPr>
              <a:t>systems.</a:t>
            </a:r>
            <a:endParaRPr sz="2800"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322275" y="232359"/>
            <a:ext cx="8658225" cy="574675"/>
          </a:xfrm>
          <a:prstGeom prst="rect">
            <a:avLst/>
          </a:prstGeom>
        </p:spPr>
        <p:txBody>
          <a:bodyPr vert="horz" wrap="square" lIns="0" tIns="12700" rIns="0" bIns="0" rtlCol="0">
            <a:spAutoFit/>
          </a:bodyPr>
          <a:lstStyle/>
          <a:p>
            <a:pPr marL="12700">
              <a:lnSpc>
                <a:spcPct val="100000"/>
              </a:lnSpc>
              <a:spcBef>
                <a:spcPts val="100"/>
              </a:spcBef>
            </a:pPr>
            <a:r>
              <a:rPr sz="3600" spc="-325" dirty="0"/>
              <a:t>3. </a:t>
            </a:r>
            <a:r>
              <a:rPr sz="3600" spc="-195" dirty="0"/>
              <a:t>Acknowledged </a:t>
            </a:r>
            <a:r>
              <a:rPr sz="3600" spc="-210" dirty="0"/>
              <a:t>connection oriented</a:t>
            </a:r>
            <a:r>
              <a:rPr sz="3600" spc="-330" dirty="0"/>
              <a:t> </a:t>
            </a:r>
            <a:r>
              <a:rPr sz="3600" spc="-229" dirty="0"/>
              <a:t>service</a:t>
            </a:r>
            <a:endParaRPr sz="3600"/>
          </a:p>
        </p:txBody>
      </p:sp>
      <p:sp>
        <p:nvSpPr>
          <p:cNvPr id="4" name="object 4"/>
          <p:cNvSpPr txBox="1"/>
          <p:nvPr/>
        </p:nvSpPr>
        <p:spPr>
          <a:xfrm>
            <a:off x="535940" y="960500"/>
            <a:ext cx="8223250" cy="3439160"/>
          </a:xfrm>
          <a:prstGeom prst="rect">
            <a:avLst/>
          </a:prstGeom>
        </p:spPr>
        <p:txBody>
          <a:bodyPr vert="horz" wrap="square" lIns="0" tIns="12065" rIns="0" bIns="0" rtlCol="0">
            <a:spAutoFit/>
          </a:bodyPr>
          <a:lstStyle/>
          <a:p>
            <a:pPr marL="12700" marR="5080">
              <a:lnSpc>
                <a:spcPct val="100000"/>
              </a:lnSpc>
              <a:spcBef>
                <a:spcPts val="95"/>
              </a:spcBef>
              <a:buFont typeface="Arial"/>
              <a:buChar char="•"/>
              <a:tabLst>
                <a:tab pos="221615" algn="l"/>
                <a:tab pos="1156970" algn="l"/>
                <a:tab pos="2496820" algn="l"/>
                <a:tab pos="3006090" algn="l"/>
                <a:tab pos="3760470" algn="l"/>
                <a:tab pos="4791075" algn="l"/>
                <a:tab pos="7122795" algn="l"/>
              </a:tabLst>
            </a:pPr>
            <a:r>
              <a:rPr sz="2800" spc="-5" dirty="0">
                <a:latin typeface="Georgia"/>
                <a:cs typeface="Georgia"/>
              </a:rPr>
              <a:t>This	</a:t>
            </a:r>
            <a:r>
              <a:rPr sz="2800" spc="-10" dirty="0">
                <a:latin typeface="Georgia"/>
                <a:cs typeface="Georgia"/>
              </a:rPr>
              <a:t>s</a:t>
            </a:r>
            <a:r>
              <a:rPr sz="2800" spc="10" dirty="0">
                <a:latin typeface="Georgia"/>
                <a:cs typeface="Georgia"/>
              </a:rPr>
              <a:t>e</a:t>
            </a:r>
            <a:r>
              <a:rPr sz="2800" spc="-5" dirty="0">
                <a:latin typeface="Georgia"/>
                <a:cs typeface="Georgia"/>
              </a:rPr>
              <a:t>rvice</a:t>
            </a:r>
            <a:r>
              <a:rPr sz="2800" dirty="0">
                <a:latin typeface="Georgia"/>
                <a:cs typeface="Georgia"/>
              </a:rPr>
              <a:t>	</a:t>
            </a:r>
            <a:r>
              <a:rPr sz="2800" spc="-10" dirty="0">
                <a:latin typeface="Georgia"/>
                <a:cs typeface="Georgia"/>
              </a:rPr>
              <a:t>i</a:t>
            </a:r>
            <a:r>
              <a:rPr sz="2800" spc="-5" dirty="0">
                <a:latin typeface="Georgia"/>
                <a:cs typeface="Georgia"/>
              </a:rPr>
              <a:t>s</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a:t>
            </a:r>
            <a:r>
              <a:rPr sz="2800" dirty="0">
                <a:latin typeface="Georgia"/>
                <a:cs typeface="Georgia"/>
              </a:rPr>
              <a:t>	</a:t>
            </a:r>
            <a:r>
              <a:rPr sz="2800" spc="-5" dirty="0">
                <a:latin typeface="Georgia"/>
                <a:cs typeface="Georgia"/>
              </a:rPr>
              <a:t>most</a:t>
            </a:r>
            <a:r>
              <a:rPr sz="2800" dirty="0">
                <a:latin typeface="Georgia"/>
                <a:cs typeface="Georgia"/>
              </a:rPr>
              <a:t>	</a:t>
            </a:r>
            <a:r>
              <a:rPr sz="2800" spc="-10" dirty="0">
                <a:latin typeface="Georgia"/>
                <a:cs typeface="Georgia"/>
              </a:rPr>
              <a:t>s</a:t>
            </a:r>
            <a:r>
              <a:rPr sz="2800" dirty="0">
                <a:latin typeface="Georgia"/>
                <a:cs typeface="Georgia"/>
              </a:rPr>
              <a:t>o</a:t>
            </a:r>
            <a:r>
              <a:rPr sz="2800" spc="-10" dirty="0">
                <a:latin typeface="Georgia"/>
                <a:cs typeface="Georgia"/>
              </a:rPr>
              <a:t>phis</a:t>
            </a:r>
            <a:r>
              <a:rPr sz="2800" dirty="0">
                <a:latin typeface="Georgia"/>
                <a:cs typeface="Georgia"/>
              </a:rPr>
              <a:t>ti</a:t>
            </a:r>
            <a:r>
              <a:rPr sz="2800" spc="-10" dirty="0">
                <a:latin typeface="Georgia"/>
                <a:cs typeface="Georgia"/>
              </a:rPr>
              <a:t>cate</a:t>
            </a:r>
            <a:r>
              <a:rPr sz="2800" spc="-5" dirty="0">
                <a:latin typeface="Georgia"/>
                <a:cs typeface="Georgia"/>
              </a:rPr>
              <a:t>d</a:t>
            </a:r>
            <a:r>
              <a:rPr sz="2800" dirty="0">
                <a:latin typeface="Georgia"/>
                <a:cs typeface="Georgia"/>
              </a:rPr>
              <a:t>	</a:t>
            </a:r>
            <a:r>
              <a:rPr sz="2800" spc="-10" dirty="0">
                <a:latin typeface="Georgia"/>
                <a:cs typeface="Georgia"/>
              </a:rPr>
              <a:t>s</a:t>
            </a:r>
            <a:r>
              <a:rPr sz="2800" spc="10" dirty="0">
                <a:latin typeface="Georgia"/>
                <a:cs typeface="Georgia"/>
              </a:rPr>
              <a:t>e</a:t>
            </a:r>
            <a:r>
              <a:rPr sz="2800" spc="-5" dirty="0">
                <a:latin typeface="Georgia"/>
                <a:cs typeface="Georgia"/>
              </a:rPr>
              <a:t>rvice  </a:t>
            </a:r>
            <a:r>
              <a:rPr sz="2800" spc="-10" dirty="0">
                <a:latin typeface="Georgia"/>
                <a:cs typeface="Georgia"/>
              </a:rPr>
              <a:t>provided by data link </a:t>
            </a:r>
            <a:r>
              <a:rPr sz="2800" spc="-5" dirty="0">
                <a:latin typeface="Georgia"/>
                <a:cs typeface="Georgia"/>
              </a:rPr>
              <a:t>layer </a:t>
            </a:r>
            <a:r>
              <a:rPr sz="2800" spc="-10" dirty="0">
                <a:latin typeface="Georgia"/>
                <a:cs typeface="Georgia"/>
              </a:rPr>
              <a:t>to </a:t>
            </a:r>
            <a:r>
              <a:rPr sz="2800" spc="-5" dirty="0">
                <a:latin typeface="Georgia"/>
                <a:cs typeface="Georgia"/>
              </a:rPr>
              <a:t>network</a:t>
            </a:r>
            <a:r>
              <a:rPr sz="2800" spc="110" dirty="0">
                <a:latin typeface="Georgia"/>
                <a:cs typeface="Georgia"/>
              </a:rPr>
              <a:t> </a:t>
            </a:r>
            <a:r>
              <a:rPr sz="2800" spc="-5" dirty="0">
                <a:latin typeface="Georgia"/>
                <a:cs typeface="Georgia"/>
              </a:rPr>
              <a:t>layer.</a:t>
            </a:r>
            <a:endParaRPr sz="2800">
              <a:latin typeface="Georgia"/>
              <a:cs typeface="Georgia"/>
            </a:endParaRPr>
          </a:p>
          <a:p>
            <a:pPr marL="12700" marR="5080">
              <a:lnSpc>
                <a:spcPct val="100000"/>
              </a:lnSpc>
              <a:buFont typeface="Arial"/>
              <a:buChar char="•"/>
              <a:tabLst>
                <a:tab pos="221615" algn="l"/>
                <a:tab pos="770255" algn="l"/>
                <a:tab pos="1556385" algn="l"/>
                <a:tab pos="2937510" algn="l"/>
                <a:tab pos="3821429" algn="l"/>
                <a:tab pos="5266690" algn="l"/>
                <a:tab pos="6007100" algn="l"/>
                <a:tab pos="7025640" algn="l"/>
              </a:tabLst>
            </a:pPr>
            <a:r>
              <a:rPr sz="2800" spc="-5" dirty="0">
                <a:latin typeface="Georgia"/>
                <a:cs typeface="Georgia"/>
              </a:rPr>
              <a:t>In	</a:t>
            </a:r>
            <a:r>
              <a:rPr sz="2800" spc="-10" dirty="0">
                <a:latin typeface="Georgia"/>
                <a:cs typeface="Georgia"/>
              </a:rPr>
              <a:t>thi</a:t>
            </a:r>
            <a:r>
              <a:rPr sz="2800" spc="-5" dirty="0">
                <a:latin typeface="Georgia"/>
                <a:cs typeface="Georgia"/>
              </a:rPr>
              <a:t>s</a:t>
            </a:r>
            <a:r>
              <a:rPr sz="2800" dirty="0">
                <a:latin typeface="Georgia"/>
                <a:cs typeface="Georgia"/>
              </a:rPr>
              <a:t>	</a:t>
            </a:r>
            <a:r>
              <a:rPr sz="2800" spc="-10" dirty="0">
                <a:latin typeface="Georgia"/>
                <a:cs typeface="Georgia"/>
              </a:rPr>
              <a:t>s</a:t>
            </a:r>
            <a:r>
              <a:rPr sz="2800" dirty="0">
                <a:latin typeface="Georgia"/>
                <a:cs typeface="Georgia"/>
              </a:rPr>
              <a:t>e</a:t>
            </a:r>
            <a:r>
              <a:rPr sz="2800" spc="-5" dirty="0">
                <a:latin typeface="Georgia"/>
                <a:cs typeface="Georgia"/>
              </a:rPr>
              <a:t>rvice,</a:t>
            </a:r>
            <a:r>
              <a:rPr sz="2800" dirty="0">
                <a:latin typeface="Georgia"/>
                <a:cs typeface="Georgia"/>
              </a:rPr>
              <a:t>	</a:t>
            </a:r>
            <a:r>
              <a:rPr sz="2800" spc="-10" dirty="0">
                <a:latin typeface="Georgia"/>
                <a:cs typeface="Georgia"/>
              </a:rPr>
              <a:t>dat</a:t>
            </a:r>
            <a:r>
              <a:rPr sz="2800" spc="-5" dirty="0">
                <a:latin typeface="Georgia"/>
                <a:cs typeface="Georgia"/>
              </a:rPr>
              <a:t>a</a:t>
            </a:r>
            <a:r>
              <a:rPr sz="2800" dirty="0">
                <a:latin typeface="Georgia"/>
                <a:cs typeface="Georgia"/>
              </a:rPr>
              <a:t>	</a:t>
            </a:r>
            <a:r>
              <a:rPr sz="2800" spc="-10" dirty="0">
                <a:latin typeface="Georgia"/>
                <a:cs typeface="Georgia"/>
              </a:rPr>
              <a:t>t</a:t>
            </a:r>
            <a:r>
              <a:rPr sz="2800" spc="5" dirty="0">
                <a:latin typeface="Georgia"/>
                <a:cs typeface="Georgia"/>
              </a:rPr>
              <a:t>r</a:t>
            </a:r>
            <a:r>
              <a:rPr sz="2800" spc="-5" dirty="0">
                <a:latin typeface="Georgia"/>
                <a:cs typeface="Georgia"/>
              </a:rPr>
              <a:t>ansf</a:t>
            </a:r>
            <a:r>
              <a:rPr sz="2800" dirty="0">
                <a:latin typeface="Georgia"/>
                <a:cs typeface="Georgia"/>
              </a:rPr>
              <a:t>e</a:t>
            </a:r>
            <a:r>
              <a:rPr sz="2800" spc="-5" dirty="0">
                <a:latin typeface="Georgia"/>
                <a:cs typeface="Georgia"/>
              </a:rPr>
              <a:t>r</a:t>
            </a:r>
            <a:r>
              <a:rPr sz="2800" dirty="0">
                <a:latin typeface="Georgia"/>
                <a:cs typeface="Georgia"/>
              </a:rPr>
              <a:t>	</a:t>
            </a:r>
            <a:r>
              <a:rPr sz="2800" spc="-10" dirty="0">
                <a:latin typeface="Georgia"/>
                <a:cs typeface="Georgia"/>
              </a:rPr>
              <a:t>ha</a:t>
            </a:r>
            <a:r>
              <a:rPr sz="2800" spc="-5" dirty="0">
                <a:latin typeface="Georgia"/>
                <a:cs typeface="Georgia"/>
              </a:rPr>
              <a:t>s</a:t>
            </a:r>
            <a:r>
              <a:rPr sz="2800" dirty="0">
                <a:latin typeface="Georgia"/>
                <a:cs typeface="Georgia"/>
              </a:rPr>
              <a:t>	</a:t>
            </a:r>
            <a:r>
              <a:rPr sz="2800" spc="-10" dirty="0">
                <a:latin typeface="Georgia"/>
                <a:cs typeface="Georgia"/>
              </a:rPr>
              <a:t>thre</a:t>
            </a:r>
            <a:r>
              <a:rPr sz="2800" spc="-5" dirty="0">
                <a:latin typeface="Georgia"/>
                <a:cs typeface="Georgia"/>
              </a:rPr>
              <a:t>e</a:t>
            </a:r>
            <a:r>
              <a:rPr sz="2800" dirty="0">
                <a:latin typeface="Georgia"/>
                <a:cs typeface="Georgia"/>
              </a:rPr>
              <a:t>	</a:t>
            </a:r>
            <a:r>
              <a:rPr sz="2800" spc="-10" dirty="0">
                <a:latin typeface="Georgia"/>
                <a:cs typeface="Georgia"/>
              </a:rPr>
              <a:t>di</a:t>
            </a:r>
            <a:r>
              <a:rPr sz="2800" spc="5" dirty="0">
                <a:latin typeface="Georgia"/>
                <a:cs typeface="Georgia"/>
              </a:rPr>
              <a:t>s</a:t>
            </a:r>
            <a:r>
              <a:rPr sz="2800" spc="-10" dirty="0">
                <a:latin typeface="Georgia"/>
                <a:cs typeface="Georgia"/>
              </a:rPr>
              <a:t>tin</a:t>
            </a:r>
            <a:r>
              <a:rPr sz="2800" dirty="0">
                <a:latin typeface="Georgia"/>
                <a:cs typeface="Georgia"/>
              </a:rPr>
              <a:t>c</a:t>
            </a:r>
            <a:r>
              <a:rPr sz="2800" spc="-5" dirty="0">
                <a:latin typeface="Georgia"/>
                <a:cs typeface="Georgia"/>
              </a:rPr>
              <a:t>t  phases:-</a:t>
            </a:r>
            <a:endParaRPr sz="2800">
              <a:latin typeface="Georgia"/>
              <a:cs typeface="Georgia"/>
            </a:endParaRPr>
          </a:p>
          <a:p>
            <a:pPr marL="554990" lvl="1" indent="-457200">
              <a:lnSpc>
                <a:spcPct val="100000"/>
              </a:lnSpc>
              <a:buAutoNum type="romanLcParenBoth"/>
              <a:tabLst>
                <a:tab pos="555625" algn="l"/>
              </a:tabLst>
            </a:pPr>
            <a:r>
              <a:rPr sz="2800" spc="-5" dirty="0">
                <a:latin typeface="Georgia"/>
                <a:cs typeface="Georgia"/>
              </a:rPr>
              <a:t>Connection establishment</a:t>
            </a:r>
            <a:endParaRPr sz="2800">
              <a:latin typeface="Georgia"/>
              <a:cs typeface="Georgia"/>
            </a:endParaRPr>
          </a:p>
          <a:p>
            <a:pPr marL="660400" lvl="1" indent="-562610">
              <a:lnSpc>
                <a:spcPct val="100000"/>
              </a:lnSpc>
              <a:buAutoNum type="romanLcParenBoth"/>
              <a:tabLst>
                <a:tab pos="661035" algn="l"/>
              </a:tabLst>
            </a:pPr>
            <a:r>
              <a:rPr sz="2800" spc="-5" dirty="0">
                <a:latin typeface="Georgia"/>
                <a:cs typeface="Georgia"/>
              </a:rPr>
              <a:t>Actual </a:t>
            </a:r>
            <a:r>
              <a:rPr sz="2800" spc="-10" dirty="0">
                <a:latin typeface="Georgia"/>
                <a:cs typeface="Georgia"/>
              </a:rPr>
              <a:t>data</a:t>
            </a:r>
            <a:r>
              <a:rPr sz="2800" spc="30" dirty="0">
                <a:latin typeface="Georgia"/>
                <a:cs typeface="Georgia"/>
              </a:rPr>
              <a:t> </a:t>
            </a:r>
            <a:r>
              <a:rPr sz="2800" spc="-5" dirty="0">
                <a:latin typeface="Georgia"/>
                <a:cs typeface="Georgia"/>
              </a:rPr>
              <a:t>transfer</a:t>
            </a:r>
            <a:endParaRPr sz="2800">
              <a:latin typeface="Georgia"/>
              <a:cs typeface="Georgia"/>
            </a:endParaRPr>
          </a:p>
          <a:p>
            <a:pPr marL="765810" lvl="1" indent="-668020">
              <a:lnSpc>
                <a:spcPct val="100000"/>
              </a:lnSpc>
              <a:spcBef>
                <a:spcPts val="5"/>
              </a:spcBef>
              <a:buAutoNum type="romanLcParenBoth"/>
              <a:tabLst>
                <a:tab pos="765810" algn="l"/>
              </a:tabLst>
            </a:pPr>
            <a:r>
              <a:rPr sz="2800" spc="-5" dirty="0">
                <a:latin typeface="Georgia"/>
                <a:cs typeface="Georgia"/>
              </a:rPr>
              <a:t>Connection</a:t>
            </a:r>
            <a:r>
              <a:rPr sz="2800" spc="-15" dirty="0">
                <a:latin typeface="Georgia"/>
                <a:cs typeface="Georgia"/>
              </a:rPr>
              <a:t> </a:t>
            </a:r>
            <a:r>
              <a:rPr sz="2800" spc="-5" dirty="0">
                <a:latin typeface="Georgia"/>
                <a:cs typeface="Georgia"/>
              </a:rPr>
              <a:t>release</a:t>
            </a:r>
            <a:endParaRPr sz="2800">
              <a:latin typeface="Georgia"/>
              <a:cs typeface="Georgia"/>
            </a:endParaRPr>
          </a:p>
          <a:p>
            <a:pPr marL="12700">
              <a:lnSpc>
                <a:spcPct val="100000"/>
              </a:lnSpc>
              <a:buFont typeface="Arial"/>
              <a:buChar char="•"/>
              <a:tabLst>
                <a:tab pos="221615" algn="l"/>
              </a:tabLst>
            </a:pPr>
            <a:r>
              <a:rPr sz="2800" spc="-5" dirty="0">
                <a:latin typeface="Georgia"/>
                <a:cs typeface="Georgia"/>
              </a:rPr>
              <a:t>Here, each frame being </a:t>
            </a:r>
            <a:r>
              <a:rPr sz="2800" spc="-10" dirty="0">
                <a:latin typeface="Georgia"/>
                <a:cs typeface="Georgia"/>
              </a:rPr>
              <a:t>transmitted </a:t>
            </a:r>
            <a:r>
              <a:rPr sz="2800" spc="-5" dirty="0">
                <a:latin typeface="Georgia"/>
                <a:cs typeface="Georgia"/>
              </a:rPr>
              <a:t>from </a:t>
            </a:r>
            <a:r>
              <a:rPr sz="2800" dirty="0">
                <a:latin typeface="Georgia"/>
                <a:cs typeface="Georgia"/>
              </a:rPr>
              <a:t>source</a:t>
            </a:r>
            <a:r>
              <a:rPr sz="2800" spc="380" dirty="0">
                <a:latin typeface="Georgia"/>
                <a:cs typeface="Georgia"/>
              </a:rPr>
              <a:t> </a:t>
            </a:r>
            <a:r>
              <a:rPr sz="2800" spc="-15" dirty="0">
                <a:latin typeface="Georgia"/>
                <a:cs typeface="Georgia"/>
              </a:rPr>
              <a:t>to</a:t>
            </a:r>
            <a:endParaRPr sz="2800">
              <a:latin typeface="Georgia"/>
              <a:cs typeface="Georgia"/>
            </a:endParaRPr>
          </a:p>
        </p:txBody>
      </p:sp>
      <p:sp>
        <p:nvSpPr>
          <p:cNvPr id="5" name="object 5"/>
          <p:cNvSpPr txBox="1"/>
          <p:nvPr/>
        </p:nvSpPr>
        <p:spPr>
          <a:xfrm>
            <a:off x="7614666" y="4374896"/>
            <a:ext cx="1143635" cy="452120"/>
          </a:xfrm>
          <a:prstGeom prst="rect">
            <a:avLst/>
          </a:prstGeom>
        </p:spPr>
        <p:txBody>
          <a:bodyPr vert="horz" wrap="square" lIns="0" tIns="12065" rIns="0" bIns="0" rtlCol="0">
            <a:spAutoFit/>
          </a:bodyPr>
          <a:lstStyle/>
          <a:p>
            <a:pPr marL="12700">
              <a:lnSpc>
                <a:spcPct val="100000"/>
              </a:lnSpc>
              <a:spcBef>
                <a:spcPts val="95"/>
              </a:spcBef>
              <a:tabLst>
                <a:tab pos="873125" algn="l"/>
              </a:tabLst>
            </a:pPr>
            <a:r>
              <a:rPr sz="2800" spc="-5" dirty="0">
                <a:latin typeface="Georgia"/>
                <a:cs typeface="Georgia"/>
              </a:rPr>
              <a:t>a</a:t>
            </a:r>
            <a:r>
              <a:rPr sz="2800" dirty="0">
                <a:latin typeface="Georgia"/>
                <a:cs typeface="Georgia"/>
              </a:rPr>
              <a:t>n</a:t>
            </a:r>
            <a:r>
              <a:rPr sz="2800" spc="-5" dirty="0">
                <a:latin typeface="Georgia"/>
                <a:cs typeface="Georgia"/>
              </a:rPr>
              <a:t>d</a:t>
            </a:r>
            <a:r>
              <a:rPr sz="2800" dirty="0">
                <a:latin typeface="Georgia"/>
                <a:cs typeface="Georgia"/>
              </a:rPr>
              <a:t>	</a:t>
            </a:r>
            <a:r>
              <a:rPr sz="2800" spc="-10" dirty="0">
                <a:latin typeface="Georgia"/>
                <a:cs typeface="Georgia"/>
              </a:rPr>
              <a:t>is</a:t>
            </a:r>
            <a:endParaRPr sz="2800">
              <a:latin typeface="Georgia"/>
              <a:cs typeface="Georgia"/>
            </a:endParaRPr>
          </a:p>
        </p:txBody>
      </p:sp>
      <p:sp>
        <p:nvSpPr>
          <p:cNvPr id="6" name="object 6"/>
          <p:cNvSpPr txBox="1"/>
          <p:nvPr/>
        </p:nvSpPr>
        <p:spPr>
          <a:xfrm>
            <a:off x="535940" y="4374896"/>
            <a:ext cx="6837045" cy="1305560"/>
          </a:xfrm>
          <a:prstGeom prst="rect">
            <a:avLst/>
          </a:prstGeom>
        </p:spPr>
        <p:txBody>
          <a:bodyPr vert="horz" wrap="square" lIns="0" tIns="12065" rIns="0" bIns="0" rtlCol="0">
            <a:spAutoFit/>
          </a:bodyPr>
          <a:lstStyle/>
          <a:p>
            <a:pPr marL="12700" marR="5080">
              <a:lnSpc>
                <a:spcPct val="100000"/>
              </a:lnSpc>
              <a:spcBef>
                <a:spcPts val="95"/>
              </a:spcBef>
              <a:tabLst>
                <a:tab pos="2054860" algn="l"/>
                <a:tab pos="2579370" algn="l"/>
                <a:tab pos="3691890" algn="l"/>
                <a:tab pos="4137025" algn="l"/>
                <a:tab pos="5580380" algn="l"/>
              </a:tabLst>
            </a:pPr>
            <a:r>
              <a:rPr sz="2800" spc="-10" dirty="0">
                <a:latin typeface="Georgia"/>
                <a:cs typeface="Georgia"/>
              </a:rPr>
              <a:t>d</a:t>
            </a:r>
            <a:r>
              <a:rPr sz="2800" dirty="0">
                <a:latin typeface="Georgia"/>
                <a:cs typeface="Georgia"/>
              </a:rPr>
              <a:t>e</a:t>
            </a:r>
            <a:r>
              <a:rPr sz="2800" spc="-10" dirty="0">
                <a:latin typeface="Georgia"/>
                <a:cs typeface="Georgia"/>
              </a:rPr>
              <a:t>stinat</a:t>
            </a:r>
            <a:r>
              <a:rPr sz="2800" dirty="0">
                <a:latin typeface="Georgia"/>
                <a:cs typeface="Georgia"/>
              </a:rPr>
              <a:t>i</a:t>
            </a:r>
            <a:r>
              <a:rPr sz="2800" spc="-10" dirty="0">
                <a:latin typeface="Georgia"/>
                <a:cs typeface="Georgia"/>
              </a:rPr>
              <a:t>o</a:t>
            </a:r>
            <a:r>
              <a:rPr sz="2800" spc="-5" dirty="0">
                <a:latin typeface="Georgia"/>
                <a:cs typeface="Georgia"/>
              </a:rPr>
              <a:t>n</a:t>
            </a:r>
            <a:r>
              <a:rPr sz="2800" dirty="0">
                <a:latin typeface="Georgia"/>
                <a:cs typeface="Georgia"/>
              </a:rPr>
              <a:t>	</a:t>
            </a:r>
            <a:r>
              <a:rPr sz="2800" spc="-10" dirty="0">
                <a:latin typeface="Georgia"/>
                <a:cs typeface="Georgia"/>
              </a:rPr>
              <a:t>i</a:t>
            </a:r>
            <a:r>
              <a:rPr sz="2800" spc="-5" dirty="0">
                <a:latin typeface="Georgia"/>
                <a:cs typeface="Georgia"/>
              </a:rPr>
              <a:t>s</a:t>
            </a:r>
            <a:r>
              <a:rPr sz="2800" dirty="0">
                <a:latin typeface="Georgia"/>
                <a:cs typeface="Georgia"/>
              </a:rPr>
              <a:t>	</a:t>
            </a:r>
            <a:r>
              <a:rPr sz="2800" spc="-10" dirty="0">
                <a:latin typeface="Georgia"/>
                <a:cs typeface="Georgia"/>
              </a:rPr>
              <a:t>g</a:t>
            </a:r>
            <a:r>
              <a:rPr sz="2800" spc="5" dirty="0">
                <a:latin typeface="Georgia"/>
                <a:cs typeface="Georgia"/>
              </a:rPr>
              <a:t>i</a:t>
            </a:r>
            <a:r>
              <a:rPr sz="2800" spc="-5" dirty="0">
                <a:latin typeface="Georgia"/>
                <a:cs typeface="Georgia"/>
              </a:rPr>
              <a:t>ven</a:t>
            </a:r>
            <a:r>
              <a:rPr sz="2800" dirty="0">
                <a:latin typeface="Georgia"/>
                <a:cs typeface="Georgia"/>
              </a:rPr>
              <a:t>	</a:t>
            </a:r>
            <a:r>
              <a:rPr sz="2800" spc="-5" dirty="0">
                <a:latin typeface="Georgia"/>
                <a:cs typeface="Georgia"/>
              </a:rPr>
              <a:t>a</a:t>
            </a:r>
            <a:r>
              <a:rPr sz="2800" dirty="0">
                <a:latin typeface="Georgia"/>
                <a:cs typeface="Georgia"/>
              </a:rPr>
              <a:t>	</a:t>
            </a:r>
            <a:r>
              <a:rPr sz="2800" spc="-10" dirty="0">
                <a:latin typeface="Georgia"/>
                <a:cs typeface="Georgia"/>
              </a:rPr>
              <a:t>sp</a:t>
            </a:r>
            <a:r>
              <a:rPr sz="2800" dirty="0">
                <a:latin typeface="Georgia"/>
                <a:cs typeface="Georgia"/>
              </a:rPr>
              <a:t>e</a:t>
            </a:r>
            <a:r>
              <a:rPr sz="2800" spc="-10" dirty="0">
                <a:latin typeface="Georgia"/>
                <a:cs typeface="Georgia"/>
              </a:rPr>
              <a:t>ci</a:t>
            </a:r>
            <a:r>
              <a:rPr sz="2800" spc="5" dirty="0">
                <a:latin typeface="Georgia"/>
                <a:cs typeface="Georgia"/>
              </a:rPr>
              <a:t>f</a:t>
            </a:r>
            <a:r>
              <a:rPr sz="2800" spc="-5" dirty="0">
                <a:latin typeface="Georgia"/>
                <a:cs typeface="Georgia"/>
              </a:rPr>
              <a:t>ic</a:t>
            </a:r>
            <a:r>
              <a:rPr sz="2800" dirty="0">
                <a:latin typeface="Georgia"/>
                <a:cs typeface="Georgia"/>
              </a:rPr>
              <a:t>	</a:t>
            </a:r>
            <a:r>
              <a:rPr sz="2800" spc="-5" dirty="0">
                <a:latin typeface="Georgia"/>
                <a:cs typeface="Georgia"/>
              </a:rPr>
              <a:t>number  acknowledged by </a:t>
            </a:r>
            <a:r>
              <a:rPr sz="2800" spc="-10" dirty="0">
                <a:latin typeface="Georgia"/>
                <a:cs typeface="Georgia"/>
              </a:rPr>
              <a:t>the destination</a:t>
            </a:r>
            <a:r>
              <a:rPr sz="2800" spc="40" dirty="0">
                <a:latin typeface="Georgia"/>
                <a:cs typeface="Georgia"/>
              </a:rPr>
              <a:t> </a:t>
            </a:r>
            <a:r>
              <a:rPr sz="2800" spc="-5" dirty="0">
                <a:latin typeface="Georgia"/>
                <a:cs typeface="Georgia"/>
              </a:rPr>
              <a:t>machine.</a:t>
            </a:r>
            <a:endParaRPr sz="2800">
              <a:latin typeface="Georgia"/>
              <a:cs typeface="Georgia"/>
            </a:endParaRPr>
          </a:p>
          <a:p>
            <a:pPr marL="12700">
              <a:lnSpc>
                <a:spcPct val="100000"/>
              </a:lnSpc>
            </a:pPr>
            <a:r>
              <a:rPr sz="2800" spc="-5" dirty="0">
                <a:latin typeface="Georgia"/>
                <a:cs typeface="Georgia"/>
              </a:rPr>
              <a:t>.</a:t>
            </a:r>
            <a:endParaRPr sz="2800">
              <a:latin typeface="Georgia"/>
              <a:cs typeface="Georgi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1222044" y="312165"/>
            <a:ext cx="5775960" cy="574040"/>
          </a:xfrm>
          <a:prstGeom prst="rect">
            <a:avLst/>
          </a:prstGeom>
        </p:spPr>
        <p:txBody>
          <a:bodyPr vert="horz" wrap="square" lIns="0" tIns="12700" rIns="0" bIns="0" rtlCol="0">
            <a:spAutoFit/>
          </a:bodyPr>
          <a:lstStyle/>
          <a:p>
            <a:pPr marL="12700">
              <a:lnSpc>
                <a:spcPct val="100000"/>
              </a:lnSpc>
              <a:spcBef>
                <a:spcPts val="100"/>
              </a:spcBef>
            </a:pPr>
            <a:r>
              <a:rPr sz="3600" b="0" spc="-95" dirty="0">
                <a:solidFill>
                  <a:srgbClr val="121213"/>
                </a:solidFill>
                <a:latin typeface="Arial"/>
                <a:cs typeface="Arial"/>
              </a:rPr>
              <a:t>Functionality </a:t>
            </a:r>
            <a:r>
              <a:rPr sz="3600" b="0" spc="-10" dirty="0">
                <a:solidFill>
                  <a:srgbClr val="121213"/>
                </a:solidFill>
                <a:latin typeface="Arial"/>
                <a:cs typeface="Arial"/>
              </a:rPr>
              <a:t>of </a:t>
            </a:r>
            <a:r>
              <a:rPr sz="3600" b="0" spc="-125" dirty="0">
                <a:solidFill>
                  <a:srgbClr val="121213"/>
                </a:solidFill>
                <a:latin typeface="Arial"/>
                <a:cs typeface="Arial"/>
              </a:rPr>
              <a:t>Data-link</a:t>
            </a:r>
            <a:r>
              <a:rPr sz="3600" b="0" spc="-585" dirty="0">
                <a:solidFill>
                  <a:srgbClr val="121213"/>
                </a:solidFill>
                <a:latin typeface="Arial"/>
                <a:cs typeface="Arial"/>
              </a:rPr>
              <a:t> </a:t>
            </a:r>
            <a:r>
              <a:rPr sz="3600" b="0" spc="-245" dirty="0">
                <a:solidFill>
                  <a:srgbClr val="121213"/>
                </a:solidFill>
                <a:latin typeface="Arial"/>
                <a:cs typeface="Arial"/>
              </a:rPr>
              <a:t>Layer</a:t>
            </a:r>
            <a:endParaRPr sz="3600">
              <a:latin typeface="Arial"/>
              <a:cs typeface="Arial"/>
            </a:endParaRPr>
          </a:p>
        </p:txBody>
      </p:sp>
      <p:sp>
        <p:nvSpPr>
          <p:cNvPr id="4" name="object 4"/>
          <p:cNvSpPr txBox="1"/>
          <p:nvPr/>
        </p:nvSpPr>
        <p:spPr>
          <a:xfrm>
            <a:off x="307340" y="1020521"/>
            <a:ext cx="8576945" cy="4848225"/>
          </a:xfrm>
          <a:prstGeom prst="rect">
            <a:avLst/>
          </a:prstGeom>
        </p:spPr>
        <p:txBody>
          <a:bodyPr vert="horz" wrap="square" lIns="0" tIns="12700" rIns="0" bIns="0" rtlCol="0">
            <a:spAutoFit/>
          </a:bodyPr>
          <a:lstStyle/>
          <a:p>
            <a:pPr marL="218440">
              <a:lnSpc>
                <a:spcPct val="100000"/>
              </a:lnSpc>
              <a:spcBef>
                <a:spcPts val="100"/>
              </a:spcBef>
            </a:pPr>
            <a:r>
              <a:rPr sz="3600" b="1" spc="-240" dirty="0">
                <a:latin typeface="Trebuchet MS"/>
                <a:cs typeface="Trebuchet MS"/>
              </a:rPr>
              <a:t>Framing:-</a:t>
            </a:r>
            <a:endParaRPr sz="3600" dirty="0">
              <a:latin typeface="Trebuchet MS"/>
              <a:cs typeface="Trebuchet MS"/>
            </a:endParaRPr>
          </a:p>
          <a:p>
            <a:pPr marL="173990" marR="123189" indent="-161290">
              <a:lnSpc>
                <a:spcPct val="100000"/>
              </a:lnSpc>
              <a:spcBef>
                <a:spcPts val="50"/>
              </a:spcBef>
              <a:buChar char="•"/>
              <a:tabLst>
                <a:tab pos="217170" algn="l"/>
              </a:tabLst>
            </a:pPr>
            <a:r>
              <a:rPr sz="2800" spc="-105" dirty="0">
                <a:latin typeface="Arial"/>
                <a:cs typeface="Arial"/>
              </a:rPr>
              <a:t>Data-link </a:t>
            </a:r>
            <a:r>
              <a:rPr sz="2800" spc="-114" dirty="0">
                <a:latin typeface="Arial"/>
                <a:cs typeface="Arial"/>
              </a:rPr>
              <a:t>layer </a:t>
            </a:r>
            <a:r>
              <a:rPr sz="2800" spc="-160" dirty="0">
                <a:latin typeface="Arial"/>
                <a:cs typeface="Arial"/>
              </a:rPr>
              <a:t>takes </a:t>
            </a:r>
            <a:r>
              <a:rPr sz="2800" spc="-155" dirty="0">
                <a:latin typeface="Arial"/>
                <a:cs typeface="Arial"/>
              </a:rPr>
              <a:t>packets </a:t>
            </a:r>
            <a:r>
              <a:rPr sz="2800" spc="-35" dirty="0">
                <a:latin typeface="Arial"/>
                <a:cs typeface="Arial"/>
              </a:rPr>
              <a:t>from </a:t>
            </a:r>
            <a:r>
              <a:rPr sz="2800" spc="-70" dirty="0">
                <a:latin typeface="Arial"/>
                <a:cs typeface="Arial"/>
              </a:rPr>
              <a:t>Network </a:t>
            </a:r>
            <a:r>
              <a:rPr sz="2800" spc="-195" dirty="0">
                <a:latin typeface="Arial"/>
                <a:cs typeface="Arial"/>
              </a:rPr>
              <a:t>Layer </a:t>
            </a:r>
            <a:r>
              <a:rPr sz="2800" spc="-135" dirty="0">
                <a:latin typeface="Arial"/>
                <a:cs typeface="Arial"/>
              </a:rPr>
              <a:t>and  </a:t>
            </a:r>
            <a:r>
              <a:rPr sz="2800" spc="-150" dirty="0">
                <a:latin typeface="Arial"/>
                <a:cs typeface="Arial"/>
              </a:rPr>
              <a:t>encapsulates </a:t>
            </a:r>
            <a:r>
              <a:rPr sz="2800" spc="-50" dirty="0">
                <a:latin typeface="Arial"/>
                <a:cs typeface="Arial"/>
              </a:rPr>
              <a:t>them </a:t>
            </a:r>
            <a:r>
              <a:rPr sz="2800" spc="-15" dirty="0">
                <a:latin typeface="Arial"/>
                <a:cs typeface="Arial"/>
              </a:rPr>
              <a:t>into </a:t>
            </a:r>
            <a:r>
              <a:rPr sz="2800" spc="-195" dirty="0">
                <a:latin typeface="Arial"/>
                <a:cs typeface="Arial"/>
              </a:rPr>
              <a:t>Frames.Then, </a:t>
            </a:r>
            <a:r>
              <a:rPr sz="2800" spc="80" dirty="0">
                <a:latin typeface="Arial"/>
                <a:cs typeface="Arial"/>
              </a:rPr>
              <a:t>it </a:t>
            </a:r>
            <a:r>
              <a:rPr sz="2800" spc="-200" dirty="0">
                <a:latin typeface="Arial"/>
                <a:cs typeface="Arial"/>
              </a:rPr>
              <a:t>sends </a:t>
            </a:r>
            <a:r>
              <a:rPr sz="2800" spc="-175" dirty="0">
                <a:latin typeface="Arial"/>
                <a:cs typeface="Arial"/>
              </a:rPr>
              <a:t>each</a:t>
            </a:r>
            <a:r>
              <a:rPr sz="2800" spc="-375" dirty="0">
                <a:latin typeface="Arial"/>
                <a:cs typeface="Arial"/>
              </a:rPr>
              <a:t> </a:t>
            </a:r>
            <a:r>
              <a:rPr sz="2800" spc="-90" dirty="0">
                <a:latin typeface="Arial"/>
                <a:cs typeface="Arial"/>
              </a:rPr>
              <a:t>frame  </a:t>
            </a:r>
            <a:r>
              <a:rPr sz="2800" spc="-30" dirty="0">
                <a:latin typeface="Arial"/>
                <a:cs typeface="Arial"/>
              </a:rPr>
              <a:t>bit-by-bit </a:t>
            </a:r>
            <a:r>
              <a:rPr sz="2800" spc="-85" dirty="0">
                <a:latin typeface="Arial"/>
                <a:cs typeface="Arial"/>
              </a:rPr>
              <a:t>on </a:t>
            </a:r>
            <a:r>
              <a:rPr sz="2800" spc="-35" dirty="0">
                <a:latin typeface="Arial"/>
                <a:cs typeface="Arial"/>
              </a:rPr>
              <a:t>the</a:t>
            </a:r>
            <a:r>
              <a:rPr sz="2800" spc="-254" dirty="0">
                <a:latin typeface="Arial"/>
                <a:cs typeface="Arial"/>
              </a:rPr>
              <a:t> </a:t>
            </a:r>
            <a:r>
              <a:rPr sz="2800" spc="-105" dirty="0">
                <a:latin typeface="Arial"/>
                <a:cs typeface="Arial"/>
              </a:rPr>
              <a:t>hardware.</a:t>
            </a:r>
            <a:endParaRPr sz="2800" dirty="0">
              <a:latin typeface="Arial"/>
              <a:cs typeface="Arial"/>
            </a:endParaRPr>
          </a:p>
          <a:p>
            <a:pPr marL="254635" marR="715645" indent="-241935">
              <a:lnSpc>
                <a:spcPct val="100000"/>
              </a:lnSpc>
              <a:buChar char="•"/>
              <a:tabLst>
                <a:tab pos="297180" algn="l"/>
                <a:tab pos="297815" algn="l"/>
              </a:tabLst>
            </a:pPr>
            <a:r>
              <a:rPr sz="2800" spc="-85" dirty="0">
                <a:latin typeface="Arial"/>
                <a:cs typeface="Arial"/>
              </a:rPr>
              <a:t>At </a:t>
            </a:r>
            <a:r>
              <a:rPr sz="2800" spc="-75" dirty="0">
                <a:latin typeface="Arial"/>
                <a:cs typeface="Arial"/>
              </a:rPr>
              <a:t>receiver’ </a:t>
            </a:r>
            <a:r>
              <a:rPr sz="2800" spc="-110" dirty="0">
                <a:latin typeface="Arial"/>
                <a:cs typeface="Arial"/>
              </a:rPr>
              <a:t>end, data </a:t>
            </a:r>
            <a:r>
              <a:rPr sz="2800" spc="-50" dirty="0">
                <a:latin typeface="Arial"/>
                <a:cs typeface="Arial"/>
              </a:rPr>
              <a:t>link </a:t>
            </a:r>
            <a:r>
              <a:rPr sz="2800" spc="-114" dirty="0">
                <a:latin typeface="Arial"/>
                <a:cs typeface="Arial"/>
              </a:rPr>
              <a:t>layer </a:t>
            </a:r>
            <a:r>
              <a:rPr sz="2800" spc="-155" dirty="0">
                <a:latin typeface="Arial"/>
                <a:cs typeface="Arial"/>
              </a:rPr>
              <a:t>picks </a:t>
            </a:r>
            <a:r>
              <a:rPr sz="2800" spc="-95" dirty="0">
                <a:latin typeface="Arial"/>
                <a:cs typeface="Arial"/>
              </a:rPr>
              <a:t>up </a:t>
            </a:r>
            <a:r>
              <a:rPr sz="2800" spc="-165" dirty="0">
                <a:latin typeface="Arial"/>
                <a:cs typeface="Arial"/>
              </a:rPr>
              <a:t>signals</a:t>
            </a:r>
            <a:r>
              <a:rPr sz="2800" spc="-370" dirty="0">
                <a:latin typeface="Arial"/>
                <a:cs typeface="Arial"/>
              </a:rPr>
              <a:t> </a:t>
            </a:r>
            <a:r>
              <a:rPr sz="2800" spc="-35" dirty="0">
                <a:latin typeface="Arial"/>
                <a:cs typeface="Arial"/>
              </a:rPr>
              <a:t>from  </a:t>
            </a:r>
            <a:r>
              <a:rPr sz="2800" spc="-110" dirty="0">
                <a:latin typeface="Arial"/>
                <a:cs typeface="Arial"/>
              </a:rPr>
              <a:t>hardware </a:t>
            </a:r>
            <a:r>
              <a:rPr sz="2800" spc="-135" dirty="0">
                <a:latin typeface="Arial"/>
                <a:cs typeface="Arial"/>
              </a:rPr>
              <a:t>and </a:t>
            </a:r>
            <a:r>
              <a:rPr sz="2800" spc="-185" dirty="0">
                <a:latin typeface="Arial"/>
                <a:cs typeface="Arial"/>
              </a:rPr>
              <a:t>assembles </a:t>
            </a:r>
            <a:r>
              <a:rPr sz="2800" spc="-50" dirty="0">
                <a:latin typeface="Arial"/>
                <a:cs typeface="Arial"/>
              </a:rPr>
              <a:t>them </a:t>
            </a:r>
            <a:r>
              <a:rPr sz="2800" spc="-15" dirty="0">
                <a:latin typeface="Arial"/>
                <a:cs typeface="Arial"/>
              </a:rPr>
              <a:t>into</a:t>
            </a:r>
            <a:r>
              <a:rPr sz="2800" spc="-170" dirty="0">
                <a:latin typeface="Arial"/>
                <a:cs typeface="Arial"/>
              </a:rPr>
              <a:t> </a:t>
            </a:r>
            <a:r>
              <a:rPr sz="2800" spc="-120" dirty="0">
                <a:latin typeface="Arial"/>
                <a:cs typeface="Arial"/>
              </a:rPr>
              <a:t>frames.</a:t>
            </a:r>
            <a:endParaRPr sz="2800" dirty="0">
              <a:latin typeface="Arial"/>
              <a:cs typeface="Arial"/>
            </a:endParaRPr>
          </a:p>
          <a:p>
            <a:pPr marL="297180" indent="-284480">
              <a:lnSpc>
                <a:spcPct val="100000"/>
              </a:lnSpc>
              <a:buChar char="•"/>
              <a:tabLst>
                <a:tab pos="297180" algn="l"/>
                <a:tab pos="297815" algn="l"/>
              </a:tabLst>
            </a:pPr>
            <a:r>
              <a:rPr sz="2800" spc="-204" dirty="0">
                <a:latin typeface="Arial"/>
                <a:cs typeface="Arial"/>
              </a:rPr>
              <a:t>The </a:t>
            </a:r>
            <a:r>
              <a:rPr sz="2800" spc="-35" dirty="0">
                <a:latin typeface="Arial"/>
                <a:cs typeface="Arial"/>
              </a:rPr>
              <a:t>four </a:t>
            </a:r>
            <a:r>
              <a:rPr sz="2800" spc="-85" dirty="0">
                <a:latin typeface="Arial"/>
                <a:cs typeface="Arial"/>
              </a:rPr>
              <a:t>framing </a:t>
            </a:r>
            <a:r>
              <a:rPr sz="2800" spc="-100" dirty="0">
                <a:latin typeface="Arial"/>
                <a:cs typeface="Arial"/>
              </a:rPr>
              <a:t>methods </a:t>
            </a:r>
            <a:r>
              <a:rPr sz="2800" spc="-5" dirty="0">
                <a:latin typeface="Arial"/>
                <a:cs typeface="Arial"/>
              </a:rPr>
              <a:t>that </a:t>
            </a:r>
            <a:r>
              <a:rPr sz="2800" spc="-130" dirty="0">
                <a:latin typeface="Arial"/>
                <a:cs typeface="Arial"/>
              </a:rPr>
              <a:t>are </a:t>
            </a:r>
            <a:r>
              <a:rPr sz="2800" spc="-65" dirty="0">
                <a:latin typeface="Arial"/>
                <a:cs typeface="Arial"/>
              </a:rPr>
              <a:t>widely </a:t>
            </a:r>
            <a:r>
              <a:rPr sz="2800" spc="-170" dirty="0">
                <a:latin typeface="Arial"/>
                <a:cs typeface="Arial"/>
              </a:rPr>
              <a:t>used</a:t>
            </a:r>
            <a:r>
              <a:rPr sz="2800" spc="-459" dirty="0">
                <a:latin typeface="Arial"/>
                <a:cs typeface="Arial"/>
              </a:rPr>
              <a:t> </a:t>
            </a:r>
            <a:r>
              <a:rPr sz="2800" spc="-100" dirty="0">
                <a:latin typeface="Arial"/>
                <a:cs typeface="Arial"/>
              </a:rPr>
              <a:t>are:-</a:t>
            </a:r>
            <a:endParaRPr sz="2800" dirty="0">
              <a:latin typeface="Arial"/>
              <a:cs typeface="Arial"/>
            </a:endParaRPr>
          </a:p>
          <a:p>
            <a:pPr marL="832485" lvl="1" indent="-362585">
              <a:lnSpc>
                <a:spcPct val="100000"/>
              </a:lnSpc>
              <a:buFont typeface="Wingdings"/>
              <a:buChar char=""/>
              <a:tabLst>
                <a:tab pos="833119" algn="l"/>
              </a:tabLst>
            </a:pPr>
            <a:r>
              <a:rPr sz="2800" spc="-145" dirty="0">
                <a:latin typeface="Arial"/>
                <a:cs typeface="Arial"/>
              </a:rPr>
              <a:t>Character</a:t>
            </a:r>
            <a:r>
              <a:rPr sz="2800" spc="-150" dirty="0">
                <a:latin typeface="Arial"/>
                <a:cs typeface="Arial"/>
              </a:rPr>
              <a:t> </a:t>
            </a:r>
            <a:r>
              <a:rPr sz="2800" spc="-80" dirty="0">
                <a:latin typeface="Arial"/>
                <a:cs typeface="Arial"/>
              </a:rPr>
              <a:t>count</a:t>
            </a:r>
            <a:endParaRPr sz="2800" dirty="0">
              <a:latin typeface="Arial"/>
              <a:cs typeface="Arial"/>
            </a:endParaRPr>
          </a:p>
          <a:p>
            <a:pPr marL="752475" lvl="1" indent="-282575">
              <a:lnSpc>
                <a:spcPct val="100000"/>
              </a:lnSpc>
              <a:spcBef>
                <a:spcPts val="5"/>
              </a:spcBef>
              <a:buFont typeface="Wingdings"/>
              <a:buChar char=""/>
              <a:tabLst>
                <a:tab pos="753110" algn="l"/>
              </a:tabLst>
            </a:pPr>
            <a:r>
              <a:rPr sz="2800" spc="-105" dirty="0">
                <a:latin typeface="Arial"/>
                <a:cs typeface="Arial"/>
              </a:rPr>
              <a:t>Starting </a:t>
            </a:r>
            <a:r>
              <a:rPr sz="2800" spc="-135" dirty="0">
                <a:latin typeface="Arial"/>
                <a:cs typeface="Arial"/>
              </a:rPr>
              <a:t>and </a:t>
            </a:r>
            <a:r>
              <a:rPr sz="2800" spc="-114" dirty="0">
                <a:latin typeface="Arial"/>
                <a:cs typeface="Arial"/>
              </a:rPr>
              <a:t>ending </a:t>
            </a:r>
            <a:r>
              <a:rPr sz="2800" spc="-130" dirty="0">
                <a:latin typeface="Arial"/>
                <a:cs typeface="Arial"/>
              </a:rPr>
              <a:t>characters, </a:t>
            </a:r>
            <a:r>
              <a:rPr sz="2800" spc="15" dirty="0">
                <a:latin typeface="Arial"/>
                <a:cs typeface="Arial"/>
              </a:rPr>
              <a:t>with </a:t>
            </a:r>
            <a:r>
              <a:rPr sz="2800" spc="-110" dirty="0">
                <a:latin typeface="Arial"/>
                <a:cs typeface="Arial"/>
              </a:rPr>
              <a:t>character</a:t>
            </a:r>
            <a:r>
              <a:rPr sz="2800" spc="-315" dirty="0">
                <a:latin typeface="Arial"/>
                <a:cs typeface="Arial"/>
              </a:rPr>
              <a:t> </a:t>
            </a:r>
            <a:r>
              <a:rPr sz="2800" spc="-65" dirty="0">
                <a:latin typeface="Arial"/>
                <a:cs typeface="Arial"/>
              </a:rPr>
              <a:t>stuffing</a:t>
            </a:r>
            <a:endParaRPr sz="2800" dirty="0">
              <a:latin typeface="Arial"/>
              <a:cs typeface="Arial"/>
            </a:endParaRPr>
          </a:p>
          <a:p>
            <a:pPr marL="752475" lvl="1" indent="-282575">
              <a:lnSpc>
                <a:spcPct val="100000"/>
              </a:lnSpc>
              <a:buFont typeface="Wingdings"/>
              <a:buChar char=""/>
              <a:tabLst>
                <a:tab pos="753110" algn="l"/>
              </a:tabLst>
            </a:pPr>
            <a:r>
              <a:rPr sz="2800" spc="-105" dirty="0">
                <a:latin typeface="Arial"/>
                <a:cs typeface="Arial"/>
              </a:rPr>
              <a:t>Starting </a:t>
            </a:r>
            <a:r>
              <a:rPr sz="2800" spc="-135" dirty="0">
                <a:latin typeface="Arial"/>
                <a:cs typeface="Arial"/>
              </a:rPr>
              <a:t>and </a:t>
            </a:r>
            <a:r>
              <a:rPr sz="2800" spc="-114" dirty="0">
                <a:latin typeface="Arial"/>
                <a:cs typeface="Arial"/>
              </a:rPr>
              <a:t>ending </a:t>
            </a:r>
            <a:r>
              <a:rPr sz="2800" spc="-130" dirty="0">
                <a:latin typeface="Arial"/>
                <a:cs typeface="Arial"/>
              </a:rPr>
              <a:t>flags, </a:t>
            </a:r>
            <a:r>
              <a:rPr sz="2800" spc="15" dirty="0">
                <a:latin typeface="Arial"/>
                <a:cs typeface="Arial"/>
              </a:rPr>
              <a:t>with </a:t>
            </a:r>
            <a:r>
              <a:rPr sz="2800" spc="20" dirty="0">
                <a:latin typeface="Arial"/>
                <a:cs typeface="Arial"/>
              </a:rPr>
              <a:t>bit</a:t>
            </a:r>
            <a:r>
              <a:rPr sz="2800" spc="-335" dirty="0">
                <a:latin typeface="Arial"/>
                <a:cs typeface="Arial"/>
              </a:rPr>
              <a:t> </a:t>
            </a:r>
            <a:r>
              <a:rPr sz="2800" spc="-65" dirty="0">
                <a:latin typeface="Arial"/>
                <a:cs typeface="Arial"/>
              </a:rPr>
              <a:t>stuffing</a:t>
            </a:r>
            <a:endParaRPr sz="2800" dirty="0">
              <a:latin typeface="Arial"/>
              <a:cs typeface="Arial"/>
            </a:endParaRPr>
          </a:p>
          <a:p>
            <a:pPr marL="752475" lvl="1" indent="-282575">
              <a:lnSpc>
                <a:spcPct val="100000"/>
              </a:lnSpc>
              <a:buFont typeface="Wingdings"/>
              <a:buChar char=""/>
              <a:tabLst>
                <a:tab pos="753110" algn="l"/>
              </a:tabLst>
            </a:pPr>
            <a:r>
              <a:rPr sz="2800" spc="-185" dirty="0">
                <a:latin typeface="Arial"/>
                <a:cs typeface="Arial"/>
              </a:rPr>
              <a:t>Physical </a:t>
            </a:r>
            <a:r>
              <a:rPr sz="2800" spc="-114" dirty="0">
                <a:latin typeface="Arial"/>
                <a:cs typeface="Arial"/>
              </a:rPr>
              <a:t>layer </a:t>
            </a:r>
            <a:r>
              <a:rPr sz="2800" spc="-125" dirty="0">
                <a:latin typeface="Arial"/>
                <a:cs typeface="Arial"/>
              </a:rPr>
              <a:t>coding</a:t>
            </a:r>
            <a:r>
              <a:rPr sz="2800" spc="-114" dirty="0">
                <a:latin typeface="Arial"/>
                <a:cs typeface="Arial"/>
              </a:rPr>
              <a:t> </a:t>
            </a:r>
            <a:r>
              <a:rPr sz="2800" spc="-80" dirty="0">
                <a:latin typeface="Arial"/>
                <a:cs typeface="Arial"/>
              </a:rPr>
              <a:t>violations</a:t>
            </a:r>
            <a:endParaRPr sz="2800" dirty="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471931" y="408178"/>
            <a:ext cx="3355975" cy="574040"/>
          </a:xfrm>
          <a:prstGeom prst="rect">
            <a:avLst/>
          </a:prstGeom>
        </p:spPr>
        <p:txBody>
          <a:bodyPr vert="horz" wrap="square" lIns="0" tIns="12700" rIns="0" bIns="0" rtlCol="0">
            <a:spAutoFit/>
          </a:bodyPr>
          <a:lstStyle/>
          <a:p>
            <a:pPr marL="12700">
              <a:lnSpc>
                <a:spcPct val="100000"/>
              </a:lnSpc>
              <a:spcBef>
                <a:spcPts val="100"/>
              </a:spcBef>
            </a:pPr>
            <a:r>
              <a:rPr sz="3600" spc="-250" dirty="0"/>
              <a:t>Character</a:t>
            </a:r>
            <a:r>
              <a:rPr sz="3600" spc="-325" dirty="0"/>
              <a:t> </a:t>
            </a:r>
            <a:r>
              <a:rPr sz="3600" spc="-225" dirty="0"/>
              <a:t>Count:-</a:t>
            </a:r>
            <a:endParaRPr sz="3600"/>
          </a:p>
        </p:txBody>
      </p:sp>
      <p:sp>
        <p:nvSpPr>
          <p:cNvPr id="4" name="object 4"/>
          <p:cNvSpPr txBox="1"/>
          <p:nvPr/>
        </p:nvSpPr>
        <p:spPr>
          <a:xfrm>
            <a:off x="368300" y="962913"/>
            <a:ext cx="8583930" cy="3013075"/>
          </a:xfrm>
          <a:prstGeom prst="rect">
            <a:avLst/>
          </a:prstGeom>
        </p:spPr>
        <p:txBody>
          <a:bodyPr vert="horz" wrap="square" lIns="0" tIns="12065" rIns="0" bIns="0" rtlCol="0">
            <a:spAutoFit/>
          </a:bodyPr>
          <a:lstStyle/>
          <a:p>
            <a:pPr marL="12700" marR="178435">
              <a:lnSpc>
                <a:spcPct val="100000"/>
              </a:lnSpc>
              <a:spcBef>
                <a:spcPts val="95"/>
              </a:spcBef>
              <a:buChar char="•"/>
              <a:tabLst>
                <a:tab pos="217170" algn="l"/>
              </a:tabLst>
            </a:pPr>
            <a:r>
              <a:rPr sz="2800" spc="-130" dirty="0">
                <a:latin typeface="Arial"/>
                <a:cs typeface="Arial"/>
              </a:rPr>
              <a:t>When </a:t>
            </a:r>
            <a:r>
              <a:rPr sz="2800" spc="-35" dirty="0">
                <a:latin typeface="Arial"/>
                <a:cs typeface="Arial"/>
              </a:rPr>
              <a:t>the </a:t>
            </a:r>
            <a:r>
              <a:rPr sz="2800" spc="-110" dirty="0">
                <a:latin typeface="Arial"/>
                <a:cs typeface="Arial"/>
              </a:rPr>
              <a:t>data </a:t>
            </a:r>
            <a:r>
              <a:rPr sz="2800" spc="-50" dirty="0">
                <a:latin typeface="Arial"/>
                <a:cs typeface="Arial"/>
              </a:rPr>
              <a:t>link </a:t>
            </a:r>
            <a:r>
              <a:rPr sz="2800" spc="-114" dirty="0">
                <a:latin typeface="Arial"/>
                <a:cs typeface="Arial"/>
              </a:rPr>
              <a:t>layer </a:t>
            </a:r>
            <a:r>
              <a:rPr sz="2800" spc="-40" dirty="0">
                <a:latin typeface="Arial"/>
                <a:cs typeface="Arial"/>
              </a:rPr>
              <a:t>at </a:t>
            </a:r>
            <a:r>
              <a:rPr sz="2800" spc="-35" dirty="0">
                <a:latin typeface="Arial"/>
                <a:cs typeface="Arial"/>
              </a:rPr>
              <a:t>the </a:t>
            </a:r>
            <a:r>
              <a:rPr sz="2800" spc="-75" dirty="0">
                <a:latin typeface="Arial"/>
                <a:cs typeface="Arial"/>
              </a:rPr>
              <a:t>destination </a:t>
            </a:r>
            <a:r>
              <a:rPr sz="2800" spc="-240" dirty="0">
                <a:latin typeface="Arial"/>
                <a:cs typeface="Arial"/>
              </a:rPr>
              <a:t>sees </a:t>
            </a:r>
            <a:r>
              <a:rPr sz="2800" spc="-35" dirty="0">
                <a:latin typeface="Arial"/>
                <a:cs typeface="Arial"/>
              </a:rPr>
              <a:t>the  </a:t>
            </a:r>
            <a:r>
              <a:rPr sz="2800" spc="-110" dirty="0">
                <a:latin typeface="Arial"/>
                <a:cs typeface="Arial"/>
              </a:rPr>
              <a:t>character </a:t>
            </a:r>
            <a:r>
              <a:rPr sz="2800" spc="-40" dirty="0">
                <a:latin typeface="Arial"/>
                <a:cs typeface="Arial"/>
              </a:rPr>
              <a:t>count,it </a:t>
            </a:r>
            <a:r>
              <a:rPr sz="2800" spc="-135" dirty="0">
                <a:latin typeface="Arial"/>
                <a:cs typeface="Arial"/>
              </a:rPr>
              <a:t>knows </a:t>
            </a:r>
            <a:r>
              <a:rPr sz="2800" spc="-70" dirty="0">
                <a:latin typeface="Arial"/>
                <a:cs typeface="Arial"/>
              </a:rPr>
              <a:t>how </a:t>
            </a:r>
            <a:r>
              <a:rPr sz="2800" spc="-150" dirty="0">
                <a:latin typeface="Arial"/>
                <a:cs typeface="Arial"/>
              </a:rPr>
              <a:t>many </a:t>
            </a:r>
            <a:r>
              <a:rPr sz="2800" spc="-135" dirty="0">
                <a:latin typeface="Arial"/>
                <a:cs typeface="Arial"/>
              </a:rPr>
              <a:t>characters </a:t>
            </a:r>
            <a:r>
              <a:rPr sz="2800" spc="-70" dirty="0">
                <a:latin typeface="Arial"/>
                <a:cs typeface="Arial"/>
              </a:rPr>
              <a:t>follow,</a:t>
            </a:r>
            <a:r>
              <a:rPr sz="2800" spc="-235" dirty="0">
                <a:latin typeface="Arial"/>
                <a:cs typeface="Arial"/>
              </a:rPr>
              <a:t> </a:t>
            </a:r>
            <a:r>
              <a:rPr sz="2800" spc="-135" dirty="0">
                <a:latin typeface="Arial"/>
                <a:cs typeface="Arial"/>
              </a:rPr>
              <a:t>and  </a:t>
            </a:r>
            <a:r>
              <a:rPr sz="2800" spc="-150" dirty="0">
                <a:latin typeface="Arial"/>
                <a:cs typeface="Arial"/>
              </a:rPr>
              <a:t>hence </a:t>
            </a:r>
            <a:r>
              <a:rPr sz="2800" spc="-90" dirty="0">
                <a:latin typeface="Arial"/>
                <a:cs typeface="Arial"/>
              </a:rPr>
              <a:t>where </a:t>
            </a:r>
            <a:r>
              <a:rPr sz="2800" spc="-35" dirty="0">
                <a:latin typeface="Arial"/>
                <a:cs typeface="Arial"/>
              </a:rPr>
              <a:t>the </a:t>
            </a:r>
            <a:r>
              <a:rPr sz="2800" spc="-114" dirty="0">
                <a:latin typeface="Arial"/>
                <a:cs typeface="Arial"/>
              </a:rPr>
              <a:t>end </a:t>
            </a:r>
            <a:r>
              <a:rPr sz="2800" spc="-10" dirty="0">
                <a:latin typeface="Arial"/>
                <a:cs typeface="Arial"/>
              </a:rPr>
              <a:t>of </a:t>
            </a:r>
            <a:r>
              <a:rPr sz="2800" spc="-35" dirty="0">
                <a:latin typeface="Arial"/>
                <a:cs typeface="Arial"/>
              </a:rPr>
              <a:t>the </a:t>
            </a:r>
            <a:r>
              <a:rPr sz="2800" spc="-90" dirty="0">
                <a:latin typeface="Arial"/>
                <a:cs typeface="Arial"/>
              </a:rPr>
              <a:t>frame</a:t>
            </a:r>
            <a:r>
              <a:rPr sz="2800" spc="-575" dirty="0">
                <a:latin typeface="Arial"/>
                <a:cs typeface="Arial"/>
              </a:rPr>
              <a:t> </a:t>
            </a:r>
            <a:r>
              <a:rPr sz="2800" spc="-120" dirty="0">
                <a:latin typeface="Arial"/>
                <a:cs typeface="Arial"/>
              </a:rPr>
              <a:t>is.</a:t>
            </a:r>
            <a:endParaRPr sz="2800" dirty="0">
              <a:latin typeface="Arial"/>
              <a:cs typeface="Arial"/>
            </a:endParaRPr>
          </a:p>
          <a:p>
            <a:pPr marL="12700" marR="5080">
              <a:lnSpc>
                <a:spcPct val="100000"/>
              </a:lnSpc>
              <a:buChar char="•"/>
              <a:tabLst>
                <a:tab pos="297180" algn="l"/>
                <a:tab pos="297815" algn="l"/>
              </a:tabLst>
            </a:pPr>
            <a:r>
              <a:rPr sz="2800" spc="-204" dirty="0">
                <a:latin typeface="Arial"/>
                <a:cs typeface="Arial"/>
              </a:rPr>
              <a:t>The </a:t>
            </a:r>
            <a:r>
              <a:rPr sz="2800" spc="-150" dirty="0">
                <a:latin typeface="Arial"/>
                <a:cs typeface="Arial"/>
              </a:rPr>
              <a:t>disadvantage </a:t>
            </a:r>
            <a:r>
              <a:rPr sz="2800" spc="-145" dirty="0">
                <a:latin typeface="Arial"/>
                <a:cs typeface="Arial"/>
              </a:rPr>
              <a:t>is </a:t>
            </a:r>
            <a:r>
              <a:rPr sz="2800" spc="-5" dirty="0">
                <a:latin typeface="Arial"/>
                <a:cs typeface="Arial"/>
              </a:rPr>
              <a:t>that </a:t>
            </a:r>
            <a:r>
              <a:rPr sz="2800" spc="45" dirty="0">
                <a:latin typeface="Arial"/>
                <a:cs typeface="Arial"/>
              </a:rPr>
              <a:t>if </a:t>
            </a:r>
            <a:r>
              <a:rPr sz="2800" spc="-35" dirty="0">
                <a:latin typeface="Arial"/>
                <a:cs typeface="Arial"/>
              </a:rPr>
              <a:t>the </a:t>
            </a:r>
            <a:r>
              <a:rPr sz="2800" spc="-80" dirty="0">
                <a:latin typeface="Arial"/>
                <a:cs typeface="Arial"/>
              </a:rPr>
              <a:t>count </a:t>
            </a:r>
            <a:r>
              <a:rPr sz="2800" spc="-145" dirty="0">
                <a:latin typeface="Arial"/>
                <a:cs typeface="Arial"/>
              </a:rPr>
              <a:t>is </a:t>
            </a:r>
            <a:r>
              <a:rPr sz="2800" spc="-130" dirty="0">
                <a:latin typeface="Arial"/>
                <a:cs typeface="Arial"/>
              </a:rPr>
              <a:t>grabbed </a:t>
            </a:r>
            <a:r>
              <a:rPr sz="2800" spc="-125" dirty="0">
                <a:latin typeface="Arial"/>
                <a:cs typeface="Arial"/>
              </a:rPr>
              <a:t>by </a:t>
            </a:r>
            <a:r>
              <a:rPr sz="2800" spc="-220" dirty="0">
                <a:latin typeface="Arial"/>
                <a:cs typeface="Arial"/>
              </a:rPr>
              <a:t>a  </a:t>
            </a:r>
            <a:r>
              <a:rPr sz="2800" spc="-114" dirty="0">
                <a:latin typeface="Arial"/>
                <a:cs typeface="Arial"/>
              </a:rPr>
              <a:t>transmission </a:t>
            </a:r>
            <a:r>
              <a:rPr sz="2800" spc="-85" dirty="0">
                <a:latin typeface="Arial"/>
                <a:cs typeface="Arial"/>
              </a:rPr>
              <a:t>error, </a:t>
            </a:r>
            <a:r>
              <a:rPr sz="2800" spc="-35" dirty="0">
                <a:latin typeface="Arial"/>
                <a:cs typeface="Arial"/>
              </a:rPr>
              <a:t>the </a:t>
            </a:r>
            <a:r>
              <a:rPr sz="2800" spc="-75" dirty="0">
                <a:latin typeface="Arial"/>
                <a:cs typeface="Arial"/>
              </a:rPr>
              <a:t>destination </a:t>
            </a:r>
            <a:r>
              <a:rPr sz="2800" spc="5" dirty="0">
                <a:latin typeface="Arial"/>
                <a:cs typeface="Arial"/>
              </a:rPr>
              <a:t>will </a:t>
            </a:r>
            <a:r>
              <a:rPr sz="2800" spc="-140" dirty="0">
                <a:latin typeface="Arial"/>
                <a:cs typeface="Arial"/>
              </a:rPr>
              <a:t>lose</a:t>
            </a:r>
            <a:r>
              <a:rPr sz="2800" spc="-405" dirty="0">
                <a:latin typeface="Arial"/>
                <a:cs typeface="Arial"/>
              </a:rPr>
              <a:t> </a:t>
            </a:r>
            <a:r>
              <a:rPr sz="2800" spc="-114" dirty="0">
                <a:latin typeface="Arial"/>
                <a:cs typeface="Arial"/>
              </a:rPr>
              <a:t>synchronization  </a:t>
            </a:r>
            <a:r>
              <a:rPr sz="2800" spc="-135" dirty="0">
                <a:latin typeface="Arial"/>
                <a:cs typeface="Arial"/>
              </a:rPr>
              <a:t>and</a:t>
            </a:r>
            <a:r>
              <a:rPr sz="2800" spc="-140" dirty="0">
                <a:latin typeface="Arial"/>
                <a:cs typeface="Arial"/>
              </a:rPr>
              <a:t> </a:t>
            </a:r>
            <a:r>
              <a:rPr sz="2800" spc="5" dirty="0">
                <a:latin typeface="Arial"/>
                <a:cs typeface="Arial"/>
              </a:rPr>
              <a:t>will</a:t>
            </a:r>
            <a:r>
              <a:rPr sz="2800" spc="-140" dirty="0">
                <a:latin typeface="Arial"/>
                <a:cs typeface="Arial"/>
              </a:rPr>
              <a:t> </a:t>
            </a:r>
            <a:r>
              <a:rPr sz="2800" spc="-130" dirty="0">
                <a:latin typeface="Arial"/>
                <a:cs typeface="Arial"/>
              </a:rPr>
              <a:t>be</a:t>
            </a:r>
            <a:r>
              <a:rPr sz="2800" spc="-150" dirty="0">
                <a:latin typeface="Arial"/>
                <a:cs typeface="Arial"/>
              </a:rPr>
              <a:t> </a:t>
            </a:r>
            <a:r>
              <a:rPr sz="2800" spc="-114" dirty="0">
                <a:latin typeface="Arial"/>
                <a:cs typeface="Arial"/>
              </a:rPr>
              <a:t>unable</a:t>
            </a:r>
            <a:r>
              <a:rPr sz="2800" spc="-120" dirty="0">
                <a:latin typeface="Arial"/>
                <a:cs typeface="Arial"/>
              </a:rPr>
              <a:t> </a:t>
            </a:r>
            <a:r>
              <a:rPr sz="2800" spc="20" dirty="0">
                <a:latin typeface="Arial"/>
                <a:cs typeface="Arial"/>
              </a:rPr>
              <a:t>to</a:t>
            </a:r>
            <a:r>
              <a:rPr sz="2800" spc="-150" dirty="0">
                <a:latin typeface="Arial"/>
                <a:cs typeface="Arial"/>
              </a:rPr>
              <a:t> </a:t>
            </a:r>
            <a:r>
              <a:rPr sz="2800" spc="-100" dirty="0">
                <a:latin typeface="Arial"/>
                <a:cs typeface="Arial"/>
              </a:rPr>
              <a:t>locate</a:t>
            </a:r>
            <a:r>
              <a:rPr sz="2800" spc="-150" dirty="0">
                <a:latin typeface="Arial"/>
                <a:cs typeface="Arial"/>
              </a:rPr>
              <a:t> </a:t>
            </a:r>
            <a:r>
              <a:rPr sz="2800" spc="-35" dirty="0">
                <a:latin typeface="Arial"/>
                <a:cs typeface="Arial"/>
              </a:rPr>
              <a:t>the</a:t>
            </a:r>
            <a:r>
              <a:rPr sz="2800" spc="-145" dirty="0">
                <a:latin typeface="Arial"/>
                <a:cs typeface="Arial"/>
              </a:rPr>
              <a:t> </a:t>
            </a:r>
            <a:r>
              <a:rPr sz="2800" spc="-50" dirty="0">
                <a:latin typeface="Arial"/>
                <a:cs typeface="Arial"/>
              </a:rPr>
              <a:t>start</a:t>
            </a:r>
            <a:r>
              <a:rPr sz="2800" spc="-135" dirty="0">
                <a:latin typeface="Arial"/>
                <a:cs typeface="Arial"/>
              </a:rPr>
              <a:t> </a:t>
            </a:r>
            <a:r>
              <a:rPr sz="2800" spc="-10" dirty="0">
                <a:latin typeface="Arial"/>
                <a:cs typeface="Arial"/>
              </a:rPr>
              <a:t>of</a:t>
            </a:r>
            <a:r>
              <a:rPr sz="2800" spc="-145" dirty="0">
                <a:latin typeface="Arial"/>
                <a:cs typeface="Arial"/>
              </a:rPr>
              <a:t> </a:t>
            </a:r>
            <a:r>
              <a:rPr sz="2800" spc="-35" dirty="0">
                <a:latin typeface="Arial"/>
                <a:cs typeface="Arial"/>
              </a:rPr>
              <a:t>the</a:t>
            </a:r>
            <a:r>
              <a:rPr sz="2800" spc="-140" dirty="0">
                <a:latin typeface="Arial"/>
                <a:cs typeface="Arial"/>
              </a:rPr>
              <a:t> </a:t>
            </a:r>
            <a:r>
              <a:rPr sz="2800" spc="-90" dirty="0">
                <a:latin typeface="Arial"/>
                <a:cs typeface="Arial"/>
              </a:rPr>
              <a:t>next</a:t>
            </a:r>
            <a:r>
              <a:rPr sz="2800" spc="-130" dirty="0">
                <a:latin typeface="Arial"/>
                <a:cs typeface="Arial"/>
              </a:rPr>
              <a:t> </a:t>
            </a:r>
            <a:r>
              <a:rPr sz="2800" spc="-85" dirty="0">
                <a:latin typeface="Arial"/>
                <a:cs typeface="Arial"/>
              </a:rPr>
              <a:t>frame.</a:t>
            </a:r>
            <a:endParaRPr sz="2800" dirty="0">
              <a:latin typeface="Arial"/>
              <a:cs typeface="Arial"/>
            </a:endParaRPr>
          </a:p>
          <a:p>
            <a:pPr marL="12700">
              <a:lnSpc>
                <a:spcPct val="100000"/>
              </a:lnSpc>
              <a:spcBef>
                <a:spcPts val="5"/>
              </a:spcBef>
              <a:buChar char="•"/>
              <a:tabLst>
                <a:tab pos="217170" algn="l"/>
              </a:tabLst>
            </a:pPr>
            <a:r>
              <a:rPr sz="2800" spc="-270" dirty="0">
                <a:latin typeface="Arial"/>
                <a:cs typeface="Arial"/>
              </a:rPr>
              <a:t>So, </a:t>
            </a:r>
            <a:r>
              <a:rPr sz="2800" spc="-60" dirty="0">
                <a:latin typeface="Arial"/>
                <a:cs typeface="Arial"/>
              </a:rPr>
              <a:t>this </a:t>
            </a:r>
            <a:r>
              <a:rPr sz="2800" spc="-65" dirty="0">
                <a:latin typeface="Arial"/>
                <a:cs typeface="Arial"/>
              </a:rPr>
              <a:t>method </a:t>
            </a:r>
            <a:r>
              <a:rPr sz="2800" spc="-145" dirty="0">
                <a:latin typeface="Arial"/>
                <a:cs typeface="Arial"/>
              </a:rPr>
              <a:t>is </a:t>
            </a:r>
            <a:r>
              <a:rPr sz="2800" spc="-85" dirty="0">
                <a:latin typeface="Arial"/>
                <a:cs typeface="Arial"/>
              </a:rPr>
              <a:t>rarely</a:t>
            </a:r>
            <a:r>
              <a:rPr sz="2800" spc="-175" dirty="0">
                <a:latin typeface="Arial"/>
                <a:cs typeface="Arial"/>
              </a:rPr>
              <a:t> </a:t>
            </a:r>
            <a:r>
              <a:rPr sz="2800" spc="-150" dirty="0">
                <a:latin typeface="Arial"/>
                <a:cs typeface="Arial"/>
              </a:rPr>
              <a:t>used.</a:t>
            </a:r>
            <a:endParaRPr sz="2800" dirty="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42138"/>
            <a:ext cx="7604125" cy="513715"/>
          </a:xfrm>
        </p:spPr>
        <p:txBody>
          <a:bodyPr/>
          <a:lstStyle/>
          <a:p>
            <a:r>
              <a:rPr lang="en-US" dirty="0"/>
              <a:t>Framing with Character Count</a:t>
            </a:r>
          </a:p>
        </p:txBody>
      </p:sp>
      <p:sp>
        <p:nvSpPr>
          <p:cNvPr id="8195" name="Rectangle 3"/>
          <p:cNvSpPr>
            <a:spLocks noGrp="1" noChangeArrowheads="1"/>
          </p:cNvSpPr>
          <p:nvPr>
            <p:ph type="body" idx="1"/>
          </p:nvPr>
        </p:nvSpPr>
        <p:spPr/>
        <p:txBody>
          <a:bodyPr/>
          <a:lstStyle/>
          <a:p>
            <a:pPr algn="ctr">
              <a:buFont typeface="Wingdings" pitchFamily="2" charset="2"/>
              <a:buNone/>
            </a:pPr>
            <a:r>
              <a:rPr lang="en-US"/>
              <a:t>A character stream.   </a:t>
            </a:r>
            <a:r>
              <a:rPr lang="en-US">
                <a:solidFill>
                  <a:schemeClr val="accent2"/>
                </a:solidFill>
              </a:rPr>
              <a:t>(a)</a:t>
            </a:r>
            <a:r>
              <a:rPr lang="en-US"/>
              <a:t> Without errors.   </a:t>
            </a:r>
            <a:r>
              <a:rPr lang="en-US">
                <a:solidFill>
                  <a:schemeClr val="accent2"/>
                </a:solidFill>
              </a:rPr>
              <a:t>(b)</a:t>
            </a:r>
            <a:r>
              <a:rPr lang="en-US"/>
              <a:t> With one error.</a:t>
            </a:r>
          </a:p>
        </p:txBody>
      </p:sp>
      <p:pic>
        <p:nvPicPr>
          <p:cNvPr id="8196" name="Picture 4" descr="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25" y="1971675"/>
            <a:ext cx="7048500" cy="301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8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p:nvPr/>
        </p:nvSpPr>
        <p:spPr>
          <a:xfrm>
            <a:off x="368300" y="994663"/>
            <a:ext cx="8275955" cy="5573395"/>
          </a:xfrm>
          <a:prstGeom prst="rect">
            <a:avLst/>
          </a:prstGeom>
        </p:spPr>
        <p:txBody>
          <a:bodyPr vert="horz" wrap="square" lIns="0" tIns="12065" rIns="0" bIns="0" rtlCol="0">
            <a:spAutoFit/>
          </a:bodyPr>
          <a:lstStyle/>
          <a:p>
            <a:pPr marL="12700" marR="5080">
              <a:lnSpc>
                <a:spcPct val="100000"/>
              </a:lnSpc>
              <a:spcBef>
                <a:spcPts val="95"/>
              </a:spcBef>
              <a:buChar char="•"/>
              <a:tabLst>
                <a:tab pos="297180" algn="l"/>
                <a:tab pos="297815" algn="l"/>
              </a:tabLst>
            </a:pPr>
            <a:r>
              <a:rPr sz="2800" spc="-80" dirty="0">
                <a:solidFill>
                  <a:srgbClr val="00B050"/>
                </a:solidFill>
                <a:latin typeface="Arial"/>
                <a:cs typeface="Arial"/>
              </a:rPr>
              <a:t>While </a:t>
            </a:r>
            <a:r>
              <a:rPr sz="2800" spc="-145" dirty="0">
                <a:solidFill>
                  <a:srgbClr val="00B050"/>
                </a:solidFill>
                <a:latin typeface="Arial"/>
                <a:cs typeface="Arial"/>
              </a:rPr>
              <a:t>sending </a:t>
            </a:r>
            <a:r>
              <a:rPr sz="2800" spc="-110" dirty="0">
                <a:solidFill>
                  <a:srgbClr val="00B050"/>
                </a:solidFill>
                <a:latin typeface="Arial"/>
                <a:cs typeface="Arial"/>
              </a:rPr>
              <a:t>data </a:t>
            </a:r>
            <a:r>
              <a:rPr sz="2800" spc="-100" dirty="0">
                <a:solidFill>
                  <a:srgbClr val="00B050"/>
                </a:solidFill>
                <a:latin typeface="Arial"/>
                <a:cs typeface="Arial"/>
              </a:rPr>
              <a:t>over </a:t>
            </a:r>
            <a:r>
              <a:rPr sz="2800" spc="-55" dirty="0">
                <a:solidFill>
                  <a:srgbClr val="00B050"/>
                </a:solidFill>
                <a:latin typeface="Arial"/>
                <a:cs typeface="Arial"/>
              </a:rPr>
              <a:t>network, </a:t>
            </a:r>
            <a:r>
              <a:rPr sz="2800" spc="-35" dirty="0">
                <a:solidFill>
                  <a:srgbClr val="00B050"/>
                </a:solidFill>
                <a:latin typeface="Arial"/>
                <a:cs typeface="Arial"/>
              </a:rPr>
              <a:t>the </a:t>
            </a:r>
            <a:r>
              <a:rPr sz="2800" spc="-110" dirty="0">
                <a:solidFill>
                  <a:srgbClr val="00B050"/>
                </a:solidFill>
                <a:latin typeface="Arial"/>
                <a:cs typeface="Arial"/>
              </a:rPr>
              <a:t>data </a:t>
            </a:r>
            <a:r>
              <a:rPr sz="2800" spc="-50" dirty="0">
                <a:solidFill>
                  <a:srgbClr val="00B050"/>
                </a:solidFill>
                <a:latin typeface="Arial"/>
                <a:cs typeface="Arial"/>
              </a:rPr>
              <a:t>link </a:t>
            </a:r>
            <a:r>
              <a:rPr sz="2800" spc="-114" dirty="0">
                <a:solidFill>
                  <a:srgbClr val="00B050"/>
                </a:solidFill>
                <a:latin typeface="Arial"/>
                <a:cs typeface="Arial"/>
              </a:rPr>
              <a:t>layer  </a:t>
            </a:r>
            <a:r>
              <a:rPr sz="2800" spc="-85" dirty="0">
                <a:solidFill>
                  <a:srgbClr val="00B050"/>
                </a:solidFill>
                <a:latin typeface="Arial"/>
                <a:cs typeface="Arial"/>
              </a:rPr>
              <a:t>divide </a:t>
            </a:r>
            <a:r>
              <a:rPr sz="2800" spc="-15" dirty="0">
                <a:solidFill>
                  <a:srgbClr val="00B050"/>
                </a:solidFill>
                <a:latin typeface="Arial"/>
                <a:cs typeface="Arial"/>
              </a:rPr>
              <a:t>into </a:t>
            </a:r>
            <a:r>
              <a:rPr sz="2800" spc="-120" dirty="0">
                <a:solidFill>
                  <a:srgbClr val="00B050"/>
                </a:solidFill>
                <a:latin typeface="Arial"/>
                <a:cs typeface="Arial"/>
              </a:rPr>
              <a:t>frames. </a:t>
            </a:r>
            <a:r>
              <a:rPr sz="2800" spc="-155" dirty="0">
                <a:solidFill>
                  <a:srgbClr val="00B050"/>
                </a:solidFill>
                <a:latin typeface="Arial"/>
                <a:cs typeface="Arial"/>
              </a:rPr>
              <a:t>Framing </a:t>
            </a:r>
            <a:r>
              <a:rPr sz="2800" spc="-175" dirty="0">
                <a:solidFill>
                  <a:srgbClr val="00B050"/>
                </a:solidFill>
                <a:latin typeface="Arial"/>
                <a:cs typeface="Arial"/>
              </a:rPr>
              <a:t>have </a:t>
            </a:r>
            <a:r>
              <a:rPr sz="2800" spc="-150" dirty="0">
                <a:solidFill>
                  <a:srgbClr val="00B050"/>
                </a:solidFill>
                <a:latin typeface="Arial"/>
                <a:cs typeface="Arial"/>
              </a:rPr>
              <a:t>several </a:t>
            </a:r>
            <a:r>
              <a:rPr sz="2800" spc="-165" dirty="0">
                <a:solidFill>
                  <a:srgbClr val="00B050"/>
                </a:solidFill>
                <a:latin typeface="Arial"/>
                <a:cs typeface="Arial"/>
              </a:rPr>
              <a:t>advantages</a:t>
            </a:r>
            <a:r>
              <a:rPr sz="2800" spc="-305" dirty="0">
                <a:solidFill>
                  <a:srgbClr val="00B050"/>
                </a:solidFill>
                <a:latin typeface="Arial"/>
                <a:cs typeface="Arial"/>
              </a:rPr>
              <a:t> </a:t>
            </a:r>
            <a:r>
              <a:rPr sz="2800" spc="-60" dirty="0">
                <a:solidFill>
                  <a:srgbClr val="00B050"/>
                </a:solidFill>
                <a:latin typeface="Arial"/>
                <a:cs typeface="Arial"/>
              </a:rPr>
              <a:t>than  </a:t>
            </a:r>
            <a:r>
              <a:rPr sz="2800" spc="-170" dirty="0">
                <a:solidFill>
                  <a:srgbClr val="00B050"/>
                </a:solidFill>
                <a:latin typeface="Arial"/>
                <a:cs typeface="Arial"/>
              </a:rPr>
              <a:t>send </a:t>
            </a:r>
            <a:r>
              <a:rPr sz="2800" spc="-95" dirty="0">
                <a:solidFill>
                  <a:srgbClr val="00B050"/>
                </a:solidFill>
                <a:latin typeface="Arial"/>
                <a:cs typeface="Arial"/>
              </a:rPr>
              <a:t>raw </a:t>
            </a:r>
            <a:r>
              <a:rPr sz="2800" spc="-105" dirty="0">
                <a:solidFill>
                  <a:srgbClr val="00B050"/>
                </a:solidFill>
                <a:latin typeface="Arial"/>
                <a:cs typeface="Arial"/>
              </a:rPr>
              <a:t>very </a:t>
            </a:r>
            <a:r>
              <a:rPr sz="2800" spc="-130" dirty="0">
                <a:solidFill>
                  <a:srgbClr val="00B050"/>
                </a:solidFill>
                <a:latin typeface="Arial"/>
                <a:cs typeface="Arial"/>
              </a:rPr>
              <a:t>large</a:t>
            </a:r>
            <a:r>
              <a:rPr sz="2800" spc="-215" dirty="0">
                <a:solidFill>
                  <a:srgbClr val="00B050"/>
                </a:solidFill>
                <a:latin typeface="Arial"/>
                <a:cs typeface="Arial"/>
              </a:rPr>
              <a:t> </a:t>
            </a:r>
            <a:r>
              <a:rPr sz="2800" spc="-105" dirty="0">
                <a:solidFill>
                  <a:srgbClr val="00B050"/>
                </a:solidFill>
                <a:latin typeface="Arial"/>
                <a:cs typeface="Arial"/>
              </a:rPr>
              <a:t>data.</a:t>
            </a:r>
            <a:endParaRPr sz="2800" dirty="0">
              <a:solidFill>
                <a:srgbClr val="00B050"/>
              </a:solidFill>
              <a:latin typeface="Arial"/>
              <a:cs typeface="Arial"/>
            </a:endParaRPr>
          </a:p>
          <a:p>
            <a:pPr marL="12700" marR="746760">
              <a:lnSpc>
                <a:spcPct val="100000"/>
              </a:lnSpc>
              <a:buChar char="•"/>
              <a:tabLst>
                <a:tab pos="297180" algn="l"/>
                <a:tab pos="297815" algn="l"/>
              </a:tabLst>
            </a:pPr>
            <a:r>
              <a:rPr sz="2800" spc="40" dirty="0">
                <a:solidFill>
                  <a:srgbClr val="00B050"/>
                </a:solidFill>
                <a:latin typeface="Arial"/>
                <a:cs typeface="Arial"/>
              </a:rPr>
              <a:t>It </a:t>
            </a:r>
            <a:r>
              <a:rPr sz="2800" spc="-150" dirty="0">
                <a:solidFill>
                  <a:srgbClr val="00B050"/>
                </a:solidFill>
                <a:latin typeface="Arial"/>
                <a:cs typeface="Arial"/>
              </a:rPr>
              <a:t>reduces </a:t>
            </a:r>
            <a:r>
              <a:rPr sz="2800" spc="-35" dirty="0">
                <a:solidFill>
                  <a:srgbClr val="00B050"/>
                </a:solidFill>
                <a:latin typeface="Arial"/>
                <a:cs typeface="Arial"/>
              </a:rPr>
              <a:t>the </a:t>
            </a:r>
            <a:r>
              <a:rPr sz="2800" spc="-50" dirty="0">
                <a:solidFill>
                  <a:srgbClr val="00B050"/>
                </a:solidFill>
                <a:latin typeface="Arial"/>
                <a:cs typeface="Arial"/>
              </a:rPr>
              <a:t>probability </a:t>
            </a:r>
            <a:r>
              <a:rPr sz="2800" spc="-10" dirty="0">
                <a:solidFill>
                  <a:srgbClr val="00B050"/>
                </a:solidFill>
                <a:latin typeface="Arial"/>
                <a:cs typeface="Arial"/>
              </a:rPr>
              <a:t>of </a:t>
            </a:r>
            <a:r>
              <a:rPr sz="2800" spc="-40" dirty="0">
                <a:solidFill>
                  <a:srgbClr val="00B050"/>
                </a:solidFill>
                <a:latin typeface="Arial"/>
                <a:cs typeface="Arial"/>
              </a:rPr>
              <a:t>error</a:t>
            </a:r>
            <a:r>
              <a:rPr sz="2800" spc="-590" dirty="0">
                <a:solidFill>
                  <a:srgbClr val="00B050"/>
                </a:solidFill>
                <a:latin typeface="Arial"/>
                <a:cs typeface="Arial"/>
              </a:rPr>
              <a:t> </a:t>
            </a:r>
            <a:r>
              <a:rPr sz="2800" spc="-135" dirty="0">
                <a:solidFill>
                  <a:srgbClr val="00B050"/>
                </a:solidFill>
                <a:latin typeface="Arial"/>
                <a:cs typeface="Arial"/>
              </a:rPr>
              <a:t>and </a:t>
            </a:r>
            <a:r>
              <a:rPr sz="2800" spc="-150" dirty="0">
                <a:solidFill>
                  <a:srgbClr val="00B050"/>
                </a:solidFill>
                <a:latin typeface="Arial"/>
                <a:cs typeface="Arial"/>
              </a:rPr>
              <a:t>reduces </a:t>
            </a:r>
            <a:r>
              <a:rPr sz="2800" spc="-35" dirty="0">
                <a:solidFill>
                  <a:srgbClr val="00B050"/>
                </a:solidFill>
                <a:latin typeface="Arial"/>
                <a:cs typeface="Arial"/>
              </a:rPr>
              <a:t>the  </a:t>
            </a:r>
            <a:r>
              <a:rPr sz="2800" spc="-75" dirty="0">
                <a:solidFill>
                  <a:srgbClr val="00B050"/>
                </a:solidFill>
                <a:latin typeface="Arial"/>
                <a:cs typeface="Arial"/>
              </a:rPr>
              <a:t>amount </a:t>
            </a:r>
            <a:r>
              <a:rPr sz="2800" spc="-10" dirty="0">
                <a:solidFill>
                  <a:srgbClr val="00B050"/>
                </a:solidFill>
                <a:latin typeface="Arial"/>
                <a:cs typeface="Arial"/>
              </a:rPr>
              <a:t>of </a:t>
            </a:r>
            <a:r>
              <a:rPr sz="2800" spc="-110" dirty="0">
                <a:solidFill>
                  <a:srgbClr val="00B050"/>
                </a:solidFill>
                <a:latin typeface="Arial"/>
                <a:cs typeface="Arial"/>
              </a:rPr>
              <a:t>retransmission</a:t>
            </a:r>
            <a:r>
              <a:rPr sz="2800" spc="-305" dirty="0">
                <a:solidFill>
                  <a:srgbClr val="00B050"/>
                </a:solidFill>
                <a:latin typeface="Arial"/>
                <a:cs typeface="Arial"/>
              </a:rPr>
              <a:t> </a:t>
            </a:r>
            <a:r>
              <a:rPr sz="2800" spc="-125" dirty="0">
                <a:solidFill>
                  <a:srgbClr val="00B050"/>
                </a:solidFill>
                <a:latin typeface="Arial"/>
                <a:cs typeface="Arial"/>
              </a:rPr>
              <a:t>needed.</a:t>
            </a:r>
            <a:endParaRPr sz="2800" dirty="0">
              <a:solidFill>
                <a:srgbClr val="00B050"/>
              </a:solidFill>
              <a:latin typeface="Arial"/>
              <a:cs typeface="Arial"/>
            </a:endParaRPr>
          </a:p>
          <a:p>
            <a:pPr marL="12700" marR="318770">
              <a:lnSpc>
                <a:spcPct val="100000"/>
              </a:lnSpc>
            </a:pPr>
            <a:r>
              <a:rPr sz="2800" spc="-160" dirty="0">
                <a:latin typeface="Arial"/>
                <a:cs typeface="Arial"/>
              </a:rPr>
              <a:t>There </a:t>
            </a:r>
            <a:r>
              <a:rPr sz="2800" spc="-120" dirty="0">
                <a:latin typeface="Arial"/>
                <a:cs typeface="Arial"/>
              </a:rPr>
              <a:t>exist </a:t>
            </a:r>
            <a:r>
              <a:rPr sz="2800" spc="10" dirty="0">
                <a:latin typeface="Arial"/>
                <a:cs typeface="Arial"/>
              </a:rPr>
              <a:t>two </a:t>
            </a:r>
            <a:r>
              <a:rPr sz="2800" spc="-135" dirty="0">
                <a:latin typeface="Arial"/>
                <a:cs typeface="Arial"/>
              </a:rPr>
              <a:t>general </a:t>
            </a:r>
            <a:r>
              <a:rPr sz="2800" spc="-100" dirty="0">
                <a:latin typeface="Arial"/>
                <a:cs typeface="Arial"/>
              </a:rPr>
              <a:t>methods </a:t>
            </a:r>
            <a:r>
              <a:rPr sz="2800" spc="-15" dirty="0">
                <a:latin typeface="Arial"/>
                <a:cs typeface="Arial"/>
              </a:rPr>
              <a:t>for </a:t>
            </a:r>
            <a:r>
              <a:rPr sz="2800" spc="-80" dirty="0">
                <a:latin typeface="Arial"/>
                <a:cs typeface="Arial"/>
              </a:rPr>
              <a:t>framing: </a:t>
            </a:r>
            <a:r>
              <a:rPr sz="2800" b="1" spc="-200" dirty="0">
                <a:latin typeface="Trebuchet MS"/>
                <a:cs typeface="Trebuchet MS"/>
              </a:rPr>
              <a:t>fixed</a:t>
            </a:r>
            <a:r>
              <a:rPr sz="2800" b="1" spc="-505" dirty="0">
                <a:latin typeface="Trebuchet MS"/>
                <a:cs typeface="Trebuchet MS"/>
              </a:rPr>
              <a:t> </a:t>
            </a:r>
            <a:r>
              <a:rPr sz="2800" b="1" spc="-215" dirty="0">
                <a:latin typeface="Trebuchet MS"/>
                <a:cs typeface="Trebuchet MS"/>
              </a:rPr>
              <a:t>size  </a:t>
            </a:r>
            <a:r>
              <a:rPr sz="2800" b="1" spc="-150" dirty="0">
                <a:latin typeface="Trebuchet MS"/>
                <a:cs typeface="Trebuchet MS"/>
              </a:rPr>
              <a:t>framing </a:t>
            </a:r>
            <a:r>
              <a:rPr sz="2800" b="1" spc="-130" dirty="0">
                <a:latin typeface="Trebuchet MS"/>
                <a:cs typeface="Trebuchet MS"/>
              </a:rPr>
              <a:t>and </a:t>
            </a:r>
            <a:r>
              <a:rPr sz="2800" b="1" spc="-155" dirty="0">
                <a:latin typeface="Trebuchet MS"/>
                <a:cs typeface="Trebuchet MS"/>
              </a:rPr>
              <a:t>variable </a:t>
            </a:r>
            <a:r>
              <a:rPr sz="2800" b="1" spc="-215" dirty="0">
                <a:latin typeface="Trebuchet MS"/>
                <a:cs typeface="Trebuchet MS"/>
              </a:rPr>
              <a:t>size</a:t>
            </a:r>
            <a:r>
              <a:rPr sz="2800" b="1" spc="-390" dirty="0">
                <a:latin typeface="Trebuchet MS"/>
                <a:cs typeface="Trebuchet MS"/>
              </a:rPr>
              <a:t> </a:t>
            </a:r>
            <a:r>
              <a:rPr sz="2800" b="1" spc="-145" dirty="0">
                <a:latin typeface="Trebuchet MS"/>
                <a:cs typeface="Trebuchet MS"/>
              </a:rPr>
              <a:t>framing</a:t>
            </a:r>
            <a:r>
              <a:rPr sz="2800" spc="-145" dirty="0">
                <a:latin typeface="Arial"/>
                <a:cs typeface="Arial"/>
              </a:rPr>
              <a:t>.</a:t>
            </a:r>
            <a:endParaRPr sz="2800" dirty="0">
              <a:latin typeface="Arial"/>
              <a:cs typeface="Arial"/>
            </a:endParaRPr>
          </a:p>
          <a:p>
            <a:pPr marL="12700" marR="560705">
              <a:lnSpc>
                <a:spcPct val="100000"/>
              </a:lnSpc>
              <a:spcBef>
                <a:spcPts val="5"/>
              </a:spcBef>
              <a:buChar char="•"/>
              <a:tabLst>
                <a:tab pos="297180" algn="l"/>
                <a:tab pos="297815" algn="l"/>
              </a:tabLst>
            </a:pPr>
            <a:r>
              <a:rPr sz="2800" spc="-85" dirty="0">
                <a:latin typeface="Arial"/>
                <a:cs typeface="Arial"/>
              </a:rPr>
              <a:t>In </a:t>
            </a:r>
            <a:r>
              <a:rPr sz="2800" spc="-90" dirty="0">
                <a:latin typeface="Arial"/>
                <a:cs typeface="Arial"/>
              </a:rPr>
              <a:t>fixed </a:t>
            </a:r>
            <a:r>
              <a:rPr sz="2800" spc="-210" dirty="0">
                <a:latin typeface="Arial"/>
                <a:cs typeface="Arial"/>
              </a:rPr>
              <a:t>size </a:t>
            </a:r>
            <a:r>
              <a:rPr sz="2800" spc="-80" dirty="0">
                <a:latin typeface="Arial"/>
                <a:cs typeface="Arial"/>
              </a:rPr>
              <a:t>framing, </a:t>
            </a:r>
            <a:r>
              <a:rPr sz="2800" spc="-35" dirty="0">
                <a:latin typeface="Arial"/>
                <a:cs typeface="Arial"/>
              </a:rPr>
              <a:t>the </a:t>
            </a:r>
            <a:r>
              <a:rPr sz="2800" spc="-110" dirty="0">
                <a:latin typeface="Arial"/>
                <a:cs typeface="Arial"/>
              </a:rPr>
              <a:t>data </a:t>
            </a:r>
            <a:r>
              <a:rPr sz="2800" spc="-85" dirty="0">
                <a:latin typeface="Arial"/>
                <a:cs typeface="Arial"/>
              </a:rPr>
              <a:t>divided </a:t>
            </a:r>
            <a:r>
              <a:rPr sz="2800" spc="-15" dirty="0">
                <a:latin typeface="Arial"/>
                <a:cs typeface="Arial"/>
              </a:rPr>
              <a:t>into </a:t>
            </a:r>
            <a:r>
              <a:rPr sz="2800" spc="-90" dirty="0">
                <a:latin typeface="Arial"/>
                <a:cs typeface="Arial"/>
              </a:rPr>
              <a:t>fixed</a:t>
            </a:r>
            <a:r>
              <a:rPr sz="2800" spc="-555" dirty="0">
                <a:latin typeface="Arial"/>
                <a:cs typeface="Arial"/>
              </a:rPr>
              <a:t> </a:t>
            </a:r>
            <a:r>
              <a:rPr sz="2800" spc="-210" dirty="0">
                <a:latin typeface="Arial"/>
                <a:cs typeface="Arial"/>
              </a:rPr>
              <a:t>size  </a:t>
            </a:r>
            <a:r>
              <a:rPr sz="2800" spc="-125" dirty="0">
                <a:latin typeface="Arial"/>
                <a:cs typeface="Arial"/>
              </a:rPr>
              <a:t>frames </a:t>
            </a:r>
            <a:r>
              <a:rPr sz="2800" spc="-135" dirty="0">
                <a:latin typeface="Arial"/>
                <a:cs typeface="Arial"/>
              </a:rPr>
              <a:t>and </a:t>
            </a:r>
            <a:r>
              <a:rPr sz="2800" spc="-170" dirty="0">
                <a:latin typeface="Arial"/>
                <a:cs typeface="Arial"/>
              </a:rPr>
              <a:t>send </a:t>
            </a:r>
            <a:r>
              <a:rPr sz="2800" spc="-100" dirty="0">
                <a:latin typeface="Arial"/>
                <a:cs typeface="Arial"/>
              </a:rPr>
              <a:t>over </a:t>
            </a:r>
            <a:r>
              <a:rPr sz="2800" spc="-35" dirty="0">
                <a:latin typeface="Arial"/>
                <a:cs typeface="Arial"/>
              </a:rPr>
              <a:t>the </a:t>
            </a:r>
            <a:r>
              <a:rPr sz="2800" spc="-114" dirty="0">
                <a:latin typeface="Arial"/>
                <a:cs typeface="Arial"/>
              </a:rPr>
              <a:t>transmission</a:t>
            </a:r>
            <a:r>
              <a:rPr sz="2800" spc="-210" dirty="0">
                <a:latin typeface="Arial"/>
                <a:cs typeface="Arial"/>
              </a:rPr>
              <a:t> </a:t>
            </a:r>
            <a:r>
              <a:rPr sz="2800" spc="-110" dirty="0">
                <a:latin typeface="Arial"/>
                <a:cs typeface="Arial"/>
              </a:rPr>
              <a:t>media.</a:t>
            </a:r>
            <a:endParaRPr sz="2800" dirty="0">
              <a:latin typeface="Arial"/>
              <a:cs typeface="Arial"/>
            </a:endParaRPr>
          </a:p>
          <a:p>
            <a:pPr marL="12700" marR="118745">
              <a:lnSpc>
                <a:spcPct val="100000"/>
              </a:lnSpc>
              <a:buChar char="•"/>
              <a:tabLst>
                <a:tab pos="297180" algn="l"/>
                <a:tab pos="297815" algn="l"/>
              </a:tabLst>
            </a:pPr>
            <a:r>
              <a:rPr sz="2800" spc="-80" dirty="0">
                <a:latin typeface="Arial"/>
                <a:cs typeface="Arial"/>
              </a:rPr>
              <a:t>In </a:t>
            </a:r>
            <a:r>
              <a:rPr sz="2800" spc="-135" dirty="0">
                <a:latin typeface="Arial"/>
                <a:cs typeface="Arial"/>
              </a:rPr>
              <a:t>fixed-size </a:t>
            </a:r>
            <a:r>
              <a:rPr sz="2800" spc="-80" dirty="0">
                <a:latin typeface="Arial"/>
                <a:cs typeface="Arial"/>
              </a:rPr>
              <a:t>framing, </a:t>
            </a:r>
            <a:r>
              <a:rPr sz="2800" spc="-55" dirty="0">
                <a:latin typeface="Arial"/>
                <a:cs typeface="Arial"/>
              </a:rPr>
              <a:t>there </a:t>
            </a:r>
            <a:r>
              <a:rPr sz="2800" spc="-145" dirty="0">
                <a:latin typeface="Arial"/>
                <a:cs typeface="Arial"/>
              </a:rPr>
              <a:t>is </a:t>
            </a:r>
            <a:r>
              <a:rPr sz="2800" spc="-90" dirty="0">
                <a:latin typeface="Arial"/>
                <a:cs typeface="Arial"/>
              </a:rPr>
              <a:t>no </a:t>
            </a:r>
            <a:r>
              <a:rPr sz="2800" spc="-130" dirty="0">
                <a:latin typeface="Arial"/>
                <a:cs typeface="Arial"/>
              </a:rPr>
              <a:t>need </a:t>
            </a:r>
            <a:r>
              <a:rPr sz="2800" spc="-15" dirty="0">
                <a:latin typeface="Arial"/>
                <a:cs typeface="Arial"/>
              </a:rPr>
              <a:t>for </a:t>
            </a:r>
            <a:r>
              <a:rPr sz="2800" spc="-80" dirty="0">
                <a:latin typeface="Arial"/>
                <a:cs typeface="Arial"/>
              </a:rPr>
              <a:t>defining </a:t>
            </a:r>
            <a:r>
              <a:rPr sz="2800" spc="-35" dirty="0">
                <a:latin typeface="Arial"/>
                <a:cs typeface="Arial"/>
              </a:rPr>
              <a:t>the  </a:t>
            </a:r>
            <a:r>
              <a:rPr sz="2800" spc="-114" dirty="0">
                <a:latin typeface="Arial"/>
                <a:cs typeface="Arial"/>
              </a:rPr>
              <a:t>boundaries </a:t>
            </a:r>
            <a:r>
              <a:rPr sz="2800" spc="-10" dirty="0">
                <a:latin typeface="Arial"/>
                <a:cs typeface="Arial"/>
              </a:rPr>
              <a:t>of </a:t>
            </a:r>
            <a:r>
              <a:rPr sz="2800" spc="-35" dirty="0">
                <a:latin typeface="Arial"/>
                <a:cs typeface="Arial"/>
              </a:rPr>
              <a:t>the </a:t>
            </a:r>
            <a:r>
              <a:rPr sz="2800" spc="-114" dirty="0">
                <a:latin typeface="Arial"/>
                <a:cs typeface="Arial"/>
              </a:rPr>
              <a:t>frames; </a:t>
            </a:r>
            <a:r>
              <a:rPr sz="2800" spc="-35" dirty="0">
                <a:latin typeface="Arial"/>
                <a:cs typeface="Arial"/>
              </a:rPr>
              <a:t>the </a:t>
            </a:r>
            <a:r>
              <a:rPr sz="2800" spc="-210" dirty="0">
                <a:latin typeface="Arial"/>
                <a:cs typeface="Arial"/>
              </a:rPr>
              <a:t>size </a:t>
            </a:r>
            <a:r>
              <a:rPr sz="2800" spc="-40" dirty="0">
                <a:latin typeface="Arial"/>
                <a:cs typeface="Arial"/>
              </a:rPr>
              <a:t>itself </a:t>
            </a:r>
            <a:r>
              <a:rPr sz="2800" spc="-185" dirty="0">
                <a:latin typeface="Arial"/>
                <a:cs typeface="Arial"/>
              </a:rPr>
              <a:t>can </a:t>
            </a:r>
            <a:r>
              <a:rPr sz="2800" spc="-130" dirty="0">
                <a:latin typeface="Arial"/>
                <a:cs typeface="Arial"/>
              </a:rPr>
              <a:t>be </a:t>
            </a:r>
            <a:r>
              <a:rPr sz="2800" spc="-170" dirty="0">
                <a:latin typeface="Arial"/>
                <a:cs typeface="Arial"/>
              </a:rPr>
              <a:t>used </a:t>
            </a:r>
            <a:r>
              <a:rPr sz="2800" spc="-265" dirty="0">
                <a:latin typeface="Arial"/>
                <a:cs typeface="Arial"/>
              </a:rPr>
              <a:t>as</a:t>
            </a:r>
            <a:r>
              <a:rPr sz="2800" spc="-405" dirty="0">
                <a:latin typeface="Arial"/>
                <a:cs typeface="Arial"/>
              </a:rPr>
              <a:t> </a:t>
            </a:r>
            <a:r>
              <a:rPr sz="2800" spc="-220" dirty="0">
                <a:latin typeface="Arial"/>
                <a:cs typeface="Arial"/>
              </a:rPr>
              <a:t>a  </a:t>
            </a:r>
            <a:r>
              <a:rPr sz="2800" spc="-70" dirty="0">
                <a:latin typeface="Arial"/>
                <a:cs typeface="Arial"/>
              </a:rPr>
              <a:t>delimiter.</a:t>
            </a:r>
            <a:endParaRPr sz="2800" dirty="0">
              <a:latin typeface="Arial"/>
              <a:cs typeface="Arial"/>
            </a:endParaRPr>
          </a:p>
          <a:p>
            <a:pPr marL="12700">
              <a:lnSpc>
                <a:spcPct val="100000"/>
              </a:lnSpc>
              <a:buChar char="•"/>
              <a:tabLst>
                <a:tab pos="297180" algn="l"/>
                <a:tab pos="297815" algn="l"/>
              </a:tabLst>
            </a:pPr>
            <a:r>
              <a:rPr sz="2800" spc="-254" dirty="0">
                <a:latin typeface="Arial"/>
                <a:cs typeface="Arial"/>
              </a:rPr>
              <a:t>ATM </a:t>
            </a:r>
            <a:r>
              <a:rPr sz="2800" spc="-50" dirty="0">
                <a:latin typeface="Arial"/>
                <a:cs typeface="Arial"/>
              </a:rPr>
              <a:t>network </a:t>
            </a:r>
            <a:r>
              <a:rPr sz="2800" spc="-195" dirty="0">
                <a:latin typeface="Arial"/>
                <a:cs typeface="Arial"/>
              </a:rPr>
              <a:t>use </a:t>
            </a:r>
            <a:r>
              <a:rPr sz="2800" spc="-90" dirty="0">
                <a:latin typeface="Arial"/>
                <a:cs typeface="Arial"/>
              </a:rPr>
              <a:t>fixed </a:t>
            </a:r>
            <a:r>
              <a:rPr sz="2800" spc="-210" dirty="0">
                <a:latin typeface="Arial"/>
                <a:cs typeface="Arial"/>
              </a:rPr>
              <a:t>size </a:t>
            </a:r>
            <a:r>
              <a:rPr sz="2800" spc="-155" dirty="0">
                <a:latin typeface="Arial"/>
                <a:cs typeface="Arial"/>
              </a:rPr>
              <a:t>packets </a:t>
            </a:r>
            <a:r>
              <a:rPr sz="2800" spc="-114" dirty="0">
                <a:latin typeface="Arial"/>
                <a:cs typeface="Arial"/>
              </a:rPr>
              <a:t>called</a:t>
            </a:r>
            <a:r>
              <a:rPr sz="2800" spc="-40" dirty="0">
                <a:latin typeface="Arial"/>
                <a:cs typeface="Arial"/>
              </a:rPr>
              <a:t> </a:t>
            </a:r>
            <a:r>
              <a:rPr sz="2800" spc="-125" dirty="0">
                <a:latin typeface="Arial"/>
                <a:cs typeface="Arial"/>
              </a:rPr>
              <a:t>cells.</a:t>
            </a:r>
            <a:endParaRPr sz="2800" dirty="0">
              <a:latin typeface="Arial"/>
              <a:cs typeface="Arial"/>
            </a:endParaRPr>
          </a:p>
        </p:txBody>
      </p:sp>
      <p:sp>
        <p:nvSpPr>
          <p:cNvPr id="4" name="object 4"/>
          <p:cNvSpPr txBox="1">
            <a:spLocks noGrp="1"/>
          </p:cNvSpPr>
          <p:nvPr>
            <p:ph type="title"/>
          </p:nvPr>
        </p:nvSpPr>
        <p:spPr>
          <a:xfrm>
            <a:off x="535940" y="309117"/>
            <a:ext cx="4145279" cy="574040"/>
          </a:xfrm>
          <a:prstGeom prst="rect">
            <a:avLst/>
          </a:prstGeom>
        </p:spPr>
        <p:txBody>
          <a:bodyPr vert="horz" wrap="square" lIns="0" tIns="12700" rIns="0" bIns="0" rtlCol="0">
            <a:spAutoFit/>
          </a:bodyPr>
          <a:lstStyle/>
          <a:p>
            <a:pPr marL="12700">
              <a:lnSpc>
                <a:spcPct val="100000"/>
              </a:lnSpc>
              <a:spcBef>
                <a:spcPts val="100"/>
              </a:spcBef>
            </a:pPr>
            <a:r>
              <a:rPr sz="3600" spc="-165" dirty="0"/>
              <a:t>Bit and </a:t>
            </a:r>
            <a:r>
              <a:rPr sz="3600" spc="-220" dirty="0"/>
              <a:t>Byte</a:t>
            </a:r>
            <a:r>
              <a:rPr sz="3600" spc="-550" dirty="0"/>
              <a:t> </a:t>
            </a:r>
            <a:r>
              <a:rPr sz="3600" spc="-195" dirty="0"/>
              <a:t>stuffing:-</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9855"/>
            <a:ext cx="8441690" cy="6427470"/>
          </a:xfrm>
          <a:prstGeom prst="rect">
            <a:avLst/>
          </a:prstGeom>
        </p:spPr>
        <p:txBody>
          <a:bodyPr vert="horz" wrap="square" lIns="0" tIns="12065" rIns="0" bIns="0" rtlCol="0">
            <a:spAutoFit/>
          </a:bodyPr>
          <a:lstStyle/>
          <a:p>
            <a:pPr marL="12700" marR="520700">
              <a:lnSpc>
                <a:spcPct val="100000"/>
              </a:lnSpc>
              <a:spcBef>
                <a:spcPts val="95"/>
              </a:spcBef>
              <a:buChar char="•"/>
              <a:tabLst>
                <a:tab pos="217170" algn="l"/>
              </a:tabLst>
            </a:pPr>
            <a:r>
              <a:rPr sz="2800" spc="-80" dirty="0">
                <a:latin typeface="Arial"/>
                <a:cs typeface="Arial"/>
              </a:rPr>
              <a:t>In </a:t>
            </a:r>
            <a:r>
              <a:rPr sz="2800" spc="-100" dirty="0">
                <a:latin typeface="Arial"/>
                <a:cs typeface="Arial"/>
              </a:rPr>
              <a:t>variable </a:t>
            </a:r>
            <a:r>
              <a:rPr sz="2800" spc="-210" dirty="0">
                <a:latin typeface="Arial"/>
                <a:cs typeface="Arial"/>
              </a:rPr>
              <a:t>size </a:t>
            </a:r>
            <a:r>
              <a:rPr sz="2800" spc="-80" dirty="0">
                <a:latin typeface="Arial"/>
                <a:cs typeface="Arial"/>
              </a:rPr>
              <a:t>framing, </a:t>
            </a:r>
            <a:r>
              <a:rPr sz="2800" spc="-35" dirty="0">
                <a:latin typeface="Arial"/>
                <a:cs typeface="Arial"/>
              </a:rPr>
              <a:t>the </a:t>
            </a:r>
            <a:r>
              <a:rPr sz="2800" spc="-110" dirty="0">
                <a:latin typeface="Arial"/>
                <a:cs typeface="Arial"/>
              </a:rPr>
              <a:t>data </a:t>
            </a:r>
            <a:r>
              <a:rPr sz="2800" spc="-85" dirty="0">
                <a:latin typeface="Arial"/>
                <a:cs typeface="Arial"/>
              </a:rPr>
              <a:t>divided </a:t>
            </a:r>
            <a:r>
              <a:rPr sz="2800" spc="-15" dirty="0">
                <a:latin typeface="Arial"/>
                <a:cs typeface="Arial"/>
              </a:rPr>
              <a:t>into</a:t>
            </a:r>
            <a:r>
              <a:rPr sz="2800" spc="-409" dirty="0">
                <a:latin typeface="Arial"/>
                <a:cs typeface="Arial"/>
              </a:rPr>
              <a:t> </a:t>
            </a:r>
            <a:r>
              <a:rPr sz="2800" spc="-105" dirty="0">
                <a:latin typeface="Arial"/>
                <a:cs typeface="Arial"/>
              </a:rPr>
              <a:t>variable  </a:t>
            </a:r>
            <a:r>
              <a:rPr sz="2800" spc="-210" dirty="0">
                <a:latin typeface="Arial"/>
                <a:cs typeface="Arial"/>
              </a:rPr>
              <a:t>size</a:t>
            </a:r>
            <a:r>
              <a:rPr sz="2800" spc="-150" dirty="0">
                <a:latin typeface="Arial"/>
                <a:cs typeface="Arial"/>
              </a:rPr>
              <a:t> </a:t>
            </a:r>
            <a:r>
              <a:rPr sz="2800" spc="-120" dirty="0">
                <a:latin typeface="Arial"/>
                <a:cs typeface="Arial"/>
              </a:rPr>
              <a:t>frames.</a:t>
            </a:r>
            <a:endParaRPr sz="2800" dirty="0">
              <a:latin typeface="Arial"/>
              <a:cs typeface="Arial"/>
            </a:endParaRPr>
          </a:p>
          <a:p>
            <a:pPr marL="12700" marR="941069">
              <a:lnSpc>
                <a:spcPct val="100000"/>
              </a:lnSpc>
              <a:spcBef>
                <a:spcPts val="5"/>
              </a:spcBef>
              <a:buChar char="•"/>
              <a:tabLst>
                <a:tab pos="217170" algn="l"/>
              </a:tabLst>
            </a:pPr>
            <a:r>
              <a:rPr sz="2800" spc="-200" dirty="0">
                <a:latin typeface="Arial"/>
                <a:cs typeface="Arial"/>
              </a:rPr>
              <a:t>Two </a:t>
            </a:r>
            <a:r>
              <a:rPr sz="2800" spc="-90" dirty="0">
                <a:latin typeface="Arial"/>
                <a:cs typeface="Arial"/>
              </a:rPr>
              <a:t>protocols </a:t>
            </a:r>
            <a:r>
              <a:rPr sz="2800" spc="-130" dirty="0">
                <a:latin typeface="Arial"/>
                <a:cs typeface="Arial"/>
              </a:rPr>
              <a:t>are </a:t>
            </a:r>
            <a:r>
              <a:rPr sz="2800" spc="-170" dirty="0">
                <a:latin typeface="Arial"/>
                <a:cs typeface="Arial"/>
              </a:rPr>
              <a:t>used </a:t>
            </a:r>
            <a:r>
              <a:rPr sz="2800" spc="-15" dirty="0">
                <a:latin typeface="Arial"/>
                <a:cs typeface="Arial"/>
              </a:rPr>
              <a:t>for </a:t>
            </a:r>
            <a:r>
              <a:rPr sz="2800" spc="-60" dirty="0">
                <a:latin typeface="Arial"/>
                <a:cs typeface="Arial"/>
              </a:rPr>
              <a:t>this </a:t>
            </a:r>
            <a:r>
              <a:rPr sz="2800" spc="-110" dirty="0">
                <a:latin typeface="Arial"/>
                <a:cs typeface="Arial"/>
              </a:rPr>
              <a:t>purpose: </a:t>
            </a:r>
            <a:r>
              <a:rPr sz="2800" b="1" spc="-200" dirty="0">
                <a:latin typeface="Trebuchet MS"/>
                <a:cs typeface="Trebuchet MS"/>
              </a:rPr>
              <a:t>character  </a:t>
            </a:r>
            <a:r>
              <a:rPr sz="2800" b="1" spc="-170" dirty="0">
                <a:latin typeface="Trebuchet MS"/>
                <a:cs typeface="Trebuchet MS"/>
              </a:rPr>
              <a:t>oriented </a:t>
            </a:r>
            <a:r>
              <a:rPr sz="2800" b="1" spc="-150" dirty="0">
                <a:latin typeface="Trebuchet MS"/>
                <a:cs typeface="Trebuchet MS"/>
              </a:rPr>
              <a:t>protocol </a:t>
            </a:r>
            <a:r>
              <a:rPr sz="2800" b="1" spc="-130" dirty="0">
                <a:latin typeface="Trebuchet MS"/>
                <a:cs typeface="Trebuchet MS"/>
              </a:rPr>
              <a:t>and </a:t>
            </a:r>
            <a:r>
              <a:rPr sz="2800" b="1" spc="-140" dirty="0">
                <a:latin typeface="Trebuchet MS"/>
                <a:cs typeface="Trebuchet MS"/>
              </a:rPr>
              <a:t>bit </a:t>
            </a:r>
            <a:r>
              <a:rPr sz="2800" b="1" spc="-170" dirty="0">
                <a:latin typeface="Trebuchet MS"/>
                <a:cs typeface="Trebuchet MS"/>
              </a:rPr>
              <a:t>oriented</a:t>
            </a:r>
            <a:r>
              <a:rPr sz="2800" b="1" spc="-405" dirty="0">
                <a:latin typeface="Trebuchet MS"/>
                <a:cs typeface="Trebuchet MS"/>
              </a:rPr>
              <a:t> </a:t>
            </a:r>
            <a:r>
              <a:rPr sz="2800" b="1" spc="-145" dirty="0">
                <a:latin typeface="Trebuchet MS"/>
                <a:cs typeface="Trebuchet MS"/>
              </a:rPr>
              <a:t>protocol</a:t>
            </a:r>
            <a:r>
              <a:rPr sz="2800" spc="-145" dirty="0">
                <a:latin typeface="Arial"/>
                <a:cs typeface="Arial"/>
              </a:rPr>
              <a:t>.</a:t>
            </a:r>
            <a:endParaRPr sz="2800" dirty="0">
              <a:latin typeface="Arial"/>
              <a:cs typeface="Arial"/>
            </a:endParaRPr>
          </a:p>
          <a:p>
            <a:pPr marL="12700" marR="5080">
              <a:lnSpc>
                <a:spcPct val="100000"/>
              </a:lnSpc>
              <a:buChar char="•"/>
              <a:tabLst>
                <a:tab pos="217170" algn="l"/>
              </a:tabLst>
            </a:pPr>
            <a:r>
              <a:rPr sz="2800" spc="-80" dirty="0">
                <a:latin typeface="Arial"/>
                <a:cs typeface="Arial"/>
              </a:rPr>
              <a:t>In </a:t>
            </a:r>
            <a:r>
              <a:rPr sz="2800" spc="-85" dirty="0">
                <a:latin typeface="Arial"/>
                <a:cs typeface="Arial"/>
              </a:rPr>
              <a:t>character-oriented </a:t>
            </a:r>
            <a:r>
              <a:rPr sz="2800" spc="-65" dirty="0">
                <a:latin typeface="Arial"/>
                <a:cs typeface="Arial"/>
              </a:rPr>
              <a:t>protocol, </a:t>
            </a:r>
            <a:r>
              <a:rPr sz="2800" spc="-105" dirty="0">
                <a:latin typeface="Arial"/>
                <a:cs typeface="Arial"/>
              </a:rPr>
              <a:t>we </a:t>
            </a:r>
            <a:r>
              <a:rPr sz="2800" spc="-135" dirty="0">
                <a:latin typeface="Arial"/>
                <a:cs typeface="Arial"/>
              </a:rPr>
              <a:t>add </a:t>
            </a:r>
            <a:r>
              <a:rPr sz="2800" spc="-140" dirty="0">
                <a:latin typeface="Arial"/>
                <a:cs typeface="Arial"/>
              </a:rPr>
              <a:t>special</a:t>
            </a:r>
            <a:r>
              <a:rPr sz="2800" spc="-365" dirty="0">
                <a:latin typeface="Arial"/>
                <a:cs typeface="Arial"/>
              </a:rPr>
              <a:t> </a:t>
            </a:r>
            <a:r>
              <a:rPr sz="2800" spc="-135" dirty="0">
                <a:latin typeface="Arial"/>
                <a:cs typeface="Arial"/>
              </a:rPr>
              <a:t>characters  </a:t>
            </a:r>
            <a:r>
              <a:rPr sz="2800" spc="-110" dirty="0">
                <a:latin typeface="Arial"/>
                <a:cs typeface="Arial"/>
              </a:rPr>
              <a:t>(called </a:t>
            </a:r>
            <a:r>
              <a:rPr sz="2800" spc="-95" dirty="0">
                <a:solidFill>
                  <a:srgbClr val="FF0000"/>
                </a:solidFill>
                <a:latin typeface="Arial"/>
                <a:cs typeface="Arial"/>
              </a:rPr>
              <a:t>flag</a:t>
            </a:r>
            <a:r>
              <a:rPr sz="2800" spc="-95" dirty="0">
                <a:latin typeface="Arial"/>
                <a:cs typeface="Arial"/>
              </a:rPr>
              <a:t>) </a:t>
            </a:r>
            <a:r>
              <a:rPr sz="2800" spc="20" dirty="0">
                <a:latin typeface="Arial"/>
                <a:cs typeface="Arial"/>
              </a:rPr>
              <a:t>to </a:t>
            </a:r>
            <a:r>
              <a:rPr sz="2800" spc="-100" dirty="0">
                <a:latin typeface="Arial"/>
                <a:cs typeface="Arial"/>
              </a:rPr>
              <a:t>distinguish </a:t>
            </a:r>
            <a:r>
              <a:rPr sz="2800" spc="-114" dirty="0">
                <a:latin typeface="Arial"/>
                <a:cs typeface="Arial"/>
              </a:rPr>
              <a:t>beginning </a:t>
            </a:r>
            <a:r>
              <a:rPr sz="2800" spc="-135" dirty="0">
                <a:latin typeface="Arial"/>
                <a:cs typeface="Arial"/>
              </a:rPr>
              <a:t>and </a:t>
            </a:r>
            <a:r>
              <a:rPr sz="2800" spc="-114" dirty="0">
                <a:latin typeface="Arial"/>
                <a:cs typeface="Arial"/>
              </a:rPr>
              <a:t>end </a:t>
            </a:r>
            <a:r>
              <a:rPr sz="2800" spc="-10" dirty="0">
                <a:latin typeface="Arial"/>
                <a:cs typeface="Arial"/>
              </a:rPr>
              <a:t>of </a:t>
            </a:r>
            <a:r>
              <a:rPr sz="2800" spc="-220" dirty="0">
                <a:latin typeface="Arial"/>
                <a:cs typeface="Arial"/>
              </a:rPr>
              <a:t>a </a:t>
            </a:r>
            <a:r>
              <a:rPr sz="2800" spc="-90" dirty="0">
                <a:latin typeface="Arial"/>
                <a:cs typeface="Arial"/>
              </a:rPr>
              <a:t>frame.  </a:t>
            </a:r>
            <a:r>
              <a:rPr sz="2800" spc="-140" dirty="0">
                <a:latin typeface="Arial"/>
                <a:cs typeface="Arial"/>
              </a:rPr>
              <a:t>Usually </a:t>
            </a:r>
            <a:r>
              <a:rPr sz="2800" spc="-95" dirty="0">
                <a:latin typeface="Arial"/>
                <a:cs typeface="Arial"/>
              </a:rPr>
              <a:t>flag </a:t>
            </a:r>
            <a:r>
              <a:rPr sz="2800" spc="-210" dirty="0">
                <a:latin typeface="Arial"/>
                <a:cs typeface="Arial"/>
              </a:rPr>
              <a:t>has </a:t>
            </a:r>
            <a:r>
              <a:rPr sz="2800" spc="-30" dirty="0">
                <a:latin typeface="Arial"/>
                <a:cs typeface="Arial"/>
              </a:rPr>
              <a:t>8-bit</a:t>
            </a:r>
            <a:r>
              <a:rPr sz="2800" spc="-80" dirty="0">
                <a:latin typeface="Arial"/>
                <a:cs typeface="Arial"/>
              </a:rPr>
              <a:t> length</a:t>
            </a:r>
            <a:endParaRPr sz="2800" dirty="0">
              <a:latin typeface="Arial"/>
              <a:cs typeface="Arial"/>
            </a:endParaRPr>
          </a:p>
          <a:p>
            <a:pPr marL="12700" marR="283845">
              <a:lnSpc>
                <a:spcPct val="100000"/>
              </a:lnSpc>
              <a:buChar char="•"/>
              <a:tabLst>
                <a:tab pos="217170" algn="l"/>
              </a:tabLst>
            </a:pPr>
            <a:r>
              <a:rPr sz="2800" spc="-80" dirty="0">
                <a:latin typeface="Arial"/>
                <a:cs typeface="Arial"/>
              </a:rPr>
              <a:t>While </a:t>
            </a:r>
            <a:r>
              <a:rPr sz="2800" spc="-150" dirty="0">
                <a:latin typeface="Arial"/>
                <a:cs typeface="Arial"/>
              </a:rPr>
              <a:t>using </a:t>
            </a:r>
            <a:r>
              <a:rPr sz="2800" spc="-90" dirty="0">
                <a:latin typeface="Arial"/>
                <a:cs typeface="Arial"/>
              </a:rPr>
              <a:t>character–oriented </a:t>
            </a:r>
            <a:r>
              <a:rPr sz="2800" spc="-60" dirty="0">
                <a:latin typeface="Arial"/>
                <a:cs typeface="Arial"/>
              </a:rPr>
              <a:t>protocol </a:t>
            </a:r>
            <a:r>
              <a:rPr sz="2800" spc="-65" dirty="0">
                <a:latin typeface="Arial"/>
                <a:cs typeface="Arial"/>
              </a:rPr>
              <a:t>another  </a:t>
            </a:r>
            <a:r>
              <a:rPr sz="2800" spc="-80" dirty="0">
                <a:latin typeface="Arial"/>
                <a:cs typeface="Arial"/>
              </a:rPr>
              <a:t>problem </a:t>
            </a:r>
            <a:r>
              <a:rPr sz="2800" spc="-145" dirty="0">
                <a:latin typeface="Arial"/>
                <a:cs typeface="Arial"/>
              </a:rPr>
              <a:t>is </a:t>
            </a:r>
            <a:r>
              <a:rPr sz="2800" spc="-150" dirty="0">
                <a:latin typeface="Arial"/>
                <a:cs typeface="Arial"/>
              </a:rPr>
              <a:t>arises, </a:t>
            </a:r>
            <a:r>
              <a:rPr sz="2800" spc="-45" dirty="0">
                <a:latin typeface="Arial"/>
                <a:cs typeface="Arial"/>
              </a:rPr>
              <a:t>pattern </a:t>
            </a:r>
            <a:r>
              <a:rPr sz="2800" spc="-165" dirty="0">
                <a:latin typeface="Arial"/>
                <a:cs typeface="Arial"/>
              </a:rPr>
              <a:t>used </a:t>
            </a:r>
            <a:r>
              <a:rPr sz="2800" spc="-10" dirty="0">
                <a:latin typeface="Arial"/>
                <a:cs typeface="Arial"/>
              </a:rPr>
              <a:t>for </a:t>
            </a:r>
            <a:r>
              <a:rPr sz="2800" spc="-35" dirty="0">
                <a:latin typeface="Arial"/>
                <a:cs typeface="Arial"/>
              </a:rPr>
              <a:t>the </a:t>
            </a:r>
            <a:r>
              <a:rPr sz="2800" spc="-95" dirty="0">
                <a:solidFill>
                  <a:srgbClr val="FF0000"/>
                </a:solidFill>
                <a:latin typeface="Arial"/>
                <a:cs typeface="Arial"/>
              </a:rPr>
              <a:t>flag </a:t>
            </a:r>
            <a:r>
              <a:rPr sz="2800" spc="-170" dirty="0">
                <a:latin typeface="Arial"/>
                <a:cs typeface="Arial"/>
              </a:rPr>
              <a:t>may </a:t>
            </a:r>
            <a:r>
              <a:rPr sz="2800" spc="-150" dirty="0">
                <a:latin typeface="Arial"/>
                <a:cs typeface="Arial"/>
              </a:rPr>
              <a:t>also</a:t>
            </a:r>
            <a:r>
              <a:rPr sz="2800" spc="-490" dirty="0">
                <a:latin typeface="Arial"/>
                <a:cs typeface="Arial"/>
              </a:rPr>
              <a:t> </a:t>
            </a:r>
            <a:r>
              <a:rPr sz="2800" spc="-35" dirty="0">
                <a:latin typeface="Arial"/>
                <a:cs typeface="Arial"/>
              </a:rPr>
              <a:t>part  </a:t>
            </a:r>
            <a:r>
              <a:rPr sz="2800" spc="-10" dirty="0">
                <a:latin typeface="Arial"/>
                <a:cs typeface="Arial"/>
              </a:rPr>
              <a:t>of </a:t>
            </a:r>
            <a:r>
              <a:rPr sz="2800" spc="-35" dirty="0">
                <a:latin typeface="Arial"/>
                <a:cs typeface="Arial"/>
              </a:rPr>
              <a:t>the </a:t>
            </a:r>
            <a:r>
              <a:rPr sz="2800" spc="-110" dirty="0">
                <a:latin typeface="Arial"/>
                <a:cs typeface="Arial"/>
              </a:rPr>
              <a:t>data </a:t>
            </a:r>
            <a:r>
              <a:rPr sz="2800" spc="20" dirty="0">
                <a:latin typeface="Arial"/>
                <a:cs typeface="Arial"/>
              </a:rPr>
              <a:t>to</a:t>
            </a:r>
            <a:r>
              <a:rPr sz="2800" spc="-430" dirty="0">
                <a:latin typeface="Arial"/>
                <a:cs typeface="Arial"/>
              </a:rPr>
              <a:t> </a:t>
            </a:r>
            <a:r>
              <a:rPr sz="2800" spc="-150" dirty="0">
                <a:latin typeface="Arial"/>
                <a:cs typeface="Arial"/>
              </a:rPr>
              <a:t>send.</a:t>
            </a:r>
            <a:endParaRPr sz="2800" dirty="0">
              <a:latin typeface="Arial"/>
              <a:cs typeface="Arial"/>
            </a:endParaRPr>
          </a:p>
          <a:p>
            <a:pPr marL="12700" marR="1304925">
              <a:lnSpc>
                <a:spcPct val="100000"/>
              </a:lnSpc>
              <a:spcBef>
                <a:spcPts val="5"/>
              </a:spcBef>
              <a:buChar char="•"/>
              <a:tabLst>
                <a:tab pos="217170" algn="l"/>
              </a:tabLst>
            </a:pPr>
            <a:r>
              <a:rPr sz="2800" dirty="0">
                <a:latin typeface="Arial"/>
                <a:cs typeface="Arial"/>
              </a:rPr>
              <a:t>If </a:t>
            </a:r>
            <a:r>
              <a:rPr sz="2800" spc="-55" dirty="0">
                <a:latin typeface="Arial"/>
                <a:cs typeface="Arial"/>
              </a:rPr>
              <a:t>this </a:t>
            </a:r>
            <a:r>
              <a:rPr sz="2800" spc="-145" dirty="0">
                <a:latin typeface="Arial"/>
                <a:cs typeface="Arial"/>
              </a:rPr>
              <a:t>happens, </a:t>
            </a:r>
            <a:r>
              <a:rPr sz="2800" spc="-35" dirty="0">
                <a:latin typeface="Arial"/>
                <a:cs typeface="Arial"/>
              </a:rPr>
              <a:t>the </a:t>
            </a:r>
            <a:r>
              <a:rPr sz="2800" spc="-70" dirty="0">
                <a:latin typeface="Arial"/>
                <a:cs typeface="Arial"/>
              </a:rPr>
              <a:t>destination </a:t>
            </a:r>
            <a:r>
              <a:rPr sz="2800" spc="-110" dirty="0">
                <a:latin typeface="Arial"/>
                <a:cs typeface="Arial"/>
              </a:rPr>
              <a:t>node, </a:t>
            </a:r>
            <a:r>
              <a:rPr sz="2800" spc="-95" dirty="0">
                <a:latin typeface="Arial"/>
                <a:cs typeface="Arial"/>
              </a:rPr>
              <a:t>when </a:t>
            </a:r>
            <a:r>
              <a:rPr sz="2800" spc="85" dirty="0">
                <a:latin typeface="Arial"/>
                <a:cs typeface="Arial"/>
              </a:rPr>
              <a:t>it  </a:t>
            </a:r>
            <a:r>
              <a:rPr sz="2800" spc="-114" dirty="0">
                <a:latin typeface="Arial"/>
                <a:cs typeface="Arial"/>
              </a:rPr>
              <a:t>encounters</a:t>
            </a:r>
            <a:r>
              <a:rPr sz="2800" spc="-130" dirty="0">
                <a:latin typeface="Arial"/>
                <a:cs typeface="Arial"/>
              </a:rPr>
              <a:t> </a:t>
            </a:r>
            <a:r>
              <a:rPr sz="2800" spc="-60" dirty="0">
                <a:latin typeface="Arial"/>
                <a:cs typeface="Arial"/>
              </a:rPr>
              <a:t>this</a:t>
            </a:r>
            <a:r>
              <a:rPr sz="2800" spc="-125" dirty="0">
                <a:latin typeface="Arial"/>
                <a:cs typeface="Arial"/>
              </a:rPr>
              <a:t> </a:t>
            </a:r>
            <a:r>
              <a:rPr sz="2800" spc="-45" dirty="0">
                <a:latin typeface="Arial"/>
                <a:cs typeface="Arial"/>
              </a:rPr>
              <a:t>pattern</a:t>
            </a:r>
            <a:r>
              <a:rPr sz="2800" spc="-145" dirty="0">
                <a:latin typeface="Arial"/>
                <a:cs typeface="Arial"/>
              </a:rPr>
              <a:t> </a:t>
            </a:r>
            <a:r>
              <a:rPr sz="2800" spc="-35" dirty="0">
                <a:latin typeface="Arial"/>
                <a:cs typeface="Arial"/>
              </a:rPr>
              <a:t>in</a:t>
            </a:r>
            <a:r>
              <a:rPr sz="2800" spc="-145" dirty="0">
                <a:latin typeface="Arial"/>
                <a:cs typeface="Arial"/>
              </a:rPr>
              <a:t> </a:t>
            </a:r>
            <a:r>
              <a:rPr sz="2800" spc="-35" dirty="0">
                <a:latin typeface="Arial"/>
                <a:cs typeface="Arial"/>
              </a:rPr>
              <a:t>the</a:t>
            </a:r>
            <a:r>
              <a:rPr sz="2800" spc="-150" dirty="0">
                <a:latin typeface="Arial"/>
                <a:cs typeface="Arial"/>
              </a:rPr>
              <a:t> </a:t>
            </a:r>
            <a:r>
              <a:rPr sz="2800" spc="-75" dirty="0">
                <a:latin typeface="Arial"/>
                <a:cs typeface="Arial"/>
              </a:rPr>
              <a:t>middle</a:t>
            </a:r>
            <a:r>
              <a:rPr sz="2800" spc="-125" dirty="0">
                <a:latin typeface="Arial"/>
                <a:cs typeface="Arial"/>
              </a:rPr>
              <a:t> </a:t>
            </a:r>
            <a:r>
              <a:rPr sz="2800" spc="-10" dirty="0">
                <a:latin typeface="Arial"/>
                <a:cs typeface="Arial"/>
              </a:rPr>
              <a:t>of</a:t>
            </a:r>
            <a:r>
              <a:rPr sz="2800" spc="-150" dirty="0">
                <a:latin typeface="Arial"/>
                <a:cs typeface="Arial"/>
              </a:rPr>
              <a:t> </a:t>
            </a:r>
            <a:r>
              <a:rPr sz="2800" spc="-35" dirty="0">
                <a:latin typeface="Arial"/>
                <a:cs typeface="Arial"/>
              </a:rPr>
              <a:t>the</a:t>
            </a:r>
            <a:r>
              <a:rPr sz="2800" spc="-140" dirty="0">
                <a:latin typeface="Arial"/>
                <a:cs typeface="Arial"/>
              </a:rPr>
              <a:t> </a:t>
            </a:r>
            <a:r>
              <a:rPr sz="2800" spc="-105" dirty="0">
                <a:latin typeface="Arial"/>
                <a:cs typeface="Arial"/>
              </a:rPr>
              <a:t>data,  </a:t>
            </a:r>
            <a:r>
              <a:rPr sz="2800" spc="-215" dirty="0">
                <a:latin typeface="Arial"/>
                <a:cs typeface="Arial"/>
              </a:rPr>
              <a:t>assumes </a:t>
            </a:r>
            <a:r>
              <a:rPr sz="2800" spc="85" dirty="0">
                <a:latin typeface="Arial"/>
                <a:cs typeface="Arial"/>
              </a:rPr>
              <a:t>it </a:t>
            </a:r>
            <a:r>
              <a:rPr sz="2800" spc="-210" dirty="0">
                <a:latin typeface="Arial"/>
                <a:cs typeface="Arial"/>
              </a:rPr>
              <a:t>has </a:t>
            </a:r>
            <a:r>
              <a:rPr sz="2800" spc="-140" dirty="0">
                <a:latin typeface="Arial"/>
                <a:cs typeface="Arial"/>
              </a:rPr>
              <a:t>reached </a:t>
            </a:r>
            <a:r>
              <a:rPr sz="2800" spc="-35" dirty="0">
                <a:latin typeface="Arial"/>
                <a:cs typeface="Arial"/>
              </a:rPr>
              <a:t>the </a:t>
            </a:r>
            <a:r>
              <a:rPr sz="2800" spc="-114" dirty="0">
                <a:latin typeface="Arial"/>
                <a:cs typeface="Arial"/>
              </a:rPr>
              <a:t>end </a:t>
            </a:r>
            <a:r>
              <a:rPr sz="2800" spc="-5" dirty="0">
                <a:latin typeface="Arial"/>
                <a:cs typeface="Arial"/>
              </a:rPr>
              <a:t>of </a:t>
            </a:r>
            <a:r>
              <a:rPr sz="2800" spc="-35" dirty="0">
                <a:latin typeface="Arial"/>
                <a:cs typeface="Arial"/>
              </a:rPr>
              <a:t>the</a:t>
            </a:r>
            <a:r>
              <a:rPr sz="2800" spc="-484" dirty="0">
                <a:latin typeface="Arial"/>
                <a:cs typeface="Arial"/>
              </a:rPr>
              <a:t> </a:t>
            </a:r>
            <a:r>
              <a:rPr sz="2800" spc="-85" dirty="0">
                <a:latin typeface="Arial"/>
                <a:cs typeface="Arial"/>
              </a:rPr>
              <a:t>frame.</a:t>
            </a:r>
            <a:endParaRPr sz="2800" dirty="0">
              <a:latin typeface="Arial"/>
              <a:cs typeface="Arial"/>
            </a:endParaRPr>
          </a:p>
          <a:p>
            <a:pPr marL="12700" marR="404495">
              <a:lnSpc>
                <a:spcPct val="100000"/>
              </a:lnSpc>
              <a:buChar char="•"/>
              <a:tabLst>
                <a:tab pos="217170" algn="l"/>
              </a:tabLst>
            </a:pPr>
            <a:r>
              <a:rPr sz="2800" spc="-345" dirty="0">
                <a:latin typeface="Arial"/>
                <a:cs typeface="Arial"/>
              </a:rPr>
              <a:t>To </a:t>
            </a:r>
            <a:r>
              <a:rPr sz="2800" spc="-120" dirty="0">
                <a:latin typeface="Arial"/>
                <a:cs typeface="Arial"/>
              </a:rPr>
              <a:t>deal </a:t>
            </a:r>
            <a:r>
              <a:rPr sz="2800" spc="15" dirty="0">
                <a:latin typeface="Arial"/>
                <a:cs typeface="Arial"/>
              </a:rPr>
              <a:t>with </a:t>
            </a:r>
            <a:r>
              <a:rPr sz="2800" spc="-60" dirty="0">
                <a:latin typeface="Arial"/>
                <a:cs typeface="Arial"/>
              </a:rPr>
              <a:t>this </a:t>
            </a:r>
            <a:r>
              <a:rPr sz="2800" spc="-80" dirty="0">
                <a:latin typeface="Arial"/>
                <a:cs typeface="Arial"/>
              </a:rPr>
              <a:t>problem, </a:t>
            </a:r>
            <a:r>
              <a:rPr sz="2800" spc="-220" dirty="0">
                <a:latin typeface="Arial"/>
                <a:cs typeface="Arial"/>
              </a:rPr>
              <a:t>a </a:t>
            </a:r>
            <a:r>
              <a:rPr sz="2800" b="1" spc="-175" dirty="0">
                <a:latin typeface="Trebuchet MS"/>
                <a:cs typeface="Trebuchet MS"/>
              </a:rPr>
              <a:t>byte </a:t>
            </a:r>
            <a:r>
              <a:rPr sz="2800" b="1" spc="-140" dirty="0">
                <a:latin typeface="Trebuchet MS"/>
                <a:cs typeface="Trebuchet MS"/>
              </a:rPr>
              <a:t>stuffing </a:t>
            </a:r>
            <a:r>
              <a:rPr sz="2800" spc="-105" dirty="0">
                <a:latin typeface="Arial"/>
                <a:cs typeface="Arial"/>
              </a:rPr>
              <a:t>(</a:t>
            </a:r>
            <a:r>
              <a:rPr sz="2800" b="1" spc="-105" dirty="0">
                <a:latin typeface="Trebuchet MS"/>
                <a:cs typeface="Trebuchet MS"/>
              </a:rPr>
              <a:t>also</a:t>
            </a:r>
            <a:r>
              <a:rPr sz="2800" b="1" spc="-275" dirty="0">
                <a:latin typeface="Trebuchet MS"/>
                <a:cs typeface="Trebuchet MS"/>
              </a:rPr>
              <a:t> </a:t>
            </a:r>
            <a:r>
              <a:rPr sz="2800" b="1" spc="-140" dirty="0">
                <a:latin typeface="Trebuchet MS"/>
                <a:cs typeface="Trebuchet MS"/>
              </a:rPr>
              <a:t>known  </a:t>
            </a:r>
            <a:r>
              <a:rPr sz="2800" b="1" spc="-105" dirty="0">
                <a:latin typeface="Trebuchet MS"/>
                <a:cs typeface="Trebuchet MS"/>
              </a:rPr>
              <a:t>as </a:t>
            </a:r>
            <a:r>
              <a:rPr sz="2800" b="1" spc="-200" dirty="0">
                <a:latin typeface="Trebuchet MS"/>
                <a:cs typeface="Trebuchet MS"/>
              </a:rPr>
              <a:t>character</a:t>
            </a:r>
            <a:r>
              <a:rPr sz="2800" b="1" spc="-285" dirty="0">
                <a:latin typeface="Trebuchet MS"/>
                <a:cs typeface="Trebuchet MS"/>
              </a:rPr>
              <a:t> </a:t>
            </a:r>
            <a:r>
              <a:rPr sz="2800" b="1" spc="-135" dirty="0">
                <a:latin typeface="Trebuchet MS"/>
                <a:cs typeface="Trebuchet MS"/>
              </a:rPr>
              <a:t>stuffing</a:t>
            </a:r>
            <a:r>
              <a:rPr sz="2800" spc="-135" dirty="0">
                <a:latin typeface="Arial"/>
                <a:cs typeface="Arial"/>
              </a:rPr>
              <a:t>)</a:t>
            </a:r>
            <a:endParaRPr sz="2800" dirty="0">
              <a:latin typeface="Arial"/>
              <a:cs typeface="Arial"/>
            </a:endParaRPr>
          </a:p>
        </p:txBody>
      </p:sp>
      <p:sp>
        <p:nvSpPr>
          <p:cNvPr id="3" name="object 3"/>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4" name="object 4"/>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5" name="object 5"/>
          <p:cNvSpPr/>
          <p:nvPr/>
        </p:nvSpPr>
        <p:spPr>
          <a:xfrm>
            <a:off x="0" y="6857999"/>
            <a:ext cx="9144000" cy="1905"/>
          </a:xfrm>
          <a:custGeom>
            <a:avLst/>
            <a:gdLst/>
            <a:ahLst/>
            <a:cxnLst/>
            <a:rect l="l" t="t" r="r" b="b"/>
            <a:pathLst>
              <a:path w="9144000" h="1904">
                <a:moveTo>
                  <a:pt x="9144000" y="1588"/>
                </a:moveTo>
                <a:lnTo>
                  <a:pt x="0" y="0"/>
                </a:lnTo>
              </a:path>
            </a:pathLst>
          </a:custGeom>
          <a:ln w="9144">
            <a:solidFill>
              <a:srgbClr val="252525"/>
            </a:solidFill>
          </a:ln>
        </p:spPr>
        <p:txBody>
          <a:bodyPr wrap="square" lIns="0" tIns="0" rIns="0" bIns="0" rtlCol="0"/>
          <a:lstStyle/>
          <a:p>
            <a:endParaRPr/>
          </a:p>
        </p:txBody>
      </p:sp>
      <p:sp>
        <p:nvSpPr>
          <p:cNvPr id="6" name="object 6"/>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80896" y="342138"/>
            <a:ext cx="7048704" cy="648462"/>
          </a:xfrm>
        </p:spPr>
        <p:txBody>
          <a:bodyPr/>
          <a:lstStyle/>
          <a:p>
            <a:r>
              <a:rPr lang="en-US" dirty="0" smtClean="0">
                <a:latin typeface="Arial" charset="0"/>
                <a:cs typeface="Arial" charset="0"/>
              </a:rPr>
              <a:t>Framing (Byte-Stuffing)</a:t>
            </a:r>
          </a:p>
        </p:txBody>
      </p:sp>
      <p:sp>
        <p:nvSpPr>
          <p:cNvPr id="17411" name="Content Placeholder 2"/>
          <p:cNvSpPr>
            <a:spLocks noGrp="1"/>
          </p:cNvSpPr>
          <p:nvPr>
            <p:ph idx="1"/>
          </p:nvPr>
        </p:nvSpPr>
        <p:spPr>
          <a:xfrm>
            <a:off x="457200" y="5181600"/>
            <a:ext cx="8382000" cy="838200"/>
          </a:xfrm>
        </p:spPr>
        <p:txBody>
          <a:bodyPr/>
          <a:lstStyle/>
          <a:p>
            <a:r>
              <a:rPr lang="en-US" sz="2200" dirty="0" smtClean="0">
                <a:latin typeface="Arial" charset="0"/>
                <a:cs typeface="Arial" charset="0"/>
              </a:rPr>
              <a:t>A frame delimited by flag bytes.</a:t>
            </a:r>
          </a:p>
          <a:p>
            <a:r>
              <a:rPr lang="en-US" sz="2200" dirty="0" smtClean="0">
                <a:latin typeface="Arial" charset="0"/>
                <a:cs typeface="Arial" charset="0"/>
              </a:rPr>
              <a:t>Four examples of byte sequences before and after byte stuffing.</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63246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011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388365"/>
            <a:ext cx="4029710" cy="513715"/>
          </a:xfrm>
          <a:prstGeom prst="rect">
            <a:avLst/>
          </a:prstGeom>
        </p:spPr>
        <p:txBody>
          <a:bodyPr vert="horz" wrap="square" lIns="0" tIns="13335" rIns="0" bIns="0" rtlCol="0">
            <a:spAutoFit/>
          </a:bodyPr>
          <a:lstStyle/>
          <a:p>
            <a:pPr marL="12700">
              <a:lnSpc>
                <a:spcPct val="100000"/>
              </a:lnSpc>
              <a:spcBef>
                <a:spcPts val="105"/>
              </a:spcBef>
            </a:pPr>
            <a:r>
              <a:rPr spc="-180" dirty="0"/>
              <a:t>Bit-Oriented</a:t>
            </a:r>
            <a:r>
              <a:rPr spc="-320" dirty="0"/>
              <a:t> </a:t>
            </a:r>
            <a:r>
              <a:rPr spc="-175" dirty="0"/>
              <a:t>Protocols:-</a:t>
            </a:r>
          </a:p>
        </p:txBody>
      </p:sp>
      <p:sp>
        <p:nvSpPr>
          <p:cNvPr id="3" name="object 3"/>
          <p:cNvSpPr txBox="1"/>
          <p:nvPr/>
        </p:nvSpPr>
        <p:spPr>
          <a:xfrm>
            <a:off x="459740" y="879093"/>
            <a:ext cx="8228330" cy="4719955"/>
          </a:xfrm>
          <a:prstGeom prst="rect">
            <a:avLst/>
          </a:prstGeom>
        </p:spPr>
        <p:txBody>
          <a:bodyPr vert="horz" wrap="square" lIns="0" tIns="12065" rIns="0" bIns="0" rtlCol="0">
            <a:spAutoFit/>
          </a:bodyPr>
          <a:lstStyle/>
          <a:p>
            <a:pPr marL="12700" marR="5080">
              <a:lnSpc>
                <a:spcPct val="100000"/>
              </a:lnSpc>
              <a:spcBef>
                <a:spcPts val="95"/>
              </a:spcBef>
              <a:buChar char="•"/>
              <a:tabLst>
                <a:tab pos="217170" algn="l"/>
              </a:tabLst>
            </a:pPr>
            <a:r>
              <a:rPr sz="2800" spc="-85" dirty="0">
                <a:latin typeface="Arial"/>
                <a:cs typeface="Arial"/>
              </a:rPr>
              <a:t>In </a:t>
            </a:r>
            <a:r>
              <a:rPr sz="2800" spc="-220" dirty="0">
                <a:latin typeface="Arial"/>
                <a:cs typeface="Arial"/>
              </a:rPr>
              <a:t>a </a:t>
            </a:r>
            <a:r>
              <a:rPr sz="2800" spc="-40" dirty="0">
                <a:latin typeface="Arial"/>
                <a:cs typeface="Arial"/>
              </a:rPr>
              <a:t>bit-oriented </a:t>
            </a:r>
            <a:r>
              <a:rPr sz="2800" spc="-65" dirty="0">
                <a:latin typeface="Arial"/>
                <a:cs typeface="Arial"/>
              </a:rPr>
              <a:t>protocol, </a:t>
            </a:r>
            <a:r>
              <a:rPr sz="2800" spc="-35" dirty="0">
                <a:latin typeface="Arial"/>
                <a:cs typeface="Arial"/>
              </a:rPr>
              <a:t>the </a:t>
            </a:r>
            <a:r>
              <a:rPr sz="2800" spc="-110" dirty="0">
                <a:latin typeface="Arial"/>
                <a:cs typeface="Arial"/>
              </a:rPr>
              <a:t>data </a:t>
            </a:r>
            <a:r>
              <a:rPr sz="2800" spc="20" dirty="0">
                <a:latin typeface="Arial"/>
                <a:cs typeface="Arial"/>
              </a:rPr>
              <a:t>to </a:t>
            </a:r>
            <a:r>
              <a:rPr sz="2800" spc="-170" dirty="0">
                <a:latin typeface="Arial"/>
                <a:cs typeface="Arial"/>
              </a:rPr>
              <a:t>send </a:t>
            </a:r>
            <a:r>
              <a:rPr sz="2800" spc="-145" dirty="0">
                <a:latin typeface="Arial"/>
                <a:cs typeface="Arial"/>
              </a:rPr>
              <a:t>is </a:t>
            </a:r>
            <a:r>
              <a:rPr sz="2800" spc="-220" dirty="0">
                <a:latin typeface="Arial"/>
                <a:cs typeface="Arial"/>
              </a:rPr>
              <a:t>a </a:t>
            </a:r>
            <a:r>
              <a:rPr sz="2800" spc="-155" dirty="0">
                <a:latin typeface="Arial"/>
                <a:cs typeface="Arial"/>
              </a:rPr>
              <a:t>series</a:t>
            </a:r>
            <a:r>
              <a:rPr sz="2800" spc="-409" dirty="0">
                <a:latin typeface="Arial"/>
                <a:cs typeface="Arial"/>
              </a:rPr>
              <a:t> </a:t>
            </a:r>
            <a:r>
              <a:rPr sz="2800" spc="-10" dirty="0">
                <a:latin typeface="Arial"/>
                <a:cs typeface="Arial"/>
              </a:rPr>
              <a:t>of  </a:t>
            </a:r>
            <a:r>
              <a:rPr sz="2800" spc="-65" dirty="0">
                <a:latin typeface="Arial"/>
                <a:cs typeface="Arial"/>
              </a:rPr>
              <a:t>bits.</a:t>
            </a:r>
            <a:endParaRPr sz="2800">
              <a:latin typeface="Arial"/>
              <a:cs typeface="Arial"/>
            </a:endParaRPr>
          </a:p>
          <a:p>
            <a:pPr marL="12700" marR="133350">
              <a:lnSpc>
                <a:spcPct val="100000"/>
              </a:lnSpc>
              <a:buChar char="•"/>
              <a:tabLst>
                <a:tab pos="217170" algn="l"/>
              </a:tabLst>
            </a:pPr>
            <a:r>
              <a:rPr sz="2800" spc="-80" dirty="0">
                <a:latin typeface="Arial"/>
                <a:cs typeface="Arial"/>
              </a:rPr>
              <a:t>In </a:t>
            </a:r>
            <a:r>
              <a:rPr sz="2800" spc="-65" dirty="0">
                <a:latin typeface="Arial"/>
                <a:cs typeface="Arial"/>
              </a:rPr>
              <a:t>order </a:t>
            </a:r>
            <a:r>
              <a:rPr sz="2800" spc="20" dirty="0">
                <a:latin typeface="Arial"/>
                <a:cs typeface="Arial"/>
              </a:rPr>
              <a:t>to </a:t>
            </a:r>
            <a:r>
              <a:rPr sz="2800" spc="-100" dirty="0">
                <a:latin typeface="Arial"/>
                <a:cs typeface="Arial"/>
              </a:rPr>
              <a:t>distinguish </a:t>
            </a:r>
            <a:r>
              <a:rPr sz="2800" spc="-120" dirty="0">
                <a:latin typeface="Arial"/>
                <a:cs typeface="Arial"/>
              </a:rPr>
              <a:t>frames, </a:t>
            </a:r>
            <a:r>
              <a:rPr sz="2800" spc="-90" dirty="0">
                <a:latin typeface="Arial"/>
                <a:cs typeface="Arial"/>
              </a:rPr>
              <a:t>most protocols </a:t>
            </a:r>
            <a:r>
              <a:rPr sz="2800" spc="-190" dirty="0">
                <a:latin typeface="Arial"/>
                <a:cs typeface="Arial"/>
              </a:rPr>
              <a:t>use </a:t>
            </a:r>
            <a:r>
              <a:rPr sz="2800" spc="-220" dirty="0">
                <a:latin typeface="Arial"/>
                <a:cs typeface="Arial"/>
              </a:rPr>
              <a:t>a</a:t>
            </a:r>
            <a:r>
              <a:rPr sz="2800" spc="-505" dirty="0">
                <a:latin typeface="Arial"/>
                <a:cs typeface="Arial"/>
              </a:rPr>
              <a:t> </a:t>
            </a:r>
            <a:r>
              <a:rPr sz="2800" spc="25" dirty="0">
                <a:latin typeface="Arial"/>
                <a:cs typeface="Arial"/>
              </a:rPr>
              <a:t>bit  </a:t>
            </a:r>
            <a:r>
              <a:rPr sz="2800" spc="-45" dirty="0">
                <a:latin typeface="Arial"/>
                <a:cs typeface="Arial"/>
              </a:rPr>
              <a:t>pattern </a:t>
            </a:r>
            <a:r>
              <a:rPr sz="2800" spc="-5" dirty="0">
                <a:latin typeface="Arial"/>
                <a:cs typeface="Arial"/>
              </a:rPr>
              <a:t>of </a:t>
            </a:r>
            <a:r>
              <a:rPr sz="2800" spc="-35" dirty="0">
                <a:latin typeface="Arial"/>
                <a:cs typeface="Arial"/>
              </a:rPr>
              <a:t>8-bit </a:t>
            </a:r>
            <a:r>
              <a:rPr sz="2800" spc="-80" dirty="0">
                <a:latin typeface="Arial"/>
                <a:cs typeface="Arial"/>
              </a:rPr>
              <a:t>length </a:t>
            </a:r>
            <a:r>
              <a:rPr sz="2800" spc="-135" dirty="0">
                <a:latin typeface="Arial"/>
                <a:cs typeface="Arial"/>
              </a:rPr>
              <a:t>(01111110) </a:t>
            </a:r>
            <a:r>
              <a:rPr sz="2800" spc="-265" dirty="0">
                <a:latin typeface="Arial"/>
                <a:cs typeface="Arial"/>
              </a:rPr>
              <a:t>as </a:t>
            </a:r>
            <a:r>
              <a:rPr sz="2800" spc="-95" dirty="0">
                <a:latin typeface="Arial"/>
                <a:cs typeface="Arial"/>
              </a:rPr>
              <a:t>flag </a:t>
            </a:r>
            <a:r>
              <a:rPr sz="2800" spc="-40" dirty="0">
                <a:latin typeface="Arial"/>
                <a:cs typeface="Arial"/>
              </a:rPr>
              <a:t>at </a:t>
            </a:r>
            <a:r>
              <a:rPr sz="2800" spc="-35" dirty="0">
                <a:latin typeface="Arial"/>
                <a:cs typeface="Arial"/>
              </a:rPr>
              <a:t>the  </a:t>
            </a:r>
            <a:r>
              <a:rPr sz="2800" spc="-114" dirty="0">
                <a:latin typeface="Arial"/>
                <a:cs typeface="Arial"/>
              </a:rPr>
              <a:t>beginning </a:t>
            </a:r>
            <a:r>
              <a:rPr sz="2800" spc="-135" dirty="0">
                <a:latin typeface="Arial"/>
                <a:cs typeface="Arial"/>
              </a:rPr>
              <a:t>and </a:t>
            </a:r>
            <a:r>
              <a:rPr sz="2800" spc="-114" dirty="0">
                <a:latin typeface="Arial"/>
                <a:cs typeface="Arial"/>
              </a:rPr>
              <a:t>end </a:t>
            </a:r>
            <a:r>
              <a:rPr sz="2800" spc="-5" dirty="0">
                <a:latin typeface="Arial"/>
                <a:cs typeface="Arial"/>
              </a:rPr>
              <a:t>of </a:t>
            </a:r>
            <a:r>
              <a:rPr sz="2800" spc="-170" dirty="0">
                <a:latin typeface="Arial"/>
                <a:cs typeface="Arial"/>
              </a:rPr>
              <a:t>each</a:t>
            </a:r>
            <a:r>
              <a:rPr sz="2800" spc="-335" dirty="0">
                <a:latin typeface="Arial"/>
                <a:cs typeface="Arial"/>
              </a:rPr>
              <a:t> </a:t>
            </a:r>
            <a:r>
              <a:rPr sz="2800" spc="-85" dirty="0">
                <a:latin typeface="Arial"/>
                <a:cs typeface="Arial"/>
              </a:rPr>
              <a:t>frame.</a:t>
            </a:r>
            <a:endParaRPr sz="2800">
              <a:latin typeface="Arial"/>
              <a:cs typeface="Arial"/>
            </a:endParaRPr>
          </a:p>
          <a:p>
            <a:pPr marL="12700" marR="405765">
              <a:lnSpc>
                <a:spcPct val="100000"/>
              </a:lnSpc>
              <a:buChar char="•"/>
              <a:tabLst>
                <a:tab pos="217170" algn="l"/>
              </a:tabLst>
            </a:pPr>
            <a:r>
              <a:rPr sz="2800" spc="-160" dirty="0">
                <a:latin typeface="Arial"/>
                <a:cs typeface="Arial"/>
              </a:rPr>
              <a:t>Here </a:t>
            </a:r>
            <a:r>
              <a:rPr sz="2800" spc="-150" dirty="0">
                <a:latin typeface="Arial"/>
                <a:cs typeface="Arial"/>
              </a:rPr>
              <a:t>also </a:t>
            </a:r>
            <a:r>
              <a:rPr sz="2800" spc="-204" dirty="0">
                <a:latin typeface="Arial"/>
                <a:cs typeface="Arial"/>
              </a:rPr>
              <a:t>cause </a:t>
            </a:r>
            <a:r>
              <a:rPr sz="2800" spc="-35" dirty="0">
                <a:latin typeface="Arial"/>
                <a:cs typeface="Arial"/>
              </a:rPr>
              <a:t>the </a:t>
            </a:r>
            <a:r>
              <a:rPr sz="2800" spc="-80" dirty="0">
                <a:latin typeface="Arial"/>
                <a:cs typeface="Arial"/>
              </a:rPr>
              <a:t>problem </a:t>
            </a:r>
            <a:r>
              <a:rPr sz="2800" spc="-10" dirty="0">
                <a:latin typeface="Arial"/>
                <a:cs typeface="Arial"/>
              </a:rPr>
              <a:t>of </a:t>
            </a:r>
            <a:r>
              <a:rPr sz="2800" spc="-155" dirty="0">
                <a:latin typeface="Arial"/>
                <a:cs typeface="Arial"/>
              </a:rPr>
              <a:t>appearance </a:t>
            </a:r>
            <a:r>
              <a:rPr sz="2800" spc="-10" dirty="0">
                <a:latin typeface="Arial"/>
                <a:cs typeface="Arial"/>
              </a:rPr>
              <a:t>of </a:t>
            </a:r>
            <a:r>
              <a:rPr sz="2800" spc="-95" dirty="0">
                <a:latin typeface="Arial"/>
                <a:cs typeface="Arial"/>
              </a:rPr>
              <a:t>flag</a:t>
            </a:r>
            <a:r>
              <a:rPr sz="2800" spc="-434" dirty="0">
                <a:latin typeface="Arial"/>
                <a:cs typeface="Arial"/>
              </a:rPr>
              <a:t> </a:t>
            </a:r>
            <a:r>
              <a:rPr sz="2800" spc="-40" dirty="0">
                <a:latin typeface="Arial"/>
                <a:cs typeface="Arial"/>
              </a:rPr>
              <a:t>in  </a:t>
            </a:r>
            <a:r>
              <a:rPr sz="2800" spc="-35" dirty="0">
                <a:latin typeface="Arial"/>
                <a:cs typeface="Arial"/>
              </a:rPr>
              <a:t>the</a:t>
            </a:r>
            <a:r>
              <a:rPr sz="2800" spc="-150" dirty="0">
                <a:latin typeface="Arial"/>
                <a:cs typeface="Arial"/>
              </a:rPr>
              <a:t> </a:t>
            </a:r>
            <a:r>
              <a:rPr sz="2800" spc="-110" dirty="0">
                <a:latin typeface="Arial"/>
                <a:cs typeface="Arial"/>
              </a:rPr>
              <a:t>data</a:t>
            </a:r>
            <a:r>
              <a:rPr sz="2800" spc="-150" dirty="0">
                <a:latin typeface="Arial"/>
                <a:cs typeface="Arial"/>
              </a:rPr>
              <a:t> </a:t>
            </a:r>
            <a:r>
              <a:rPr sz="2800" spc="-30" dirty="0">
                <a:latin typeface="Arial"/>
                <a:cs typeface="Arial"/>
              </a:rPr>
              <a:t>part</a:t>
            </a:r>
            <a:r>
              <a:rPr sz="2800" spc="-140" dirty="0">
                <a:latin typeface="Arial"/>
                <a:cs typeface="Arial"/>
              </a:rPr>
              <a:t> </a:t>
            </a:r>
            <a:r>
              <a:rPr sz="2800" spc="20" dirty="0">
                <a:latin typeface="Arial"/>
                <a:cs typeface="Arial"/>
              </a:rPr>
              <a:t>to</a:t>
            </a:r>
            <a:r>
              <a:rPr sz="2800" spc="-150" dirty="0">
                <a:latin typeface="Arial"/>
                <a:cs typeface="Arial"/>
              </a:rPr>
              <a:t> </a:t>
            </a:r>
            <a:r>
              <a:rPr sz="2800" spc="-120" dirty="0">
                <a:latin typeface="Arial"/>
                <a:cs typeface="Arial"/>
              </a:rPr>
              <a:t>deal</a:t>
            </a:r>
            <a:r>
              <a:rPr sz="2800" spc="-150" dirty="0">
                <a:latin typeface="Arial"/>
                <a:cs typeface="Arial"/>
              </a:rPr>
              <a:t> </a:t>
            </a:r>
            <a:r>
              <a:rPr sz="2800" spc="15" dirty="0">
                <a:latin typeface="Arial"/>
                <a:cs typeface="Arial"/>
              </a:rPr>
              <a:t>with</a:t>
            </a:r>
            <a:r>
              <a:rPr sz="2800" spc="-140" dirty="0">
                <a:latin typeface="Arial"/>
                <a:cs typeface="Arial"/>
              </a:rPr>
              <a:t> </a:t>
            </a:r>
            <a:r>
              <a:rPr sz="2800" spc="-60" dirty="0">
                <a:latin typeface="Arial"/>
                <a:cs typeface="Arial"/>
              </a:rPr>
              <a:t>this</a:t>
            </a:r>
            <a:r>
              <a:rPr sz="2800" spc="-120" dirty="0">
                <a:latin typeface="Arial"/>
                <a:cs typeface="Arial"/>
              </a:rPr>
              <a:t> </a:t>
            </a:r>
            <a:r>
              <a:rPr sz="2800" spc="-155" dirty="0">
                <a:latin typeface="Arial"/>
                <a:cs typeface="Arial"/>
              </a:rPr>
              <a:t>an</a:t>
            </a:r>
            <a:r>
              <a:rPr sz="2800" spc="-150" dirty="0">
                <a:latin typeface="Arial"/>
                <a:cs typeface="Arial"/>
              </a:rPr>
              <a:t> </a:t>
            </a:r>
            <a:r>
              <a:rPr sz="2800" spc="-100" dirty="0">
                <a:latin typeface="Arial"/>
                <a:cs typeface="Arial"/>
              </a:rPr>
              <a:t>extra</a:t>
            </a:r>
            <a:r>
              <a:rPr sz="2800" spc="-150" dirty="0">
                <a:latin typeface="Arial"/>
                <a:cs typeface="Arial"/>
              </a:rPr>
              <a:t> </a:t>
            </a:r>
            <a:r>
              <a:rPr sz="2800" spc="25" dirty="0">
                <a:latin typeface="Arial"/>
                <a:cs typeface="Arial"/>
              </a:rPr>
              <a:t>bit</a:t>
            </a:r>
            <a:r>
              <a:rPr sz="2800" spc="-135" dirty="0">
                <a:latin typeface="Arial"/>
                <a:cs typeface="Arial"/>
              </a:rPr>
              <a:t> </a:t>
            </a:r>
            <a:r>
              <a:rPr sz="2800" spc="-125" dirty="0">
                <a:latin typeface="Arial"/>
                <a:cs typeface="Arial"/>
              </a:rPr>
              <a:t>added.</a:t>
            </a:r>
            <a:endParaRPr sz="2800">
              <a:latin typeface="Arial"/>
              <a:cs typeface="Arial"/>
            </a:endParaRPr>
          </a:p>
          <a:p>
            <a:pPr marL="12700">
              <a:lnSpc>
                <a:spcPct val="100000"/>
              </a:lnSpc>
              <a:spcBef>
                <a:spcPts val="5"/>
              </a:spcBef>
            </a:pPr>
            <a:r>
              <a:rPr sz="2800" spc="-185" dirty="0">
                <a:latin typeface="Arial"/>
                <a:cs typeface="Arial"/>
              </a:rPr>
              <a:t>This </a:t>
            </a:r>
            <a:r>
              <a:rPr sz="2800" spc="-65" dirty="0">
                <a:latin typeface="Arial"/>
                <a:cs typeface="Arial"/>
              </a:rPr>
              <a:t>method </a:t>
            </a:r>
            <a:r>
              <a:rPr sz="2800" spc="-145" dirty="0">
                <a:latin typeface="Arial"/>
                <a:cs typeface="Arial"/>
              </a:rPr>
              <a:t>is </a:t>
            </a:r>
            <a:r>
              <a:rPr sz="2800" spc="-114" dirty="0">
                <a:latin typeface="Arial"/>
                <a:cs typeface="Arial"/>
              </a:rPr>
              <a:t>called</a:t>
            </a:r>
            <a:r>
              <a:rPr sz="2800" spc="-155" dirty="0">
                <a:latin typeface="Arial"/>
                <a:cs typeface="Arial"/>
              </a:rPr>
              <a:t> </a:t>
            </a:r>
            <a:r>
              <a:rPr sz="2800" b="1" spc="-155" dirty="0">
                <a:latin typeface="Trebuchet MS"/>
                <a:cs typeface="Trebuchet MS"/>
              </a:rPr>
              <a:t>bitstuffing.</a:t>
            </a:r>
            <a:endParaRPr sz="2800">
              <a:latin typeface="Trebuchet MS"/>
              <a:cs typeface="Trebuchet MS"/>
            </a:endParaRPr>
          </a:p>
          <a:p>
            <a:pPr marL="12700" marR="991869">
              <a:lnSpc>
                <a:spcPct val="100000"/>
              </a:lnSpc>
              <a:buChar char="•"/>
              <a:tabLst>
                <a:tab pos="217170" algn="l"/>
              </a:tabLst>
            </a:pPr>
            <a:r>
              <a:rPr sz="2800" spc="-85" dirty="0">
                <a:latin typeface="Arial"/>
                <a:cs typeface="Arial"/>
              </a:rPr>
              <a:t>In </a:t>
            </a:r>
            <a:r>
              <a:rPr sz="2800" spc="25" dirty="0">
                <a:latin typeface="Arial"/>
                <a:cs typeface="Arial"/>
              </a:rPr>
              <a:t>bit </a:t>
            </a:r>
            <a:r>
              <a:rPr sz="2800" spc="-60" dirty="0">
                <a:latin typeface="Arial"/>
                <a:cs typeface="Arial"/>
              </a:rPr>
              <a:t>stuffing, </a:t>
            </a:r>
            <a:r>
              <a:rPr sz="2800" spc="45" dirty="0">
                <a:latin typeface="Arial"/>
                <a:cs typeface="Arial"/>
              </a:rPr>
              <a:t>if </a:t>
            </a:r>
            <a:r>
              <a:rPr sz="2800" spc="-220" dirty="0">
                <a:latin typeface="Arial"/>
                <a:cs typeface="Arial"/>
              </a:rPr>
              <a:t>a </a:t>
            </a:r>
            <a:r>
              <a:rPr sz="2800" spc="-145" dirty="0">
                <a:latin typeface="Arial"/>
                <a:cs typeface="Arial"/>
              </a:rPr>
              <a:t>0 </a:t>
            </a:r>
            <a:r>
              <a:rPr sz="2800" spc="-135" dirty="0">
                <a:latin typeface="Arial"/>
                <a:cs typeface="Arial"/>
              </a:rPr>
              <a:t>and </a:t>
            </a:r>
            <a:r>
              <a:rPr sz="2800" spc="-65" dirty="0">
                <a:latin typeface="Arial"/>
                <a:cs typeface="Arial"/>
              </a:rPr>
              <a:t>five </a:t>
            </a:r>
            <a:r>
              <a:rPr sz="2800" spc="-200" dirty="0">
                <a:latin typeface="Arial"/>
                <a:cs typeface="Arial"/>
              </a:rPr>
              <a:t>successive </a:t>
            </a:r>
            <a:r>
              <a:rPr sz="2800" spc="-145" dirty="0">
                <a:latin typeface="Arial"/>
                <a:cs typeface="Arial"/>
              </a:rPr>
              <a:t>1 </a:t>
            </a:r>
            <a:r>
              <a:rPr sz="2800" spc="-60" dirty="0">
                <a:latin typeface="Arial"/>
                <a:cs typeface="Arial"/>
              </a:rPr>
              <a:t>bits</a:t>
            </a:r>
            <a:r>
              <a:rPr sz="2800" spc="-525" dirty="0">
                <a:latin typeface="Arial"/>
                <a:cs typeface="Arial"/>
              </a:rPr>
              <a:t> </a:t>
            </a:r>
            <a:r>
              <a:rPr sz="2800" spc="-130" dirty="0">
                <a:latin typeface="Arial"/>
                <a:cs typeface="Arial"/>
              </a:rPr>
              <a:t>are  </a:t>
            </a:r>
            <a:r>
              <a:rPr sz="2800" spc="-100" dirty="0">
                <a:latin typeface="Arial"/>
                <a:cs typeface="Arial"/>
              </a:rPr>
              <a:t>encountered, </a:t>
            </a:r>
            <a:r>
              <a:rPr sz="2800" spc="-155" dirty="0">
                <a:latin typeface="Arial"/>
                <a:cs typeface="Arial"/>
              </a:rPr>
              <a:t>an </a:t>
            </a:r>
            <a:r>
              <a:rPr sz="2800" spc="-100" dirty="0">
                <a:latin typeface="Arial"/>
                <a:cs typeface="Arial"/>
              </a:rPr>
              <a:t>extra </a:t>
            </a:r>
            <a:r>
              <a:rPr sz="2800" spc="-140" dirty="0">
                <a:latin typeface="Arial"/>
                <a:cs typeface="Arial"/>
              </a:rPr>
              <a:t>0 </a:t>
            </a:r>
            <a:r>
              <a:rPr sz="2800" spc="-145" dirty="0">
                <a:latin typeface="Arial"/>
                <a:cs typeface="Arial"/>
              </a:rPr>
              <a:t>is</a:t>
            </a:r>
            <a:r>
              <a:rPr sz="2800" spc="-204" dirty="0">
                <a:latin typeface="Arial"/>
                <a:cs typeface="Arial"/>
              </a:rPr>
              <a:t> </a:t>
            </a:r>
            <a:r>
              <a:rPr sz="2800" spc="-125" dirty="0">
                <a:latin typeface="Arial"/>
                <a:cs typeface="Arial"/>
              </a:rPr>
              <a:t>added.</a:t>
            </a:r>
            <a:endParaRPr sz="2800">
              <a:latin typeface="Arial"/>
              <a:cs typeface="Arial"/>
            </a:endParaRPr>
          </a:p>
          <a:p>
            <a:pPr marL="297180" indent="-284480">
              <a:lnSpc>
                <a:spcPct val="100000"/>
              </a:lnSpc>
              <a:spcBef>
                <a:spcPts val="5"/>
              </a:spcBef>
              <a:buChar char="•"/>
              <a:tabLst>
                <a:tab pos="297180" algn="l"/>
                <a:tab pos="297815" algn="l"/>
              </a:tabLst>
            </a:pPr>
            <a:r>
              <a:rPr sz="2800" spc="-204" dirty="0">
                <a:latin typeface="Arial"/>
                <a:cs typeface="Arial"/>
              </a:rPr>
              <a:t>The </a:t>
            </a:r>
            <a:r>
              <a:rPr sz="2800" spc="-105" dirty="0">
                <a:latin typeface="Arial"/>
                <a:cs typeface="Arial"/>
              </a:rPr>
              <a:t>receiver </a:t>
            </a:r>
            <a:r>
              <a:rPr sz="2800" spc="-114" dirty="0">
                <a:latin typeface="Arial"/>
                <a:cs typeface="Arial"/>
              </a:rPr>
              <a:t>node </a:t>
            </a:r>
            <a:r>
              <a:rPr sz="2800" spc="-145" dirty="0">
                <a:latin typeface="Arial"/>
                <a:cs typeface="Arial"/>
              </a:rPr>
              <a:t>removes </a:t>
            </a:r>
            <a:r>
              <a:rPr sz="2800" spc="-35" dirty="0">
                <a:latin typeface="Arial"/>
                <a:cs typeface="Arial"/>
              </a:rPr>
              <a:t>the </a:t>
            </a:r>
            <a:r>
              <a:rPr sz="2800" spc="-110" dirty="0">
                <a:latin typeface="Arial"/>
                <a:cs typeface="Arial"/>
              </a:rPr>
              <a:t>extra-added</a:t>
            </a:r>
            <a:r>
              <a:rPr sz="2800" spc="-235" dirty="0">
                <a:latin typeface="Arial"/>
                <a:cs typeface="Arial"/>
              </a:rPr>
              <a:t> </a:t>
            </a:r>
            <a:r>
              <a:rPr sz="2800" spc="-160" dirty="0">
                <a:latin typeface="Arial"/>
                <a:cs typeface="Arial"/>
              </a:rPr>
              <a:t>zero</a:t>
            </a:r>
            <a:endParaRPr sz="2800">
              <a:latin typeface="Arial"/>
              <a:cs typeface="Arial"/>
            </a:endParaRPr>
          </a:p>
        </p:txBody>
      </p:sp>
      <p:sp>
        <p:nvSpPr>
          <p:cNvPr id="4" name="object 4"/>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5" name="object 5"/>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6" name="object 6"/>
          <p:cNvSpPr/>
          <p:nvPr/>
        </p:nvSpPr>
        <p:spPr>
          <a:xfrm>
            <a:off x="0" y="6857999"/>
            <a:ext cx="9144000" cy="1905"/>
          </a:xfrm>
          <a:custGeom>
            <a:avLst/>
            <a:gdLst/>
            <a:ahLst/>
            <a:cxnLst/>
            <a:rect l="l" t="t" r="r" b="b"/>
            <a:pathLst>
              <a:path w="9144000" h="1904">
                <a:moveTo>
                  <a:pt x="9144000" y="1588"/>
                </a:moveTo>
                <a:lnTo>
                  <a:pt x="0" y="0"/>
                </a:lnTo>
              </a:path>
            </a:pathLst>
          </a:custGeom>
          <a:ln w="9144">
            <a:solidFill>
              <a:srgbClr val="252525"/>
            </a:solidFill>
          </a:ln>
        </p:spPr>
        <p:txBody>
          <a:bodyPr wrap="square" lIns="0" tIns="0" rIns="0" bIns="0" rtlCol="0"/>
          <a:lstStyle/>
          <a:p>
            <a:endParaRPr/>
          </a:p>
        </p:txBody>
      </p:sp>
      <p:sp>
        <p:nvSpPr>
          <p:cNvPr id="7" name="object 7"/>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535940" y="610869"/>
            <a:ext cx="3591560" cy="1070610"/>
          </a:xfrm>
          <a:prstGeom prst="rect">
            <a:avLst/>
          </a:prstGeom>
        </p:spPr>
        <p:txBody>
          <a:bodyPr vert="horz" wrap="square" lIns="0" tIns="12065" rIns="0" bIns="0" rtlCol="0">
            <a:spAutoFit/>
          </a:bodyPr>
          <a:lstStyle/>
          <a:p>
            <a:pPr marL="12700">
              <a:lnSpc>
                <a:spcPct val="100000"/>
              </a:lnSpc>
              <a:spcBef>
                <a:spcPts val="95"/>
              </a:spcBef>
            </a:pPr>
            <a:r>
              <a:rPr sz="4000" spc="-370" dirty="0"/>
              <a:t>DATA </a:t>
            </a:r>
            <a:r>
              <a:rPr sz="4000" spc="-225" dirty="0"/>
              <a:t>LINK</a:t>
            </a:r>
            <a:r>
              <a:rPr sz="4000" spc="-295" dirty="0"/>
              <a:t> </a:t>
            </a:r>
            <a:r>
              <a:rPr sz="4000" spc="-375" dirty="0"/>
              <a:t>LAYER</a:t>
            </a:r>
            <a:endParaRPr sz="4000" dirty="0"/>
          </a:p>
          <a:p>
            <a:pPr marL="93345">
              <a:lnSpc>
                <a:spcPct val="100000"/>
              </a:lnSpc>
              <a:spcBef>
                <a:spcPts val="70"/>
              </a:spcBef>
            </a:pPr>
            <a:r>
              <a:rPr sz="2800" b="0" spc="-75" dirty="0">
                <a:latin typeface="Arial"/>
                <a:cs typeface="Arial"/>
              </a:rPr>
              <a:t>(Defination):-</a:t>
            </a:r>
            <a:endParaRPr sz="2800" dirty="0">
              <a:latin typeface="Arial"/>
              <a:cs typeface="Arial"/>
            </a:endParaRPr>
          </a:p>
        </p:txBody>
      </p:sp>
      <p:sp>
        <p:nvSpPr>
          <p:cNvPr id="4" name="object 4"/>
          <p:cNvSpPr txBox="1"/>
          <p:nvPr/>
        </p:nvSpPr>
        <p:spPr>
          <a:xfrm>
            <a:off x="535940" y="2083435"/>
            <a:ext cx="8154034" cy="3905556"/>
          </a:xfrm>
          <a:prstGeom prst="rect">
            <a:avLst/>
          </a:prstGeom>
        </p:spPr>
        <p:txBody>
          <a:bodyPr vert="horz" wrap="square" lIns="0" tIns="12065" rIns="0" bIns="0" rtlCol="0">
            <a:spAutoFit/>
          </a:bodyPr>
          <a:lstStyle/>
          <a:p>
            <a:pPr marL="12700" marR="753745">
              <a:lnSpc>
                <a:spcPct val="100000"/>
              </a:lnSpc>
              <a:spcBef>
                <a:spcPts val="95"/>
              </a:spcBef>
              <a:buChar char="•"/>
              <a:tabLst>
                <a:tab pos="217170" algn="l"/>
              </a:tabLst>
            </a:pPr>
            <a:r>
              <a:rPr sz="2800" spc="-165" dirty="0">
                <a:latin typeface="Arial"/>
                <a:cs typeface="Arial"/>
              </a:rPr>
              <a:t>Data </a:t>
            </a:r>
            <a:r>
              <a:rPr sz="2800" spc="-50" dirty="0">
                <a:latin typeface="Arial"/>
                <a:cs typeface="Arial"/>
              </a:rPr>
              <a:t>link </a:t>
            </a:r>
            <a:r>
              <a:rPr sz="2800" spc="-114" dirty="0">
                <a:latin typeface="Arial"/>
                <a:cs typeface="Arial"/>
              </a:rPr>
              <a:t>layer </a:t>
            </a:r>
            <a:r>
              <a:rPr sz="2800" spc="-145" dirty="0">
                <a:latin typeface="Arial"/>
                <a:cs typeface="Arial"/>
              </a:rPr>
              <a:t>is </a:t>
            </a:r>
            <a:r>
              <a:rPr sz="2800" spc="-35" dirty="0">
                <a:latin typeface="Arial"/>
                <a:cs typeface="Arial"/>
              </a:rPr>
              <a:t>the </a:t>
            </a:r>
            <a:r>
              <a:rPr sz="2800" spc="-165" dirty="0">
                <a:latin typeface="Arial"/>
                <a:cs typeface="Arial"/>
              </a:rPr>
              <a:t>second </a:t>
            </a:r>
            <a:r>
              <a:rPr sz="2800" spc="-114" dirty="0">
                <a:latin typeface="Arial"/>
                <a:cs typeface="Arial"/>
              </a:rPr>
              <a:t>layer </a:t>
            </a:r>
            <a:r>
              <a:rPr sz="2800" spc="-35" dirty="0">
                <a:latin typeface="Arial"/>
                <a:cs typeface="Arial"/>
              </a:rPr>
              <a:t>in </a:t>
            </a:r>
            <a:r>
              <a:rPr sz="2800" spc="-335" dirty="0">
                <a:solidFill>
                  <a:srgbClr val="FF0000"/>
                </a:solidFill>
                <a:latin typeface="Arial"/>
                <a:cs typeface="Arial"/>
              </a:rPr>
              <a:t>OSI</a:t>
            </a:r>
            <a:r>
              <a:rPr sz="2800" spc="-450" dirty="0">
                <a:solidFill>
                  <a:srgbClr val="FF0000"/>
                </a:solidFill>
                <a:latin typeface="Arial"/>
                <a:cs typeface="Arial"/>
              </a:rPr>
              <a:t> </a:t>
            </a:r>
            <a:r>
              <a:rPr lang="en-US" sz="2800" spc="-450" dirty="0" smtClean="0">
                <a:solidFill>
                  <a:srgbClr val="FF0000"/>
                </a:solidFill>
                <a:latin typeface="Arial"/>
                <a:cs typeface="Arial"/>
              </a:rPr>
              <a:t> </a:t>
            </a:r>
            <a:r>
              <a:rPr sz="2800" spc="-110" dirty="0" smtClean="0">
                <a:latin typeface="Arial"/>
                <a:cs typeface="Arial"/>
              </a:rPr>
              <a:t>reference  </a:t>
            </a:r>
            <a:r>
              <a:rPr sz="2800" spc="-85" dirty="0">
                <a:latin typeface="Arial"/>
                <a:cs typeface="Arial"/>
              </a:rPr>
              <a:t>model </a:t>
            </a:r>
            <a:r>
              <a:rPr sz="2800" spc="-135" dirty="0">
                <a:latin typeface="Arial"/>
                <a:cs typeface="Arial"/>
              </a:rPr>
              <a:t>and </a:t>
            </a:r>
            <a:r>
              <a:rPr sz="2800" spc="-114" dirty="0">
                <a:latin typeface="Arial"/>
                <a:cs typeface="Arial"/>
              </a:rPr>
              <a:t>lies </a:t>
            </a:r>
            <a:r>
              <a:rPr sz="2800" spc="-150" dirty="0">
                <a:latin typeface="Arial"/>
                <a:cs typeface="Arial"/>
              </a:rPr>
              <a:t>above </a:t>
            </a:r>
            <a:r>
              <a:rPr sz="2800" spc="-35" dirty="0">
                <a:latin typeface="Arial"/>
                <a:cs typeface="Arial"/>
              </a:rPr>
              <a:t>the </a:t>
            </a:r>
            <a:r>
              <a:rPr sz="2800" spc="-145" dirty="0">
                <a:latin typeface="Arial"/>
                <a:cs typeface="Arial"/>
              </a:rPr>
              <a:t>physical</a:t>
            </a:r>
            <a:r>
              <a:rPr sz="2800" spc="-300" dirty="0">
                <a:latin typeface="Arial"/>
                <a:cs typeface="Arial"/>
              </a:rPr>
              <a:t> </a:t>
            </a:r>
            <a:r>
              <a:rPr sz="2800" spc="-155" dirty="0">
                <a:latin typeface="Arial"/>
                <a:cs typeface="Arial"/>
              </a:rPr>
              <a:t>layer.</a:t>
            </a:r>
            <a:endParaRPr sz="2800" dirty="0">
              <a:latin typeface="Arial"/>
              <a:cs typeface="Arial"/>
            </a:endParaRPr>
          </a:p>
          <a:p>
            <a:pPr marL="12700">
              <a:lnSpc>
                <a:spcPct val="100000"/>
              </a:lnSpc>
              <a:buChar char="•"/>
              <a:tabLst>
                <a:tab pos="217170" algn="l"/>
              </a:tabLst>
            </a:pPr>
            <a:r>
              <a:rPr sz="2800" spc="-204" dirty="0">
                <a:latin typeface="Arial"/>
                <a:cs typeface="Arial"/>
              </a:rPr>
              <a:t>The </a:t>
            </a:r>
            <a:r>
              <a:rPr sz="2800" spc="-110" dirty="0">
                <a:latin typeface="Arial"/>
                <a:cs typeface="Arial"/>
              </a:rPr>
              <a:t>data </a:t>
            </a:r>
            <a:r>
              <a:rPr sz="2800" spc="-50" dirty="0">
                <a:latin typeface="Arial"/>
                <a:cs typeface="Arial"/>
              </a:rPr>
              <a:t>link </a:t>
            </a:r>
            <a:r>
              <a:rPr sz="2800" spc="-114" dirty="0">
                <a:latin typeface="Arial"/>
                <a:cs typeface="Arial"/>
              </a:rPr>
              <a:t>layer </a:t>
            </a:r>
            <a:r>
              <a:rPr sz="2800" spc="-90" dirty="0">
                <a:latin typeface="Arial"/>
                <a:cs typeface="Arial"/>
              </a:rPr>
              <a:t>performs </a:t>
            </a:r>
            <a:r>
              <a:rPr sz="2800" spc="-150" dirty="0">
                <a:latin typeface="Arial"/>
                <a:cs typeface="Arial"/>
              </a:rPr>
              <a:t>many </a:t>
            </a:r>
            <a:r>
              <a:rPr sz="2800" spc="-10" dirty="0">
                <a:latin typeface="Arial"/>
                <a:cs typeface="Arial"/>
              </a:rPr>
              <a:t>of</a:t>
            </a:r>
            <a:r>
              <a:rPr sz="2800" spc="-240" dirty="0">
                <a:latin typeface="Arial"/>
                <a:cs typeface="Arial"/>
              </a:rPr>
              <a:t> </a:t>
            </a:r>
            <a:r>
              <a:rPr sz="2800" spc="-75" dirty="0">
                <a:latin typeface="Arial"/>
                <a:cs typeface="Arial"/>
              </a:rPr>
              <a:t>functions</a:t>
            </a:r>
            <a:endParaRPr sz="2800" dirty="0">
              <a:latin typeface="Arial"/>
              <a:cs typeface="Arial"/>
            </a:endParaRPr>
          </a:p>
          <a:p>
            <a:pPr>
              <a:lnSpc>
                <a:spcPct val="100000"/>
              </a:lnSpc>
              <a:spcBef>
                <a:spcPts val="25"/>
              </a:spcBef>
            </a:pPr>
            <a:endParaRPr sz="2900" dirty="0">
              <a:latin typeface="Times New Roman"/>
              <a:cs typeface="Times New Roman"/>
            </a:endParaRPr>
          </a:p>
          <a:p>
            <a:pPr marL="12700" marR="5080">
              <a:lnSpc>
                <a:spcPct val="100000"/>
              </a:lnSpc>
            </a:pPr>
            <a:r>
              <a:rPr lang="en-US" sz="2800" spc="-225" dirty="0" smtClean="0">
                <a:latin typeface="Arial"/>
                <a:cs typeface="Arial"/>
              </a:rPr>
              <a:t>Recall: </a:t>
            </a:r>
            <a:r>
              <a:rPr sz="2800" spc="-225" dirty="0" smtClean="0">
                <a:latin typeface="Arial"/>
                <a:cs typeface="Arial"/>
              </a:rPr>
              <a:t>(OSI-The </a:t>
            </a:r>
            <a:r>
              <a:rPr sz="2800" b="1" spc="-145" dirty="0">
                <a:solidFill>
                  <a:srgbClr val="FF0000"/>
                </a:solidFill>
                <a:latin typeface="Trebuchet MS"/>
                <a:cs typeface="Trebuchet MS"/>
              </a:rPr>
              <a:t>Open </a:t>
            </a:r>
            <a:r>
              <a:rPr sz="2800" b="1" spc="-155" dirty="0">
                <a:solidFill>
                  <a:srgbClr val="FF0000"/>
                </a:solidFill>
                <a:latin typeface="Trebuchet MS"/>
                <a:cs typeface="Trebuchet MS"/>
              </a:rPr>
              <a:t>Systems </a:t>
            </a:r>
            <a:r>
              <a:rPr sz="2800" b="1" spc="-170" dirty="0">
                <a:solidFill>
                  <a:srgbClr val="FF0000"/>
                </a:solidFill>
                <a:latin typeface="Trebuchet MS"/>
                <a:cs typeface="Trebuchet MS"/>
              </a:rPr>
              <a:t>Interconnection </a:t>
            </a:r>
            <a:r>
              <a:rPr sz="2800" b="1" spc="-140" dirty="0">
                <a:solidFill>
                  <a:srgbClr val="FF0000"/>
                </a:solidFill>
                <a:latin typeface="Trebuchet MS"/>
                <a:cs typeface="Trebuchet MS"/>
              </a:rPr>
              <a:t>model </a:t>
            </a:r>
            <a:r>
              <a:rPr sz="2800" spc="-85" dirty="0">
                <a:latin typeface="Arial"/>
                <a:cs typeface="Arial"/>
              </a:rPr>
              <a:t>(</a:t>
            </a:r>
            <a:r>
              <a:rPr sz="2800" b="1" spc="-85" dirty="0">
                <a:solidFill>
                  <a:srgbClr val="FF0000"/>
                </a:solidFill>
                <a:latin typeface="Trebuchet MS"/>
                <a:cs typeface="Trebuchet MS"/>
              </a:rPr>
              <a:t>OSI  </a:t>
            </a:r>
            <a:r>
              <a:rPr sz="2800" b="1" spc="-135" dirty="0">
                <a:solidFill>
                  <a:srgbClr val="FF0000"/>
                </a:solidFill>
                <a:latin typeface="Trebuchet MS"/>
                <a:cs typeface="Trebuchet MS"/>
              </a:rPr>
              <a:t>model</a:t>
            </a:r>
            <a:r>
              <a:rPr sz="2800" spc="-135" dirty="0">
                <a:latin typeface="Arial"/>
                <a:cs typeface="Arial"/>
              </a:rPr>
              <a:t>) </a:t>
            </a:r>
            <a:r>
              <a:rPr sz="2800" spc="-145" dirty="0">
                <a:latin typeface="Arial"/>
                <a:cs typeface="Arial"/>
              </a:rPr>
              <a:t>is </a:t>
            </a:r>
            <a:r>
              <a:rPr sz="2800" spc="-220" dirty="0">
                <a:latin typeface="Arial"/>
                <a:cs typeface="Arial"/>
              </a:rPr>
              <a:t>a </a:t>
            </a:r>
            <a:r>
              <a:rPr sz="2800" u="heavy" spc="-105" dirty="0">
                <a:solidFill>
                  <a:srgbClr val="0000FF"/>
                </a:solidFill>
                <a:uFill>
                  <a:solidFill>
                    <a:srgbClr val="0000FF"/>
                  </a:solidFill>
                </a:uFill>
                <a:latin typeface="Arial"/>
                <a:cs typeface="Arial"/>
                <a:hlinkClick r:id="rId3"/>
              </a:rPr>
              <a:t>conceptual </a:t>
            </a:r>
            <a:r>
              <a:rPr sz="2800" u="heavy" spc="-85" dirty="0">
                <a:solidFill>
                  <a:srgbClr val="0000FF"/>
                </a:solidFill>
                <a:uFill>
                  <a:solidFill>
                    <a:srgbClr val="0000FF"/>
                  </a:solidFill>
                </a:uFill>
                <a:latin typeface="Arial"/>
                <a:cs typeface="Arial"/>
                <a:hlinkClick r:id="rId3"/>
              </a:rPr>
              <a:t>model</a:t>
            </a:r>
            <a:r>
              <a:rPr sz="2800" spc="-85" dirty="0">
                <a:solidFill>
                  <a:srgbClr val="0000FF"/>
                </a:solidFill>
                <a:latin typeface="Arial"/>
                <a:cs typeface="Arial"/>
                <a:hlinkClick r:id="rId3"/>
              </a:rPr>
              <a:t> </a:t>
            </a:r>
            <a:r>
              <a:rPr sz="2800" spc="-5" dirty="0">
                <a:latin typeface="Arial"/>
                <a:cs typeface="Arial"/>
              </a:rPr>
              <a:t>that </a:t>
            </a:r>
            <a:r>
              <a:rPr sz="2800" spc="-140" dirty="0">
                <a:latin typeface="Arial"/>
                <a:cs typeface="Arial"/>
              </a:rPr>
              <a:t>characterizes </a:t>
            </a:r>
            <a:r>
              <a:rPr sz="2800" spc="-135" dirty="0">
                <a:latin typeface="Arial"/>
                <a:cs typeface="Arial"/>
              </a:rPr>
              <a:t>and  </a:t>
            </a:r>
            <a:r>
              <a:rPr sz="2800" spc="-150" dirty="0">
                <a:latin typeface="Arial"/>
                <a:cs typeface="Arial"/>
              </a:rPr>
              <a:t>standardizes </a:t>
            </a:r>
            <a:r>
              <a:rPr sz="2800" spc="-80" dirty="0">
                <a:latin typeface="Arial"/>
                <a:cs typeface="Arial"/>
              </a:rPr>
              <a:t>the</a:t>
            </a:r>
            <a:r>
              <a:rPr sz="2800" u="heavy" spc="-80" dirty="0">
                <a:solidFill>
                  <a:srgbClr val="0000FF"/>
                </a:solidFill>
                <a:uFill>
                  <a:solidFill>
                    <a:srgbClr val="0000FF"/>
                  </a:solidFill>
                </a:uFill>
                <a:latin typeface="Arial"/>
                <a:cs typeface="Arial"/>
                <a:hlinkClick r:id="rId4"/>
              </a:rPr>
              <a:t>communication </a:t>
            </a:r>
            <a:r>
              <a:rPr sz="2800" u="heavy" spc="-75" dirty="0">
                <a:solidFill>
                  <a:srgbClr val="0000FF"/>
                </a:solidFill>
                <a:uFill>
                  <a:solidFill>
                    <a:srgbClr val="0000FF"/>
                  </a:solidFill>
                </a:uFill>
                <a:latin typeface="Arial"/>
                <a:cs typeface="Arial"/>
                <a:hlinkClick r:id="rId4"/>
              </a:rPr>
              <a:t>functions</a:t>
            </a:r>
            <a:r>
              <a:rPr sz="2800" spc="-75" dirty="0">
                <a:solidFill>
                  <a:srgbClr val="0000FF"/>
                </a:solidFill>
                <a:latin typeface="Arial"/>
                <a:cs typeface="Arial"/>
                <a:hlinkClick r:id="rId4"/>
              </a:rPr>
              <a:t> </a:t>
            </a:r>
            <a:r>
              <a:rPr sz="2800" spc="-10" dirty="0">
                <a:latin typeface="Arial"/>
                <a:cs typeface="Arial"/>
              </a:rPr>
              <a:t>of </a:t>
            </a:r>
            <a:r>
              <a:rPr sz="2800" spc="-220" dirty="0">
                <a:latin typeface="Arial"/>
                <a:cs typeface="Arial"/>
              </a:rPr>
              <a:t>a  </a:t>
            </a:r>
            <a:r>
              <a:rPr sz="2800" spc="-85" dirty="0">
                <a:latin typeface="Arial"/>
                <a:cs typeface="Arial"/>
              </a:rPr>
              <a:t>telecommunication </a:t>
            </a:r>
            <a:r>
              <a:rPr sz="2800" spc="-25" dirty="0">
                <a:latin typeface="Arial"/>
                <a:cs typeface="Arial"/>
              </a:rPr>
              <a:t>or </a:t>
            </a:r>
            <a:r>
              <a:rPr sz="2800" spc="-90" dirty="0">
                <a:latin typeface="Arial"/>
                <a:cs typeface="Arial"/>
              </a:rPr>
              <a:t>computing </a:t>
            </a:r>
            <a:r>
              <a:rPr sz="2800" spc="-170" dirty="0">
                <a:latin typeface="Arial"/>
                <a:cs typeface="Arial"/>
              </a:rPr>
              <a:t>system </a:t>
            </a:r>
            <a:r>
              <a:rPr sz="2800" spc="5" dirty="0">
                <a:latin typeface="Arial"/>
                <a:cs typeface="Arial"/>
              </a:rPr>
              <a:t>without</a:t>
            </a:r>
            <a:r>
              <a:rPr sz="2800" spc="-229" dirty="0">
                <a:latin typeface="Arial"/>
                <a:cs typeface="Arial"/>
              </a:rPr>
              <a:t> </a:t>
            </a:r>
            <a:r>
              <a:rPr sz="2800" spc="-130" dirty="0">
                <a:latin typeface="Arial"/>
                <a:cs typeface="Arial"/>
              </a:rPr>
              <a:t>regard  </a:t>
            </a:r>
            <a:r>
              <a:rPr sz="2800" spc="20" dirty="0">
                <a:latin typeface="Arial"/>
                <a:cs typeface="Arial"/>
              </a:rPr>
              <a:t>to </a:t>
            </a:r>
            <a:r>
              <a:rPr sz="2800" spc="-10" dirty="0">
                <a:latin typeface="Arial"/>
                <a:cs typeface="Arial"/>
              </a:rPr>
              <a:t>their </a:t>
            </a:r>
            <a:r>
              <a:rPr sz="2800" spc="-90" dirty="0">
                <a:latin typeface="Arial"/>
                <a:cs typeface="Arial"/>
              </a:rPr>
              <a:t>underlying </a:t>
            </a:r>
            <a:r>
              <a:rPr sz="2800" spc="-50" dirty="0">
                <a:latin typeface="Arial"/>
                <a:cs typeface="Arial"/>
              </a:rPr>
              <a:t>internal </a:t>
            </a:r>
            <a:r>
              <a:rPr sz="2800" spc="-65" dirty="0">
                <a:latin typeface="Arial"/>
                <a:cs typeface="Arial"/>
              </a:rPr>
              <a:t>structure </a:t>
            </a:r>
            <a:r>
              <a:rPr sz="2800" spc="-135" dirty="0">
                <a:latin typeface="Arial"/>
                <a:cs typeface="Arial"/>
              </a:rPr>
              <a:t>and</a:t>
            </a:r>
            <a:r>
              <a:rPr sz="2800" spc="-550" dirty="0">
                <a:latin typeface="Arial"/>
                <a:cs typeface="Arial"/>
              </a:rPr>
              <a:t> </a:t>
            </a:r>
            <a:r>
              <a:rPr sz="2800" spc="-100" dirty="0">
                <a:latin typeface="Arial"/>
                <a:cs typeface="Arial"/>
              </a:rPr>
              <a:t>technology)</a:t>
            </a:r>
            <a:endParaRPr sz="2800" dirty="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latin typeface="Arial" charset="0"/>
                <a:cs typeface="Arial" charset="0"/>
              </a:rPr>
              <a:t>Framing (3)</a:t>
            </a:r>
          </a:p>
        </p:txBody>
      </p:sp>
      <p:sp>
        <p:nvSpPr>
          <p:cNvPr id="18435" name="Content Placeholder 2"/>
          <p:cNvSpPr>
            <a:spLocks noGrp="1"/>
          </p:cNvSpPr>
          <p:nvPr>
            <p:ph idx="1"/>
          </p:nvPr>
        </p:nvSpPr>
        <p:spPr>
          <a:xfrm>
            <a:off x="0" y="5181600"/>
            <a:ext cx="9144000" cy="838200"/>
          </a:xfrm>
        </p:spPr>
        <p:txBody>
          <a:bodyPr/>
          <a:lstStyle/>
          <a:p>
            <a:pPr algn="ctr">
              <a:buFontTx/>
              <a:buNone/>
            </a:pPr>
            <a:r>
              <a:rPr lang="en-US" sz="2200" smtClean="0">
                <a:latin typeface="Arial" charset="0"/>
                <a:cs typeface="Arial" charset="0"/>
              </a:rPr>
              <a:t>Bit stuffing. </a:t>
            </a:r>
            <a:r>
              <a:rPr lang="en-US" sz="2200" smtClean="0">
                <a:solidFill>
                  <a:srgbClr val="0033CC"/>
                </a:solidFill>
                <a:latin typeface="Arial" charset="0"/>
                <a:cs typeface="Arial" charset="0"/>
              </a:rPr>
              <a:t>(a) </a:t>
            </a:r>
            <a:r>
              <a:rPr lang="en-US" sz="2200" smtClean="0">
                <a:latin typeface="Arial" charset="0"/>
                <a:cs typeface="Arial" charset="0"/>
              </a:rPr>
              <a:t>The original data. </a:t>
            </a:r>
            <a:r>
              <a:rPr lang="en-US" sz="2200" smtClean="0">
                <a:solidFill>
                  <a:srgbClr val="0033CC"/>
                </a:solidFill>
                <a:latin typeface="Arial" charset="0"/>
                <a:cs typeface="Arial" charset="0"/>
              </a:rPr>
              <a:t>(b) </a:t>
            </a:r>
            <a:r>
              <a:rPr lang="en-US" sz="2200" smtClean="0">
                <a:latin typeface="Arial" charset="0"/>
                <a:cs typeface="Arial" charset="0"/>
              </a:rPr>
              <a:t>The data as they appear on</a:t>
            </a:r>
          </a:p>
          <a:p>
            <a:pPr algn="ctr">
              <a:buFontTx/>
              <a:buNone/>
            </a:pPr>
            <a:r>
              <a:rPr lang="en-US" sz="2200" smtClean="0">
                <a:latin typeface="Arial" charset="0"/>
                <a:cs typeface="Arial" charset="0"/>
              </a:rPr>
              <a:t>the line. </a:t>
            </a:r>
            <a:r>
              <a:rPr lang="en-US" sz="2200" smtClean="0">
                <a:solidFill>
                  <a:srgbClr val="0033CC"/>
                </a:solidFill>
                <a:latin typeface="Arial" charset="0"/>
                <a:cs typeface="Arial" charset="0"/>
              </a:rPr>
              <a:t>(c) </a:t>
            </a:r>
            <a:r>
              <a:rPr lang="en-US" sz="2200" smtClean="0">
                <a:latin typeface="Arial" charset="0"/>
                <a:cs typeface="Arial" charset="0"/>
              </a:rPr>
              <a:t>The data as they are stored in the receiver’s memory after destuffing.</a:t>
            </a: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541963"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70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548131" y="488696"/>
            <a:ext cx="6163310" cy="574040"/>
          </a:xfrm>
          <a:prstGeom prst="rect">
            <a:avLst/>
          </a:prstGeom>
        </p:spPr>
        <p:txBody>
          <a:bodyPr vert="horz" wrap="square" lIns="0" tIns="12700" rIns="0" bIns="0" rtlCol="0">
            <a:spAutoFit/>
          </a:bodyPr>
          <a:lstStyle/>
          <a:p>
            <a:pPr marL="12700">
              <a:lnSpc>
                <a:spcPct val="100000"/>
              </a:lnSpc>
              <a:spcBef>
                <a:spcPts val="100"/>
              </a:spcBef>
            </a:pPr>
            <a:r>
              <a:rPr sz="3600" spc="-210" dirty="0"/>
              <a:t>Physical </a:t>
            </a:r>
            <a:r>
              <a:rPr sz="3600" spc="-235" dirty="0"/>
              <a:t>layer </a:t>
            </a:r>
            <a:r>
              <a:rPr sz="3600" spc="-185" dirty="0"/>
              <a:t>coding</a:t>
            </a:r>
            <a:r>
              <a:rPr sz="3600" spc="-415" dirty="0"/>
              <a:t> </a:t>
            </a:r>
            <a:r>
              <a:rPr sz="3600" spc="-185" dirty="0"/>
              <a:t>violations:-</a:t>
            </a:r>
            <a:endParaRPr sz="3600"/>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12700" marR="87630">
              <a:lnSpc>
                <a:spcPct val="100000"/>
              </a:lnSpc>
              <a:spcBef>
                <a:spcPts val="95"/>
              </a:spcBef>
              <a:buChar char="•"/>
              <a:tabLst>
                <a:tab pos="217170" algn="l"/>
              </a:tabLst>
            </a:pPr>
            <a:r>
              <a:rPr spc="-204" dirty="0"/>
              <a:t>The </a:t>
            </a:r>
            <a:r>
              <a:rPr spc="-45" dirty="0"/>
              <a:t>final </a:t>
            </a:r>
            <a:r>
              <a:rPr spc="-85" dirty="0"/>
              <a:t>framing </a:t>
            </a:r>
            <a:r>
              <a:rPr spc="-65" dirty="0"/>
              <a:t>method </a:t>
            </a:r>
            <a:r>
              <a:rPr spc="-145" dirty="0"/>
              <a:t>is physical </a:t>
            </a:r>
            <a:r>
              <a:rPr spc="-114" dirty="0"/>
              <a:t>layer </a:t>
            </a:r>
            <a:r>
              <a:rPr spc="-125" dirty="0"/>
              <a:t>coding </a:t>
            </a:r>
            <a:r>
              <a:rPr lang="en-US" spc="-125" dirty="0" smtClean="0"/>
              <a:t> </a:t>
            </a:r>
            <a:r>
              <a:rPr spc="-80" dirty="0" smtClean="0"/>
              <a:t>violations </a:t>
            </a:r>
            <a:r>
              <a:rPr spc="-135" dirty="0"/>
              <a:t>and </a:t>
            </a:r>
            <a:r>
              <a:rPr spc="-145" dirty="0"/>
              <a:t>is </a:t>
            </a:r>
            <a:r>
              <a:rPr spc="-110" dirty="0"/>
              <a:t>applicable </a:t>
            </a:r>
            <a:r>
              <a:rPr spc="20" dirty="0"/>
              <a:t>to </a:t>
            </a:r>
            <a:r>
              <a:rPr spc="-85" dirty="0"/>
              <a:t>networks </a:t>
            </a:r>
            <a:r>
              <a:rPr spc="-35" dirty="0"/>
              <a:t>in </a:t>
            </a:r>
            <a:r>
              <a:rPr spc="-80" dirty="0"/>
              <a:t>which</a:t>
            </a:r>
            <a:r>
              <a:rPr spc="-540" dirty="0"/>
              <a:t> </a:t>
            </a:r>
            <a:r>
              <a:rPr spc="-35" dirty="0"/>
              <a:t>the  </a:t>
            </a:r>
            <a:r>
              <a:rPr spc="-125" dirty="0"/>
              <a:t>encoding </a:t>
            </a:r>
            <a:r>
              <a:rPr spc="-90" dirty="0"/>
              <a:t>on </a:t>
            </a:r>
            <a:r>
              <a:rPr spc="-35" dirty="0"/>
              <a:t>the </a:t>
            </a:r>
            <a:r>
              <a:rPr spc="-145" dirty="0"/>
              <a:t>physical </a:t>
            </a:r>
            <a:r>
              <a:rPr spc="-95" dirty="0"/>
              <a:t>medium </a:t>
            </a:r>
            <a:r>
              <a:rPr spc="-114" dirty="0"/>
              <a:t>contains </a:t>
            </a:r>
            <a:r>
              <a:rPr spc="-150" dirty="0"/>
              <a:t>some. </a:t>
            </a:r>
            <a:r>
              <a:rPr spc="-150" dirty="0">
                <a:solidFill>
                  <a:srgbClr val="FF0000"/>
                </a:solidFill>
              </a:rPr>
              <a:t> </a:t>
            </a:r>
            <a:r>
              <a:rPr spc="-165" dirty="0">
                <a:solidFill>
                  <a:srgbClr val="FF0000"/>
                </a:solidFill>
              </a:rPr>
              <a:t>Redundancy.(no </a:t>
            </a:r>
            <a:r>
              <a:rPr spc="-95" dirty="0">
                <a:solidFill>
                  <a:srgbClr val="FF0000"/>
                </a:solidFill>
              </a:rPr>
              <a:t>longer </a:t>
            </a:r>
            <a:r>
              <a:rPr spc="-135" dirty="0">
                <a:solidFill>
                  <a:srgbClr val="FF0000"/>
                </a:solidFill>
              </a:rPr>
              <a:t>needed and </a:t>
            </a:r>
            <a:r>
              <a:rPr spc="-10" dirty="0">
                <a:solidFill>
                  <a:srgbClr val="FF0000"/>
                </a:solidFill>
              </a:rPr>
              <a:t>not</a:t>
            </a:r>
            <a:r>
              <a:rPr spc="-100" dirty="0">
                <a:solidFill>
                  <a:srgbClr val="FF0000"/>
                </a:solidFill>
              </a:rPr>
              <a:t> </a:t>
            </a:r>
            <a:r>
              <a:rPr spc="-105" dirty="0">
                <a:solidFill>
                  <a:srgbClr val="FF0000"/>
                </a:solidFill>
              </a:rPr>
              <a:t>useful)</a:t>
            </a:r>
          </a:p>
          <a:p>
            <a:pPr marL="12700" marR="520700">
              <a:lnSpc>
                <a:spcPct val="100000"/>
              </a:lnSpc>
              <a:buChar char="•"/>
              <a:tabLst>
                <a:tab pos="297180" algn="l"/>
                <a:tab pos="297815" algn="l"/>
              </a:tabLst>
            </a:pPr>
            <a:r>
              <a:rPr spc="-85" dirty="0"/>
              <a:t>In </a:t>
            </a:r>
            <a:r>
              <a:rPr spc="-180" dirty="0"/>
              <a:t>such </a:t>
            </a:r>
            <a:r>
              <a:rPr spc="-250" dirty="0"/>
              <a:t>cases </a:t>
            </a:r>
            <a:r>
              <a:rPr spc="-100" dirty="0"/>
              <a:t>normally, </a:t>
            </a:r>
            <a:r>
              <a:rPr spc="-220" dirty="0"/>
              <a:t>a </a:t>
            </a:r>
            <a:r>
              <a:rPr spc="-145" dirty="0"/>
              <a:t>1 </a:t>
            </a:r>
            <a:r>
              <a:rPr spc="20" dirty="0"/>
              <a:t>bit </a:t>
            </a:r>
            <a:r>
              <a:rPr spc="-145" dirty="0"/>
              <a:t>is </a:t>
            </a:r>
            <a:r>
              <a:rPr spc="-220" dirty="0"/>
              <a:t>a </a:t>
            </a:r>
            <a:r>
              <a:rPr spc="-75" dirty="0"/>
              <a:t>high-low </a:t>
            </a:r>
            <a:r>
              <a:rPr spc="-70" dirty="0"/>
              <a:t>pair  </a:t>
            </a:r>
            <a:r>
              <a:rPr spc="-135" dirty="0"/>
              <a:t>and </a:t>
            </a:r>
            <a:r>
              <a:rPr spc="-220" dirty="0"/>
              <a:t>a </a:t>
            </a:r>
            <a:r>
              <a:rPr spc="-145" dirty="0"/>
              <a:t>0 </a:t>
            </a:r>
            <a:r>
              <a:rPr spc="20" dirty="0"/>
              <a:t>bit </a:t>
            </a:r>
            <a:r>
              <a:rPr spc="-145" dirty="0"/>
              <a:t>is </a:t>
            </a:r>
            <a:r>
              <a:rPr spc="-220" dirty="0"/>
              <a:t>a </a:t>
            </a:r>
            <a:r>
              <a:rPr spc="-75" dirty="0"/>
              <a:t>low-high</a:t>
            </a:r>
            <a:r>
              <a:rPr spc="-120" dirty="0"/>
              <a:t> </a:t>
            </a:r>
            <a:r>
              <a:rPr spc="-125" dirty="0"/>
              <a:t>pair.</a:t>
            </a:r>
          </a:p>
          <a:p>
            <a:pPr marL="12700" marR="5080">
              <a:lnSpc>
                <a:spcPct val="100000"/>
              </a:lnSpc>
              <a:buChar char="•"/>
              <a:tabLst>
                <a:tab pos="217170" algn="l"/>
              </a:tabLst>
            </a:pPr>
            <a:r>
              <a:rPr spc="-204" dirty="0"/>
              <a:t>The </a:t>
            </a:r>
            <a:r>
              <a:rPr spc="-100" dirty="0"/>
              <a:t>combinations </a:t>
            </a:r>
            <a:r>
              <a:rPr spc="-10" dirty="0"/>
              <a:t>of </a:t>
            </a:r>
            <a:r>
              <a:rPr spc="-40" dirty="0"/>
              <a:t>low-low </a:t>
            </a:r>
            <a:r>
              <a:rPr spc="-135" dirty="0"/>
              <a:t>and </a:t>
            </a:r>
            <a:r>
              <a:rPr spc="-105" dirty="0"/>
              <a:t>high-high </a:t>
            </a:r>
            <a:r>
              <a:rPr spc="-85" dirty="0"/>
              <a:t>which  </a:t>
            </a:r>
            <a:r>
              <a:rPr spc="-130" dirty="0"/>
              <a:t>are </a:t>
            </a:r>
            <a:r>
              <a:rPr spc="-15" dirty="0"/>
              <a:t>not </a:t>
            </a:r>
            <a:r>
              <a:rPr spc="-170" dirty="0"/>
              <a:t>used </a:t>
            </a:r>
            <a:r>
              <a:rPr spc="-15" dirty="0"/>
              <a:t>for </a:t>
            </a:r>
            <a:r>
              <a:rPr spc="-110" dirty="0"/>
              <a:t>data </a:t>
            </a:r>
            <a:r>
              <a:rPr spc="-170" dirty="0"/>
              <a:t>may </a:t>
            </a:r>
            <a:r>
              <a:rPr spc="-130" dirty="0"/>
              <a:t>be </a:t>
            </a:r>
            <a:r>
              <a:rPr spc="-170" dirty="0"/>
              <a:t>used </a:t>
            </a:r>
            <a:r>
              <a:rPr spc="-15" dirty="0"/>
              <a:t>for </a:t>
            </a:r>
            <a:r>
              <a:rPr spc="-105" dirty="0"/>
              <a:t>marking</a:t>
            </a:r>
            <a:r>
              <a:rPr spc="-459" dirty="0"/>
              <a:t> </a:t>
            </a:r>
            <a:r>
              <a:rPr spc="-90" dirty="0"/>
              <a:t>frame</a:t>
            </a:r>
          </a:p>
          <a:p>
            <a:pPr marL="12700">
              <a:lnSpc>
                <a:spcPct val="100000"/>
              </a:lnSpc>
              <a:spcBef>
                <a:spcPts val="30"/>
              </a:spcBef>
            </a:pPr>
            <a:r>
              <a:rPr spc="-110" dirty="0"/>
              <a:t>boundaries.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p:nvPr/>
        </p:nvSpPr>
        <p:spPr>
          <a:xfrm>
            <a:off x="139700" y="724661"/>
            <a:ext cx="8813165" cy="5121274"/>
          </a:xfrm>
          <a:prstGeom prst="rect">
            <a:avLst/>
          </a:prstGeom>
        </p:spPr>
        <p:txBody>
          <a:bodyPr vert="horz" wrap="square" lIns="0" tIns="12065" rIns="0" bIns="0" rtlCol="0">
            <a:spAutoFit/>
          </a:bodyPr>
          <a:lstStyle/>
          <a:p>
            <a:pPr marL="12700" marR="5080">
              <a:lnSpc>
                <a:spcPct val="100000"/>
              </a:lnSpc>
              <a:spcBef>
                <a:spcPts val="95"/>
              </a:spcBef>
              <a:buChar char="•"/>
              <a:tabLst>
                <a:tab pos="217170" algn="l"/>
              </a:tabLst>
            </a:pPr>
            <a:r>
              <a:rPr sz="2800" spc="-204" dirty="0">
                <a:latin typeface="Arial"/>
                <a:cs typeface="Arial"/>
              </a:rPr>
              <a:t>The </a:t>
            </a:r>
            <a:r>
              <a:rPr sz="2800" spc="25" dirty="0">
                <a:latin typeface="Arial"/>
                <a:cs typeface="Arial"/>
              </a:rPr>
              <a:t>bit </a:t>
            </a:r>
            <a:r>
              <a:rPr sz="2800" spc="-114" dirty="0">
                <a:latin typeface="Arial"/>
                <a:cs typeface="Arial"/>
              </a:rPr>
              <a:t>stream </a:t>
            </a:r>
            <a:r>
              <a:rPr sz="2800" spc="-55" dirty="0">
                <a:latin typeface="Arial"/>
                <a:cs typeface="Arial"/>
              </a:rPr>
              <a:t>transmitted </a:t>
            </a:r>
            <a:r>
              <a:rPr sz="2800" spc="-125" dirty="0">
                <a:latin typeface="Arial"/>
                <a:cs typeface="Arial"/>
              </a:rPr>
              <a:t>by </a:t>
            </a:r>
            <a:r>
              <a:rPr sz="2800" spc="-35" dirty="0">
                <a:latin typeface="Arial"/>
                <a:cs typeface="Arial"/>
              </a:rPr>
              <a:t>the </a:t>
            </a:r>
            <a:r>
              <a:rPr sz="2800" spc="-145" dirty="0">
                <a:latin typeface="Arial"/>
                <a:cs typeface="Arial"/>
              </a:rPr>
              <a:t>physical </a:t>
            </a:r>
            <a:r>
              <a:rPr sz="2800" spc="-114" dirty="0">
                <a:latin typeface="Arial"/>
                <a:cs typeface="Arial"/>
              </a:rPr>
              <a:t>layer </a:t>
            </a:r>
            <a:r>
              <a:rPr sz="2800" spc="-145" dirty="0">
                <a:latin typeface="Arial"/>
                <a:cs typeface="Arial"/>
              </a:rPr>
              <a:t>is </a:t>
            </a:r>
            <a:r>
              <a:rPr sz="2800" spc="-10" dirty="0">
                <a:latin typeface="Arial"/>
                <a:cs typeface="Arial"/>
              </a:rPr>
              <a:t>not  </a:t>
            </a:r>
            <a:r>
              <a:rPr sz="2800" spc="-120" dirty="0">
                <a:latin typeface="Arial"/>
                <a:cs typeface="Arial"/>
              </a:rPr>
              <a:t>guaranteed </a:t>
            </a:r>
            <a:r>
              <a:rPr sz="2800" spc="20" dirty="0">
                <a:latin typeface="Arial"/>
                <a:cs typeface="Arial"/>
              </a:rPr>
              <a:t>to </a:t>
            </a:r>
            <a:r>
              <a:rPr sz="2800" spc="-130" dirty="0">
                <a:latin typeface="Arial"/>
                <a:cs typeface="Arial"/>
              </a:rPr>
              <a:t>be </a:t>
            </a:r>
            <a:r>
              <a:rPr sz="2800" spc="-40" dirty="0">
                <a:latin typeface="Arial"/>
                <a:cs typeface="Arial"/>
              </a:rPr>
              <a:t>error </a:t>
            </a:r>
            <a:r>
              <a:rPr sz="2800" spc="-70" dirty="0">
                <a:latin typeface="Arial"/>
                <a:cs typeface="Arial"/>
              </a:rPr>
              <a:t>free. </a:t>
            </a:r>
            <a:r>
              <a:rPr sz="2800" spc="-204" dirty="0">
                <a:latin typeface="Arial"/>
                <a:cs typeface="Arial"/>
              </a:rPr>
              <a:t>The </a:t>
            </a:r>
            <a:r>
              <a:rPr sz="2800" spc="-110" dirty="0">
                <a:latin typeface="Arial"/>
                <a:cs typeface="Arial"/>
              </a:rPr>
              <a:t>data </a:t>
            </a:r>
            <a:r>
              <a:rPr sz="2800" spc="-50" dirty="0">
                <a:latin typeface="Arial"/>
                <a:cs typeface="Arial"/>
              </a:rPr>
              <a:t>link </a:t>
            </a:r>
            <a:r>
              <a:rPr sz="2800" spc="-114" dirty="0">
                <a:latin typeface="Arial"/>
                <a:cs typeface="Arial"/>
              </a:rPr>
              <a:t>layer</a:t>
            </a:r>
            <a:r>
              <a:rPr sz="2800" spc="-570" dirty="0">
                <a:latin typeface="Arial"/>
                <a:cs typeface="Arial"/>
              </a:rPr>
              <a:t> </a:t>
            </a:r>
            <a:r>
              <a:rPr sz="2800" spc="-150" dirty="0">
                <a:latin typeface="Arial"/>
                <a:cs typeface="Arial"/>
              </a:rPr>
              <a:t>is </a:t>
            </a:r>
            <a:r>
              <a:rPr sz="2800" spc="-120" dirty="0">
                <a:latin typeface="Arial"/>
                <a:cs typeface="Arial"/>
              </a:rPr>
              <a:t>responsible  </a:t>
            </a:r>
            <a:r>
              <a:rPr sz="2800" spc="-15" dirty="0">
                <a:latin typeface="Arial"/>
                <a:cs typeface="Arial"/>
              </a:rPr>
              <a:t>for </a:t>
            </a:r>
            <a:r>
              <a:rPr sz="2800" spc="-40" dirty="0">
                <a:latin typeface="Arial"/>
                <a:cs typeface="Arial"/>
              </a:rPr>
              <a:t>error </a:t>
            </a:r>
            <a:r>
              <a:rPr sz="2800" spc="-60" dirty="0">
                <a:latin typeface="Arial"/>
                <a:cs typeface="Arial"/>
              </a:rPr>
              <a:t>detection </a:t>
            </a:r>
            <a:r>
              <a:rPr sz="2800" spc="-135" dirty="0">
                <a:latin typeface="Arial"/>
                <a:cs typeface="Arial"/>
              </a:rPr>
              <a:t>and</a:t>
            </a:r>
            <a:r>
              <a:rPr sz="2800" spc="-455" dirty="0">
                <a:latin typeface="Arial"/>
                <a:cs typeface="Arial"/>
              </a:rPr>
              <a:t> </a:t>
            </a:r>
            <a:r>
              <a:rPr sz="2800" spc="-70" dirty="0">
                <a:latin typeface="Arial"/>
                <a:cs typeface="Arial"/>
              </a:rPr>
              <a:t>correction.</a:t>
            </a:r>
            <a:endParaRPr sz="2800" dirty="0">
              <a:latin typeface="Arial"/>
              <a:cs typeface="Arial"/>
            </a:endParaRPr>
          </a:p>
          <a:p>
            <a:pPr marL="12700" marR="76200" algn="just">
              <a:lnSpc>
                <a:spcPct val="100000"/>
              </a:lnSpc>
              <a:buChar char="•"/>
              <a:tabLst>
                <a:tab pos="217170" algn="l"/>
              </a:tabLst>
            </a:pPr>
            <a:r>
              <a:rPr sz="2800" spc="-204" dirty="0">
                <a:latin typeface="Arial"/>
                <a:cs typeface="Arial"/>
              </a:rPr>
              <a:t>The </a:t>
            </a:r>
            <a:r>
              <a:rPr sz="2800" spc="-95" dirty="0">
                <a:latin typeface="Arial"/>
                <a:cs typeface="Arial"/>
              </a:rPr>
              <a:t>most </a:t>
            </a:r>
            <a:r>
              <a:rPr sz="2800" spc="-120" dirty="0">
                <a:latin typeface="Arial"/>
                <a:cs typeface="Arial"/>
              </a:rPr>
              <a:t>common </a:t>
            </a:r>
            <a:r>
              <a:rPr sz="2800" spc="-40" dirty="0">
                <a:latin typeface="Arial"/>
                <a:cs typeface="Arial"/>
              </a:rPr>
              <a:t>error </a:t>
            </a:r>
            <a:r>
              <a:rPr sz="2800" spc="-55" dirty="0">
                <a:latin typeface="Arial"/>
                <a:cs typeface="Arial"/>
              </a:rPr>
              <a:t>control </a:t>
            </a:r>
            <a:r>
              <a:rPr sz="2800" spc="-65" dirty="0">
                <a:latin typeface="Arial"/>
                <a:cs typeface="Arial"/>
              </a:rPr>
              <a:t>method </a:t>
            </a:r>
            <a:r>
              <a:rPr sz="2800" spc="-145" dirty="0">
                <a:latin typeface="Arial"/>
                <a:cs typeface="Arial"/>
              </a:rPr>
              <a:t>is </a:t>
            </a:r>
            <a:r>
              <a:rPr sz="2800" spc="25" dirty="0">
                <a:latin typeface="Arial"/>
                <a:cs typeface="Arial"/>
              </a:rPr>
              <a:t>to </a:t>
            </a:r>
            <a:r>
              <a:rPr sz="2800" spc="-95" dirty="0">
                <a:latin typeface="Arial"/>
                <a:cs typeface="Arial"/>
              </a:rPr>
              <a:t>compute</a:t>
            </a:r>
            <a:r>
              <a:rPr sz="2800" spc="-535" dirty="0">
                <a:latin typeface="Arial"/>
                <a:cs typeface="Arial"/>
              </a:rPr>
              <a:t> </a:t>
            </a:r>
            <a:r>
              <a:rPr sz="2800" spc="-135" dirty="0">
                <a:latin typeface="Arial"/>
                <a:cs typeface="Arial"/>
              </a:rPr>
              <a:t>and  </a:t>
            </a:r>
            <a:r>
              <a:rPr sz="2800" spc="-125" dirty="0">
                <a:latin typeface="Arial"/>
                <a:cs typeface="Arial"/>
              </a:rPr>
              <a:t>append </a:t>
            </a:r>
            <a:r>
              <a:rPr sz="2800" spc="-170" dirty="0">
                <a:latin typeface="Arial"/>
                <a:cs typeface="Arial"/>
              </a:rPr>
              <a:t>some </a:t>
            </a:r>
            <a:r>
              <a:rPr sz="2800" spc="-35" dirty="0">
                <a:latin typeface="Arial"/>
                <a:cs typeface="Arial"/>
              </a:rPr>
              <a:t>form </a:t>
            </a:r>
            <a:r>
              <a:rPr sz="2800" spc="-10" dirty="0">
                <a:latin typeface="Arial"/>
                <a:cs typeface="Arial"/>
              </a:rPr>
              <a:t>of </a:t>
            </a:r>
            <a:r>
              <a:rPr sz="2800" spc="-220" dirty="0">
                <a:latin typeface="Arial"/>
                <a:cs typeface="Arial"/>
              </a:rPr>
              <a:t>a </a:t>
            </a:r>
            <a:r>
              <a:rPr sz="2800" spc="-170" dirty="0">
                <a:latin typeface="Arial"/>
                <a:cs typeface="Arial"/>
              </a:rPr>
              <a:t>checksum </a:t>
            </a:r>
            <a:r>
              <a:rPr sz="2800" spc="20" dirty="0">
                <a:latin typeface="Arial"/>
                <a:cs typeface="Arial"/>
              </a:rPr>
              <a:t>to </a:t>
            </a:r>
            <a:r>
              <a:rPr sz="2800" spc="-175" dirty="0">
                <a:latin typeface="Arial"/>
                <a:cs typeface="Arial"/>
              </a:rPr>
              <a:t>each </a:t>
            </a:r>
            <a:r>
              <a:rPr sz="2800" spc="-90" dirty="0">
                <a:latin typeface="Arial"/>
                <a:cs typeface="Arial"/>
              </a:rPr>
              <a:t>outgoing frame</a:t>
            </a:r>
            <a:r>
              <a:rPr sz="2800" spc="-430" dirty="0">
                <a:latin typeface="Arial"/>
                <a:cs typeface="Arial"/>
              </a:rPr>
              <a:t> </a:t>
            </a:r>
            <a:r>
              <a:rPr sz="2800" spc="-40" dirty="0">
                <a:latin typeface="Arial"/>
                <a:cs typeface="Arial"/>
              </a:rPr>
              <a:t>at  </a:t>
            </a:r>
            <a:r>
              <a:rPr sz="2800" spc="-35" dirty="0">
                <a:latin typeface="Arial"/>
                <a:cs typeface="Arial"/>
              </a:rPr>
              <a:t>the </a:t>
            </a:r>
            <a:r>
              <a:rPr sz="2800" spc="-130" dirty="0">
                <a:latin typeface="Arial"/>
                <a:cs typeface="Arial"/>
              </a:rPr>
              <a:t>sender's </a:t>
            </a:r>
            <a:r>
              <a:rPr sz="2800" spc="-110" dirty="0">
                <a:latin typeface="Arial"/>
                <a:cs typeface="Arial"/>
              </a:rPr>
              <a:t>data </a:t>
            </a:r>
            <a:r>
              <a:rPr sz="2800" spc="-50" dirty="0">
                <a:latin typeface="Arial"/>
                <a:cs typeface="Arial"/>
              </a:rPr>
              <a:t>link </a:t>
            </a:r>
            <a:r>
              <a:rPr sz="2800" spc="-114" dirty="0">
                <a:latin typeface="Arial"/>
                <a:cs typeface="Arial"/>
              </a:rPr>
              <a:t>layer </a:t>
            </a:r>
            <a:r>
              <a:rPr sz="2800" spc="-135" dirty="0">
                <a:latin typeface="Arial"/>
                <a:cs typeface="Arial"/>
              </a:rPr>
              <a:t>and </a:t>
            </a:r>
            <a:r>
              <a:rPr sz="2800" spc="20" dirty="0">
                <a:latin typeface="Arial"/>
                <a:cs typeface="Arial"/>
              </a:rPr>
              <a:t>to </a:t>
            </a:r>
            <a:r>
              <a:rPr sz="2800" spc="-95" dirty="0">
                <a:latin typeface="Arial"/>
                <a:cs typeface="Arial"/>
              </a:rPr>
              <a:t>recompute </a:t>
            </a:r>
            <a:r>
              <a:rPr sz="2800" spc="-35" dirty="0">
                <a:latin typeface="Arial"/>
                <a:cs typeface="Arial"/>
              </a:rPr>
              <a:t>the </a:t>
            </a:r>
            <a:r>
              <a:rPr sz="2800" spc="-170" dirty="0">
                <a:latin typeface="Arial"/>
                <a:cs typeface="Arial"/>
              </a:rPr>
              <a:t>checksum  </a:t>
            </a:r>
            <a:r>
              <a:rPr sz="2800" spc="35" dirty="0">
                <a:latin typeface="Arial"/>
                <a:cs typeface="Arial"/>
              </a:rPr>
              <a:t>&amp;</a:t>
            </a:r>
            <a:r>
              <a:rPr sz="2800" spc="-145" dirty="0">
                <a:latin typeface="Arial"/>
                <a:cs typeface="Arial"/>
              </a:rPr>
              <a:t> </a:t>
            </a:r>
            <a:r>
              <a:rPr sz="2800" spc="-60" dirty="0">
                <a:latin typeface="Arial"/>
                <a:cs typeface="Arial"/>
              </a:rPr>
              <a:t>verify</a:t>
            </a:r>
            <a:r>
              <a:rPr sz="2800" spc="-135" dirty="0">
                <a:latin typeface="Arial"/>
                <a:cs typeface="Arial"/>
              </a:rPr>
              <a:t> </a:t>
            </a:r>
            <a:r>
              <a:rPr sz="2800" spc="85" dirty="0">
                <a:latin typeface="Arial"/>
                <a:cs typeface="Arial"/>
              </a:rPr>
              <a:t>it</a:t>
            </a:r>
            <a:r>
              <a:rPr sz="2800" spc="-140" dirty="0">
                <a:latin typeface="Arial"/>
                <a:cs typeface="Arial"/>
              </a:rPr>
              <a:t> </a:t>
            </a:r>
            <a:r>
              <a:rPr sz="2800" spc="15" dirty="0">
                <a:latin typeface="Arial"/>
                <a:cs typeface="Arial"/>
              </a:rPr>
              <a:t>with</a:t>
            </a:r>
            <a:r>
              <a:rPr sz="2800" spc="-140" dirty="0">
                <a:latin typeface="Arial"/>
                <a:cs typeface="Arial"/>
              </a:rPr>
              <a:t> </a:t>
            </a:r>
            <a:r>
              <a:rPr sz="2800" spc="-35" dirty="0">
                <a:latin typeface="Arial"/>
                <a:cs typeface="Arial"/>
              </a:rPr>
              <a:t>the</a:t>
            </a:r>
            <a:r>
              <a:rPr sz="2800" spc="-135" dirty="0">
                <a:latin typeface="Arial"/>
                <a:cs typeface="Arial"/>
              </a:rPr>
              <a:t> </a:t>
            </a:r>
            <a:r>
              <a:rPr sz="2800" spc="-120" dirty="0">
                <a:latin typeface="Arial"/>
                <a:cs typeface="Arial"/>
              </a:rPr>
              <a:t>received</a:t>
            </a:r>
            <a:r>
              <a:rPr sz="2800" spc="-140" dirty="0">
                <a:latin typeface="Arial"/>
                <a:cs typeface="Arial"/>
              </a:rPr>
              <a:t> </a:t>
            </a:r>
            <a:r>
              <a:rPr sz="2800" spc="-170" dirty="0">
                <a:latin typeface="Arial"/>
                <a:cs typeface="Arial"/>
              </a:rPr>
              <a:t>checksum</a:t>
            </a:r>
            <a:r>
              <a:rPr sz="2800" spc="-114" dirty="0">
                <a:latin typeface="Arial"/>
                <a:cs typeface="Arial"/>
              </a:rPr>
              <a:t> </a:t>
            </a:r>
            <a:r>
              <a:rPr sz="2800" spc="-40" dirty="0">
                <a:latin typeface="Arial"/>
                <a:cs typeface="Arial"/>
              </a:rPr>
              <a:t>at</a:t>
            </a:r>
            <a:r>
              <a:rPr sz="2800" spc="-145" dirty="0">
                <a:latin typeface="Arial"/>
                <a:cs typeface="Arial"/>
              </a:rPr>
              <a:t> </a:t>
            </a:r>
            <a:r>
              <a:rPr sz="2800" spc="-35" dirty="0">
                <a:latin typeface="Arial"/>
                <a:cs typeface="Arial"/>
              </a:rPr>
              <a:t>the</a:t>
            </a:r>
            <a:r>
              <a:rPr sz="2800" spc="-135" dirty="0">
                <a:latin typeface="Arial"/>
                <a:cs typeface="Arial"/>
              </a:rPr>
              <a:t> </a:t>
            </a:r>
            <a:r>
              <a:rPr sz="2800" spc="-110" dirty="0">
                <a:latin typeface="Arial"/>
                <a:cs typeface="Arial"/>
              </a:rPr>
              <a:t>receiver's</a:t>
            </a:r>
            <a:r>
              <a:rPr sz="2800" spc="-145" dirty="0">
                <a:latin typeface="Arial"/>
                <a:cs typeface="Arial"/>
              </a:rPr>
              <a:t> </a:t>
            </a:r>
            <a:r>
              <a:rPr sz="2800" spc="-130" dirty="0">
                <a:latin typeface="Arial"/>
                <a:cs typeface="Arial"/>
              </a:rPr>
              <a:t>side.</a:t>
            </a:r>
            <a:endParaRPr sz="2800" dirty="0">
              <a:latin typeface="Arial"/>
              <a:cs typeface="Arial"/>
            </a:endParaRPr>
          </a:p>
          <a:p>
            <a:pPr marL="12700">
              <a:lnSpc>
                <a:spcPct val="100000"/>
              </a:lnSpc>
              <a:spcBef>
                <a:spcPts val="5"/>
              </a:spcBef>
              <a:buChar char="•"/>
              <a:tabLst>
                <a:tab pos="217170" algn="l"/>
              </a:tabLst>
            </a:pPr>
            <a:r>
              <a:rPr sz="2800" spc="-204" dirty="0">
                <a:latin typeface="Arial"/>
                <a:cs typeface="Arial"/>
              </a:rPr>
              <a:t>The </a:t>
            </a:r>
            <a:r>
              <a:rPr sz="2800" spc="-190" dirty="0">
                <a:latin typeface="Arial"/>
                <a:cs typeface="Arial"/>
              </a:rPr>
              <a:t>checksums </a:t>
            </a:r>
            <a:r>
              <a:rPr sz="2800" spc="-170" dirty="0">
                <a:latin typeface="Arial"/>
                <a:cs typeface="Arial"/>
              </a:rPr>
              <a:t>may </a:t>
            </a:r>
            <a:r>
              <a:rPr sz="2800" spc="-130" dirty="0">
                <a:latin typeface="Arial"/>
                <a:cs typeface="Arial"/>
              </a:rPr>
              <a:t>be </a:t>
            </a:r>
            <a:r>
              <a:rPr sz="2800" spc="-10" dirty="0">
                <a:latin typeface="Arial"/>
                <a:cs typeface="Arial"/>
              </a:rPr>
              <a:t>of </a:t>
            </a:r>
            <a:r>
              <a:rPr sz="2800" spc="10" dirty="0">
                <a:latin typeface="Arial"/>
                <a:cs typeface="Arial"/>
              </a:rPr>
              <a:t>two</a:t>
            </a:r>
            <a:r>
              <a:rPr sz="2800" spc="-150" dirty="0">
                <a:latin typeface="Arial"/>
                <a:cs typeface="Arial"/>
              </a:rPr>
              <a:t> </a:t>
            </a:r>
            <a:r>
              <a:rPr sz="2800" spc="-95" dirty="0">
                <a:latin typeface="Arial"/>
                <a:cs typeface="Arial"/>
              </a:rPr>
              <a:t>types:</a:t>
            </a:r>
            <a:endParaRPr sz="2800" dirty="0">
              <a:latin typeface="Arial"/>
              <a:cs typeface="Arial"/>
            </a:endParaRPr>
          </a:p>
          <a:p>
            <a:pPr marL="469900" marR="310515" indent="-457200">
              <a:lnSpc>
                <a:spcPct val="100000"/>
              </a:lnSpc>
              <a:buFont typeface="Arial" pitchFamily="34" charset="0"/>
              <a:buChar char="•"/>
            </a:pPr>
            <a:r>
              <a:rPr sz="2000" spc="-110" dirty="0" smtClean="0">
                <a:solidFill>
                  <a:schemeClr val="tx2">
                    <a:lumMod val="60000"/>
                    <a:lumOff val="40000"/>
                  </a:schemeClr>
                </a:solidFill>
                <a:latin typeface="Arial"/>
                <a:cs typeface="Arial"/>
              </a:rPr>
              <a:t>Error </a:t>
            </a:r>
            <a:r>
              <a:rPr sz="2000" spc="-80" dirty="0">
                <a:solidFill>
                  <a:schemeClr val="tx2">
                    <a:lumMod val="60000"/>
                    <a:lumOff val="40000"/>
                  </a:schemeClr>
                </a:solidFill>
                <a:latin typeface="Arial"/>
                <a:cs typeface="Arial"/>
              </a:rPr>
              <a:t>detecting </a:t>
            </a:r>
            <a:r>
              <a:rPr sz="2000" spc="-30" dirty="0">
                <a:solidFill>
                  <a:schemeClr val="tx2">
                    <a:lumMod val="60000"/>
                    <a:lumOff val="40000"/>
                  </a:schemeClr>
                </a:solidFill>
                <a:latin typeface="Arial"/>
                <a:cs typeface="Arial"/>
              </a:rPr>
              <a:t>: </a:t>
            </a:r>
            <a:r>
              <a:rPr sz="2000" spc="-175" dirty="0">
                <a:solidFill>
                  <a:schemeClr val="tx2">
                    <a:lumMod val="60000"/>
                    <a:lumOff val="40000"/>
                  </a:schemeClr>
                </a:solidFill>
                <a:latin typeface="Arial"/>
                <a:cs typeface="Arial"/>
              </a:rPr>
              <a:t>Receiver </a:t>
            </a:r>
            <a:r>
              <a:rPr sz="2000" spc="-185" dirty="0">
                <a:solidFill>
                  <a:schemeClr val="tx2">
                    <a:lumMod val="60000"/>
                    <a:lumOff val="40000"/>
                  </a:schemeClr>
                </a:solidFill>
                <a:latin typeface="Arial"/>
                <a:cs typeface="Arial"/>
              </a:rPr>
              <a:t>can </a:t>
            </a:r>
            <a:r>
              <a:rPr sz="2000" spc="-80" dirty="0">
                <a:solidFill>
                  <a:schemeClr val="tx2">
                    <a:lumMod val="60000"/>
                    <a:lumOff val="40000"/>
                  </a:schemeClr>
                </a:solidFill>
                <a:latin typeface="Arial"/>
                <a:cs typeface="Arial"/>
              </a:rPr>
              <a:t>only </a:t>
            </a:r>
            <a:r>
              <a:rPr sz="2000" spc="-65" dirty="0">
                <a:solidFill>
                  <a:schemeClr val="tx2">
                    <a:lumMod val="60000"/>
                    <a:lumOff val="40000"/>
                  </a:schemeClr>
                </a:solidFill>
                <a:latin typeface="Arial"/>
                <a:cs typeface="Arial"/>
              </a:rPr>
              <a:t>detect </a:t>
            </a:r>
            <a:r>
              <a:rPr sz="2000" spc="-35" dirty="0">
                <a:solidFill>
                  <a:schemeClr val="tx2">
                    <a:lumMod val="60000"/>
                    <a:lumOff val="40000"/>
                  </a:schemeClr>
                </a:solidFill>
                <a:latin typeface="Arial"/>
                <a:cs typeface="Arial"/>
              </a:rPr>
              <a:t>the </a:t>
            </a:r>
            <a:r>
              <a:rPr sz="2000" spc="-40" dirty="0">
                <a:solidFill>
                  <a:schemeClr val="tx2">
                    <a:lumMod val="60000"/>
                    <a:lumOff val="40000"/>
                  </a:schemeClr>
                </a:solidFill>
                <a:latin typeface="Arial"/>
                <a:cs typeface="Arial"/>
              </a:rPr>
              <a:t>error </a:t>
            </a:r>
            <a:r>
              <a:rPr sz="2000" spc="-35" dirty="0">
                <a:solidFill>
                  <a:schemeClr val="tx2">
                    <a:lumMod val="60000"/>
                    <a:lumOff val="40000"/>
                  </a:schemeClr>
                </a:solidFill>
                <a:latin typeface="Arial"/>
                <a:cs typeface="Arial"/>
              </a:rPr>
              <a:t>in</a:t>
            </a:r>
            <a:r>
              <a:rPr sz="2000" spc="-530" dirty="0">
                <a:solidFill>
                  <a:schemeClr val="tx2">
                    <a:lumMod val="60000"/>
                    <a:lumOff val="40000"/>
                  </a:schemeClr>
                </a:solidFill>
                <a:latin typeface="Arial"/>
                <a:cs typeface="Arial"/>
              </a:rPr>
              <a:t> </a:t>
            </a:r>
            <a:r>
              <a:rPr sz="2000" spc="-35" dirty="0">
                <a:solidFill>
                  <a:schemeClr val="tx2">
                    <a:lumMod val="60000"/>
                    <a:lumOff val="40000"/>
                  </a:schemeClr>
                </a:solidFill>
                <a:latin typeface="Arial"/>
                <a:cs typeface="Arial"/>
              </a:rPr>
              <a:t>the  </a:t>
            </a:r>
            <a:r>
              <a:rPr sz="2000" spc="-90" dirty="0">
                <a:solidFill>
                  <a:schemeClr val="tx2">
                    <a:lumMod val="60000"/>
                    <a:lumOff val="40000"/>
                  </a:schemeClr>
                </a:solidFill>
                <a:latin typeface="Arial"/>
                <a:cs typeface="Arial"/>
              </a:rPr>
              <a:t>frame </a:t>
            </a:r>
            <a:r>
              <a:rPr sz="2000" spc="-135" dirty="0">
                <a:solidFill>
                  <a:schemeClr val="tx2">
                    <a:lumMod val="60000"/>
                    <a:lumOff val="40000"/>
                  </a:schemeClr>
                </a:solidFill>
                <a:latin typeface="Arial"/>
                <a:cs typeface="Arial"/>
              </a:rPr>
              <a:t>and </a:t>
            </a:r>
            <a:r>
              <a:rPr sz="2000" spc="-40" dirty="0">
                <a:solidFill>
                  <a:schemeClr val="tx2">
                    <a:lumMod val="60000"/>
                    <a:lumOff val="40000"/>
                  </a:schemeClr>
                </a:solidFill>
                <a:latin typeface="Arial"/>
                <a:cs typeface="Arial"/>
              </a:rPr>
              <a:t>inform </a:t>
            </a:r>
            <a:r>
              <a:rPr sz="2000" spc="-35" dirty="0">
                <a:solidFill>
                  <a:schemeClr val="tx2">
                    <a:lumMod val="60000"/>
                    <a:lumOff val="40000"/>
                  </a:schemeClr>
                </a:solidFill>
                <a:latin typeface="Arial"/>
                <a:cs typeface="Arial"/>
              </a:rPr>
              <a:t>the </a:t>
            </a:r>
            <a:r>
              <a:rPr sz="2000" spc="-135" dirty="0">
                <a:solidFill>
                  <a:schemeClr val="tx2">
                    <a:lumMod val="60000"/>
                    <a:lumOff val="40000"/>
                  </a:schemeClr>
                </a:solidFill>
                <a:latin typeface="Arial"/>
                <a:cs typeface="Arial"/>
              </a:rPr>
              <a:t>sender </a:t>
            </a:r>
            <a:r>
              <a:rPr sz="2000" spc="-65" dirty="0">
                <a:solidFill>
                  <a:schemeClr val="tx2">
                    <a:lumMod val="60000"/>
                    <a:lumOff val="40000"/>
                  </a:schemeClr>
                </a:solidFill>
                <a:latin typeface="Arial"/>
                <a:cs typeface="Arial"/>
              </a:rPr>
              <a:t>about</a:t>
            </a:r>
            <a:r>
              <a:rPr sz="2000" spc="-400" dirty="0">
                <a:solidFill>
                  <a:schemeClr val="tx2">
                    <a:lumMod val="60000"/>
                    <a:lumOff val="40000"/>
                  </a:schemeClr>
                </a:solidFill>
                <a:latin typeface="Arial"/>
                <a:cs typeface="Arial"/>
              </a:rPr>
              <a:t> </a:t>
            </a:r>
            <a:r>
              <a:rPr sz="2000" spc="35" dirty="0">
                <a:solidFill>
                  <a:schemeClr val="tx2">
                    <a:lumMod val="60000"/>
                    <a:lumOff val="40000"/>
                  </a:schemeClr>
                </a:solidFill>
                <a:latin typeface="Arial"/>
                <a:cs typeface="Arial"/>
              </a:rPr>
              <a:t>it.</a:t>
            </a:r>
            <a:endParaRPr sz="2000" dirty="0">
              <a:solidFill>
                <a:schemeClr val="tx2">
                  <a:lumMod val="60000"/>
                  <a:lumOff val="40000"/>
                </a:schemeClr>
              </a:solidFill>
              <a:latin typeface="Arial"/>
              <a:cs typeface="Arial"/>
            </a:endParaRPr>
          </a:p>
          <a:p>
            <a:pPr marL="469900" marR="231775" indent="-457200">
              <a:lnSpc>
                <a:spcPct val="100000"/>
              </a:lnSpc>
              <a:buFont typeface="Arial" pitchFamily="34" charset="0"/>
              <a:buChar char="•"/>
            </a:pPr>
            <a:r>
              <a:rPr sz="2000" spc="-110" dirty="0" smtClean="0">
                <a:solidFill>
                  <a:schemeClr val="tx2">
                    <a:lumMod val="60000"/>
                    <a:lumOff val="40000"/>
                  </a:schemeClr>
                </a:solidFill>
                <a:latin typeface="Arial"/>
                <a:cs typeface="Arial"/>
              </a:rPr>
              <a:t>Error </a:t>
            </a:r>
            <a:r>
              <a:rPr sz="2000" spc="-80" dirty="0">
                <a:solidFill>
                  <a:schemeClr val="tx2">
                    <a:lumMod val="60000"/>
                    <a:lumOff val="40000"/>
                  </a:schemeClr>
                </a:solidFill>
                <a:latin typeface="Arial"/>
                <a:cs typeface="Arial"/>
              </a:rPr>
              <a:t>detecting </a:t>
            </a:r>
            <a:r>
              <a:rPr sz="2000" spc="-135" dirty="0">
                <a:solidFill>
                  <a:schemeClr val="tx2">
                    <a:lumMod val="60000"/>
                    <a:lumOff val="40000"/>
                  </a:schemeClr>
                </a:solidFill>
                <a:latin typeface="Arial"/>
                <a:cs typeface="Arial"/>
              </a:rPr>
              <a:t>and </a:t>
            </a:r>
            <a:r>
              <a:rPr sz="2000" spc="-85" dirty="0">
                <a:solidFill>
                  <a:schemeClr val="tx2">
                    <a:lumMod val="60000"/>
                    <a:lumOff val="40000"/>
                  </a:schemeClr>
                </a:solidFill>
                <a:latin typeface="Arial"/>
                <a:cs typeface="Arial"/>
              </a:rPr>
              <a:t>correcting </a:t>
            </a:r>
            <a:r>
              <a:rPr sz="2000" spc="-30" dirty="0">
                <a:solidFill>
                  <a:schemeClr val="tx2">
                    <a:lumMod val="60000"/>
                    <a:lumOff val="40000"/>
                  </a:schemeClr>
                </a:solidFill>
                <a:latin typeface="Arial"/>
                <a:cs typeface="Arial"/>
              </a:rPr>
              <a:t>: </a:t>
            </a:r>
            <a:r>
              <a:rPr sz="2000" spc="-204" dirty="0">
                <a:solidFill>
                  <a:schemeClr val="tx2">
                    <a:lumMod val="60000"/>
                    <a:lumOff val="40000"/>
                  </a:schemeClr>
                </a:solidFill>
                <a:latin typeface="Arial"/>
                <a:cs typeface="Arial"/>
              </a:rPr>
              <a:t>The </a:t>
            </a:r>
            <a:r>
              <a:rPr sz="2000" spc="-105" dirty="0">
                <a:solidFill>
                  <a:schemeClr val="tx2">
                    <a:lumMod val="60000"/>
                    <a:lumOff val="40000"/>
                  </a:schemeClr>
                </a:solidFill>
                <a:latin typeface="Arial"/>
                <a:cs typeface="Arial"/>
              </a:rPr>
              <a:t>receiver </a:t>
            </a:r>
            <a:r>
              <a:rPr sz="2000" spc="-185" dirty="0">
                <a:solidFill>
                  <a:schemeClr val="tx2">
                    <a:lumMod val="60000"/>
                    <a:lumOff val="40000"/>
                  </a:schemeClr>
                </a:solidFill>
                <a:latin typeface="Arial"/>
                <a:cs typeface="Arial"/>
              </a:rPr>
              <a:t>can </a:t>
            </a:r>
            <a:r>
              <a:rPr sz="2000" spc="-10" dirty="0">
                <a:solidFill>
                  <a:schemeClr val="tx2">
                    <a:lumMod val="60000"/>
                    <a:lumOff val="40000"/>
                  </a:schemeClr>
                </a:solidFill>
                <a:latin typeface="Arial"/>
                <a:cs typeface="Arial"/>
              </a:rPr>
              <a:t>not</a:t>
            </a:r>
            <a:r>
              <a:rPr sz="2000" spc="-265" dirty="0">
                <a:solidFill>
                  <a:schemeClr val="tx2">
                    <a:lumMod val="60000"/>
                    <a:lumOff val="40000"/>
                  </a:schemeClr>
                </a:solidFill>
                <a:latin typeface="Arial"/>
                <a:cs typeface="Arial"/>
              </a:rPr>
              <a:t> </a:t>
            </a:r>
            <a:r>
              <a:rPr sz="2000" spc="-80" dirty="0">
                <a:solidFill>
                  <a:schemeClr val="tx2">
                    <a:lumMod val="60000"/>
                    <a:lumOff val="40000"/>
                  </a:schemeClr>
                </a:solidFill>
                <a:latin typeface="Arial"/>
                <a:cs typeface="Arial"/>
              </a:rPr>
              <a:t>only  </a:t>
            </a:r>
            <a:r>
              <a:rPr sz="2000" spc="-65" dirty="0">
                <a:solidFill>
                  <a:schemeClr val="tx2">
                    <a:lumMod val="60000"/>
                    <a:lumOff val="40000"/>
                  </a:schemeClr>
                </a:solidFill>
                <a:latin typeface="Arial"/>
                <a:cs typeface="Arial"/>
              </a:rPr>
              <a:t>detect </a:t>
            </a:r>
            <a:r>
              <a:rPr sz="2000" spc="-35" dirty="0">
                <a:solidFill>
                  <a:schemeClr val="tx2">
                    <a:lumMod val="60000"/>
                    <a:lumOff val="40000"/>
                  </a:schemeClr>
                </a:solidFill>
                <a:latin typeface="Arial"/>
                <a:cs typeface="Arial"/>
              </a:rPr>
              <a:t>the </a:t>
            </a:r>
            <a:r>
              <a:rPr sz="2000" spc="-40" dirty="0">
                <a:solidFill>
                  <a:schemeClr val="tx2">
                    <a:lumMod val="60000"/>
                    <a:lumOff val="40000"/>
                  </a:schemeClr>
                </a:solidFill>
                <a:latin typeface="Arial"/>
                <a:cs typeface="Arial"/>
              </a:rPr>
              <a:t>error </a:t>
            </a:r>
            <a:r>
              <a:rPr sz="2000" spc="-10" dirty="0">
                <a:solidFill>
                  <a:schemeClr val="tx2">
                    <a:lumMod val="60000"/>
                    <a:lumOff val="40000"/>
                  </a:schemeClr>
                </a:solidFill>
                <a:latin typeface="Arial"/>
                <a:cs typeface="Arial"/>
              </a:rPr>
              <a:t>but </a:t>
            </a:r>
            <a:r>
              <a:rPr sz="2000" spc="-150" dirty="0">
                <a:solidFill>
                  <a:schemeClr val="tx2">
                    <a:lumMod val="60000"/>
                    <a:lumOff val="40000"/>
                  </a:schemeClr>
                </a:solidFill>
                <a:latin typeface="Arial"/>
                <a:cs typeface="Arial"/>
              </a:rPr>
              <a:t>also </a:t>
            </a:r>
            <a:r>
              <a:rPr sz="2000" spc="-75" dirty="0">
                <a:solidFill>
                  <a:schemeClr val="tx2">
                    <a:lumMod val="60000"/>
                    <a:lumOff val="40000"/>
                  </a:schemeClr>
                </a:solidFill>
                <a:latin typeface="Arial"/>
                <a:cs typeface="Arial"/>
              </a:rPr>
              <a:t>correct</a:t>
            </a:r>
            <a:r>
              <a:rPr sz="2000" spc="-540" dirty="0">
                <a:solidFill>
                  <a:schemeClr val="tx2">
                    <a:lumMod val="60000"/>
                    <a:lumOff val="40000"/>
                  </a:schemeClr>
                </a:solidFill>
                <a:latin typeface="Arial"/>
                <a:cs typeface="Arial"/>
              </a:rPr>
              <a:t> </a:t>
            </a:r>
            <a:r>
              <a:rPr sz="2000" spc="35" dirty="0">
                <a:solidFill>
                  <a:schemeClr val="tx2">
                    <a:lumMod val="60000"/>
                    <a:lumOff val="40000"/>
                  </a:schemeClr>
                </a:solidFill>
                <a:latin typeface="Arial"/>
                <a:cs typeface="Arial"/>
              </a:rPr>
              <a:t>it.</a:t>
            </a:r>
            <a:endParaRPr sz="2000" dirty="0">
              <a:solidFill>
                <a:schemeClr val="tx2">
                  <a:lumMod val="60000"/>
                  <a:lumOff val="40000"/>
                </a:schemeClr>
              </a:solidFill>
              <a:latin typeface="Arial"/>
              <a:cs typeface="Arial"/>
            </a:endParaRPr>
          </a:p>
          <a:p>
            <a:pPr marL="12700">
              <a:lnSpc>
                <a:spcPct val="100000"/>
              </a:lnSpc>
              <a:buChar char="•"/>
              <a:tabLst>
                <a:tab pos="217170" algn="l"/>
              </a:tabLst>
            </a:pPr>
            <a:r>
              <a:rPr sz="2800" spc="-175" dirty="0">
                <a:latin typeface="Arial"/>
                <a:cs typeface="Arial"/>
              </a:rPr>
              <a:t>Consist </a:t>
            </a:r>
            <a:r>
              <a:rPr sz="2800" spc="-10" dirty="0">
                <a:latin typeface="Arial"/>
                <a:cs typeface="Arial"/>
              </a:rPr>
              <a:t>of </a:t>
            </a:r>
            <a:r>
              <a:rPr sz="2800" b="1" spc="-130" dirty="0">
                <a:latin typeface="Trebuchet MS"/>
                <a:cs typeface="Trebuchet MS"/>
              </a:rPr>
              <a:t>Hamming </a:t>
            </a:r>
            <a:r>
              <a:rPr sz="2800" b="1" spc="-165" dirty="0">
                <a:latin typeface="Trebuchet MS"/>
                <a:cs typeface="Trebuchet MS"/>
              </a:rPr>
              <a:t>Code </a:t>
            </a:r>
            <a:r>
              <a:rPr sz="2800" b="1" spc="-130" dirty="0">
                <a:latin typeface="Trebuchet MS"/>
                <a:cs typeface="Trebuchet MS"/>
              </a:rPr>
              <a:t>and</a:t>
            </a:r>
            <a:r>
              <a:rPr sz="2800" b="1" spc="-405" dirty="0">
                <a:latin typeface="Trebuchet MS"/>
                <a:cs typeface="Trebuchet MS"/>
              </a:rPr>
              <a:t> </a:t>
            </a:r>
            <a:r>
              <a:rPr sz="2800" b="1" spc="-215" dirty="0">
                <a:latin typeface="Trebuchet MS"/>
                <a:cs typeface="Trebuchet MS"/>
              </a:rPr>
              <a:t>CRC</a:t>
            </a:r>
            <a:endParaRPr sz="2800" dirty="0">
              <a:latin typeface="Trebuchet MS"/>
              <a:cs typeface="Trebuchet MS"/>
            </a:endParaRPr>
          </a:p>
        </p:txBody>
      </p:sp>
      <p:sp>
        <p:nvSpPr>
          <p:cNvPr id="4" name="object 4"/>
          <p:cNvSpPr txBox="1">
            <a:spLocks noGrp="1"/>
          </p:cNvSpPr>
          <p:nvPr>
            <p:ph type="title"/>
          </p:nvPr>
        </p:nvSpPr>
        <p:spPr>
          <a:xfrm>
            <a:off x="383540" y="232359"/>
            <a:ext cx="2746375" cy="574675"/>
          </a:xfrm>
          <a:prstGeom prst="rect">
            <a:avLst/>
          </a:prstGeom>
        </p:spPr>
        <p:txBody>
          <a:bodyPr vert="horz" wrap="square" lIns="0" tIns="12700" rIns="0" bIns="0" rtlCol="0">
            <a:spAutoFit/>
          </a:bodyPr>
          <a:lstStyle/>
          <a:p>
            <a:pPr marL="12700">
              <a:lnSpc>
                <a:spcPct val="100000"/>
              </a:lnSpc>
              <a:spcBef>
                <a:spcPts val="100"/>
              </a:spcBef>
            </a:pPr>
            <a:r>
              <a:rPr sz="3600" spc="-245" dirty="0"/>
              <a:t>Error</a:t>
            </a:r>
            <a:r>
              <a:rPr sz="3600" spc="-350" dirty="0"/>
              <a:t> </a:t>
            </a:r>
            <a:r>
              <a:rPr sz="3600" spc="-220" dirty="0"/>
              <a:t>Control:-</a:t>
            </a:r>
            <a:endParaRPr sz="3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p:nvPr/>
        </p:nvSpPr>
        <p:spPr>
          <a:xfrm>
            <a:off x="292100" y="1448180"/>
            <a:ext cx="8902700" cy="3439795"/>
          </a:xfrm>
          <a:prstGeom prst="rect">
            <a:avLst/>
          </a:prstGeom>
        </p:spPr>
        <p:txBody>
          <a:bodyPr vert="horz" wrap="square" lIns="0" tIns="12065" rIns="0" bIns="0" rtlCol="0">
            <a:spAutoFit/>
          </a:bodyPr>
          <a:lstStyle/>
          <a:p>
            <a:pPr marL="12700" marR="370840">
              <a:lnSpc>
                <a:spcPct val="100000"/>
              </a:lnSpc>
              <a:spcBef>
                <a:spcPts val="95"/>
              </a:spcBef>
              <a:buChar char="•"/>
              <a:tabLst>
                <a:tab pos="217170" algn="l"/>
              </a:tabLst>
            </a:pPr>
            <a:r>
              <a:rPr sz="2800" spc="-160" dirty="0">
                <a:latin typeface="Arial"/>
                <a:cs typeface="Arial"/>
              </a:rPr>
              <a:t>Consider </a:t>
            </a:r>
            <a:r>
              <a:rPr sz="2800" spc="-220" dirty="0">
                <a:latin typeface="Arial"/>
                <a:cs typeface="Arial"/>
              </a:rPr>
              <a:t>a </a:t>
            </a:r>
            <a:r>
              <a:rPr sz="2800" spc="-55" dirty="0">
                <a:latin typeface="Arial"/>
                <a:cs typeface="Arial"/>
              </a:rPr>
              <a:t>situation </a:t>
            </a:r>
            <a:r>
              <a:rPr sz="2800" spc="-35" dirty="0">
                <a:latin typeface="Arial"/>
                <a:cs typeface="Arial"/>
              </a:rPr>
              <a:t>in </a:t>
            </a:r>
            <a:r>
              <a:rPr sz="2800" spc="-80" dirty="0">
                <a:latin typeface="Arial"/>
                <a:cs typeface="Arial"/>
              </a:rPr>
              <a:t>which </a:t>
            </a:r>
            <a:r>
              <a:rPr sz="2800" spc="-35" dirty="0">
                <a:latin typeface="Arial"/>
                <a:cs typeface="Arial"/>
              </a:rPr>
              <a:t>the </a:t>
            </a:r>
            <a:r>
              <a:rPr sz="2800" spc="-135" dirty="0">
                <a:latin typeface="Arial"/>
                <a:cs typeface="Arial"/>
              </a:rPr>
              <a:t>sender </a:t>
            </a:r>
            <a:r>
              <a:rPr sz="2800" spc="-80" dirty="0">
                <a:latin typeface="Arial"/>
                <a:cs typeface="Arial"/>
              </a:rPr>
              <a:t>transmits</a:t>
            </a:r>
            <a:r>
              <a:rPr sz="2800" spc="-345" dirty="0">
                <a:latin typeface="Arial"/>
                <a:cs typeface="Arial"/>
              </a:rPr>
              <a:t> </a:t>
            </a:r>
            <a:r>
              <a:rPr sz="2800" spc="-125" dirty="0">
                <a:latin typeface="Arial"/>
                <a:cs typeface="Arial"/>
              </a:rPr>
              <a:t>frames  </a:t>
            </a:r>
            <a:r>
              <a:rPr sz="2800" spc="-90" dirty="0">
                <a:latin typeface="Arial"/>
                <a:cs typeface="Arial"/>
              </a:rPr>
              <a:t>faster </a:t>
            </a:r>
            <a:r>
              <a:rPr sz="2800" spc="-65" dirty="0">
                <a:latin typeface="Arial"/>
                <a:cs typeface="Arial"/>
              </a:rPr>
              <a:t>than </a:t>
            </a:r>
            <a:r>
              <a:rPr sz="2800" spc="-35" dirty="0">
                <a:latin typeface="Arial"/>
                <a:cs typeface="Arial"/>
              </a:rPr>
              <a:t>the </a:t>
            </a:r>
            <a:r>
              <a:rPr sz="2800" spc="-105" dirty="0">
                <a:latin typeface="Arial"/>
                <a:cs typeface="Arial"/>
              </a:rPr>
              <a:t>receiver </a:t>
            </a:r>
            <a:r>
              <a:rPr sz="2800" spc="-185" dirty="0">
                <a:latin typeface="Arial"/>
                <a:cs typeface="Arial"/>
              </a:rPr>
              <a:t>can </a:t>
            </a:r>
            <a:r>
              <a:rPr sz="2800" spc="-130" dirty="0">
                <a:latin typeface="Arial"/>
                <a:cs typeface="Arial"/>
              </a:rPr>
              <a:t>accept</a:t>
            </a:r>
            <a:r>
              <a:rPr sz="2800" spc="-385" dirty="0">
                <a:latin typeface="Arial"/>
                <a:cs typeface="Arial"/>
              </a:rPr>
              <a:t> </a:t>
            </a:r>
            <a:r>
              <a:rPr sz="2800" spc="-60" dirty="0">
                <a:latin typeface="Arial"/>
                <a:cs typeface="Arial"/>
              </a:rPr>
              <a:t>them.</a:t>
            </a:r>
            <a:endParaRPr sz="2800">
              <a:latin typeface="Arial"/>
              <a:cs typeface="Arial"/>
            </a:endParaRPr>
          </a:p>
          <a:p>
            <a:pPr marL="12700" marR="657225" algn="just">
              <a:lnSpc>
                <a:spcPct val="100000"/>
              </a:lnSpc>
              <a:spcBef>
                <a:spcPts val="5"/>
              </a:spcBef>
              <a:buChar char="•"/>
              <a:tabLst>
                <a:tab pos="297815" algn="l"/>
              </a:tabLst>
            </a:pPr>
            <a:r>
              <a:rPr sz="2800" dirty="0">
                <a:latin typeface="Arial"/>
                <a:cs typeface="Arial"/>
              </a:rPr>
              <a:t>If </a:t>
            </a:r>
            <a:r>
              <a:rPr sz="2800" spc="-35" dirty="0">
                <a:latin typeface="Arial"/>
                <a:cs typeface="Arial"/>
              </a:rPr>
              <a:t>the </a:t>
            </a:r>
            <a:r>
              <a:rPr sz="2800" spc="-135" dirty="0">
                <a:latin typeface="Arial"/>
                <a:cs typeface="Arial"/>
              </a:rPr>
              <a:t>sender </a:t>
            </a:r>
            <a:r>
              <a:rPr sz="2800" spc="-195" dirty="0">
                <a:latin typeface="Arial"/>
                <a:cs typeface="Arial"/>
              </a:rPr>
              <a:t>keeps </a:t>
            </a:r>
            <a:r>
              <a:rPr sz="2800" spc="-105" dirty="0">
                <a:latin typeface="Arial"/>
                <a:cs typeface="Arial"/>
              </a:rPr>
              <a:t>pumping </a:t>
            </a:r>
            <a:r>
              <a:rPr sz="2800" spc="-10" dirty="0">
                <a:latin typeface="Arial"/>
                <a:cs typeface="Arial"/>
              </a:rPr>
              <a:t>out</a:t>
            </a:r>
            <a:r>
              <a:rPr sz="2800" spc="-570" dirty="0">
                <a:latin typeface="Arial"/>
                <a:cs typeface="Arial"/>
              </a:rPr>
              <a:t> </a:t>
            </a:r>
            <a:r>
              <a:rPr sz="2800" spc="-125" dirty="0">
                <a:latin typeface="Arial"/>
                <a:cs typeface="Arial"/>
              </a:rPr>
              <a:t>frames </a:t>
            </a:r>
            <a:r>
              <a:rPr sz="2800" spc="-40" dirty="0">
                <a:latin typeface="Arial"/>
                <a:cs typeface="Arial"/>
              </a:rPr>
              <a:t>at </a:t>
            </a:r>
            <a:r>
              <a:rPr sz="2800" spc="-105" dirty="0">
                <a:latin typeface="Arial"/>
                <a:cs typeface="Arial"/>
              </a:rPr>
              <a:t>high </a:t>
            </a:r>
            <a:r>
              <a:rPr sz="2800" spc="-80" dirty="0">
                <a:latin typeface="Arial"/>
                <a:cs typeface="Arial"/>
              </a:rPr>
              <a:t>rate, </a:t>
            </a:r>
            <a:r>
              <a:rPr sz="2800" spc="-40" dirty="0">
                <a:latin typeface="Arial"/>
                <a:cs typeface="Arial"/>
              </a:rPr>
              <a:t>at  </a:t>
            </a:r>
            <a:r>
              <a:rPr sz="2800" spc="-170" dirty="0">
                <a:latin typeface="Arial"/>
                <a:cs typeface="Arial"/>
              </a:rPr>
              <a:t>some </a:t>
            </a:r>
            <a:r>
              <a:rPr sz="2800" spc="-30" dirty="0">
                <a:latin typeface="Arial"/>
                <a:cs typeface="Arial"/>
              </a:rPr>
              <a:t>point </a:t>
            </a:r>
            <a:r>
              <a:rPr sz="2800" spc="-35" dirty="0">
                <a:latin typeface="Arial"/>
                <a:cs typeface="Arial"/>
              </a:rPr>
              <a:t>the </a:t>
            </a:r>
            <a:r>
              <a:rPr sz="2800" spc="-105" dirty="0">
                <a:latin typeface="Arial"/>
                <a:cs typeface="Arial"/>
              </a:rPr>
              <a:t>receiver </a:t>
            </a:r>
            <a:r>
              <a:rPr sz="2800" spc="5" dirty="0">
                <a:latin typeface="Arial"/>
                <a:cs typeface="Arial"/>
              </a:rPr>
              <a:t>will </a:t>
            </a:r>
            <a:r>
              <a:rPr sz="2800" spc="-130" dirty="0">
                <a:latin typeface="Arial"/>
                <a:cs typeface="Arial"/>
              </a:rPr>
              <a:t>be </a:t>
            </a:r>
            <a:r>
              <a:rPr sz="2800" spc="-85" dirty="0">
                <a:latin typeface="Arial"/>
                <a:cs typeface="Arial"/>
              </a:rPr>
              <a:t>completely</a:t>
            </a:r>
            <a:r>
              <a:rPr sz="2800" spc="-530" dirty="0">
                <a:latin typeface="Arial"/>
                <a:cs typeface="Arial"/>
              </a:rPr>
              <a:t> </a:t>
            </a:r>
            <a:r>
              <a:rPr sz="2800" spc="-150" dirty="0">
                <a:latin typeface="Arial"/>
                <a:cs typeface="Arial"/>
              </a:rPr>
              <a:t>swamped </a:t>
            </a:r>
            <a:r>
              <a:rPr sz="2800" spc="-135" dirty="0">
                <a:latin typeface="Arial"/>
                <a:cs typeface="Arial"/>
              </a:rPr>
              <a:t>and  </a:t>
            </a:r>
            <a:r>
              <a:rPr sz="2800" spc="5" dirty="0">
                <a:latin typeface="Arial"/>
                <a:cs typeface="Arial"/>
              </a:rPr>
              <a:t>will </a:t>
            </a:r>
            <a:r>
              <a:rPr sz="2800" spc="-50" dirty="0">
                <a:latin typeface="Arial"/>
                <a:cs typeface="Arial"/>
              </a:rPr>
              <a:t>start </a:t>
            </a:r>
            <a:r>
              <a:rPr sz="2800" spc="-120" dirty="0">
                <a:latin typeface="Arial"/>
                <a:cs typeface="Arial"/>
              </a:rPr>
              <a:t>losing </a:t>
            </a:r>
            <a:r>
              <a:rPr sz="2800" spc="-170" dirty="0">
                <a:latin typeface="Arial"/>
                <a:cs typeface="Arial"/>
              </a:rPr>
              <a:t>some</a:t>
            </a:r>
            <a:r>
              <a:rPr sz="2800" spc="-385" dirty="0">
                <a:latin typeface="Arial"/>
                <a:cs typeface="Arial"/>
              </a:rPr>
              <a:t> </a:t>
            </a:r>
            <a:r>
              <a:rPr sz="2800" spc="-120" dirty="0">
                <a:latin typeface="Arial"/>
                <a:cs typeface="Arial"/>
              </a:rPr>
              <a:t>frames.</a:t>
            </a:r>
            <a:endParaRPr sz="2800">
              <a:latin typeface="Arial"/>
              <a:cs typeface="Arial"/>
            </a:endParaRPr>
          </a:p>
          <a:p>
            <a:pPr marL="297180" indent="-284480">
              <a:lnSpc>
                <a:spcPct val="100000"/>
              </a:lnSpc>
              <a:buChar char="•"/>
              <a:tabLst>
                <a:tab pos="297180" algn="l"/>
                <a:tab pos="297815" algn="l"/>
              </a:tabLst>
            </a:pPr>
            <a:r>
              <a:rPr sz="2800" spc="-185" dirty="0">
                <a:latin typeface="Arial"/>
                <a:cs typeface="Arial"/>
              </a:rPr>
              <a:t>This </a:t>
            </a:r>
            <a:r>
              <a:rPr sz="2800" spc="-80" dirty="0">
                <a:latin typeface="Arial"/>
                <a:cs typeface="Arial"/>
              </a:rPr>
              <a:t>problem </a:t>
            </a:r>
            <a:r>
              <a:rPr sz="2800" spc="-170" dirty="0">
                <a:latin typeface="Arial"/>
                <a:cs typeface="Arial"/>
              </a:rPr>
              <a:t>may </a:t>
            </a:r>
            <a:r>
              <a:rPr sz="2800" spc="-135" dirty="0">
                <a:latin typeface="Arial"/>
                <a:cs typeface="Arial"/>
              </a:rPr>
              <a:t>be solved </a:t>
            </a:r>
            <a:r>
              <a:rPr sz="2800" spc="-125" dirty="0">
                <a:latin typeface="Arial"/>
                <a:cs typeface="Arial"/>
              </a:rPr>
              <a:t>by </a:t>
            </a:r>
            <a:r>
              <a:rPr sz="2800" spc="-70" dirty="0">
                <a:latin typeface="Arial"/>
                <a:cs typeface="Arial"/>
              </a:rPr>
              <a:t>introducing </a:t>
            </a:r>
            <a:r>
              <a:rPr sz="2800" spc="-10" dirty="0">
                <a:latin typeface="Arial"/>
                <a:cs typeface="Arial"/>
              </a:rPr>
              <a:t>flow</a:t>
            </a:r>
            <a:r>
              <a:rPr sz="2800" spc="-175" dirty="0">
                <a:latin typeface="Arial"/>
                <a:cs typeface="Arial"/>
              </a:rPr>
              <a:t> </a:t>
            </a:r>
            <a:r>
              <a:rPr sz="2800" spc="-55" dirty="0">
                <a:latin typeface="Arial"/>
                <a:cs typeface="Arial"/>
              </a:rPr>
              <a:t>control.</a:t>
            </a:r>
            <a:endParaRPr sz="2800">
              <a:latin typeface="Arial"/>
              <a:cs typeface="Arial"/>
            </a:endParaRPr>
          </a:p>
          <a:p>
            <a:pPr marL="93345" marR="5080" indent="-80645">
              <a:lnSpc>
                <a:spcPct val="100000"/>
              </a:lnSpc>
              <a:buChar char="•"/>
              <a:tabLst>
                <a:tab pos="217170" algn="l"/>
              </a:tabLst>
            </a:pPr>
            <a:r>
              <a:rPr sz="2800" spc="-55" dirty="0">
                <a:latin typeface="Arial"/>
                <a:cs typeface="Arial"/>
              </a:rPr>
              <a:t>Most </a:t>
            </a:r>
            <a:r>
              <a:rPr sz="2800" spc="-15" dirty="0">
                <a:latin typeface="Arial"/>
                <a:cs typeface="Arial"/>
              </a:rPr>
              <a:t>flow </a:t>
            </a:r>
            <a:r>
              <a:rPr sz="2800" spc="-55" dirty="0">
                <a:latin typeface="Arial"/>
                <a:cs typeface="Arial"/>
              </a:rPr>
              <a:t>control </a:t>
            </a:r>
            <a:r>
              <a:rPr sz="2800" spc="-90" dirty="0">
                <a:latin typeface="Arial"/>
                <a:cs typeface="Arial"/>
              </a:rPr>
              <a:t>protocols contain </a:t>
            </a:r>
            <a:r>
              <a:rPr sz="2800" spc="-220" dirty="0">
                <a:latin typeface="Arial"/>
                <a:cs typeface="Arial"/>
              </a:rPr>
              <a:t>a </a:t>
            </a:r>
            <a:r>
              <a:rPr sz="2800" spc="-135" dirty="0">
                <a:latin typeface="Arial"/>
                <a:cs typeface="Arial"/>
              </a:rPr>
              <a:t>feedback </a:t>
            </a:r>
            <a:r>
              <a:rPr sz="2800" spc="-145" dirty="0">
                <a:latin typeface="Arial"/>
                <a:cs typeface="Arial"/>
              </a:rPr>
              <a:t>mechanism  </a:t>
            </a:r>
            <a:r>
              <a:rPr sz="2800" spc="20" dirty="0">
                <a:latin typeface="Arial"/>
                <a:cs typeface="Arial"/>
              </a:rPr>
              <a:t>to</a:t>
            </a:r>
            <a:r>
              <a:rPr sz="2800" spc="-150" dirty="0">
                <a:latin typeface="Arial"/>
                <a:cs typeface="Arial"/>
              </a:rPr>
              <a:t> </a:t>
            </a:r>
            <a:r>
              <a:rPr sz="2800" spc="-40" dirty="0">
                <a:latin typeface="Arial"/>
                <a:cs typeface="Arial"/>
              </a:rPr>
              <a:t>inform</a:t>
            </a:r>
            <a:r>
              <a:rPr sz="2800" spc="-135" dirty="0">
                <a:latin typeface="Arial"/>
                <a:cs typeface="Arial"/>
              </a:rPr>
              <a:t> </a:t>
            </a:r>
            <a:r>
              <a:rPr sz="2800" spc="-35" dirty="0">
                <a:latin typeface="Arial"/>
                <a:cs typeface="Arial"/>
              </a:rPr>
              <a:t>the</a:t>
            </a:r>
            <a:r>
              <a:rPr sz="2800" spc="-140" dirty="0">
                <a:latin typeface="Arial"/>
                <a:cs typeface="Arial"/>
              </a:rPr>
              <a:t> </a:t>
            </a:r>
            <a:r>
              <a:rPr sz="2800" spc="-135" dirty="0">
                <a:latin typeface="Arial"/>
                <a:cs typeface="Arial"/>
              </a:rPr>
              <a:t>sender</a:t>
            </a:r>
            <a:r>
              <a:rPr sz="2800" spc="-120" dirty="0">
                <a:latin typeface="Arial"/>
                <a:cs typeface="Arial"/>
              </a:rPr>
              <a:t> </a:t>
            </a:r>
            <a:r>
              <a:rPr sz="2800" spc="-95" dirty="0">
                <a:latin typeface="Arial"/>
                <a:cs typeface="Arial"/>
              </a:rPr>
              <a:t>when</a:t>
            </a:r>
            <a:r>
              <a:rPr sz="2800" spc="-120" dirty="0">
                <a:latin typeface="Arial"/>
                <a:cs typeface="Arial"/>
              </a:rPr>
              <a:t> </a:t>
            </a:r>
            <a:r>
              <a:rPr sz="2800" spc="85" dirty="0">
                <a:latin typeface="Arial"/>
                <a:cs typeface="Arial"/>
              </a:rPr>
              <a:t>it</a:t>
            </a:r>
            <a:r>
              <a:rPr sz="2800" spc="-145" dirty="0">
                <a:latin typeface="Arial"/>
                <a:cs typeface="Arial"/>
              </a:rPr>
              <a:t> </a:t>
            </a:r>
            <a:r>
              <a:rPr sz="2800" spc="-114" dirty="0">
                <a:latin typeface="Arial"/>
                <a:cs typeface="Arial"/>
              </a:rPr>
              <a:t>should</a:t>
            </a:r>
            <a:r>
              <a:rPr sz="2800" spc="-110" dirty="0">
                <a:latin typeface="Arial"/>
                <a:cs typeface="Arial"/>
              </a:rPr>
              <a:t> </a:t>
            </a:r>
            <a:r>
              <a:rPr sz="2800" spc="-55" dirty="0">
                <a:latin typeface="Arial"/>
                <a:cs typeface="Arial"/>
              </a:rPr>
              <a:t>transmit</a:t>
            </a:r>
            <a:r>
              <a:rPr sz="2800" spc="-105" dirty="0">
                <a:latin typeface="Arial"/>
                <a:cs typeface="Arial"/>
              </a:rPr>
              <a:t> </a:t>
            </a:r>
            <a:r>
              <a:rPr sz="2800" spc="-35" dirty="0">
                <a:latin typeface="Arial"/>
                <a:cs typeface="Arial"/>
              </a:rPr>
              <a:t>the</a:t>
            </a:r>
            <a:r>
              <a:rPr sz="2800" spc="-140" dirty="0">
                <a:latin typeface="Arial"/>
                <a:cs typeface="Arial"/>
              </a:rPr>
              <a:t> </a:t>
            </a:r>
            <a:r>
              <a:rPr sz="2800" spc="-85" dirty="0">
                <a:latin typeface="Arial"/>
                <a:cs typeface="Arial"/>
              </a:rPr>
              <a:t>next</a:t>
            </a:r>
            <a:r>
              <a:rPr sz="2800" spc="-130" dirty="0">
                <a:latin typeface="Arial"/>
                <a:cs typeface="Arial"/>
              </a:rPr>
              <a:t> </a:t>
            </a:r>
            <a:r>
              <a:rPr sz="2800" spc="-85" dirty="0">
                <a:latin typeface="Arial"/>
                <a:cs typeface="Arial"/>
              </a:rPr>
              <a:t>frame.</a:t>
            </a:r>
            <a:endParaRPr sz="2800">
              <a:latin typeface="Arial"/>
              <a:cs typeface="Arial"/>
            </a:endParaRPr>
          </a:p>
        </p:txBody>
      </p:sp>
      <p:sp>
        <p:nvSpPr>
          <p:cNvPr id="4" name="object 4"/>
          <p:cNvSpPr txBox="1">
            <a:spLocks noGrp="1"/>
          </p:cNvSpPr>
          <p:nvPr>
            <p:ph type="title"/>
          </p:nvPr>
        </p:nvSpPr>
        <p:spPr>
          <a:xfrm>
            <a:off x="459740" y="613917"/>
            <a:ext cx="2706370" cy="574040"/>
          </a:xfrm>
          <a:prstGeom prst="rect">
            <a:avLst/>
          </a:prstGeom>
        </p:spPr>
        <p:txBody>
          <a:bodyPr vert="horz" wrap="square" lIns="0" tIns="12700" rIns="0" bIns="0" rtlCol="0">
            <a:spAutoFit/>
          </a:bodyPr>
          <a:lstStyle/>
          <a:p>
            <a:pPr marL="12700">
              <a:lnSpc>
                <a:spcPct val="100000"/>
              </a:lnSpc>
              <a:spcBef>
                <a:spcPts val="100"/>
              </a:spcBef>
            </a:pPr>
            <a:r>
              <a:rPr sz="3600" spc="-225" dirty="0"/>
              <a:t>Flow</a:t>
            </a:r>
            <a:r>
              <a:rPr sz="3600" spc="-310" dirty="0"/>
              <a:t> </a:t>
            </a:r>
            <a:r>
              <a:rPr sz="3600" spc="-220" dirty="0"/>
              <a:t>Control:-</a:t>
            </a:r>
            <a:endParaRPr sz="36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a:bodyPr>
          <a:lstStyle/>
          <a:p>
            <a:pPr eaLnBrk="1" fontAlgn="auto" hangingPunct="1">
              <a:spcAft>
                <a:spcPts val="0"/>
              </a:spcAft>
              <a:defRPr/>
            </a:pPr>
            <a:r>
              <a:rPr lang="en-US" dirty="0" smtClean="0"/>
              <a:t>Flow Control</a:t>
            </a:r>
          </a:p>
        </p:txBody>
      </p:sp>
      <p:sp>
        <p:nvSpPr>
          <p:cNvPr id="3" name="Content Placeholder 2"/>
          <p:cNvSpPr>
            <a:spLocks noGrp="1"/>
          </p:cNvSpPr>
          <p:nvPr>
            <p:ph idx="1"/>
          </p:nvPr>
        </p:nvSpPr>
        <p:spPr>
          <a:xfrm>
            <a:off x="457200" y="1143000"/>
            <a:ext cx="8382000" cy="5486400"/>
          </a:xfrm>
        </p:spPr>
        <p:txBody>
          <a:bodyPr rtlCol="0">
            <a:normAutofit/>
          </a:bodyPr>
          <a:lstStyle/>
          <a:p>
            <a:pPr eaLnBrk="1" fontAlgn="auto" hangingPunct="1">
              <a:spcAft>
                <a:spcPts val="0"/>
              </a:spcAft>
              <a:buFont typeface="Arial" pitchFamily="34" charset="0"/>
              <a:buChar char="•"/>
              <a:defRPr/>
            </a:pPr>
            <a:r>
              <a:rPr lang="en-US" sz="2400" dirty="0" smtClean="0">
                <a:latin typeface="Book Antiqua" pitchFamily="18" charset="0"/>
              </a:rPr>
              <a:t>Flow control coordinates the amount of data that can be sent before receiving acknowledgement </a:t>
            </a:r>
          </a:p>
          <a:p>
            <a:pPr eaLnBrk="1" fontAlgn="auto" hangingPunct="1">
              <a:spcAft>
                <a:spcPts val="0"/>
              </a:spcAft>
              <a:buFont typeface="Arial" pitchFamily="34" charset="0"/>
              <a:buChar char="•"/>
              <a:defRPr/>
            </a:pPr>
            <a:r>
              <a:rPr lang="en-US" sz="2400" dirty="0" smtClean="0">
                <a:latin typeface="Book Antiqua" pitchFamily="18" charset="0"/>
              </a:rPr>
              <a:t>It is one of the most important functions of data link layer.</a:t>
            </a:r>
          </a:p>
          <a:p>
            <a:pPr eaLnBrk="1" fontAlgn="auto" hangingPunct="1">
              <a:spcAft>
                <a:spcPts val="0"/>
              </a:spcAft>
              <a:buFont typeface="Arial" pitchFamily="34" charset="0"/>
              <a:buChar char="•"/>
              <a:defRPr/>
            </a:pPr>
            <a:r>
              <a:rPr lang="en-US" sz="2400" dirty="0" smtClean="0">
                <a:latin typeface="Book Antiqua" pitchFamily="18" charset="0"/>
              </a:rPr>
              <a:t>Flow control is a set of procedures that tells the sender how much data it can transmit before it must wait for an acknowledgement from the receiver.</a:t>
            </a:r>
          </a:p>
          <a:p>
            <a:pPr eaLnBrk="1" fontAlgn="auto" hangingPunct="1">
              <a:spcAft>
                <a:spcPts val="0"/>
              </a:spcAft>
              <a:buFont typeface="Arial" pitchFamily="34" charset="0"/>
              <a:buChar char="•"/>
              <a:defRPr/>
            </a:pPr>
            <a:r>
              <a:rPr lang="en-US" sz="2400" dirty="0" smtClean="0">
                <a:latin typeface="Book Antiqua" pitchFamily="18" charset="0"/>
              </a:rPr>
              <a:t>Receiver has a limited speed at which it can process incoming data and a limited amount of memory in which to store incoming data.</a:t>
            </a:r>
          </a:p>
          <a:p>
            <a:pPr eaLnBrk="1" fontAlgn="auto" hangingPunct="1">
              <a:spcAft>
                <a:spcPts val="0"/>
              </a:spcAft>
              <a:buFont typeface="Arial" pitchFamily="34" charset="0"/>
              <a:buChar char="•"/>
              <a:defRPr/>
            </a:pPr>
            <a:r>
              <a:rPr lang="en-US" sz="2400" dirty="0" smtClean="0">
                <a:latin typeface="Book Antiqua" pitchFamily="18" charset="0"/>
              </a:rPr>
              <a:t>Receiver must inform the sender before the limits are reached and request that the transmitter to send fewer frames or stop temporarily.</a:t>
            </a:r>
          </a:p>
          <a:p>
            <a:pPr eaLnBrk="1" fontAlgn="auto" hangingPunct="1">
              <a:spcAft>
                <a:spcPts val="0"/>
              </a:spcAft>
              <a:buFont typeface="Arial" pitchFamily="34" charset="0"/>
              <a:buChar char="•"/>
              <a:defRPr/>
            </a:pPr>
            <a:r>
              <a:rPr lang="en-US" sz="2400" dirty="0" smtClean="0">
                <a:latin typeface="Book Antiqua" pitchFamily="18" charset="0"/>
              </a:rPr>
              <a:t>Since the rate of processing is often slower than the rate of transmission, receiver has a block of memory (buffer) for storing incoming  data until they are processed.</a:t>
            </a:r>
          </a:p>
          <a:p>
            <a:pPr eaLnBrk="1" fontAlgn="auto" hangingPunct="1">
              <a:spcAft>
                <a:spcPts val="0"/>
              </a:spcAft>
              <a:buFont typeface="Arial" pitchFamily="34" charset="0"/>
              <a:buChar char="•"/>
              <a:defRPr/>
            </a:pPr>
            <a:endParaRPr lang="en-US" sz="2400" dirty="0" smtClean="0"/>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3346214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Error Control</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latin typeface="Book Antiqua" pitchFamily="18" charset="0"/>
              </a:rPr>
              <a:t>Error control includes both error detection and error correction.</a:t>
            </a:r>
          </a:p>
          <a:p>
            <a:pPr eaLnBrk="1" fontAlgn="auto" hangingPunct="1">
              <a:spcAft>
                <a:spcPts val="0"/>
              </a:spcAft>
              <a:buFont typeface="Arial" pitchFamily="34" charset="0"/>
              <a:buChar char="•"/>
              <a:defRPr/>
            </a:pPr>
            <a:r>
              <a:rPr lang="en-US" dirty="0" smtClean="0">
                <a:latin typeface="Book Antiqua" pitchFamily="18" charset="0"/>
              </a:rPr>
              <a:t>It allows the receiver to inform the sender if a frame is lost or damaged during transmission and coordinates the retransmission of those frames by the sender.</a:t>
            </a:r>
          </a:p>
          <a:p>
            <a:pPr eaLnBrk="1" fontAlgn="auto" hangingPunct="1">
              <a:spcAft>
                <a:spcPts val="0"/>
              </a:spcAft>
              <a:buFont typeface="Arial" pitchFamily="34" charset="0"/>
              <a:buChar char="•"/>
              <a:defRPr/>
            </a:pPr>
            <a:r>
              <a:rPr lang="en-US" dirty="0" smtClean="0">
                <a:latin typeface="Book Antiqua" pitchFamily="18" charset="0"/>
              </a:rPr>
              <a:t>Error control in the data link layer is based on automatic repeat request (ARQ). Whenever an error is detected, specified frames are retransmitted.</a:t>
            </a:r>
          </a:p>
        </p:txBody>
      </p:sp>
    </p:spTree>
    <p:extLst>
      <p:ext uri="{BB962C8B-B14F-4D97-AF65-F5344CB8AC3E}">
        <p14:creationId xmlns:p14="http://schemas.microsoft.com/office/powerpoint/2010/main" val="685162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0896" y="342138"/>
            <a:ext cx="7353504" cy="513715"/>
          </a:xfrm>
        </p:spPr>
        <p:txBody>
          <a:bodyPr/>
          <a:lstStyle/>
          <a:p>
            <a:r>
              <a:rPr lang="en-US" dirty="0"/>
              <a:t>Error Detection and Correction</a:t>
            </a:r>
          </a:p>
        </p:txBody>
      </p:sp>
      <p:sp>
        <p:nvSpPr>
          <p:cNvPr id="15363" name="Rectangle 3"/>
          <p:cNvSpPr>
            <a:spLocks noGrp="1" noChangeArrowheads="1"/>
          </p:cNvSpPr>
          <p:nvPr>
            <p:ph type="body" idx="1"/>
          </p:nvPr>
        </p:nvSpPr>
        <p:spPr>
          <a:xfrm>
            <a:off x="444500" y="1043431"/>
            <a:ext cx="7632700" cy="3508653"/>
          </a:xfrm>
        </p:spPr>
        <p:txBody>
          <a:bodyPr/>
          <a:lstStyle/>
          <a:p>
            <a:r>
              <a:rPr lang="en-US" sz="2800" dirty="0"/>
              <a:t>In some cases it is sufficient to detect an error and in some, it requires the errors to be corrected also. For </a:t>
            </a:r>
            <a:r>
              <a:rPr lang="en-US" sz="2800" dirty="0" err="1"/>
              <a:t>eg</a:t>
            </a:r>
            <a:r>
              <a:rPr lang="en-US" sz="2800" dirty="0"/>
              <a:t>.</a:t>
            </a:r>
          </a:p>
          <a:p>
            <a:pPr marL="800100" lvl="1" indent="-342900">
              <a:buFont typeface="Arial" pitchFamily="34" charset="0"/>
              <a:buChar char="•"/>
            </a:pPr>
            <a:r>
              <a:rPr lang="en-US" sz="2400" dirty="0"/>
              <a:t>On a reliable medium : ED is sufficient where the error rate is low and asking for retransmission after ED would work efficiently</a:t>
            </a:r>
          </a:p>
          <a:p>
            <a:pPr marL="800100" lvl="1" indent="-342900">
              <a:buFont typeface="Arial" pitchFamily="34" charset="0"/>
              <a:buChar char="•"/>
            </a:pPr>
            <a:r>
              <a:rPr lang="en-US" sz="2400" dirty="0"/>
              <a:t>In contrast, on an unreliable medium : Retransmission after ED may result in another error and still another and so on. Hence EC is desirable.</a:t>
            </a:r>
          </a:p>
        </p:txBody>
      </p:sp>
    </p:spTree>
    <p:extLst>
      <p:ext uri="{BB962C8B-B14F-4D97-AF65-F5344CB8AC3E}">
        <p14:creationId xmlns:p14="http://schemas.microsoft.com/office/powerpoint/2010/main" val="510362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18058"/>
            <a:ext cx="4032250" cy="513715"/>
          </a:xfrm>
          <a:prstGeom prst="rect">
            <a:avLst/>
          </a:prstGeom>
        </p:spPr>
        <p:txBody>
          <a:bodyPr vert="horz" wrap="square" lIns="0" tIns="12700" rIns="0" bIns="0" rtlCol="0">
            <a:spAutoFit/>
          </a:bodyPr>
          <a:lstStyle/>
          <a:p>
            <a:pPr marL="12700">
              <a:lnSpc>
                <a:spcPct val="100000"/>
              </a:lnSpc>
              <a:spcBef>
                <a:spcPts val="100"/>
              </a:spcBef>
            </a:pPr>
            <a:r>
              <a:rPr spc="-140" dirty="0"/>
              <a:t>Stop </a:t>
            </a:r>
            <a:r>
              <a:rPr spc="-145" dirty="0"/>
              <a:t>and </a:t>
            </a:r>
            <a:r>
              <a:rPr spc="-125" dirty="0"/>
              <a:t>Wait</a:t>
            </a:r>
            <a:r>
              <a:rPr spc="-525" dirty="0"/>
              <a:t> </a:t>
            </a:r>
            <a:r>
              <a:rPr spc="-185" dirty="0"/>
              <a:t>Protocol:</a:t>
            </a:r>
          </a:p>
        </p:txBody>
      </p:sp>
      <p:sp>
        <p:nvSpPr>
          <p:cNvPr id="3" name="object 3"/>
          <p:cNvSpPr txBox="1"/>
          <p:nvPr/>
        </p:nvSpPr>
        <p:spPr>
          <a:xfrm>
            <a:off x="307340" y="1196721"/>
            <a:ext cx="8888730" cy="4719955"/>
          </a:xfrm>
          <a:prstGeom prst="rect">
            <a:avLst/>
          </a:prstGeom>
        </p:spPr>
        <p:txBody>
          <a:bodyPr vert="horz" wrap="square" lIns="0" tIns="12065" rIns="0" bIns="0" rtlCol="0">
            <a:spAutoFit/>
          </a:bodyPr>
          <a:lstStyle/>
          <a:p>
            <a:pPr marL="12700" marR="31750">
              <a:lnSpc>
                <a:spcPct val="100000"/>
              </a:lnSpc>
              <a:spcBef>
                <a:spcPts val="95"/>
              </a:spcBef>
              <a:buChar char="•"/>
              <a:tabLst>
                <a:tab pos="271780" algn="l"/>
              </a:tabLst>
            </a:pPr>
            <a:r>
              <a:rPr sz="2800" spc="-185" dirty="0">
                <a:latin typeface="Arial"/>
                <a:cs typeface="Arial"/>
              </a:rPr>
              <a:t>This</a:t>
            </a:r>
            <a:r>
              <a:rPr sz="2800" spc="-140" dirty="0">
                <a:latin typeface="Arial"/>
                <a:cs typeface="Arial"/>
              </a:rPr>
              <a:t> </a:t>
            </a:r>
            <a:r>
              <a:rPr sz="2800" spc="-145" dirty="0">
                <a:latin typeface="Arial"/>
                <a:cs typeface="Arial"/>
              </a:rPr>
              <a:t>is </a:t>
            </a:r>
            <a:r>
              <a:rPr sz="2800" spc="-35" dirty="0">
                <a:latin typeface="Arial"/>
                <a:cs typeface="Arial"/>
              </a:rPr>
              <a:t>the</a:t>
            </a:r>
            <a:r>
              <a:rPr sz="2800" spc="-130" dirty="0">
                <a:latin typeface="Arial"/>
                <a:cs typeface="Arial"/>
              </a:rPr>
              <a:t> </a:t>
            </a:r>
            <a:r>
              <a:rPr sz="2800" spc="-110" dirty="0">
                <a:latin typeface="Arial"/>
                <a:cs typeface="Arial"/>
              </a:rPr>
              <a:t>simplest</a:t>
            </a:r>
            <a:r>
              <a:rPr sz="2800" spc="-105" dirty="0">
                <a:latin typeface="Arial"/>
                <a:cs typeface="Arial"/>
              </a:rPr>
              <a:t> </a:t>
            </a:r>
            <a:r>
              <a:rPr sz="2800" spc="-20" dirty="0">
                <a:latin typeface="Arial"/>
                <a:cs typeface="Arial"/>
              </a:rPr>
              <a:t>file</a:t>
            </a:r>
            <a:r>
              <a:rPr sz="2800" spc="-145" dirty="0">
                <a:latin typeface="Arial"/>
                <a:cs typeface="Arial"/>
              </a:rPr>
              <a:t> </a:t>
            </a:r>
            <a:r>
              <a:rPr sz="2800" spc="-55" dirty="0">
                <a:latin typeface="Arial"/>
                <a:cs typeface="Arial"/>
              </a:rPr>
              <a:t>control</a:t>
            </a:r>
            <a:r>
              <a:rPr sz="2800" spc="-130" dirty="0">
                <a:latin typeface="Arial"/>
                <a:cs typeface="Arial"/>
              </a:rPr>
              <a:t> </a:t>
            </a:r>
            <a:r>
              <a:rPr sz="2800" spc="-60" dirty="0">
                <a:latin typeface="Arial"/>
                <a:cs typeface="Arial"/>
              </a:rPr>
              <a:t>protocol</a:t>
            </a:r>
            <a:r>
              <a:rPr sz="2800" spc="-135" dirty="0">
                <a:latin typeface="Arial"/>
                <a:cs typeface="Arial"/>
              </a:rPr>
              <a:t> </a:t>
            </a:r>
            <a:r>
              <a:rPr sz="2800" spc="-35" dirty="0">
                <a:latin typeface="Arial"/>
                <a:cs typeface="Arial"/>
              </a:rPr>
              <a:t>in</a:t>
            </a:r>
            <a:r>
              <a:rPr sz="2800" spc="-145" dirty="0">
                <a:latin typeface="Arial"/>
                <a:cs typeface="Arial"/>
              </a:rPr>
              <a:t> </a:t>
            </a:r>
            <a:r>
              <a:rPr sz="2800" spc="-80" dirty="0">
                <a:latin typeface="Arial"/>
                <a:cs typeface="Arial"/>
              </a:rPr>
              <a:t>which</a:t>
            </a:r>
            <a:r>
              <a:rPr sz="2800" spc="-130" dirty="0">
                <a:latin typeface="Arial"/>
                <a:cs typeface="Arial"/>
              </a:rPr>
              <a:t> </a:t>
            </a:r>
            <a:r>
              <a:rPr sz="2800" spc="-35" dirty="0">
                <a:latin typeface="Arial"/>
                <a:cs typeface="Arial"/>
              </a:rPr>
              <a:t>the</a:t>
            </a:r>
            <a:r>
              <a:rPr sz="2800" spc="-140" dirty="0">
                <a:latin typeface="Arial"/>
                <a:cs typeface="Arial"/>
              </a:rPr>
              <a:t> </a:t>
            </a:r>
            <a:r>
              <a:rPr sz="2800" spc="-135" dirty="0">
                <a:latin typeface="Arial"/>
                <a:cs typeface="Arial"/>
              </a:rPr>
              <a:t>sender  </a:t>
            </a:r>
            <a:r>
              <a:rPr sz="2800" spc="-80" dirty="0">
                <a:latin typeface="Arial"/>
                <a:cs typeface="Arial"/>
              </a:rPr>
              <a:t>transmits </a:t>
            </a:r>
            <a:r>
              <a:rPr sz="2800" spc="-220" dirty="0">
                <a:latin typeface="Arial"/>
                <a:cs typeface="Arial"/>
              </a:rPr>
              <a:t>a </a:t>
            </a:r>
            <a:r>
              <a:rPr sz="2800" spc="-90" dirty="0">
                <a:latin typeface="Arial"/>
                <a:cs typeface="Arial"/>
              </a:rPr>
              <a:t>frame </a:t>
            </a:r>
            <a:r>
              <a:rPr sz="2800" spc="-135" dirty="0">
                <a:latin typeface="Arial"/>
                <a:cs typeface="Arial"/>
              </a:rPr>
              <a:t>and </a:t>
            </a:r>
            <a:r>
              <a:rPr sz="2800" spc="-50" dirty="0">
                <a:latin typeface="Arial"/>
                <a:cs typeface="Arial"/>
              </a:rPr>
              <a:t>then </a:t>
            </a:r>
            <a:r>
              <a:rPr sz="2800" spc="-85" dirty="0">
                <a:latin typeface="Arial"/>
                <a:cs typeface="Arial"/>
              </a:rPr>
              <a:t>waits </a:t>
            </a:r>
            <a:r>
              <a:rPr sz="2800" spc="-15" dirty="0">
                <a:latin typeface="Arial"/>
                <a:cs typeface="Arial"/>
              </a:rPr>
              <a:t>for </a:t>
            </a:r>
            <a:r>
              <a:rPr sz="2800" spc="-155" dirty="0">
                <a:latin typeface="Arial"/>
                <a:cs typeface="Arial"/>
              </a:rPr>
              <a:t>an </a:t>
            </a:r>
            <a:r>
              <a:rPr sz="2800" spc="-110" dirty="0">
                <a:latin typeface="Arial"/>
                <a:cs typeface="Arial"/>
              </a:rPr>
              <a:t>acknowledgement,  </a:t>
            </a:r>
            <a:r>
              <a:rPr sz="2800" spc="-35" dirty="0">
                <a:latin typeface="Arial"/>
                <a:cs typeface="Arial"/>
              </a:rPr>
              <a:t>either </a:t>
            </a:r>
            <a:r>
              <a:rPr sz="2800" spc="-85" dirty="0">
                <a:latin typeface="Arial"/>
                <a:cs typeface="Arial"/>
              </a:rPr>
              <a:t>positive </a:t>
            </a:r>
            <a:r>
              <a:rPr sz="2800" spc="-25" dirty="0">
                <a:latin typeface="Arial"/>
                <a:cs typeface="Arial"/>
              </a:rPr>
              <a:t>or </a:t>
            </a:r>
            <a:r>
              <a:rPr sz="2800" spc="-120" dirty="0">
                <a:latin typeface="Arial"/>
                <a:cs typeface="Arial"/>
              </a:rPr>
              <a:t>negative, </a:t>
            </a:r>
            <a:r>
              <a:rPr sz="2800" spc="-35" dirty="0">
                <a:latin typeface="Arial"/>
                <a:cs typeface="Arial"/>
              </a:rPr>
              <a:t>from the </a:t>
            </a:r>
            <a:r>
              <a:rPr sz="2800" spc="-105" dirty="0">
                <a:latin typeface="Arial"/>
                <a:cs typeface="Arial"/>
              </a:rPr>
              <a:t>receiver </a:t>
            </a:r>
            <a:r>
              <a:rPr sz="2800" spc="-90" dirty="0">
                <a:latin typeface="Arial"/>
                <a:cs typeface="Arial"/>
              </a:rPr>
              <a:t>before  </a:t>
            </a:r>
            <a:r>
              <a:rPr sz="2800" spc="-114" dirty="0">
                <a:latin typeface="Arial"/>
                <a:cs typeface="Arial"/>
              </a:rPr>
              <a:t>proceeding.</a:t>
            </a:r>
            <a:endParaRPr sz="2800">
              <a:latin typeface="Arial"/>
              <a:cs typeface="Arial"/>
            </a:endParaRPr>
          </a:p>
          <a:p>
            <a:pPr marL="12700" marR="5080">
              <a:lnSpc>
                <a:spcPct val="100000"/>
              </a:lnSpc>
              <a:buChar char="•"/>
              <a:tabLst>
                <a:tab pos="271780" algn="l"/>
              </a:tabLst>
            </a:pPr>
            <a:r>
              <a:rPr sz="2800" dirty="0">
                <a:latin typeface="Arial"/>
                <a:cs typeface="Arial"/>
              </a:rPr>
              <a:t>If </a:t>
            </a:r>
            <a:r>
              <a:rPr sz="2800" spc="-220" dirty="0">
                <a:latin typeface="Arial"/>
                <a:cs typeface="Arial"/>
              </a:rPr>
              <a:t>a </a:t>
            </a:r>
            <a:r>
              <a:rPr sz="2800" spc="-85" dirty="0">
                <a:latin typeface="Arial"/>
                <a:cs typeface="Arial"/>
              </a:rPr>
              <a:t>positive </a:t>
            </a:r>
            <a:r>
              <a:rPr sz="2800" spc="-114" dirty="0">
                <a:latin typeface="Arial"/>
                <a:cs typeface="Arial"/>
              </a:rPr>
              <a:t>acknowledgement </a:t>
            </a:r>
            <a:r>
              <a:rPr sz="2800" spc="-145" dirty="0">
                <a:latin typeface="Arial"/>
                <a:cs typeface="Arial"/>
              </a:rPr>
              <a:t>is </a:t>
            </a:r>
            <a:r>
              <a:rPr sz="2800" spc="-114" dirty="0">
                <a:latin typeface="Arial"/>
                <a:cs typeface="Arial"/>
              </a:rPr>
              <a:t>received, </a:t>
            </a:r>
            <a:r>
              <a:rPr sz="2800" spc="-35" dirty="0">
                <a:latin typeface="Arial"/>
                <a:cs typeface="Arial"/>
              </a:rPr>
              <a:t>the </a:t>
            </a:r>
            <a:r>
              <a:rPr sz="2800" spc="-135" dirty="0">
                <a:latin typeface="Arial"/>
                <a:cs typeface="Arial"/>
              </a:rPr>
              <a:t>sender  </a:t>
            </a:r>
            <a:r>
              <a:rPr sz="2800" spc="-80" dirty="0">
                <a:latin typeface="Arial"/>
                <a:cs typeface="Arial"/>
              </a:rPr>
              <a:t>transmits </a:t>
            </a:r>
            <a:r>
              <a:rPr sz="2800" spc="-35" dirty="0">
                <a:latin typeface="Arial"/>
                <a:cs typeface="Arial"/>
              </a:rPr>
              <a:t>the </a:t>
            </a:r>
            <a:r>
              <a:rPr sz="2800" spc="-85" dirty="0">
                <a:latin typeface="Arial"/>
                <a:cs typeface="Arial"/>
              </a:rPr>
              <a:t>next </a:t>
            </a:r>
            <a:r>
              <a:rPr sz="2800" spc="-114" dirty="0">
                <a:latin typeface="Arial"/>
                <a:cs typeface="Arial"/>
              </a:rPr>
              <a:t>packet; </a:t>
            </a:r>
            <a:r>
              <a:rPr sz="2800" spc="-160" dirty="0">
                <a:latin typeface="Arial"/>
                <a:cs typeface="Arial"/>
              </a:rPr>
              <a:t>else </a:t>
            </a:r>
            <a:r>
              <a:rPr sz="2800" spc="85" dirty="0">
                <a:latin typeface="Arial"/>
                <a:cs typeface="Arial"/>
              </a:rPr>
              <a:t>it </a:t>
            </a:r>
            <a:r>
              <a:rPr sz="2800" spc="-85" dirty="0">
                <a:latin typeface="Arial"/>
                <a:cs typeface="Arial"/>
              </a:rPr>
              <a:t>retransmits </a:t>
            </a:r>
            <a:r>
              <a:rPr sz="2800" spc="-35" dirty="0">
                <a:latin typeface="Arial"/>
                <a:cs typeface="Arial"/>
              </a:rPr>
              <a:t>the</a:t>
            </a:r>
            <a:r>
              <a:rPr sz="2800" spc="-535" dirty="0">
                <a:latin typeface="Arial"/>
                <a:cs typeface="Arial"/>
              </a:rPr>
              <a:t> </a:t>
            </a:r>
            <a:r>
              <a:rPr sz="2800" spc="-204" dirty="0">
                <a:latin typeface="Arial"/>
                <a:cs typeface="Arial"/>
              </a:rPr>
              <a:t>same </a:t>
            </a:r>
            <a:r>
              <a:rPr sz="2800" spc="-85" dirty="0">
                <a:latin typeface="Arial"/>
                <a:cs typeface="Arial"/>
              </a:rPr>
              <a:t>frame.</a:t>
            </a:r>
            <a:endParaRPr sz="2800">
              <a:latin typeface="Arial"/>
              <a:cs typeface="Arial"/>
            </a:endParaRPr>
          </a:p>
          <a:p>
            <a:pPr marL="12700">
              <a:lnSpc>
                <a:spcPct val="100000"/>
              </a:lnSpc>
              <a:spcBef>
                <a:spcPts val="5"/>
              </a:spcBef>
              <a:buChar char="•"/>
              <a:tabLst>
                <a:tab pos="271780" algn="l"/>
              </a:tabLst>
            </a:pPr>
            <a:r>
              <a:rPr sz="2800" spc="-155" dirty="0">
                <a:latin typeface="Arial"/>
                <a:cs typeface="Arial"/>
              </a:rPr>
              <a:t>However, </a:t>
            </a:r>
            <a:r>
              <a:rPr sz="2800" spc="-60" dirty="0">
                <a:latin typeface="Arial"/>
                <a:cs typeface="Arial"/>
              </a:rPr>
              <a:t>this protocol </a:t>
            </a:r>
            <a:r>
              <a:rPr sz="2800" spc="-210" dirty="0">
                <a:latin typeface="Arial"/>
                <a:cs typeface="Arial"/>
              </a:rPr>
              <a:t>has </a:t>
            </a:r>
            <a:r>
              <a:rPr sz="2800" spc="-114" dirty="0">
                <a:latin typeface="Arial"/>
                <a:cs typeface="Arial"/>
              </a:rPr>
              <a:t>one </a:t>
            </a:r>
            <a:r>
              <a:rPr sz="2800" spc="-65" dirty="0">
                <a:latin typeface="Arial"/>
                <a:cs typeface="Arial"/>
              </a:rPr>
              <a:t>major </a:t>
            </a:r>
            <a:r>
              <a:rPr sz="2800" spc="-45" dirty="0">
                <a:latin typeface="Arial"/>
                <a:cs typeface="Arial"/>
              </a:rPr>
              <a:t>flaw in</a:t>
            </a:r>
            <a:r>
              <a:rPr sz="2800" spc="-390" dirty="0">
                <a:latin typeface="Arial"/>
                <a:cs typeface="Arial"/>
              </a:rPr>
              <a:t> </a:t>
            </a:r>
            <a:r>
              <a:rPr sz="2800" spc="30" dirty="0">
                <a:latin typeface="Arial"/>
                <a:cs typeface="Arial"/>
              </a:rPr>
              <a:t>it.</a:t>
            </a:r>
            <a:endParaRPr sz="2800">
              <a:latin typeface="Arial"/>
              <a:cs typeface="Arial"/>
            </a:endParaRPr>
          </a:p>
          <a:p>
            <a:pPr marL="12700" marR="64135">
              <a:lnSpc>
                <a:spcPct val="100000"/>
              </a:lnSpc>
              <a:buChar char="•"/>
              <a:tabLst>
                <a:tab pos="271780" algn="l"/>
              </a:tabLst>
            </a:pPr>
            <a:r>
              <a:rPr sz="2800" dirty="0">
                <a:latin typeface="Arial"/>
                <a:cs typeface="Arial"/>
              </a:rPr>
              <a:t>If </a:t>
            </a:r>
            <a:r>
              <a:rPr sz="2800" spc="-220" dirty="0">
                <a:latin typeface="Arial"/>
                <a:cs typeface="Arial"/>
              </a:rPr>
              <a:t>a </a:t>
            </a:r>
            <a:r>
              <a:rPr sz="2800" spc="-130" dirty="0">
                <a:latin typeface="Arial"/>
                <a:cs typeface="Arial"/>
              </a:rPr>
              <a:t>packet </a:t>
            </a:r>
            <a:r>
              <a:rPr sz="2800" spc="-25" dirty="0">
                <a:latin typeface="Arial"/>
                <a:cs typeface="Arial"/>
              </a:rPr>
              <a:t>or </a:t>
            </a:r>
            <a:r>
              <a:rPr sz="2800" spc="-155" dirty="0">
                <a:latin typeface="Arial"/>
                <a:cs typeface="Arial"/>
              </a:rPr>
              <a:t>an </a:t>
            </a:r>
            <a:r>
              <a:rPr sz="2800" spc="-114" dirty="0">
                <a:latin typeface="Arial"/>
                <a:cs typeface="Arial"/>
              </a:rPr>
              <a:t>acknowledgement </a:t>
            </a:r>
            <a:r>
              <a:rPr sz="2800" spc="-145" dirty="0">
                <a:latin typeface="Arial"/>
                <a:cs typeface="Arial"/>
              </a:rPr>
              <a:t>is </a:t>
            </a:r>
            <a:r>
              <a:rPr sz="2800" spc="-85" dirty="0">
                <a:latin typeface="Arial"/>
                <a:cs typeface="Arial"/>
              </a:rPr>
              <a:t>completely</a:t>
            </a:r>
            <a:r>
              <a:rPr sz="2800" spc="-345" dirty="0">
                <a:latin typeface="Arial"/>
                <a:cs typeface="Arial"/>
              </a:rPr>
              <a:t> </a:t>
            </a:r>
            <a:r>
              <a:rPr sz="2800" spc="-114" dirty="0">
                <a:latin typeface="Arial"/>
                <a:cs typeface="Arial"/>
              </a:rPr>
              <a:t>destroyed  </a:t>
            </a:r>
            <a:r>
              <a:rPr sz="2800" spc="-35" dirty="0">
                <a:latin typeface="Arial"/>
                <a:cs typeface="Arial"/>
              </a:rPr>
              <a:t>in </a:t>
            </a:r>
            <a:r>
              <a:rPr sz="2800" spc="-45" dirty="0">
                <a:latin typeface="Arial"/>
                <a:cs typeface="Arial"/>
              </a:rPr>
              <a:t>transit </a:t>
            </a:r>
            <a:r>
              <a:rPr sz="2800" spc="-120" dirty="0">
                <a:latin typeface="Arial"/>
                <a:cs typeface="Arial"/>
              </a:rPr>
              <a:t>due </a:t>
            </a:r>
            <a:r>
              <a:rPr sz="2800" spc="20" dirty="0">
                <a:latin typeface="Arial"/>
                <a:cs typeface="Arial"/>
              </a:rPr>
              <a:t>to </a:t>
            </a:r>
            <a:r>
              <a:rPr sz="2800" spc="-220" dirty="0">
                <a:latin typeface="Arial"/>
                <a:cs typeface="Arial"/>
              </a:rPr>
              <a:t>a </a:t>
            </a:r>
            <a:r>
              <a:rPr sz="2800" spc="-135" dirty="0">
                <a:latin typeface="Arial"/>
                <a:cs typeface="Arial"/>
              </a:rPr>
              <a:t>noise </a:t>
            </a:r>
            <a:r>
              <a:rPr sz="2800" spc="-80" dirty="0">
                <a:latin typeface="Arial"/>
                <a:cs typeface="Arial"/>
              </a:rPr>
              <a:t>burst, </a:t>
            </a:r>
            <a:r>
              <a:rPr sz="2800" spc="-220" dirty="0">
                <a:latin typeface="Arial"/>
                <a:cs typeface="Arial"/>
              </a:rPr>
              <a:t>a </a:t>
            </a:r>
            <a:r>
              <a:rPr sz="2800" spc="-130" dirty="0">
                <a:latin typeface="Arial"/>
                <a:cs typeface="Arial"/>
              </a:rPr>
              <a:t>deadlock </a:t>
            </a:r>
            <a:r>
              <a:rPr sz="2800" spc="5" dirty="0">
                <a:latin typeface="Arial"/>
                <a:cs typeface="Arial"/>
              </a:rPr>
              <a:t>will </a:t>
            </a:r>
            <a:r>
              <a:rPr sz="2800" spc="-114" dirty="0">
                <a:latin typeface="Arial"/>
                <a:cs typeface="Arial"/>
              </a:rPr>
              <a:t>occur </a:t>
            </a:r>
            <a:r>
              <a:rPr sz="2800" spc="-185" dirty="0">
                <a:latin typeface="Arial"/>
                <a:cs typeface="Arial"/>
              </a:rPr>
              <a:t>because  </a:t>
            </a:r>
            <a:r>
              <a:rPr sz="2800" spc="-35" dirty="0">
                <a:latin typeface="Arial"/>
                <a:cs typeface="Arial"/>
              </a:rPr>
              <a:t>the </a:t>
            </a:r>
            <a:r>
              <a:rPr sz="2800" spc="-135" dirty="0">
                <a:latin typeface="Arial"/>
                <a:cs typeface="Arial"/>
              </a:rPr>
              <a:t>sender </a:t>
            </a:r>
            <a:r>
              <a:rPr sz="2800" spc="-95" dirty="0">
                <a:latin typeface="Arial"/>
                <a:cs typeface="Arial"/>
              </a:rPr>
              <a:t>cannot </a:t>
            </a:r>
            <a:r>
              <a:rPr sz="2800" spc="-125" dirty="0">
                <a:latin typeface="Arial"/>
                <a:cs typeface="Arial"/>
              </a:rPr>
              <a:t>proceed </a:t>
            </a:r>
            <a:r>
              <a:rPr sz="2800" spc="-5" dirty="0">
                <a:latin typeface="Arial"/>
                <a:cs typeface="Arial"/>
              </a:rPr>
              <a:t>until </a:t>
            </a:r>
            <a:r>
              <a:rPr sz="2800" spc="85" dirty="0">
                <a:latin typeface="Arial"/>
                <a:cs typeface="Arial"/>
              </a:rPr>
              <a:t>it </a:t>
            </a:r>
            <a:r>
              <a:rPr sz="2800" spc="-145" dirty="0">
                <a:latin typeface="Arial"/>
                <a:cs typeface="Arial"/>
              </a:rPr>
              <a:t>receives </a:t>
            </a:r>
            <a:r>
              <a:rPr sz="2800" spc="-155" dirty="0">
                <a:latin typeface="Arial"/>
                <a:cs typeface="Arial"/>
              </a:rPr>
              <a:t>an  </a:t>
            </a:r>
            <a:r>
              <a:rPr sz="2800" spc="-110" dirty="0">
                <a:latin typeface="Arial"/>
                <a:cs typeface="Arial"/>
              </a:rPr>
              <a:t>acknowledgement.</a:t>
            </a:r>
            <a:endParaRPr sz="2800">
              <a:latin typeface="Arial"/>
              <a:cs typeface="Arial"/>
            </a:endParaRPr>
          </a:p>
        </p:txBody>
      </p:sp>
      <p:sp>
        <p:nvSpPr>
          <p:cNvPr id="4" name="object 4"/>
          <p:cNvSpPr/>
          <p:nvPr/>
        </p:nvSpPr>
        <p:spPr>
          <a:xfrm>
            <a:off x="-1523" y="1523"/>
            <a:ext cx="1905" cy="6858000"/>
          </a:xfrm>
          <a:custGeom>
            <a:avLst/>
            <a:gdLst/>
            <a:ahLst/>
            <a:cxnLst/>
            <a:rect l="l" t="t" r="r" b="b"/>
            <a:pathLst>
              <a:path w="1905" h="6858000">
                <a:moveTo>
                  <a:pt x="1588" y="0"/>
                </a:moveTo>
                <a:lnTo>
                  <a:pt x="0" y="6857999"/>
                </a:lnTo>
              </a:path>
            </a:pathLst>
          </a:custGeom>
          <a:ln w="9144">
            <a:solidFill>
              <a:srgbClr val="252525"/>
            </a:solidFill>
          </a:ln>
        </p:spPr>
        <p:txBody>
          <a:bodyPr wrap="square" lIns="0" tIns="0" rIns="0" bIns="0" rtlCol="0"/>
          <a:lstStyle/>
          <a:p>
            <a:endParaRPr/>
          </a:p>
        </p:txBody>
      </p:sp>
      <p:sp>
        <p:nvSpPr>
          <p:cNvPr id="5" name="object 5"/>
          <p:cNvSpPr/>
          <p:nvPr/>
        </p:nvSpPr>
        <p:spPr>
          <a:xfrm>
            <a:off x="9144000" y="0"/>
            <a:ext cx="1905" cy="6858000"/>
          </a:xfrm>
          <a:custGeom>
            <a:avLst/>
            <a:gdLst/>
            <a:ahLst/>
            <a:cxnLst/>
            <a:rect l="l" t="t" r="r" b="b"/>
            <a:pathLst>
              <a:path w="1904" h="6858000">
                <a:moveTo>
                  <a:pt x="1650" y="0"/>
                </a:moveTo>
                <a:lnTo>
                  <a:pt x="0" y="6857999"/>
                </a:lnTo>
              </a:path>
            </a:pathLst>
          </a:custGeom>
          <a:ln w="9144">
            <a:solidFill>
              <a:srgbClr val="252525"/>
            </a:solidFill>
          </a:ln>
        </p:spPr>
        <p:txBody>
          <a:bodyPr wrap="square" lIns="0" tIns="0" rIns="0" bIns="0" rtlCol="0"/>
          <a:lstStyle/>
          <a:p>
            <a:endParaRPr/>
          </a:p>
        </p:txBody>
      </p:sp>
      <p:sp>
        <p:nvSpPr>
          <p:cNvPr id="6" name="object 6"/>
          <p:cNvSpPr/>
          <p:nvPr/>
        </p:nvSpPr>
        <p:spPr>
          <a:xfrm>
            <a:off x="0" y="6857999"/>
            <a:ext cx="9144000" cy="1905"/>
          </a:xfrm>
          <a:custGeom>
            <a:avLst/>
            <a:gdLst/>
            <a:ahLst/>
            <a:cxnLst/>
            <a:rect l="l" t="t" r="r" b="b"/>
            <a:pathLst>
              <a:path w="9144000" h="1904">
                <a:moveTo>
                  <a:pt x="9144000" y="1588"/>
                </a:moveTo>
                <a:lnTo>
                  <a:pt x="0" y="0"/>
                </a:lnTo>
              </a:path>
            </a:pathLst>
          </a:custGeom>
          <a:ln w="9144">
            <a:solidFill>
              <a:srgbClr val="252525"/>
            </a:solidFill>
          </a:ln>
        </p:spPr>
        <p:txBody>
          <a:bodyPr wrap="square" lIns="0" tIns="0" rIns="0" bIns="0" rtlCol="0"/>
          <a:lstStyle/>
          <a:p>
            <a:endParaRPr/>
          </a:p>
        </p:txBody>
      </p:sp>
      <p:sp>
        <p:nvSpPr>
          <p:cNvPr id="7" name="object 7"/>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388111" y="284479"/>
            <a:ext cx="5145405" cy="574040"/>
          </a:xfrm>
          <a:prstGeom prst="rect">
            <a:avLst/>
          </a:prstGeom>
        </p:spPr>
        <p:txBody>
          <a:bodyPr vert="horz" wrap="square" lIns="0" tIns="12700" rIns="0" bIns="0" rtlCol="0">
            <a:spAutoFit/>
          </a:bodyPr>
          <a:lstStyle/>
          <a:p>
            <a:pPr marL="12700">
              <a:lnSpc>
                <a:spcPct val="100000"/>
              </a:lnSpc>
              <a:spcBef>
                <a:spcPts val="100"/>
              </a:spcBef>
            </a:pPr>
            <a:r>
              <a:rPr sz="3600" spc="-165" dirty="0"/>
              <a:t>Sliding </a:t>
            </a:r>
            <a:r>
              <a:rPr sz="3600" spc="-125" dirty="0"/>
              <a:t>Window</a:t>
            </a:r>
            <a:r>
              <a:rPr sz="3600" spc="-380" dirty="0"/>
              <a:t> </a:t>
            </a:r>
            <a:r>
              <a:rPr sz="3600" spc="-204" dirty="0"/>
              <a:t>Protocols:-</a:t>
            </a:r>
            <a:endParaRPr sz="3600"/>
          </a:p>
        </p:txBody>
      </p:sp>
      <p:sp>
        <p:nvSpPr>
          <p:cNvPr id="4" name="object 4"/>
          <p:cNvSpPr txBox="1"/>
          <p:nvPr/>
        </p:nvSpPr>
        <p:spPr>
          <a:xfrm>
            <a:off x="231140" y="1456690"/>
            <a:ext cx="8825230" cy="4719955"/>
          </a:xfrm>
          <a:prstGeom prst="rect">
            <a:avLst/>
          </a:prstGeom>
        </p:spPr>
        <p:txBody>
          <a:bodyPr vert="horz" wrap="square" lIns="0" tIns="12065" rIns="0" bIns="0" rtlCol="0">
            <a:spAutoFit/>
          </a:bodyPr>
          <a:lstStyle/>
          <a:p>
            <a:pPr marL="12700" marR="39370">
              <a:lnSpc>
                <a:spcPct val="100000"/>
              </a:lnSpc>
              <a:spcBef>
                <a:spcPts val="95"/>
              </a:spcBef>
              <a:buChar char="•"/>
              <a:tabLst>
                <a:tab pos="271780" algn="l"/>
                <a:tab pos="1410335" algn="l"/>
              </a:tabLst>
            </a:pPr>
            <a:r>
              <a:rPr sz="2800" spc="-85" dirty="0" err="1" smtClean="0">
                <a:latin typeface="Arial"/>
                <a:cs typeface="Arial"/>
              </a:rPr>
              <a:t>Inspite</a:t>
            </a:r>
            <a:r>
              <a:rPr lang="en-US" sz="2800" spc="-85" dirty="0" smtClean="0">
                <a:latin typeface="Arial"/>
                <a:cs typeface="Arial"/>
              </a:rPr>
              <a:t> </a:t>
            </a:r>
            <a:r>
              <a:rPr sz="2800" spc="-10" dirty="0" smtClean="0">
                <a:latin typeface="Arial"/>
                <a:cs typeface="Arial"/>
              </a:rPr>
              <a:t>of</a:t>
            </a:r>
            <a:r>
              <a:rPr sz="2800" spc="-150" dirty="0" smtClean="0">
                <a:latin typeface="Arial"/>
                <a:cs typeface="Arial"/>
              </a:rPr>
              <a:t> </a:t>
            </a:r>
            <a:r>
              <a:rPr sz="2800" spc="-40" dirty="0">
                <a:latin typeface="Arial"/>
                <a:cs typeface="Arial"/>
              </a:rPr>
              <a:t>the</a:t>
            </a:r>
            <a:r>
              <a:rPr sz="2800" spc="-130" dirty="0">
                <a:latin typeface="Arial"/>
                <a:cs typeface="Arial"/>
              </a:rPr>
              <a:t> </a:t>
            </a:r>
            <a:r>
              <a:rPr sz="2800" spc="-195" dirty="0">
                <a:latin typeface="Arial"/>
                <a:cs typeface="Arial"/>
              </a:rPr>
              <a:t>use</a:t>
            </a:r>
            <a:r>
              <a:rPr sz="2800" spc="-130" dirty="0">
                <a:latin typeface="Arial"/>
                <a:cs typeface="Arial"/>
              </a:rPr>
              <a:t> </a:t>
            </a:r>
            <a:r>
              <a:rPr sz="2800" spc="-10" dirty="0">
                <a:latin typeface="Arial"/>
                <a:cs typeface="Arial"/>
              </a:rPr>
              <a:t>of</a:t>
            </a:r>
            <a:r>
              <a:rPr sz="2800" spc="-145" dirty="0">
                <a:latin typeface="Arial"/>
                <a:cs typeface="Arial"/>
              </a:rPr>
              <a:t> </a:t>
            </a:r>
            <a:r>
              <a:rPr sz="2800" spc="-75" dirty="0">
                <a:latin typeface="Arial"/>
                <a:cs typeface="Arial"/>
              </a:rPr>
              <a:t>timers,</a:t>
            </a:r>
            <a:r>
              <a:rPr sz="2800" spc="-125" dirty="0">
                <a:latin typeface="Arial"/>
                <a:cs typeface="Arial"/>
              </a:rPr>
              <a:t> </a:t>
            </a:r>
            <a:r>
              <a:rPr sz="2800" spc="-35" dirty="0">
                <a:latin typeface="Arial"/>
                <a:cs typeface="Arial"/>
              </a:rPr>
              <a:t>the</a:t>
            </a:r>
            <a:r>
              <a:rPr sz="2800" spc="-140" dirty="0">
                <a:latin typeface="Arial"/>
                <a:cs typeface="Arial"/>
              </a:rPr>
              <a:t> </a:t>
            </a:r>
            <a:r>
              <a:rPr sz="2800" spc="-100" dirty="0">
                <a:latin typeface="Arial"/>
                <a:cs typeface="Arial"/>
              </a:rPr>
              <a:t>stop</a:t>
            </a:r>
            <a:r>
              <a:rPr sz="2800" spc="-125" dirty="0">
                <a:latin typeface="Arial"/>
                <a:cs typeface="Arial"/>
              </a:rPr>
              <a:t> </a:t>
            </a:r>
            <a:r>
              <a:rPr sz="2800" spc="-135" dirty="0">
                <a:latin typeface="Arial"/>
                <a:cs typeface="Arial"/>
              </a:rPr>
              <a:t>and</a:t>
            </a:r>
            <a:r>
              <a:rPr sz="2800" spc="-130" dirty="0">
                <a:latin typeface="Arial"/>
                <a:cs typeface="Arial"/>
              </a:rPr>
              <a:t> </a:t>
            </a:r>
            <a:r>
              <a:rPr sz="2800" spc="-25" dirty="0">
                <a:latin typeface="Arial"/>
                <a:cs typeface="Arial"/>
              </a:rPr>
              <a:t>wait</a:t>
            </a:r>
            <a:r>
              <a:rPr sz="2800" spc="-150" dirty="0">
                <a:latin typeface="Arial"/>
                <a:cs typeface="Arial"/>
              </a:rPr>
              <a:t> </a:t>
            </a:r>
            <a:r>
              <a:rPr sz="2800" spc="-60" dirty="0">
                <a:latin typeface="Arial"/>
                <a:cs typeface="Arial"/>
              </a:rPr>
              <a:t>protocol</a:t>
            </a:r>
            <a:r>
              <a:rPr sz="2800" spc="-140" dirty="0">
                <a:latin typeface="Arial"/>
                <a:cs typeface="Arial"/>
              </a:rPr>
              <a:t> </a:t>
            </a:r>
            <a:r>
              <a:rPr sz="2800" spc="-30" dirty="0">
                <a:latin typeface="Arial"/>
                <a:cs typeface="Arial"/>
              </a:rPr>
              <a:t>still  </a:t>
            </a:r>
            <a:r>
              <a:rPr sz="2800" spc="-125" dirty="0">
                <a:latin typeface="Arial"/>
                <a:cs typeface="Arial"/>
              </a:rPr>
              <a:t>suffers </a:t>
            </a:r>
            <a:r>
              <a:rPr sz="2800" spc="-35" dirty="0">
                <a:latin typeface="Arial"/>
                <a:cs typeface="Arial"/>
              </a:rPr>
              <a:t>from </a:t>
            </a:r>
            <a:r>
              <a:rPr sz="2800" spc="-220" dirty="0">
                <a:latin typeface="Arial"/>
                <a:cs typeface="Arial"/>
              </a:rPr>
              <a:t>a </a:t>
            </a:r>
            <a:r>
              <a:rPr sz="2800" spc="-70" dirty="0">
                <a:latin typeface="Arial"/>
                <a:cs typeface="Arial"/>
              </a:rPr>
              <a:t>few</a:t>
            </a:r>
            <a:r>
              <a:rPr sz="2800" spc="-175" dirty="0">
                <a:latin typeface="Arial"/>
                <a:cs typeface="Arial"/>
              </a:rPr>
              <a:t> </a:t>
            </a:r>
            <a:r>
              <a:rPr sz="2800" spc="-145" dirty="0">
                <a:latin typeface="Arial"/>
                <a:cs typeface="Arial"/>
              </a:rPr>
              <a:t>drawbacks.</a:t>
            </a:r>
            <a:endParaRPr sz="2800" dirty="0">
              <a:latin typeface="Arial"/>
              <a:cs typeface="Arial"/>
            </a:endParaRPr>
          </a:p>
          <a:p>
            <a:pPr marL="12700" marR="5080">
              <a:lnSpc>
                <a:spcPct val="100000"/>
              </a:lnSpc>
              <a:buChar char="•"/>
              <a:tabLst>
                <a:tab pos="352425" algn="l"/>
                <a:tab pos="353060" algn="l"/>
              </a:tabLst>
            </a:pPr>
            <a:r>
              <a:rPr sz="2800" spc="-130" dirty="0">
                <a:latin typeface="Arial"/>
                <a:cs typeface="Arial"/>
              </a:rPr>
              <a:t>Firstly,</a:t>
            </a:r>
            <a:r>
              <a:rPr sz="2800" spc="-110" dirty="0">
                <a:latin typeface="Arial"/>
                <a:cs typeface="Arial"/>
              </a:rPr>
              <a:t> </a:t>
            </a:r>
            <a:r>
              <a:rPr sz="2800" spc="45" dirty="0">
                <a:latin typeface="Arial"/>
                <a:cs typeface="Arial"/>
              </a:rPr>
              <a:t>if</a:t>
            </a:r>
            <a:r>
              <a:rPr sz="2800" spc="-155" dirty="0">
                <a:latin typeface="Arial"/>
                <a:cs typeface="Arial"/>
              </a:rPr>
              <a:t> </a:t>
            </a:r>
            <a:r>
              <a:rPr sz="2800" spc="-35" dirty="0">
                <a:latin typeface="Arial"/>
                <a:cs typeface="Arial"/>
              </a:rPr>
              <a:t>the</a:t>
            </a:r>
            <a:r>
              <a:rPr sz="2800" spc="-140" dirty="0">
                <a:latin typeface="Arial"/>
                <a:cs typeface="Arial"/>
              </a:rPr>
              <a:t> </a:t>
            </a:r>
            <a:r>
              <a:rPr sz="2800" spc="-105" dirty="0">
                <a:latin typeface="Arial"/>
                <a:cs typeface="Arial"/>
              </a:rPr>
              <a:t>receiver</a:t>
            </a:r>
            <a:r>
              <a:rPr sz="2800" spc="-140" dirty="0">
                <a:latin typeface="Arial"/>
                <a:cs typeface="Arial"/>
              </a:rPr>
              <a:t> </a:t>
            </a:r>
            <a:r>
              <a:rPr sz="2800" spc="-135" dirty="0">
                <a:latin typeface="Arial"/>
                <a:cs typeface="Arial"/>
              </a:rPr>
              <a:t>had</a:t>
            </a:r>
            <a:r>
              <a:rPr sz="2800" spc="-145" dirty="0">
                <a:latin typeface="Arial"/>
                <a:cs typeface="Arial"/>
              </a:rPr>
              <a:t> </a:t>
            </a:r>
            <a:r>
              <a:rPr sz="2800" spc="-35" dirty="0">
                <a:latin typeface="Arial"/>
                <a:cs typeface="Arial"/>
              </a:rPr>
              <a:t>the</a:t>
            </a:r>
            <a:r>
              <a:rPr sz="2800" spc="-150" dirty="0">
                <a:latin typeface="Arial"/>
                <a:cs typeface="Arial"/>
              </a:rPr>
              <a:t> </a:t>
            </a:r>
            <a:r>
              <a:rPr sz="2800" spc="-120" dirty="0">
                <a:latin typeface="Arial"/>
                <a:cs typeface="Arial"/>
              </a:rPr>
              <a:t>capacity</a:t>
            </a:r>
            <a:r>
              <a:rPr sz="2800" spc="-155" dirty="0">
                <a:latin typeface="Arial"/>
                <a:cs typeface="Arial"/>
              </a:rPr>
              <a:t> </a:t>
            </a:r>
            <a:r>
              <a:rPr sz="2800" spc="25" dirty="0">
                <a:latin typeface="Arial"/>
                <a:cs typeface="Arial"/>
              </a:rPr>
              <a:t>to</a:t>
            </a:r>
            <a:r>
              <a:rPr sz="2800" spc="-150" dirty="0">
                <a:latin typeface="Arial"/>
                <a:cs typeface="Arial"/>
              </a:rPr>
              <a:t> </a:t>
            </a:r>
            <a:r>
              <a:rPr sz="2800" spc="-125" dirty="0">
                <a:latin typeface="Arial"/>
                <a:cs typeface="Arial"/>
              </a:rPr>
              <a:t>accept</a:t>
            </a:r>
            <a:r>
              <a:rPr sz="2800" spc="-150" dirty="0">
                <a:latin typeface="Arial"/>
                <a:cs typeface="Arial"/>
              </a:rPr>
              <a:t> </a:t>
            </a:r>
            <a:r>
              <a:rPr sz="2800" spc="-90" dirty="0">
                <a:latin typeface="Arial"/>
                <a:cs typeface="Arial"/>
              </a:rPr>
              <a:t>more</a:t>
            </a:r>
            <a:r>
              <a:rPr sz="2800" spc="-140" dirty="0">
                <a:latin typeface="Arial"/>
                <a:cs typeface="Arial"/>
              </a:rPr>
              <a:t> </a:t>
            </a:r>
            <a:r>
              <a:rPr sz="2800" spc="-60" dirty="0">
                <a:latin typeface="Arial"/>
                <a:cs typeface="Arial"/>
              </a:rPr>
              <a:t>than  </a:t>
            </a:r>
            <a:r>
              <a:rPr sz="2800" spc="-120" dirty="0">
                <a:latin typeface="Arial"/>
                <a:cs typeface="Arial"/>
              </a:rPr>
              <a:t>one </a:t>
            </a:r>
            <a:r>
              <a:rPr sz="2800" spc="-90" dirty="0">
                <a:latin typeface="Arial"/>
                <a:cs typeface="Arial"/>
              </a:rPr>
              <a:t>frame, </a:t>
            </a:r>
            <a:r>
              <a:rPr sz="2800" spc="-45" dirty="0">
                <a:latin typeface="Arial"/>
                <a:cs typeface="Arial"/>
              </a:rPr>
              <a:t>its </a:t>
            </a:r>
            <a:r>
              <a:rPr sz="2800" spc="-150" dirty="0">
                <a:latin typeface="Arial"/>
                <a:cs typeface="Arial"/>
              </a:rPr>
              <a:t>resources </a:t>
            </a:r>
            <a:r>
              <a:rPr sz="2800" spc="-130" dirty="0">
                <a:latin typeface="Arial"/>
                <a:cs typeface="Arial"/>
              </a:rPr>
              <a:t>are </a:t>
            </a:r>
            <a:r>
              <a:rPr sz="2800" spc="-120" dirty="0">
                <a:latin typeface="Arial"/>
                <a:cs typeface="Arial"/>
              </a:rPr>
              <a:t>being</a:t>
            </a:r>
            <a:r>
              <a:rPr sz="2800" spc="-295" dirty="0">
                <a:latin typeface="Arial"/>
                <a:cs typeface="Arial"/>
              </a:rPr>
              <a:t> </a:t>
            </a:r>
            <a:r>
              <a:rPr sz="2800" spc="-75" dirty="0">
                <a:latin typeface="Arial"/>
                <a:cs typeface="Arial"/>
              </a:rPr>
              <a:t>underutilized.</a:t>
            </a:r>
            <a:endParaRPr sz="2800" dirty="0">
              <a:latin typeface="Arial"/>
              <a:cs typeface="Arial"/>
            </a:endParaRPr>
          </a:p>
          <a:p>
            <a:pPr marL="12700" marR="784225">
              <a:lnSpc>
                <a:spcPct val="100000"/>
              </a:lnSpc>
              <a:buChar char="•"/>
              <a:tabLst>
                <a:tab pos="352425" algn="l"/>
                <a:tab pos="353060" algn="l"/>
              </a:tabLst>
            </a:pPr>
            <a:r>
              <a:rPr sz="2800" spc="-190" dirty="0">
                <a:latin typeface="Arial"/>
                <a:cs typeface="Arial"/>
              </a:rPr>
              <a:t>Secondly, </a:t>
            </a:r>
            <a:r>
              <a:rPr sz="2800" spc="45" dirty="0">
                <a:latin typeface="Arial"/>
                <a:cs typeface="Arial"/>
              </a:rPr>
              <a:t>if </a:t>
            </a:r>
            <a:r>
              <a:rPr sz="2800" spc="-35" dirty="0">
                <a:latin typeface="Arial"/>
                <a:cs typeface="Arial"/>
              </a:rPr>
              <a:t>the </a:t>
            </a:r>
            <a:r>
              <a:rPr sz="2800" spc="-105" dirty="0">
                <a:latin typeface="Arial"/>
                <a:cs typeface="Arial"/>
              </a:rPr>
              <a:t>receiver </a:t>
            </a:r>
            <a:r>
              <a:rPr sz="2800" spc="-195" dirty="0">
                <a:latin typeface="Arial"/>
                <a:cs typeface="Arial"/>
              </a:rPr>
              <a:t>was </a:t>
            </a:r>
            <a:r>
              <a:rPr sz="2800" spc="-175" dirty="0">
                <a:latin typeface="Arial"/>
                <a:cs typeface="Arial"/>
              </a:rPr>
              <a:t>busy </a:t>
            </a:r>
            <a:r>
              <a:rPr sz="2800" spc="-135" dirty="0">
                <a:latin typeface="Arial"/>
                <a:cs typeface="Arial"/>
              </a:rPr>
              <a:t>and </a:t>
            </a:r>
            <a:r>
              <a:rPr sz="2800" spc="-60" dirty="0">
                <a:latin typeface="Arial"/>
                <a:cs typeface="Arial"/>
              </a:rPr>
              <a:t>did </a:t>
            </a:r>
            <a:r>
              <a:rPr sz="2800" spc="-10" dirty="0">
                <a:latin typeface="Arial"/>
                <a:cs typeface="Arial"/>
              </a:rPr>
              <a:t>not </a:t>
            </a:r>
            <a:r>
              <a:rPr sz="2800" spc="-100" dirty="0">
                <a:latin typeface="Arial"/>
                <a:cs typeface="Arial"/>
              </a:rPr>
              <a:t>wish</a:t>
            </a:r>
            <a:r>
              <a:rPr sz="2800" spc="-495" dirty="0">
                <a:latin typeface="Arial"/>
                <a:cs typeface="Arial"/>
              </a:rPr>
              <a:t> </a:t>
            </a:r>
            <a:r>
              <a:rPr sz="2800" spc="20" dirty="0">
                <a:latin typeface="Arial"/>
                <a:cs typeface="Arial"/>
              </a:rPr>
              <a:t>to  </a:t>
            </a:r>
            <a:r>
              <a:rPr sz="2800" spc="-125" dirty="0">
                <a:latin typeface="Arial"/>
                <a:cs typeface="Arial"/>
              </a:rPr>
              <a:t>receive </a:t>
            </a:r>
            <a:r>
              <a:rPr sz="2800" spc="-165" dirty="0">
                <a:latin typeface="Arial"/>
                <a:cs typeface="Arial"/>
              </a:rPr>
              <a:t>any </a:t>
            </a:r>
            <a:r>
              <a:rPr sz="2800" spc="-85" dirty="0">
                <a:latin typeface="Arial"/>
                <a:cs typeface="Arial"/>
              </a:rPr>
              <a:t>more </a:t>
            </a:r>
            <a:r>
              <a:rPr sz="2800" spc="-145" dirty="0">
                <a:latin typeface="Arial"/>
                <a:cs typeface="Arial"/>
              </a:rPr>
              <a:t>packets, </a:t>
            </a:r>
            <a:r>
              <a:rPr sz="2800" spc="85" dirty="0">
                <a:latin typeface="Arial"/>
                <a:cs typeface="Arial"/>
              </a:rPr>
              <a:t>it </a:t>
            </a:r>
            <a:r>
              <a:rPr sz="2800" spc="-165" dirty="0">
                <a:latin typeface="Arial"/>
                <a:cs typeface="Arial"/>
              </a:rPr>
              <a:t>may </a:t>
            </a:r>
            <a:r>
              <a:rPr sz="2800" spc="-130" dirty="0">
                <a:latin typeface="Arial"/>
                <a:cs typeface="Arial"/>
              </a:rPr>
              <a:t>delay </a:t>
            </a:r>
            <a:r>
              <a:rPr sz="2800" spc="-40" dirty="0">
                <a:latin typeface="Arial"/>
                <a:cs typeface="Arial"/>
              </a:rPr>
              <a:t>the  </a:t>
            </a:r>
            <a:r>
              <a:rPr sz="2800" spc="-110" dirty="0">
                <a:latin typeface="Arial"/>
                <a:cs typeface="Arial"/>
              </a:rPr>
              <a:t>acknowledgement.</a:t>
            </a:r>
            <a:endParaRPr sz="2800" dirty="0">
              <a:latin typeface="Arial"/>
              <a:cs typeface="Arial"/>
            </a:endParaRPr>
          </a:p>
          <a:p>
            <a:pPr marL="12700" marR="407670">
              <a:lnSpc>
                <a:spcPct val="100000"/>
              </a:lnSpc>
              <a:spcBef>
                <a:spcPts val="5"/>
              </a:spcBef>
              <a:buChar char="•"/>
              <a:tabLst>
                <a:tab pos="433070" algn="l"/>
                <a:tab pos="433705" algn="l"/>
              </a:tabLst>
            </a:pPr>
            <a:r>
              <a:rPr sz="2800" spc="-155" dirty="0">
                <a:latin typeface="Arial"/>
                <a:cs typeface="Arial"/>
              </a:rPr>
              <a:t>However, </a:t>
            </a:r>
            <a:r>
              <a:rPr sz="2800" spc="-35" dirty="0">
                <a:latin typeface="Arial"/>
                <a:cs typeface="Arial"/>
              </a:rPr>
              <a:t>the </a:t>
            </a:r>
            <a:r>
              <a:rPr sz="2800" spc="-15" dirty="0">
                <a:latin typeface="Arial"/>
                <a:cs typeface="Arial"/>
              </a:rPr>
              <a:t>timer </a:t>
            </a:r>
            <a:r>
              <a:rPr sz="2800" spc="-90" dirty="0">
                <a:latin typeface="Arial"/>
                <a:cs typeface="Arial"/>
              </a:rPr>
              <a:t>on </a:t>
            </a:r>
            <a:r>
              <a:rPr sz="2800" spc="-35" dirty="0">
                <a:latin typeface="Arial"/>
                <a:cs typeface="Arial"/>
              </a:rPr>
              <a:t>the </a:t>
            </a:r>
            <a:r>
              <a:rPr sz="2800" spc="-130" dirty="0">
                <a:latin typeface="Arial"/>
                <a:cs typeface="Arial"/>
              </a:rPr>
              <a:t>sender's </a:t>
            </a:r>
            <a:r>
              <a:rPr sz="2800" spc="-145" dirty="0">
                <a:latin typeface="Arial"/>
                <a:cs typeface="Arial"/>
              </a:rPr>
              <a:t>side </a:t>
            </a:r>
            <a:r>
              <a:rPr sz="2800" spc="-170" dirty="0">
                <a:latin typeface="Arial"/>
                <a:cs typeface="Arial"/>
              </a:rPr>
              <a:t>may </a:t>
            </a:r>
            <a:r>
              <a:rPr sz="2800" spc="-175" dirty="0">
                <a:latin typeface="Arial"/>
                <a:cs typeface="Arial"/>
              </a:rPr>
              <a:t>go </a:t>
            </a:r>
            <a:r>
              <a:rPr sz="2800" spc="10" dirty="0">
                <a:latin typeface="Arial"/>
                <a:cs typeface="Arial"/>
              </a:rPr>
              <a:t>off</a:t>
            </a:r>
            <a:r>
              <a:rPr sz="2800" spc="-434" dirty="0">
                <a:latin typeface="Arial"/>
                <a:cs typeface="Arial"/>
              </a:rPr>
              <a:t> </a:t>
            </a:r>
            <a:r>
              <a:rPr sz="2800" spc="-135" dirty="0">
                <a:latin typeface="Arial"/>
                <a:cs typeface="Arial"/>
              </a:rPr>
              <a:t>and  </a:t>
            </a:r>
            <a:r>
              <a:rPr sz="2800" spc="-204" dirty="0">
                <a:latin typeface="Arial"/>
                <a:cs typeface="Arial"/>
              </a:rPr>
              <a:t>cause </a:t>
            </a:r>
            <a:r>
              <a:rPr sz="2800" spc="-155" dirty="0">
                <a:latin typeface="Arial"/>
                <a:cs typeface="Arial"/>
              </a:rPr>
              <a:t>an </a:t>
            </a:r>
            <a:r>
              <a:rPr sz="2800" spc="-165" dirty="0">
                <a:latin typeface="Arial"/>
                <a:cs typeface="Arial"/>
              </a:rPr>
              <a:t>unnecessary</a:t>
            </a:r>
            <a:r>
              <a:rPr sz="2800" spc="-30" dirty="0">
                <a:latin typeface="Arial"/>
                <a:cs typeface="Arial"/>
              </a:rPr>
              <a:t> </a:t>
            </a:r>
            <a:r>
              <a:rPr sz="2800" spc="-110" dirty="0">
                <a:latin typeface="Arial"/>
                <a:cs typeface="Arial"/>
              </a:rPr>
              <a:t>retransmission.</a:t>
            </a:r>
            <a:endParaRPr sz="2800" dirty="0">
              <a:latin typeface="Arial"/>
              <a:cs typeface="Arial"/>
            </a:endParaRPr>
          </a:p>
          <a:p>
            <a:pPr marL="12700" marR="718185">
              <a:lnSpc>
                <a:spcPct val="100000"/>
              </a:lnSpc>
              <a:buChar char="•"/>
              <a:tabLst>
                <a:tab pos="352425" algn="l"/>
                <a:tab pos="353060" algn="l"/>
              </a:tabLst>
            </a:pPr>
            <a:r>
              <a:rPr sz="2800" spc="-220" dirty="0">
                <a:latin typeface="Arial"/>
                <a:cs typeface="Arial"/>
              </a:rPr>
              <a:t>These </a:t>
            </a:r>
            <a:r>
              <a:rPr sz="2800" spc="-155" dirty="0">
                <a:latin typeface="Arial"/>
                <a:cs typeface="Arial"/>
              </a:rPr>
              <a:t>drawbacks </a:t>
            </a:r>
            <a:r>
              <a:rPr sz="2800" spc="-130" dirty="0">
                <a:latin typeface="Arial"/>
                <a:cs typeface="Arial"/>
              </a:rPr>
              <a:t>are overcome </a:t>
            </a:r>
            <a:r>
              <a:rPr sz="2800" spc="-125" dirty="0">
                <a:latin typeface="Arial"/>
                <a:cs typeface="Arial"/>
              </a:rPr>
              <a:t>by </a:t>
            </a:r>
            <a:r>
              <a:rPr sz="2800" spc="-35" dirty="0">
                <a:latin typeface="Arial"/>
                <a:cs typeface="Arial"/>
              </a:rPr>
              <a:t>the </a:t>
            </a:r>
            <a:r>
              <a:rPr sz="2800" spc="-105" dirty="0">
                <a:latin typeface="Arial"/>
                <a:cs typeface="Arial"/>
              </a:rPr>
              <a:t>sliding </a:t>
            </a:r>
            <a:r>
              <a:rPr sz="2800" spc="-55" dirty="0">
                <a:latin typeface="Arial"/>
                <a:cs typeface="Arial"/>
              </a:rPr>
              <a:t>window  </a:t>
            </a:r>
            <a:r>
              <a:rPr sz="2800" spc="-90" dirty="0">
                <a:latin typeface="Arial"/>
                <a:cs typeface="Arial"/>
              </a:rPr>
              <a:t>protocols.</a:t>
            </a:r>
            <a:endParaRPr sz="2800"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553200" y="6248400"/>
            <a:ext cx="2133600" cy="457200"/>
          </a:xfrm>
          <a:prstGeom prst="rect">
            <a:avLst/>
          </a:prstGeom>
        </p:spPr>
        <p:txBody>
          <a:bodyPr/>
          <a:lstStyle/>
          <a:p>
            <a:fld id="{25EB583E-E830-44D4-95D9-7271F8A7FA8F}" type="slidenum">
              <a:rPr lang="en-US"/>
              <a:pPr/>
              <a:t>29</a:t>
            </a:fld>
            <a:endParaRPr lang="en-US"/>
          </a:p>
        </p:txBody>
      </p:sp>
      <p:sp>
        <p:nvSpPr>
          <p:cNvPr id="8" name="Date Placeholder 7"/>
          <p:cNvSpPr>
            <a:spLocks noGrp="1"/>
          </p:cNvSpPr>
          <p:nvPr>
            <p:ph type="dt" sz="half" idx="4294967295"/>
          </p:nvPr>
        </p:nvSpPr>
        <p:spPr>
          <a:xfrm>
            <a:off x="457200" y="6245225"/>
            <a:ext cx="2133600" cy="476250"/>
          </a:xfrm>
          <a:prstGeom prst="rect">
            <a:avLst/>
          </a:prstGeom>
        </p:spPr>
        <p:txBody>
          <a:bodyPr/>
          <a:lstStyle/>
          <a:p>
            <a:r>
              <a:rPr lang="en-US"/>
              <a:t>CSIT 220 (Blum)</a:t>
            </a:r>
          </a:p>
        </p:txBody>
      </p:sp>
      <p:sp>
        <p:nvSpPr>
          <p:cNvPr id="76802" name="Rectangle 2"/>
          <p:cNvSpPr>
            <a:spLocks noGrp="1" noChangeArrowheads="1"/>
          </p:cNvSpPr>
          <p:nvPr>
            <p:ph type="title"/>
          </p:nvPr>
        </p:nvSpPr>
        <p:spPr>
          <a:xfrm>
            <a:off x="609600" y="381000"/>
            <a:ext cx="7772400" cy="1143000"/>
          </a:xfrm>
        </p:spPr>
        <p:txBody>
          <a:bodyPr/>
          <a:lstStyle/>
          <a:p>
            <a:r>
              <a:rPr lang="en-US" dirty="0"/>
              <a:t>Fig. 16.7</a:t>
            </a:r>
          </a:p>
        </p:txBody>
      </p:sp>
      <p:pic>
        <p:nvPicPr>
          <p:cNvPr id="76804" name="Picture 4" descr="F16_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772400" cy="4191000"/>
          </a:xfrm>
          <a:prstGeom prst="rect">
            <a:avLst/>
          </a:prstGeom>
          <a:noFill/>
          <a:extLst>
            <a:ext uri="{909E8E84-426E-40DD-AFC4-6F175D3DCCD1}">
              <a14:hiddenFill xmlns:a14="http://schemas.microsoft.com/office/drawing/2010/main">
                <a:solidFill>
                  <a:srgbClr val="FFFFFF"/>
                </a:solidFill>
              </a14:hiddenFill>
            </a:ext>
          </a:extLst>
        </p:spPr>
      </p:pic>
      <p:sp>
        <p:nvSpPr>
          <p:cNvPr id="76805" name="Text Box 5"/>
          <p:cNvSpPr txBox="1">
            <a:spLocks noChangeArrowheads="1"/>
          </p:cNvSpPr>
          <p:nvPr/>
        </p:nvSpPr>
        <p:spPr bwMode="auto">
          <a:xfrm>
            <a:off x="1828800" y="55626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latin typeface="Times New Roman" pitchFamily="18" charset="0"/>
              </a:rPr>
              <a:t>Stop and go</a:t>
            </a:r>
          </a:p>
        </p:txBody>
      </p:sp>
      <p:sp>
        <p:nvSpPr>
          <p:cNvPr id="76806" name="Text Box 6"/>
          <p:cNvSpPr txBox="1">
            <a:spLocks noChangeArrowheads="1"/>
          </p:cNvSpPr>
          <p:nvPr/>
        </p:nvSpPr>
        <p:spPr bwMode="auto">
          <a:xfrm>
            <a:off x="5181600" y="5638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a:latin typeface="Times New Roman" pitchFamily="18" charset="0"/>
              </a:rPr>
              <a:t>Sliding windows</a:t>
            </a:r>
          </a:p>
        </p:txBody>
      </p:sp>
    </p:spTree>
    <p:extLst>
      <p:ext uri="{BB962C8B-B14F-4D97-AF65-F5344CB8AC3E}">
        <p14:creationId xmlns:p14="http://schemas.microsoft.com/office/powerpoint/2010/main" val="203261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62000" y="342138"/>
            <a:ext cx="6858000" cy="513715"/>
          </a:xfrm>
        </p:spPr>
        <p:txBody>
          <a:bodyPr/>
          <a:lstStyle/>
          <a:p>
            <a:r>
              <a:rPr dirty="0" smtClean="0">
                <a:latin typeface="Arial" charset="0"/>
                <a:cs typeface="Arial" charset="0"/>
              </a:rPr>
              <a:t>Data Link Layer and its Functions</a:t>
            </a:r>
          </a:p>
        </p:txBody>
      </p:sp>
      <p:sp>
        <p:nvSpPr>
          <p:cNvPr id="10243" name="Content Placeholder 2"/>
          <p:cNvSpPr>
            <a:spLocks noGrp="1"/>
          </p:cNvSpPr>
          <p:nvPr>
            <p:ph idx="1"/>
          </p:nvPr>
        </p:nvSpPr>
        <p:spPr>
          <a:xfrm>
            <a:off x="762000" y="1219200"/>
            <a:ext cx="7543800" cy="4431983"/>
          </a:xfrm>
        </p:spPr>
        <p:txBody>
          <a:bodyPr/>
          <a:lstStyle/>
          <a:p>
            <a:pPr>
              <a:buFont typeface="Calibri" pitchFamily="34" charset="0"/>
              <a:buAutoNum type="arabicPeriod"/>
            </a:pPr>
            <a:r>
              <a:rPr lang="en-US" sz="1600" b="1" dirty="0" smtClean="0">
                <a:latin typeface="Arial" charset="0"/>
                <a:cs typeface="Arial" charset="0"/>
              </a:rPr>
              <a:t>Framing</a:t>
            </a:r>
          </a:p>
          <a:p>
            <a:pPr lvl="1"/>
            <a:r>
              <a:rPr lang="en-US" sz="1600" dirty="0" smtClean="0"/>
              <a:t>It receives packets from network layer and encapsulates them into frames, which is send on hardware bit by bit.</a:t>
            </a:r>
          </a:p>
          <a:p>
            <a:pPr lvl="1"/>
            <a:r>
              <a:rPr lang="en-US" sz="1600" dirty="0" smtClean="0"/>
              <a:t>On receiver, it gets signals from hardware and assembles them into frames.</a:t>
            </a:r>
          </a:p>
          <a:p>
            <a:pPr>
              <a:buFont typeface="Calibri" pitchFamily="34" charset="0"/>
              <a:buAutoNum type="arabicPeriod"/>
            </a:pPr>
            <a:r>
              <a:rPr lang="en-US" sz="1600" b="1" dirty="0" smtClean="0">
                <a:latin typeface="Arial" charset="0"/>
                <a:cs typeface="Arial" charset="0"/>
              </a:rPr>
              <a:t>Addressing</a:t>
            </a:r>
          </a:p>
          <a:p>
            <a:pPr lvl="1"/>
            <a:r>
              <a:rPr lang="en-US" sz="1600" dirty="0" smtClean="0"/>
              <a:t>It provides hardware addressing mechanism which is unique and encoded into hardware at the time of manufacturing. </a:t>
            </a:r>
            <a:r>
              <a:rPr lang="en-US" sz="1600" dirty="0" smtClean="0">
                <a:solidFill>
                  <a:srgbClr val="FF0000"/>
                </a:solidFill>
              </a:rPr>
              <a:t>NIC</a:t>
            </a:r>
          </a:p>
          <a:p>
            <a:pPr>
              <a:buFont typeface="Calibri" pitchFamily="34" charset="0"/>
              <a:buAutoNum type="arabicPeriod"/>
            </a:pPr>
            <a:r>
              <a:rPr lang="en-US" sz="1600" b="1" dirty="0" smtClean="0">
                <a:latin typeface="Arial" charset="0"/>
                <a:cs typeface="Arial" charset="0"/>
              </a:rPr>
              <a:t>Synchronization</a:t>
            </a:r>
          </a:p>
          <a:p>
            <a:pPr lvl="1"/>
            <a:r>
              <a:rPr lang="en-US" sz="1600" dirty="0" smtClean="0"/>
              <a:t>It synchronizes both computers when sending data frames on the link for successful transfer.</a:t>
            </a:r>
          </a:p>
          <a:p>
            <a:pPr>
              <a:buFont typeface="Calibri" pitchFamily="34" charset="0"/>
              <a:buAutoNum type="arabicPeriod"/>
            </a:pPr>
            <a:r>
              <a:rPr lang="en-US" sz="1600" b="1" dirty="0" smtClean="0">
                <a:latin typeface="Arial" charset="0"/>
                <a:cs typeface="Arial" charset="0"/>
              </a:rPr>
              <a:t>Error Control</a:t>
            </a:r>
          </a:p>
          <a:p>
            <a:pPr lvl="1"/>
            <a:r>
              <a:rPr lang="en-US" sz="1600" dirty="0" smtClean="0"/>
              <a:t>It helps in detecting errors and recovering actual data bits.</a:t>
            </a:r>
          </a:p>
          <a:p>
            <a:pPr lvl="1"/>
            <a:r>
              <a:rPr lang="en-US" sz="1600" dirty="0" smtClean="0"/>
              <a:t>It provides error reporting mechanism to the sender.</a:t>
            </a:r>
          </a:p>
          <a:p>
            <a:pPr>
              <a:buFont typeface="Calibri" pitchFamily="34" charset="0"/>
              <a:buAutoNum type="arabicPeriod"/>
            </a:pPr>
            <a:r>
              <a:rPr lang="en-US" sz="1600" b="1" dirty="0" smtClean="0">
                <a:latin typeface="Arial" charset="0"/>
                <a:cs typeface="Arial" charset="0"/>
              </a:rPr>
              <a:t>Multi Access</a:t>
            </a:r>
          </a:p>
          <a:p>
            <a:pPr lvl="1"/>
            <a:r>
              <a:rPr lang="en-US" sz="1600" dirty="0" smtClean="0"/>
              <a:t>It provides mechanism for accessing shared media among multiple systems reducing data collision.</a:t>
            </a:r>
          </a:p>
          <a:p>
            <a:pPr>
              <a:buFont typeface="Calibri" pitchFamily="34" charset="0"/>
              <a:buAutoNum type="arabicPeriod"/>
            </a:pPr>
            <a:r>
              <a:rPr lang="en-US" sz="1600" b="1" dirty="0" smtClean="0">
                <a:latin typeface="Arial" charset="0"/>
                <a:cs typeface="Arial" charset="0"/>
              </a:rPr>
              <a:t>Flow Control</a:t>
            </a:r>
          </a:p>
          <a:p>
            <a:pPr lvl="1"/>
            <a:r>
              <a:rPr lang="en-US" sz="1600" dirty="0" smtClean="0"/>
              <a:t>It ensures flow control to enable both devices to exchange data on same speed.</a:t>
            </a:r>
          </a:p>
        </p:txBody>
      </p:sp>
    </p:spTree>
    <p:extLst>
      <p:ext uri="{BB962C8B-B14F-4D97-AF65-F5344CB8AC3E}">
        <p14:creationId xmlns:p14="http://schemas.microsoft.com/office/powerpoint/2010/main" val="3198975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615187" y="38811"/>
            <a:ext cx="1892935" cy="514350"/>
          </a:xfrm>
          <a:prstGeom prst="rect">
            <a:avLst/>
          </a:prstGeom>
        </p:spPr>
        <p:txBody>
          <a:bodyPr vert="horz" wrap="square" lIns="0" tIns="13335" rIns="0" bIns="0" rtlCol="0">
            <a:spAutoFit/>
          </a:bodyPr>
          <a:lstStyle/>
          <a:p>
            <a:pPr marL="12700">
              <a:lnSpc>
                <a:spcPct val="100000"/>
              </a:lnSpc>
              <a:spcBef>
                <a:spcPts val="105"/>
              </a:spcBef>
            </a:pPr>
            <a:r>
              <a:rPr spc="-100" dirty="0"/>
              <a:t>Go </a:t>
            </a:r>
            <a:r>
              <a:rPr spc="-185" dirty="0"/>
              <a:t>Back</a:t>
            </a:r>
            <a:r>
              <a:rPr spc="-495" dirty="0"/>
              <a:t> </a:t>
            </a:r>
            <a:r>
              <a:rPr spc="-190" dirty="0"/>
              <a:t>'n‘</a:t>
            </a:r>
          </a:p>
        </p:txBody>
      </p:sp>
      <p:sp>
        <p:nvSpPr>
          <p:cNvPr id="4" name="object 4"/>
          <p:cNvSpPr txBox="1"/>
          <p:nvPr/>
        </p:nvSpPr>
        <p:spPr>
          <a:xfrm>
            <a:off x="154939" y="530098"/>
            <a:ext cx="8881110" cy="6003290"/>
          </a:xfrm>
          <a:prstGeom prst="rect">
            <a:avLst/>
          </a:prstGeom>
        </p:spPr>
        <p:txBody>
          <a:bodyPr vert="horz" wrap="square" lIns="0" tIns="12065" rIns="0" bIns="0" rtlCol="0">
            <a:spAutoFit/>
          </a:bodyPr>
          <a:lstStyle/>
          <a:p>
            <a:pPr marL="12700" marR="956944">
              <a:lnSpc>
                <a:spcPct val="100000"/>
              </a:lnSpc>
              <a:spcBef>
                <a:spcPts val="95"/>
              </a:spcBef>
              <a:buChar char="•"/>
              <a:tabLst>
                <a:tab pos="217170" algn="l"/>
              </a:tabLst>
            </a:pPr>
            <a:r>
              <a:rPr sz="2800" dirty="0">
                <a:latin typeface="Arial"/>
                <a:cs typeface="Arial"/>
              </a:rPr>
              <a:t>If</a:t>
            </a:r>
            <a:r>
              <a:rPr sz="2800" spc="-155" dirty="0">
                <a:latin typeface="Arial"/>
                <a:cs typeface="Arial"/>
              </a:rPr>
              <a:t> </a:t>
            </a:r>
            <a:r>
              <a:rPr sz="2800" spc="-220" dirty="0">
                <a:latin typeface="Arial"/>
                <a:cs typeface="Arial"/>
              </a:rPr>
              <a:t>a</a:t>
            </a:r>
            <a:r>
              <a:rPr sz="2800" spc="-150" dirty="0">
                <a:latin typeface="Arial"/>
                <a:cs typeface="Arial"/>
              </a:rPr>
              <a:t> </a:t>
            </a:r>
            <a:r>
              <a:rPr sz="2800" spc="-90" dirty="0">
                <a:latin typeface="Arial"/>
                <a:cs typeface="Arial"/>
              </a:rPr>
              <a:t>frame</a:t>
            </a:r>
            <a:r>
              <a:rPr sz="2800" spc="-150" dirty="0">
                <a:latin typeface="Arial"/>
                <a:cs typeface="Arial"/>
              </a:rPr>
              <a:t> </a:t>
            </a:r>
            <a:r>
              <a:rPr sz="2800" spc="-145" dirty="0">
                <a:latin typeface="Arial"/>
                <a:cs typeface="Arial"/>
              </a:rPr>
              <a:t>is</a:t>
            </a:r>
            <a:r>
              <a:rPr sz="2800" spc="-135" dirty="0">
                <a:latin typeface="Arial"/>
                <a:cs typeface="Arial"/>
              </a:rPr>
              <a:t> </a:t>
            </a:r>
            <a:r>
              <a:rPr sz="2800" spc="-65" dirty="0">
                <a:latin typeface="Arial"/>
                <a:cs typeface="Arial"/>
              </a:rPr>
              <a:t>lost</a:t>
            </a:r>
            <a:r>
              <a:rPr sz="2800" spc="-135" dirty="0">
                <a:latin typeface="Arial"/>
                <a:cs typeface="Arial"/>
              </a:rPr>
              <a:t> </a:t>
            </a:r>
            <a:r>
              <a:rPr sz="2800" spc="-25" dirty="0">
                <a:latin typeface="Arial"/>
                <a:cs typeface="Arial"/>
              </a:rPr>
              <a:t>or</a:t>
            </a:r>
            <a:r>
              <a:rPr sz="2800" spc="-145" dirty="0">
                <a:latin typeface="Arial"/>
                <a:cs typeface="Arial"/>
              </a:rPr>
              <a:t> </a:t>
            </a:r>
            <a:r>
              <a:rPr sz="2800" spc="-120" dirty="0">
                <a:latin typeface="Arial"/>
                <a:cs typeface="Arial"/>
              </a:rPr>
              <a:t>received</a:t>
            </a:r>
            <a:r>
              <a:rPr sz="2800" spc="-145" dirty="0">
                <a:latin typeface="Arial"/>
                <a:cs typeface="Arial"/>
              </a:rPr>
              <a:t> </a:t>
            </a:r>
            <a:r>
              <a:rPr sz="2800" spc="-35" dirty="0">
                <a:latin typeface="Arial"/>
                <a:cs typeface="Arial"/>
              </a:rPr>
              <a:t>in</a:t>
            </a:r>
            <a:r>
              <a:rPr sz="2800" spc="-145" dirty="0">
                <a:latin typeface="Arial"/>
                <a:cs typeface="Arial"/>
              </a:rPr>
              <a:t> </a:t>
            </a:r>
            <a:r>
              <a:rPr sz="2800" spc="-85" dirty="0">
                <a:latin typeface="Arial"/>
                <a:cs typeface="Arial"/>
              </a:rPr>
              <a:t>error,</a:t>
            </a:r>
            <a:r>
              <a:rPr sz="2800" spc="-135" dirty="0">
                <a:latin typeface="Arial"/>
                <a:cs typeface="Arial"/>
              </a:rPr>
              <a:t> </a:t>
            </a:r>
            <a:r>
              <a:rPr sz="2800" spc="-35" dirty="0">
                <a:latin typeface="Arial"/>
                <a:cs typeface="Arial"/>
              </a:rPr>
              <a:t>the</a:t>
            </a:r>
            <a:r>
              <a:rPr sz="2800" spc="-140" dirty="0">
                <a:latin typeface="Arial"/>
                <a:cs typeface="Arial"/>
              </a:rPr>
              <a:t> </a:t>
            </a:r>
            <a:r>
              <a:rPr sz="2800" spc="-105" dirty="0">
                <a:latin typeface="Arial"/>
                <a:cs typeface="Arial"/>
              </a:rPr>
              <a:t>receiver</a:t>
            </a:r>
            <a:r>
              <a:rPr sz="2800" spc="-155" dirty="0">
                <a:latin typeface="Arial"/>
                <a:cs typeface="Arial"/>
              </a:rPr>
              <a:t> </a:t>
            </a:r>
            <a:r>
              <a:rPr sz="2800" spc="-170" dirty="0">
                <a:latin typeface="Arial"/>
                <a:cs typeface="Arial"/>
              </a:rPr>
              <a:t>may  </a:t>
            </a:r>
            <a:r>
              <a:rPr sz="2800" spc="-110" dirty="0">
                <a:latin typeface="Arial"/>
                <a:cs typeface="Arial"/>
              </a:rPr>
              <a:t>simply </a:t>
            </a:r>
            <a:r>
              <a:rPr sz="2800" spc="-135" dirty="0">
                <a:latin typeface="Arial"/>
                <a:cs typeface="Arial"/>
              </a:rPr>
              <a:t>discard </a:t>
            </a:r>
            <a:r>
              <a:rPr sz="2800" spc="-60" dirty="0">
                <a:latin typeface="Arial"/>
                <a:cs typeface="Arial"/>
              </a:rPr>
              <a:t>all </a:t>
            </a:r>
            <a:r>
              <a:rPr sz="2800" spc="-135" dirty="0">
                <a:latin typeface="Arial"/>
                <a:cs typeface="Arial"/>
              </a:rPr>
              <a:t>subsequent </a:t>
            </a:r>
            <a:r>
              <a:rPr sz="2800" spc="-120" dirty="0">
                <a:latin typeface="Arial"/>
                <a:cs typeface="Arial"/>
              </a:rPr>
              <a:t>frames, </a:t>
            </a:r>
            <a:r>
              <a:rPr sz="2800" spc="-145" dirty="0">
                <a:latin typeface="Arial"/>
                <a:cs typeface="Arial"/>
              </a:rPr>
              <a:t>sending </a:t>
            </a:r>
            <a:r>
              <a:rPr sz="2800" spc="-95" dirty="0">
                <a:latin typeface="Arial"/>
                <a:cs typeface="Arial"/>
              </a:rPr>
              <a:t>no  </a:t>
            </a:r>
            <a:r>
              <a:rPr sz="2800" spc="-120" dirty="0">
                <a:latin typeface="Arial"/>
                <a:cs typeface="Arial"/>
              </a:rPr>
              <a:t>acknowledgments </a:t>
            </a:r>
            <a:r>
              <a:rPr sz="2800" spc="-15" dirty="0">
                <a:latin typeface="Arial"/>
                <a:cs typeface="Arial"/>
              </a:rPr>
              <a:t>for </a:t>
            </a:r>
            <a:r>
              <a:rPr sz="2800" spc="-35" dirty="0">
                <a:latin typeface="Arial"/>
                <a:cs typeface="Arial"/>
              </a:rPr>
              <a:t>the </a:t>
            </a:r>
            <a:r>
              <a:rPr sz="2800" spc="-135" dirty="0">
                <a:latin typeface="Arial"/>
                <a:cs typeface="Arial"/>
              </a:rPr>
              <a:t>discarded</a:t>
            </a:r>
            <a:r>
              <a:rPr sz="2800" spc="-370" dirty="0">
                <a:latin typeface="Arial"/>
                <a:cs typeface="Arial"/>
              </a:rPr>
              <a:t> </a:t>
            </a:r>
            <a:r>
              <a:rPr sz="2800" spc="-120" dirty="0">
                <a:latin typeface="Arial"/>
                <a:cs typeface="Arial"/>
              </a:rPr>
              <a:t>frames.</a:t>
            </a:r>
            <a:endParaRPr sz="2800">
              <a:latin typeface="Arial"/>
              <a:cs typeface="Arial"/>
            </a:endParaRPr>
          </a:p>
          <a:p>
            <a:pPr marL="12700" marR="74930">
              <a:lnSpc>
                <a:spcPct val="100000"/>
              </a:lnSpc>
              <a:buChar char="•"/>
              <a:tabLst>
                <a:tab pos="217170" algn="l"/>
              </a:tabLst>
            </a:pPr>
            <a:r>
              <a:rPr sz="2800" spc="-80" dirty="0">
                <a:latin typeface="Arial"/>
                <a:cs typeface="Arial"/>
              </a:rPr>
              <a:t>In </a:t>
            </a:r>
            <a:r>
              <a:rPr sz="2800" spc="-60" dirty="0">
                <a:latin typeface="Arial"/>
                <a:cs typeface="Arial"/>
              </a:rPr>
              <a:t>this </a:t>
            </a:r>
            <a:r>
              <a:rPr sz="2800" spc="-235" dirty="0">
                <a:latin typeface="Arial"/>
                <a:cs typeface="Arial"/>
              </a:rPr>
              <a:t>case </a:t>
            </a:r>
            <a:r>
              <a:rPr sz="2800" spc="-35" dirty="0">
                <a:latin typeface="Arial"/>
                <a:cs typeface="Arial"/>
              </a:rPr>
              <a:t>the </a:t>
            </a:r>
            <a:r>
              <a:rPr sz="2800" spc="-125" dirty="0">
                <a:latin typeface="Arial"/>
                <a:cs typeface="Arial"/>
              </a:rPr>
              <a:t>receive </a:t>
            </a:r>
            <a:r>
              <a:rPr sz="2800" spc="-55" dirty="0">
                <a:latin typeface="Arial"/>
                <a:cs typeface="Arial"/>
              </a:rPr>
              <a:t>window </a:t>
            </a:r>
            <a:r>
              <a:rPr sz="2800" spc="-145" dirty="0">
                <a:latin typeface="Arial"/>
                <a:cs typeface="Arial"/>
              </a:rPr>
              <a:t>is </a:t>
            </a:r>
            <a:r>
              <a:rPr sz="2800" spc="-10" dirty="0">
                <a:latin typeface="Arial"/>
                <a:cs typeface="Arial"/>
              </a:rPr>
              <a:t>of </a:t>
            </a:r>
            <a:r>
              <a:rPr sz="2800" spc="-210" dirty="0">
                <a:latin typeface="Arial"/>
                <a:cs typeface="Arial"/>
              </a:rPr>
              <a:t>size </a:t>
            </a:r>
            <a:r>
              <a:rPr sz="2800" spc="-110" dirty="0">
                <a:latin typeface="Arial"/>
                <a:cs typeface="Arial"/>
              </a:rPr>
              <a:t>1. </a:t>
            </a:r>
            <a:r>
              <a:rPr sz="2800" spc="-215" dirty="0">
                <a:latin typeface="Arial"/>
                <a:cs typeface="Arial"/>
              </a:rPr>
              <a:t>Since </a:t>
            </a:r>
            <a:r>
              <a:rPr sz="2800" spc="-90" dirty="0">
                <a:latin typeface="Arial"/>
                <a:cs typeface="Arial"/>
              </a:rPr>
              <a:t>no  </a:t>
            </a:r>
            <a:r>
              <a:rPr sz="2800" spc="-125" dirty="0">
                <a:latin typeface="Arial"/>
                <a:cs typeface="Arial"/>
              </a:rPr>
              <a:t>acknowledgements </a:t>
            </a:r>
            <a:r>
              <a:rPr sz="2800" spc="-130" dirty="0">
                <a:latin typeface="Arial"/>
                <a:cs typeface="Arial"/>
              </a:rPr>
              <a:t>are </a:t>
            </a:r>
            <a:r>
              <a:rPr sz="2800" spc="-120" dirty="0">
                <a:latin typeface="Arial"/>
                <a:cs typeface="Arial"/>
              </a:rPr>
              <a:t>being received </a:t>
            </a:r>
            <a:r>
              <a:rPr sz="2800" spc="-35" dirty="0">
                <a:latin typeface="Arial"/>
                <a:cs typeface="Arial"/>
              </a:rPr>
              <a:t>the </a:t>
            </a:r>
            <a:r>
              <a:rPr sz="2800" spc="-130" dirty="0">
                <a:latin typeface="Arial"/>
                <a:cs typeface="Arial"/>
              </a:rPr>
              <a:t>sender's </a:t>
            </a:r>
            <a:r>
              <a:rPr sz="2800" spc="-55" dirty="0">
                <a:latin typeface="Arial"/>
                <a:cs typeface="Arial"/>
              </a:rPr>
              <a:t>window  </a:t>
            </a:r>
            <a:r>
              <a:rPr sz="2800" spc="5" dirty="0">
                <a:latin typeface="Arial"/>
                <a:cs typeface="Arial"/>
              </a:rPr>
              <a:t>will</a:t>
            </a:r>
            <a:r>
              <a:rPr sz="2800" spc="-150" dirty="0">
                <a:latin typeface="Arial"/>
                <a:cs typeface="Arial"/>
              </a:rPr>
              <a:t> </a:t>
            </a:r>
            <a:r>
              <a:rPr sz="2800" spc="25" dirty="0">
                <a:latin typeface="Arial"/>
                <a:cs typeface="Arial"/>
              </a:rPr>
              <a:t>fill</a:t>
            </a:r>
            <a:r>
              <a:rPr sz="2800" spc="-160" dirty="0">
                <a:latin typeface="Arial"/>
                <a:cs typeface="Arial"/>
              </a:rPr>
              <a:t> </a:t>
            </a:r>
            <a:r>
              <a:rPr sz="2800" spc="-90" dirty="0">
                <a:latin typeface="Arial"/>
                <a:cs typeface="Arial"/>
              </a:rPr>
              <a:t>up,</a:t>
            </a:r>
            <a:r>
              <a:rPr sz="2800" spc="-120" dirty="0">
                <a:latin typeface="Arial"/>
                <a:cs typeface="Arial"/>
              </a:rPr>
              <a:t> </a:t>
            </a:r>
            <a:r>
              <a:rPr sz="2800" spc="-35" dirty="0">
                <a:latin typeface="Arial"/>
                <a:cs typeface="Arial"/>
              </a:rPr>
              <a:t>the</a:t>
            </a:r>
            <a:r>
              <a:rPr sz="2800" spc="-140" dirty="0">
                <a:latin typeface="Arial"/>
                <a:cs typeface="Arial"/>
              </a:rPr>
              <a:t> </a:t>
            </a:r>
            <a:r>
              <a:rPr sz="2800" spc="-135" dirty="0">
                <a:latin typeface="Arial"/>
                <a:cs typeface="Arial"/>
              </a:rPr>
              <a:t>sender</a:t>
            </a:r>
            <a:r>
              <a:rPr sz="2800" spc="-125" dirty="0">
                <a:latin typeface="Arial"/>
                <a:cs typeface="Arial"/>
              </a:rPr>
              <a:t> </a:t>
            </a:r>
            <a:r>
              <a:rPr sz="2800" spc="5" dirty="0">
                <a:latin typeface="Arial"/>
                <a:cs typeface="Arial"/>
              </a:rPr>
              <a:t>will</a:t>
            </a:r>
            <a:r>
              <a:rPr sz="2800" spc="-145" dirty="0">
                <a:latin typeface="Arial"/>
                <a:cs typeface="Arial"/>
              </a:rPr>
              <a:t> </a:t>
            </a:r>
            <a:r>
              <a:rPr sz="2800" spc="-90" dirty="0">
                <a:latin typeface="Arial"/>
                <a:cs typeface="Arial"/>
              </a:rPr>
              <a:t>eventually</a:t>
            </a:r>
            <a:r>
              <a:rPr sz="2800" spc="-140" dirty="0">
                <a:latin typeface="Arial"/>
                <a:cs typeface="Arial"/>
              </a:rPr>
              <a:t> </a:t>
            </a:r>
            <a:r>
              <a:rPr sz="2800" spc="-25" dirty="0">
                <a:latin typeface="Arial"/>
                <a:cs typeface="Arial"/>
              </a:rPr>
              <a:t>time</a:t>
            </a:r>
            <a:r>
              <a:rPr sz="2800" spc="-145" dirty="0">
                <a:latin typeface="Arial"/>
                <a:cs typeface="Arial"/>
              </a:rPr>
              <a:t> </a:t>
            </a:r>
            <a:r>
              <a:rPr sz="2800" spc="-10" dirty="0">
                <a:latin typeface="Arial"/>
                <a:cs typeface="Arial"/>
              </a:rPr>
              <a:t>out</a:t>
            </a:r>
            <a:r>
              <a:rPr sz="2800" spc="-135" dirty="0">
                <a:latin typeface="Arial"/>
                <a:cs typeface="Arial"/>
              </a:rPr>
              <a:t> and</a:t>
            </a:r>
            <a:r>
              <a:rPr sz="2800" spc="-125" dirty="0">
                <a:latin typeface="Arial"/>
                <a:cs typeface="Arial"/>
              </a:rPr>
              <a:t> </a:t>
            </a:r>
            <a:r>
              <a:rPr sz="2800" spc="-60" dirty="0">
                <a:latin typeface="Arial"/>
                <a:cs typeface="Arial"/>
              </a:rPr>
              <a:t>retransmit  all </a:t>
            </a:r>
            <a:r>
              <a:rPr sz="2800" spc="-35" dirty="0">
                <a:latin typeface="Arial"/>
                <a:cs typeface="Arial"/>
              </a:rPr>
              <a:t>the </a:t>
            </a:r>
            <a:r>
              <a:rPr sz="2800" spc="-125" dirty="0">
                <a:latin typeface="Arial"/>
                <a:cs typeface="Arial"/>
              </a:rPr>
              <a:t>unacknowledged frames </a:t>
            </a:r>
            <a:r>
              <a:rPr sz="2800" spc="-35" dirty="0">
                <a:latin typeface="Arial"/>
                <a:cs typeface="Arial"/>
              </a:rPr>
              <a:t>in </a:t>
            </a:r>
            <a:r>
              <a:rPr sz="2800" spc="-65" dirty="0">
                <a:latin typeface="Arial"/>
                <a:cs typeface="Arial"/>
              </a:rPr>
              <a:t>order </a:t>
            </a:r>
            <a:r>
              <a:rPr sz="2800" spc="-70" dirty="0">
                <a:latin typeface="Arial"/>
                <a:cs typeface="Arial"/>
              </a:rPr>
              <a:t>starting </a:t>
            </a:r>
            <a:r>
              <a:rPr sz="2800" spc="-35" dirty="0">
                <a:latin typeface="Arial"/>
                <a:cs typeface="Arial"/>
              </a:rPr>
              <a:t>from the  </a:t>
            </a:r>
            <a:r>
              <a:rPr sz="2800" spc="-170" dirty="0">
                <a:latin typeface="Arial"/>
                <a:cs typeface="Arial"/>
              </a:rPr>
              <a:t>damaged </a:t>
            </a:r>
            <a:r>
              <a:rPr sz="2800" spc="-25" dirty="0">
                <a:latin typeface="Arial"/>
                <a:cs typeface="Arial"/>
              </a:rPr>
              <a:t>or </a:t>
            </a:r>
            <a:r>
              <a:rPr sz="2800" spc="-65" dirty="0">
                <a:latin typeface="Arial"/>
                <a:cs typeface="Arial"/>
              </a:rPr>
              <a:t>lost</a:t>
            </a:r>
            <a:r>
              <a:rPr sz="2800" spc="-229" dirty="0">
                <a:latin typeface="Arial"/>
                <a:cs typeface="Arial"/>
              </a:rPr>
              <a:t> </a:t>
            </a:r>
            <a:r>
              <a:rPr sz="2800" spc="-85" dirty="0">
                <a:latin typeface="Arial"/>
                <a:cs typeface="Arial"/>
              </a:rPr>
              <a:t>frame.</a:t>
            </a:r>
            <a:endParaRPr sz="2800">
              <a:latin typeface="Arial"/>
              <a:cs typeface="Arial"/>
            </a:endParaRPr>
          </a:p>
          <a:p>
            <a:pPr marL="12700" marR="494665">
              <a:lnSpc>
                <a:spcPct val="100000"/>
              </a:lnSpc>
              <a:spcBef>
                <a:spcPts val="5"/>
              </a:spcBef>
              <a:buChar char="•"/>
              <a:tabLst>
                <a:tab pos="217170" algn="l"/>
              </a:tabLst>
            </a:pPr>
            <a:r>
              <a:rPr sz="2800" spc="-204" dirty="0">
                <a:latin typeface="Arial"/>
                <a:cs typeface="Arial"/>
              </a:rPr>
              <a:t>The </a:t>
            </a:r>
            <a:r>
              <a:rPr sz="2800" spc="-120" dirty="0">
                <a:latin typeface="Arial"/>
                <a:cs typeface="Arial"/>
              </a:rPr>
              <a:t>maximum </a:t>
            </a:r>
            <a:r>
              <a:rPr sz="2800" spc="-55" dirty="0">
                <a:latin typeface="Arial"/>
                <a:cs typeface="Arial"/>
              </a:rPr>
              <a:t>window </a:t>
            </a:r>
            <a:r>
              <a:rPr sz="2800" spc="-210" dirty="0">
                <a:latin typeface="Arial"/>
                <a:cs typeface="Arial"/>
              </a:rPr>
              <a:t>size </a:t>
            </a:r>
            <a:r>
              <a:rPr sz="2800" spc="-10" dirty="0">
                <a:latin typeface="Arial"/>
                <a:cs typeface="Arial"/>
              </a:rPr>
              <a:t>for </a:t>
            </a:r>
            <a:r>
              <a:rPr sz="2800" spc="-60" dirty="0">
                <a:latin typeface="Arial"/>
                <a:cs typeface="Arial"/>
              </a:rPr>
              <a:t>this protocol </a:t>
            </a:r>
            <a:r>
              <a:rPr sz="2800" spc="-185" dirty="0">
                <a:latin typeface="Arial"/>
                <a:cs typeface="Arial"/>
              </a:rPr>
              <a:t>can </a:t>
            </a:r>
            <a:r>
              <a:rPr sz="2800" spc="-135" dirty="0">
                <a:latin typeface="Arial"/>
                <a:cs typeface="Arial"/>
              </a:rPr>
              <a:t>be  </a:t>
            </a:r>
            <a:r>
              <a:rPr sz="2800" spc="-80" dirty="0">
                <a:latin typeface="Arial"/>
                <a:cs typeface="Arial"/>
              </a:rPr>
              <a:t>obtained </a:t>
            </a:r>
            <a:r>
              <a:rPr sz="2800" spc="-265" dirty="0">
                <a:latin typeface="Arial"/>
                <a:cs typeface="Arial"/>
              </a:rPr>
              <a:t>as </a:t>
            </a:r>
            <a:r>
              <a:rPr sz="2800" spc="-75" dirty="0">
                <a:latin typeface="Arial"/>
                <a:cs typeface="Arial"/>
              </a:rPr>
              <a:t>follows. </a:t>
            </a:r>
            <a:r>
              <a:rPr sz="2800" spc="-204" dirty="0">
                <a:latin typeface="Arial"/>
                <a:cs typeface="Arial"/>
              </a:rPr>
              <a:t>Assume </a:t>
            </a:r>
            <a:r>
              <a:rPr sz="2800" spc="-5" dirty="0">
                <a:latin typeface="Arial"/>
                <a:cs typeface="Arial"/>
              </a:rPr>
              <a:t>that </a:t>
            </a:r>
            <a:r>
              <a:rPr sz="2800" spc="-35" dirty="0">
                <a:latin typeface="Arial"/>
                <a:cs typeface="Arial"/>
              </a:rPr>
              <a:t>the </a:t>
            </a:r>
            <a:r>
              <a:rPr sz="2800" spc="-55" dirty="0">
                <a:latin typeface="Arial"/>
                <a:cs typeface="Arial"/>
              </a:rPr>
              <a:t>window </a:t>
            </a:r>
            <a:r>
              <a:rPr sz="2800" spc="-210" dirty="0">
                <a:latin typeface="Arial"/>
                <a:cs typeface="Arial"/>
              </a:rPr>
              <a:t>size </a:t>
            </a:r>
            <a:r>
              <a:rPr sz="2800" spc="-10" dirty="0">
                <a:latin typeface="Arial"/>
                <a:cs typeface="Arial"/>
              </a:rPr>
              <a:t>of </a:t>
            </a:r>
            <a:r>
              <a:rPr sz="2800" spc="-35" dirty="0">
                <a:latin typeface="Arial"/>
                <a:cs typeface="Arial"/>
              </a:rPr>
              <a:t>the  </a:t>
            </a:r>
            <a:r>
              <a:rPr sz="2800" spc="-135" dirty="0">
                <a:latin typeface="Arial"/>
                <a:cs typeface="Arial"/>
              </a:rPr>
              <a:t>sender </a:t>
            </a:r>
            <a:r>
              <a:rPr sz="2800" spc="-145" dirty="0">
                <a:latin typeface="Arial"/>
                <a:cs typeface="Arial"/>
              </a:rPr>
              <a:t>is </a:t>
            </a:r>
            <a:r>
              <a:rPr sz="2800" spc="-85" dirty="0">
                <a:latin typeface="Arial"/>
                <a:cs typeface="Arial"/>
              </a:rPr>
              <a:t>n. </a:t>
            </a:r>
            <a:r>
              <a:rPr sz="2800" spc="-335" dirty="0">
                <a:latin typeface="Arial"/>
                <a:cs typeface="Arial"/>
              </a:rPr>
              <a:t>So </a:t>
            </a:r>
            <a:r>
              <a:rPr sz="2800" spc="-35" dirty="0">
                <a:latin typeface="Arial"/>
                <a:cs typeface="Arial"/>
              </a:rPr>
              <a:t>the </a:t>
            </a:r>
            <a:r>
              <a:rPr sz="2800" spc="-55" dirty="0">
                <a:latin typeface="Arial"/>
                <a:cs typeface="Arial"/>
              </a:rPr>
              <a:t>window </a:t>
            </a:r>
            <a:r>
              <a:rPr sz="2800" spc="5" dirty="0">
                <a:latin typeface="Arial"/>
                <a:cs typeface="Arial"/>
              </a:rPr>
              <a:t>will </a:t>
            </a:r>
            <a:r>
              <a:rPr sz="2800" spc="-30" dirty="0">
                <a:latin typeface="Arial"/>
                <a:cs typeface="Arial"/>
              </a:rPr>
              <a:t>initially </a:t>
            </a:r>
            <a:r>
              <a:rPr sz="2800" spc="-90" dirty="0">
                <a:latin typeface="Arial"/>
                <a:cs typeface="Arial"/>
              </a:rPr>
              <a:t>contain </a:t>
            </a:r>
            <a:r>
              <a:rPr sz="2800" spc="-35" dirty="0">
                <a:latin typeface="Arial"/>
                <a:cs typeface="Arial"/>
              </a:rPr>
              <a:t>the</a:t>
            </a:r>
            <a:r>
              <a:rPr sz="2800" spc="-445" dirty="0">
                <a:latin typeface="Arial"/>
                <a:cs typeface="Arial"/>
              </a:rPr>
              <a:t> </a:t>
            </a:r>
            <a:r>
              <a:rPr sz="2800" spc="-125" dirty="0">
                <a:latin typeface="Arial"/>
                <a:cs typeface="Arial"/>
              </a:rPr>
              <a:t>frames  </a:t>
            </a:r>
            <a:r>
              <a:rPr sz="2800" spc="15" dirty="0">
                <a:latin typeface="Arial"/>
                <a:cs typeface="Arial"/>
              </a:rPr>
              <a:t>with </a:t>
            </a:r>
            <a:r>
              <a:rPr sz="2800" spc="-165" dirty="0">
                <a:latin typeface="Arial"/>
                <a:cs typeface="Arial"/>
              </a:rPr>
              <a:t>sequence </a:t>
            </a:r>
            <a:r>
              <a:rPr sz="2800" spc="-130" dirty="0">
                <a:latin typeface="Arial"/>
                <a:cs typeface="Arial"/>
              </a:rPr>
              <a:t>numbers </a:t>
            </a:r>
            <a:r>
              <a:rPr sz="2800" spc="-35" dirty="0">
                <a:latin typeface="Arial"/>
                <a:cs typeface="Arial"/>
              </a:rPr>
              <a:t>from </a:t>
            </a:r>
            <a:r>
              <a:rPr sz="2800" spc="-145" dirty="0">
                <a:latin typeface="Arial"/>
                <a:cs typeface="Arial"/>
              </a:rPr>
              <a:t>0 </a:t>
            </a:r>
            <a:r>
              <a:rPr sz="2800" spc="20" dirty="0">
                <a:latin typeface="Arial"/>
                <a:cs typeface="Arial"/>
              </a:rPr>
              <a:t>to</a:t>
            </a:r>
            <a:r>
              <a:rPr sz="2800" spc="-325" dirty="0">
                <a:latin typeface="Arial"/>
                <a:cs typeface="Arial"/>
              </a:rPr>
              <a:t> </a:t>
            </a:r>
            <a:r>
              <a:rPr sz="2800" spc="-80" dirty="0">
                <a:latin typeface="Arial"/>
                <a:cs typeface="Arial"/>
              </a:rPr>
              <a:t>(w-1).</a:t>
            </a:r>
            <a:endParaRPr sz="2800">
              <a:latin typeface="Arial"/>
              <a:cs typeface="Arial"/>
            </a:endParaRPr>
          </a:p>
          <a:p>
            <a:pPr marL="12700" marR="5080">
              <a:lnSpc>
                <a:spcPts val="3379"/>
              </a:lnSpc>
              <a:spcBef>
                <a:spcPts val="100"/>
              </a:spcBef>
              <a:buChar char="•"/>
              <a:tabLst>
                <a:tab pos="297180" algn="l"/>
                <a:tab pos="297815" algn="l"/>
              </a:tabLst>
            </a:pPr>
            <a:r>
              <a:rPr sz="2800" spc="-160" dirty="0">
                <a:latin typeface="Arial"/>
                <a:cs typeface="Arial"/>
              </a:rPr>
              <a:t>Consider </a:t>
            </a:r>
            <a:r>
              <a:rPr sz="2800" spc="-5" dirty="0">
                <a:latin typeface="Arial"/>
                <a:cs typeface="Arial"/>
              </a:rPr>
              <a:t>that </a:t>
            </a:r>
            <a:r>
              <a:rPr sz="2800" spc="-35" dirty="0">
                <a:latin typeface="Arial"/>
                <a:cs typeface="Arial"/>
              </a:rPr>
              <a:t>the </a:t>
            </a:r>
            <a:r>
              <a:rPr sz="2800" spc="-135" dirty="0">
                <a:latin typeface="Arial"/>
                <a:cs typeface="Arial"/>
              </a:rPr>
              <a:t>sender </a:t>
            </a:r>
            <a:r>
              <a:rPr sz="2800" spc="-80" dirty="0">
                <a:latin typeface="Arial"/>
                <a:cs typeface="Arial"/>
              </a:rPr>
              <a:t>transmits </a:t>
            </a:r>
            <a:r>
              <a:rPr sz="2800" spc="-60" dirty="0">
                <a:latin typeface="Arial"/>
                <a:cs typeface="Arial"/>
              </a:rPr>
              <a:t>all </a:t>
            </a:r>
            <a:r>
              <a:rPr sz="2800" spc="-114" dirty="0">
                <a:latin typeface="Arial"/>
                <a:cs typeface="Arial"/>
              </a:rPr>
              <a:t>these </a:t>
            </a:r>
            <a:r>
              <a:rPr sz="2800" spc="-125" dirty="0">
                <a:latin typeface="Arial"/>
                <a:cs typeface="Arial"/>
              </a:rPr>
              <a:t>frames </a:t>
            </a:r>
            <a:r>
              <a:rPr sz="2800" spc="-135" dirty="0">
                <a:latin typeface="Arial"/>
                <a:cs typeface="Arial"/>
              </a:rPr>
              <a:t>and</a:t>
            </a:r>
            <a:r>
              <a:rPr sz="2800" spc="-495" dirty="0">
                <a:latin typeface="Arial"/>
                <a:cs typeface="Arial"/>
              </a:rPr>
              <a:t> </a:t>
            </a:r>
            <a:r>
              <a:rPr sz="2800" spc="-35" dirty="0">
                <a:latin typeface="Arial"/>
                <a:cs typeface="Arial"/>
              </a:rPr>
              <a:t>the  </a:t>
            </a:r>
            <a:r>
              <a:rPr sz="2800" spc="-110" dirty="0">
                <a:latin typeface="Arial"/>
                <a:cs typeface="Arial"/>
              </a:rPr>
              <a:t>receiver's data </a:t>
            </a:r>
            <a:r>
              <a:rPr sz="2800" spc="-50" dirty="0">
                <a:latin typeface="Arial"/>
                <a:cs typeface="Arial"/>
              </a:rPr>
              <a:t>link </a:t>
            </a:r>
            <a:r>
              <a:rPr sz="2800" spc="-114" dirty="0">
                <a:latin typeface="Arial"/>
                <a:cs typeface="Arial"/>
              </a:rPr>
              <a:t>layer </a:t>
            </a:r>
            <a:r>
              <a:rPr sz="2800" spc="-150" dirty="0">
                <a:latin typeface="Arial"/>
                <a:cs typeface="Arial"/>
              </a:rPr>
              <a:t>receives </a:t>
            </a:r>
            <a:r>
              <a:rPr sz="2800" spc="-60" dirty="0">
                <a:latin typeface="Arial"/>
                <a:cs typeface="Arial"/>
              </a:rPr>
              <a:t>all </a:t>
            </a:r>
            <a:r>
              <a:rPr sz="2800" spc="-10" dirty="0">
                <a:latin typeface="Arial"/>
                <a:cs typeface="Arial"/>
              </a:rPr>
              <a:t>of </a:t>
            </a:r>
            <a:r>
              <a:rPr sz="2800" spc="-50" dirty="0">
                <a:latin typeface="Arial"/>
                <a:cs typeface="Arial"/>
              </a:rPr>
              <a:t>them</a:t>
            </a:r>
            <a:r>
              <a:rPr sz="2800" spc="-550" dirty="0">
                <a:latin typeface="Arial"/>
                <a:cs typeface="Arial"/>
              </a:rPr>
              <a:t> </a:t>
            </a:r>
            <a:r>
              <a:rPr sz="2800" spc="-90" dirty="0">
                <a:latin typeface="Arial"/>
                <a:cs typeface="Arial"/>
              </a:rPr>
              <a:t>correctly.</a:t>
            </a:r>
            <a:endParaRPr sz="28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Selective</a:t>
            </a:r>
            <a:r>
              <a:rPr spc="-290" dirty="0"/>
              <a:t> </a:t>
            </a:r>
            <a:r>
              <a:rPr spc="-195" dirty="0"/>
              <a:t>Repeat</a:t>
            </a:r>
          </a:p>
        </p:txBody>
      </p:sp>
      <p:sp>
        <p:nvSpPr>
          <p:cNvPr id="4" name="object 4"/>
          <p:cNvSpPr txBox="1"/>
          <p:nvPr/>
        </p:nvSpPr>
        <p:spPr>
          <a:xfrm>
            <a:off x="535940" y="832866"/>
            <a:ext cx="8564245" cy="5573395"/>
          </a:xfrm>
          <a:prstGeom prst="rect">
            <a:avLst/>
          </a:prstGeom>
        </p:spPr>
        <p:txBody>
          <a:bodyPr vert="horz" wrap="square" lIns="0" tIns="12065" rIns="0" bIns="0" rtlCol="0">
            <a:spAutoFit/>
          </a:bodyPr>
          <a:lstStyle/>
          <a:p>
            <a:pPr marL="12700" marR="351155">
              <a:lnSpc>
                <a:spcPct val="100000"/>
              </a:lnSpc>
              <a:spcBef>
                <a:spcPts val="95"/>
              </a:spcBef>
              <a:buChar char="•"/>
              <a:tabLst>
                <a:tab pos="297180" algn="l"/>
                <a:tab pos="297815" algn="l"/>
              </a:tabLst>
            </a:pPr>
            <a:r>
              <a:rPr sz="2800" spc="-85" dirty="0">
                <a:latin typeface="Arial"/>
                <a:cs typeface="Arial"/>
              </a:rPr>
              <a:t>In </a:t>
            </a:r>
            <a:r>
              <a:rPr sz="2800" spc="-60" dirty="0">
                <a:latin typeface="Arial"/>
                <a:cs typeface="Arial"/>
              </a:rPr>
              <a:t>this protocol </a:t>
            </a:r>
            <a:r>
              <a:rPr sz="2800" spc="-55" dirty="0">
                <a:latin typeface="Arial"/>
                <a:cs typeface="Arial"/>
              </a:rPr>
              <a:t>rather </a:t>
            </a:r>
            <a:r>
              <a:rPr sz="2800" spc="-60" dirty="0">
                <a:latin typeface="Arial"/>
                <a:cs typeface="Arial"/>
              </a:rPr>
              <a:t>than </a:t>
            </a:r>
            <a:r>
              <a:rPr sz="2800" spc="-135" dirty="0">
                <a:latin typeface="Arial"/>
                <a:cs typeface="Arial"/>
              </a:rPr>
              <a:t>discard </a:t>
            </a:r>
            <a:r>
              <a:rPr sz="2800" spc="-60" dirty="0">
                <a:latin typeface="Arial"/>
                <a:cs typeface="Arial"/>
              </a:rPr>
              <a:t>all </a:t>
            </a:r>
            <a:r>
              <a:rPr sz="2800" spc="-40" dirty="0">
                <a:latin typeface="Arial"/>
                <a:cs typeface="Arial"/>
              </a:rPr>
              <a:t>the </a:t>
            </a:r>
            <a:r>
              <a:rPr sz="2800" spc="-135" dirty="0">
                <a:latin typeface="Arial"/>
                <a:cs typeface="Arial"/>
              </a:rPr>
              <a:t>subsequent  </a:t>
            </a:r>
            <a:r>
              <a:rPr sz="2800" spc="-125" dirty="0">
                <a:latin typeface="Arial"/>
                <a:cs typeface="Arial"/>
              </a:rPr>
              <a:t>frames </a:t>
            </a:r>
            <a:r>
              <a:rPr sz="2800" spc="-55" dirty="0">
                <a:latin typeface="Arial"/>
                <a:cs typeface="Arial"/>
              </a:rPr>
              <a:t>following </a:t>
            </a:r>
            <a:r>
              <a:rPr sz="2800" spc="-220" dirty="0">
                <a:latin typeface="Arial"/>
                <a:cs typeface="Arial"/>
              </a:rPr>
              <a:t>a </a:t>
            </a:r>
            <a:r>
              <a:rPr sz="2800" spc="-170" dirty="0">
                <a:latin typeface="Arial"/>
                <a:cs typeface="Arial"/>
              </a:rPr>
              <a:t>damaged </a:t>
            </a:r>
            <a:r>
              <a:rPr sz="2800" spc="-25" dirty="0">
                <a:latin typeface="Arial"/>
                <a:cs typeface="Arial"/>
              </a:rPr>
              <a:t>or </a:t>
            </a:r>
            <a:r>
              <a:rPr sz="2800" spc="-65" dirty="0">
                <a:latin typeface="Arial"/>
                <a:cs typeface="Arial"/>
              </a:rPr>
              <a:t>lost </a:t>
            </a:r>
            <a:r>
              <a:rPr sz="2800" spc="-90" dirty="0">
                <a:latin typeface="Arial"/>
                <a:cs typeface="Arial"/>
              </a:rPr>
              <a:t>frame, </a:t>
            </a:r>
            <a:r>
              <a:rPr sz="2800" spc="-35" dirty="0">
                <a:latin typeface="Arial"/>
                <a:cs typeface="Arial"/>
              </a:rPr>
              <a:t>the </a:t>
            </a:r>
            <a:r>
              <a:rPr sz="2800" spc="-110" dirty="0">
                <a:latin typeface="Arial"/>
                <a:cs typeface="Arial"/>
              </a:rPr>
              <a:t>receiver's  data </a:t>
            </a:r>
            <a:r>
              <a:rPr sz="2800" spc="-50" dirty="0">
                <a:latin typeface="Arial"/>
                <a:cs typeface="Arial"/>
              </a:rPr>
              <a:t>link </a:t>
            </a:r>
            <a:r>
              <a:rPr sz="2800" spc="-114" dirty="0">
                <a:latin typeface="Arial"/>
                <a:cs typeface="Arial"/>
              </a:rPr>
              <a:t>layer </a:t>
            </a:r>
            <a:r>
              <a:rPr sz="2800" spc="-105" dirty="0">
                <a:latin typeface="Arial"/>
                <a:cs typeface="Arial"/>
              </a:rPr>
              <a:t>simply </a:t>
            </a:r>
            <a:r>
              <a:rPr sz="2800" spc="-130" dirty="0">
                <a:latin typeface="Arial"/>
                <a:cs typeface="Arial"/>
              </a:rPr>
              <a:t>stores </a:t>
            </a:r>
            <a:r>
              <a:rPr sz="2800" spc="-50" dirty="0">
                <a:latin typeface="Arial"/>
                <a:cs typeface="Arial"/>
              </a:rPr>
              <a:t>them </a:t>
            </a:r>
            <a:r>
              <a:rPr sz="2800" spc="-35" dirty="0">
                <a:latin typeface="Arial"/>
                <a:cs typeface="Arial"/>
              </a:rPr>
              <a:t>in</a:t>
            </a:r>
            <a:r>
              <a:rPr sz="2800" spc="-420" dirty="0">
                <a:latin typeface="Arial"/>
                <a:cs typeface="Arial"/>
              </a:rPr>
              <a:t> </a:t>
            </a:r>
            <a:r>
              <a:rPr sz="2800" spc="-90" dirty="0">
                <a:latin typeface="Arial"/>
                <a:cs typeface="Arial"/>
              </a:rPr>
              <a:t>buffers.</a:t>
            </a:r>
            <a:endParaRPr sz="2800" dirty="0">
              <a:latin typeface="Arial"/>
              <a:cs typeface="Arial"/>
            </a:endParaRPr>
          </a:p>
          <a:p>
            <a:pPr marL="12700" marR="118110">
              <a:lnSpc>
                <a:spcPct val="100000"/>
              </a:lnSpc>
              <a:buChar char="•"/>
              <a:tabLst>
                <a:tab pos="297180" algn="l"/>
                <a:tab pos="297815" algn="l"/>
              </a:tabLst>
            </a:pPr>
            <a:r>
              <a:rPr sz="2800" spc="-125" dirty="0">
                <a:latin typeface="Arial"/>
                <a:cs typeface="Arial"/>
              </a:rPr>
              <a:t>When </a:t>
            </a:r>
            <a:r>
              <a:rPr sz="2800" spc="-35" dirty="0">
                <a:latin typeface="Arial"/>
                <a:cs typeface="Arial"/>
              </a:rPr>
              <a:t>the </a:t>
            </a:r>
            <a:r>
              <a:rPr sz="2800" spc="-135" dirty="0">
                <a:latin typeface="Arial"/>
                <a:cs typeface="Arial"/>
              </a:rPr>
              <a:t>sender </a:t>
            </a:r>
            <a:r>
              <a:rPr sz="2800" spc="-165" dirty="0">
                <a:latin typeface="Arial"/>
                <a:cs typeface="Arial"/>
              </a:rPr>
              <a:t>does </a:t>
            </a:r>
            <a:r>
              <a:rPr sz="2800" spc="-10" dirty="0">
                <a:latin typeface="Arial"/>
                <a:cs typeface="Arial"/>
              </a:rPr>
              <a:t>not </a:t>
            </a:r>
            <a:r>
              <a:rPr sz="2800" spc="-125" dirty="0">
                <a:latin typeface="Arial"/>
                <a:cs typeface="Arial"/>
              </a:rPr>
              <a:t>receive </a:t>
            </a:r>
            <a:r>
              <a:rPr sz="2800" spc="-155" dirty="0">
                <a:latin typeface="Arial"/>
                <a:cs typeface="Arial"/>
              </a:rPr>
              <a:t>an</a:t>
            </a:r>
            <a:r>
              <a:rPr sz="2800" spc="-365" dirty="0">
                <a:latin typeface="Arial"/>
                <a:cs typeface="Arial"/>
              </a:rPr>
              <a:t> </a:t>
            </a:r>
            <a:r>
              <a:rPr sz="2800" spc="-114" dirty="0">
                <a:latin typeface="Arial"/>
                <a:cs typeface="Arial"/>
              </a:rPr>
              <a:t>acknowledgement  </a:t>
            </a:r>
            <a:r>
              <a:rPr sz="2800" spc="-15" dirty="0">
                <a:latin typeface="Arial"/>
                <a:cs typeface="Arial"/>
              </a:rPr>
              <a:t>for </a:t>
            </a:r>
            <a:r>
              <a:rPr sz="2800" spc="-35" dirty="0">
                <a:latin typeface="Arial"/>
                <a:cs typeface="Arial"/>
              </a:rPr>
              <a:t>the </a:t>
            </a:r>
            <a:r>
              <a:rPr sz="2800" spc="-25" dirty="0">
                <a:latin typeface="Arial"/>
                <a:cs typeface="Arial"/>
              </a:rPr>
              <a:t>first </a:t>
            </a:r>
            <a:r>
              <a:rPr sz="2800" spc="-90" dirty="0">
                <a:latin typeface="Arial"/>
                <a:cs typeface="Arial"/>
              </a:rPr>
              <a:t>frame </a:t>
            </a:r>
            <a:r>
              <a:rPr sz="2800" spc="-20" dirty="0">
                <a:latin typeface="Arial"/>
                <a:cs typeface="Arial"/>
              </a:rPr>
              <a:t>it's </a:t>
            </a:r>
            <a:r>
              <a:rPr sz="2800" spc="-15" dirty="0">
                <a:latin typeface="Arial"/>
                <a:cs typeface="Arial"/>
              </a:rPr>
              <a:t>timer </a:t>
            </a:r>
            <a:r>
              <a:rPr sz="2800" spc="-210" dirty="0">
                <a:latin typeface="Arial"/>
                <a:cs typeface="Arial"/>
              </a:rPr>
              <a:t>goes </a:t>
            </a:r>
            <a:r>
              <a:rPr sz="2800" spc="10" dirty="0">
                <a:latin typeface="Arial"/>
                <a:cs typeface="Arial"/>
              </a:rPr>
              <a:t>off </a:t>
            </a:r>
            <a:r>
              <a:rPr sz="2800" spc="-30" dirty="0">
                <a:latin typeface="Arial"/>
                <a:cs typeface="Arial"/>
              </a:rPr>
              <a:t>after </a:t>
            </a:r>
            <a:r>
              <a:rPr sz="2800" spc="-220" dirty="0">
                <a:latin typeface="Arial"/>
                <a:cs typeface="Arial"/>
              </a:rPr>
              <a:t>a </a:t>
            </a:r>
            <a:r>
              <a:rPr sz="2800" spc="-75" dirty="0">
                <a:latin typeface="Arial"/>
                <a:cs typeface="Arial"/>
              </a:rPr>
              <a:t>certain </a:t>
            </a:r>
            <a:r>
              <a:rPr sz="2800" spc="-25" dirty="0">
                <a:latin typeface="Arial"/>
                <a:cs typeface="Arial"/>
              </a:rPr>
              <a:t>time  </a:t>
            </a:r>
            <a:r>
              <a:rPr sz="2800" spc="-60" dirty="0">
                <a:latin typeface="Arial"/>
                <a:cs typeface="Arial"/>
              </a:rPr>
              <a:t>interval </a:t>
            </a:r>
            <a:r>
              <a:rPr sz="2800" spc="-135" dirty="0">
                <a:latin typeface="Arial"/>
                <a:cs typeface="Arial"/>
              </a:rPr>
              <a:t>and </a:t>
            </a:r>
            <a:r>
              <a:rPr sz="2800" spc="85" dirty="0">
                <a:latin typeface="Arial"/>
                <a:cs typeface="Arial"/>
              </a:rPr>
              <a:t>it</a:t>
            </a:r>
            <a:r>
              <a:rPr sz="2800" spc="-500" dirty="0">
                <a:latin typeface="Arial"/>
                <a:cs typeface="Arial"/>
              </a:rPr>
              <a:t> </a:t>
            </a:r>
            <a:r>
              <a:rPr sz="2800" spc="-85" dirty="0">
                <a:latin typeface="Arial"/>
                <a:cs typeface="Arial"/>
              </a:rPr>
              <a:t>retransmits </a:t>
            </a:r>
            <a:r>
              <a:rPr sz="2800" spc="-80" dirty="0">
                <a:latin typeface="Arial"/>
                <a:cs typeface="Arial"/>
              </a:rPr>
              <a:t>only </a:t>
            </a:r>
            <a:r>
              <a:rPr sz="2800" spc="-35" dirty="0">
                <a:latin typeface="Arial"/>
                <a:cs typeface="Arial"/>
              </a:rPr>
              <a:t>the </a:t>
            </a:r>
            <a:r>
              <a:rPr sz="2800" spc="-65" dirty="0">
                <a:latin typeface="Arial"/>
                <a:cs typeface="Arial"/>
              </a:rPr>
              <a:t>lost </a:t>
            </a:r>
            <a:r>
              <a:rPr sz="2800" spc="-85" dirty="0">
                <a:latin typeface="Arial"/>
                <a:cs typeface="Arial"/>
              </a:rPr>
              <a:t>frame.</a:t>
            </a:r>
            <a:endParaRPr sz="2800" dirty="0">
              <a:latin typeface="Arial"/>
              <a:cs typeface="Arial"/>
            </a:endParaRPr>
          </a:p>
          <a:p>
            <a:pPr marL="12700" marR="5080">
              <a:lnSpc>
                <a:spcPct val="100000"/>
              </a:lnSpc>
              <a:spcBef>
                <a:spcPts val="5"/>
              </a:spcBef>
              <a:buChar char="•"/>
              <a:tabLst>
                <a:tab pos="297180" algn="l"/>
                <a:tab pos="297815" algn="l"/>
              </a:tabLst>
            </a:pPr>
            <a:r>
              <a:rPr sz="2800" spc="-175" dirty="0">
                <a:latin typeface="Arial"/>
                <a:cs typeface="Arial"/>
              </a:rPr>
              <a:t>Assuming </a:t>
            </a:r>
            <a:r>
              <a:rPr sz="2800" spc="-40" dirty="0">
                <a:latin typeface="Arial"/>
                <a:cs typeface="Arial"/>
              </a:rPr>
              <a:t>error </a:t>
            </a:r>
            <a:r>
              <a:rPr sz="2800" spc="-80" dirty="0">
                <a:latin typeface="Arial"/>
                <a:cs typeface="Arial"/>
              </a:rPr>
              <a:t>- </a:t>
            </a:r>
            <a:r>
              <a:rPr sz="2800" spc="-70" dirty="0">
                <a:latin typeface="Arial"/>
                <a:cs typeface="Arial"/>
              </a:rPr>
              <a:t>free </a:t>
            </a:r>
            <a:r>
              <a:rPr sz="2800" spc="-114" dirty="0">
                <a:latin typeface="Arial"/>
                <a:cs typeface="Arial"/>
              </a:rPr>
              <a:t>transmission </a:t>
            </a:r>
            <a:r>
              <a:rPr sz="2800" spc="-60" dirty="0">
                <a:latin typeface="Arial"/>
                <a:cs typeface="Arial"/>
              </a:rPr>
              <a:t>this </a:t>
            </a:r>
            <a:r>
              <a:rPr sz="2800" spc="-40" dirty="0">
                <a:latin typeface="Arial"/>
                <a:cs typeface="Arial"/>
              </a:rPr>
              <a:t>time, </a:t>
            </a:r>
            <a:r>
              <a:rPr sz="2800" spc="-35" dirty="0">
                <a:latin typeface="Arial"/>
                <a:cs typeface="Arial"/>
              </a:rPr>
              <a:t>the</a:t>
            </a:r>
            <a:r>
              <a:rPr sz="2800" spc="-409" dirty="0">
                <a:latin typeface="Arial"/>
                <a:cs typeface="Arial"/>
              </a:rPr>
              <a:t> </a:t>
            </a:r>
            <a:r>
              <a:rPr sz="2800" spc="-130" dirty="0">
                <a:latin typeface="Arial"/>
                <a:cs typeface="Arial"/>
              </a:rPr>
              <a:t>sender's  </a:t>
            </a:r>
            <a:r>
              <a:rPr sz="2800" spc="-110" dirty="0">
                <a:latin typeface="Arial"/>
                <a:cs typeface="Arial"/>
              </a:rPr>
              <a:t>data </a:t>
            </a:r>
            <a:r>
              <a:rPr sz="2800" spc="-50" dirty="0">
                <a:latin typeface="Arial"/>
                <a:cs typeface="Arial"/>
              </a:rPr>
              <a:t>link </a:t>
            </a:r>
            <a:r>
              <a:rPr sz="2800" spc="-114" dirty="0">
                <a:latin typeface="Arial"/>
                <a:cs typeface="Arial"/>
              </a:rPr>
              <a:t>layer </a:t>
            </a:r>
            <a:r>
              <a:rPr sz="2800" spc="5" dirty="0">
                <a:latin typeface="Arial"/>
                <a:cs typeface="Arial"/>
              </a:rPr>
              <a:t>will </a:t>
            </a:r>
            <a:r>
              <a:rPr sz="2800" spc="-175" dirty="0">
                <a:latin typeface="Arial"/>
                <a:cs typeface="Arial"/>
              </a:rPr>
              <a:t>have </a:t>
            </a:r>
            <a:r>
              <a:rPr sz="2800" spc="-220" dirty="0">
                <a:latin typeface="Arial"/>
                <a:cs typeface="Arial"/>
              </a:rPr>
              <a:t>a </a:t>
            </a:r>
            <a:r>
              <a:rPr sz="2800" spc="-170" dirty="0">
                <a:latin typeface="Arial"/>
                <a:cs typeface="Arial"/>
              </a:rPr>
              <a:t>sequence </a:t>
            </a:r>
            <a:r>
              <a:rPr sz="2800" spc="-10" dirty="0">
                <a:latin typeface="Arial"/>
                <a:cs typeface="Arial"/>
              </a:rPr>
              <a:t>of </a:t>
            </a:r>
            <a:r>
              <a:rPr sz="2800" spc="-220" dirty="0">
                <a:latin typeface="Arial"/>
                <a:cs typeface="Arial"/>
              </a:rPr>
              <a:t>a </a:t>
            </a:r>
            <a:r>
              <a:rPr sz="2800" spc="-150" dirty="0">
                <a:latin typeface="Arial"/>
                <a:cs typeface="Arial"/>
              </a:rPr>
              <a:t>many </a:t>
            </a:r>
            <a:r>
              <a:rPr sz="2800" spc="-75" dirty="0">
                <a:latin typeface="Arial"/>
                <a:cs typeface="Arial"/>
              </a:rPr>
              <a:t>correct  </a:t>
            </a:r>
            <a:r>
              <a:rPr sz="2800" spc="-125" dirty="0">
                <a:latin typeface="Arial"/>
                <a:cs typeface="Arial"/>
              </a:rPr>
              <a:t>frames</a:t>
            </a:r>
            <a:r>
              <a:rPr sz="2800" spc="-140" dirty="0">
                <a:latin typeface="Arial"/>
                <a:cs typeface="Arial"/>
              </a:rPr>
              <a:t> </a:t>
            </a:r>
            <a:r>
              <a:rPr sz="2800" spc="-80" dirty="0">
                <a:latin typeface="Arial"/>
                <a:cs typeface="Arial"/>
              </a:rPr>
              <a:t>which</a:t>
            </a:r>
            <a:r>
              <a:rPr sz="2800" spc="-140" dirty="0">
                <a:latin typeface="Arial"/>
                <a:cs typeface="Arial"/>
              </a:rPr>
              <a:t> </a:t>
            </a:r>
            <a:r>
              <a:rPr sz="2800" spc="85" dirty="0">
                <a:latin typeface="Arial"/>
                <a:cs typeface="Arial"/>
              </a:rPr>
              <a:t>it</a:t>
            </a:r>
            <a:r>
              <a:rPr sz="2800" spc="-145" dirty="0">
                <a:latin typeface="Arial"/>
                <a:cs typeface="Arial"/>
              </a:rPr>
              <a:t> </a:t>
            </a:r>
            <a:r>
              <a:rPr sz="2800" spc="-180" dirty="0">
                <a:latin typeface="Arial"/>
                <a:cs typeface="Arial"/>
              </a:rPr>
              <a:t>can</a:t>
            </a:r>
            <a:r>
              <a:rPr sz="2800" spc="-150" dirty="0">
                <a:latin typeface="Arial"/>
                <a:cs typeface="Arial"/>
              </a:rPr>
              <a:t> </a:t>
            </a:r>
            <a:r>
              <a:rPr sz="2800" spc="-125" dirty="0">
                <a:latin typeface="Arial"/>
                <a:cs typeface="Arial"/>
              </a:rPr>
              <a:t>hand</a:t>
            </a:r>
            <a:r>
              <a:rPr sz="2800" spc="-114" dirty="0">
                <a:latin typeface="Arial"/>
                <a:cs typeface="Arial"/>
              </a:rPr>
              <a:t> </a:t>
            </a:r>
            <a:r>
              <a:rPr sz="2800" spc="-100" dirty="0">
                <a:latin typeface="Arial"/>
                <a:cs typeface="Arial"/>
              </a:rPr>
              <a:t>over</a:t>
            </a:r>
            <a:r>
              <a:rPr sz="2800" spc="-155" dirty="0">
                <a:latin typeface="Arial"/>
                <a:cs typeface="Arial"/>
              </a:rPr>
              <a:t> </a:t>
            </a:r>
            <a:r>
              <a:rPr sz="2800" spc="20" dirty="0">
                <a:latin typeface="Arial"/>
                <a:cs typeface="Arial"/>
              </a:rPr>
              <a:t>to</a:t>
            </a:r>
            <a:r>
              <a:rPr sz="2800" spc="-150" dirty="0">
                <a:latin typeface="Arial"/>
                <a:cs typeface="Arial"/>
              </a:rPr>
              <a:t> </a:t>
            </a:r>
            <a:r>
              <a:rPr sz="2800" spc="-35" dirty="0">
                <a:latin typeface="Arial"/>
                <a:cs typeface="Arial"/>
              </a:rPr>
              <a:t>the</a:t>
            </a:r>
            <a:r>
              <a:rPr sz="2800" spc="-135" dirty="0">
                <a:latin typeface="Arial"/>
                <a:cs typeface="Arial"/>
              </a:rPr>
              <a:t> </a:t>
            </a:r>
            <a:r>
              <a:rPr sz="2800" spc="-50" dirty="0">
                <a:latin typeface="Arial"/>
                <a:cs typeface="Arial"/>
              </a:rPr>
              <a:t>network</a:t>
            </a:r>
            <a:r>
              <a:rPr sz="2800" spc="-145" dirty="0">
                <a:latin typeface="Arial"/>
                <a:cs typeface="Arial"/>
              </a:rPr>
              <a:t> </a:t>
            </a:r>
            <a:r>
              <a:rPr sz="2800" spc="-155" dirty="0">
                <a:latin typeface="Arial"/>
                <a:cs typeface="Arial"/>
              </a:rPr>
              <a:t>layer.</a:t>
            </a:r>
            <a:endParaRPr sz="2800" dirty="0">
              <a:latin typeface="Arial"/>
              <a:cs typeface="Arial"/>
            </a:endParaRPr>
          </a:p>
          <a:p>
            <a:pPr marL="12700" marR="136525">
              <a:lnSpc>
                <a:spcPct val="100000"/>
              </a:lnSpc>
              <a:buChar char="•"/>
              <a:tabLst>
                <a:tab pos="297180" algn="l"/>
                <a:tab pos="297815" algn="l"/>
              </a:tabLst>
            </a:pPr>
            <a:r>
              <a:rPr sz="2800" spc="-215" dirty="0">
                <a:solidFill>
                  <a:srgbClr val="FF0000"/>
                </a:solidFill>
                <a:latin typeface="Arial"/>
                <a:cs typeface="Arial"/>
              </a:rPr>
              <a:t>Thus </a:t>
            </a:r>
            <a:r>
              <a:rPr sz="2800" spc="-55" dirty="0">
                <a:solidFill>
                  <a:srgbClr val="FF0000"/>
                </a:solidFill>
                <a:latin typeface="Arial"/>
                <a:cs typeface="Arial"/>
              </a:rPr>
              <a:t>there </a:t>
            </a:r>
            <a:r>
              <a:rPr sz="2800" spc="-145" dirty="0">
                <a:solidFill>
                  <a:srgbClr val="FF0000"/>
                </a:solidFill>
                <a:latin typeface="Arial"/>
                <a:cs typeface="Arial"/>
              </a:rPr>
              <a:t>is </a:t>
            </a:r>
            <a:r>
              <a:rPr sz="2800" spc="-195" dirty="0">
                <a:solidFill>
                  <a:srgbClr val="FF0000"/>
                </a:solidFill>
                <a:latin typeface="Arial"/>
                <a:cs typeface="Arial"/>
              </a:rPr>
              <a:t>less </a:t>
            </a:r>
            <a:r>
              <a:rPr sz="2800" spc="-120" dirty="0">
                <a:solidFill>
                  <a:srgbClr val="FF0000"/>
                </a:solidFill>
                <a:latin typeface="Arial"/>
                <a:cs typeface="Arial"/>
              </a:rPr>
              <a:t>overhead </a:t>
            </a:r>
            <a:r>
              <a:rPr sz="2800" spc="-35" dirty="0">
                <a:solidFill>
                  <a:srgbClr val="FF0000"/>
                </a:solidFill>
                <a:latin typeface="Arial"/>
                <a:cs typeface="Arial"/>
              </a:rPr>
              <a:t>in </a:t>
            </a:r>
            <a:r>
              <a:rPr sz="2800" spc="-110" dirty="0">
                <a:solidFill>
                  <a:srgbClr val="FF0000"/>
                </a:solidFill>
                <a:latin typeface="Arial"/>
                <a:cs typeface="Arial"/>
              </a:rPr>
              <a:t>retransmission </a:t>
            </a:r>
            <a:r>
              <a:rPr sz="2800" spc="-60" dirty="0">
                <a:solidFill>
                  <a:srgbClr val="FF0000"/>
                </a:solidFill>
                <a:latin typeface="Arial"/>
                <a:cs typeface="Arial"/>
              </a:rPr>
              <a:t>than </a:t>
            </a:r>
            <a:r>
              <a:rPr sz="2800" spc="-35" dirty="0">
                <a:solidFill>
                  <a:srgbClr val="FF0000"/>
                </a:solidFill>
                <a:latin typeface="Arial"/>
                <a:cs typeface="Arial"/>
              </a:rPr>
              <a:t>in</a:t>
            </a:r>
            <a:r>
              <a:rPr sz="2800" spc="-300" dirty="0">
                <a:solidFill>
                  <a:srgbClr val="FF0000"/>
                </a:solidFill>
                <a:latin typeface="Arial"/>
                <a:cs typeface="Arial"/>
              </a:rPr>
              <a:t> </a:t>
            </a:r>
            <a:r>
              <a:rPr sz="2800" spc="-35" dirty="0">
                <a:solidFill>
                  <a:srgbClr val="FF0000"/>
                </a:solidFill>
                <a:latin typeface="Arial"/>
                <a:cs typeface="Arial"/>
              </a:rPr>
              <a:t>the  </a:t>
            </a:r>
            <a:r>
              <a:rPr sz="2800" spc="-235" dirty="0">
                <a:solidFill>
                  <a:srgbClr val="FF0000"/>
                </a:solidFill>
                <a:latin typeface="Arial"/>
                <a:cs typeface="Arial"/>
              </a:rPr>
              <a:t>case </a:t>
            </a:r>
            <a:r>
              <a:rPr sz="2800" spc="-5" dirty="0">
                <a:solidFill>
                  <a:srgbClr val="FF0000"/>
                </a:solidFill>
                <a:latin typeface="Arial"/>
                <a:cs typeface="Arial"/>
              </a:rPr>
              <a:t>of </a:t>
            </a:r>
            <a:r>
              <a:rPr sz="2800" spc="-250" dirty="0">
                <a:solidFill>
                  <a:srgbClr val="FF0000"/>
                </a:solidFill>
                <a:latin typeface="Arial"/>
                <a:cs typeface="Arial"/>
              </a:rPr>
              <a:t>Go </a:t>
            </a:r>
            <a:r>
              <a:rPr sz="2800" spc="-229" dirty="0">
                <a:solidFill>
                  <a:srgbClr val="FF0000"/>
                </a:solidFill>
                <a:latin typeface="Arial"/>
                <a:cs typeface="Arial"/>
              </a:rPr>
              <a:t>Back </a:t>
            </a:r>
            <a:r>
              <a:rPr sz="2800" spc="-90" dirty="0">
                <a:solidFill>
                  <a:srgbClr val="FF0000"/>
                </a:solidFill>
                <a:latin typeface="Arial"/>
                <a:cs typeface="Arial"/>
              </a:rPr>
              <a:t>n</a:t>
            </a:r>
            <a:r>
              <a:rPr sz="2800" spc="10" dirty="0">
                <a:solidFill>
                  <a:srgbClr val="FF0000"/>
                </a:solidFill>
                <a:latin typeface="Arial"/>
                <a:cs typeface="Arial"/>
              </a:rPr>
              <a:t> </a:t>
            </a:r>
            <a:r>
              <a:rPr sz="2800" spc="-70" dirty="0" smtClean="0">
                <a:solidFill>
                  <a:srgbClr val="FF0000"/>
                </a:solidFill>
                <a:latin typeface="Arial"/>
                <a:cs typeface="Arial"/>
              </a:rPr>
              <a:t>protoco</a:t>
            </a:r>
            <a:r>
              <a:rPr lang="en-US" sz="2800" spc="-70" dirty="0" smtClean="0">
                <a:solidFill>
                  <a:srgbClr val="FF0000"/>
                </a:solidFill>
                <a:latin typeface="Arial"/>
                <a:cs typeface="Arial"/>
              </a:rPr>
              <a:t>l</a:t>
            </a:r>
            <a:r>
              <a:rPr sz="2800" spc="-70" dirty="0" smtClean="0">
                <a:solidFill>
                  <a:srgbClr val="FF0000"/>
                </a:solidFill>
                <a:latin typeface="Arial"/>
                <a:cs typeface="Arial"/>
              </a:rPr>
              <a:t>.</a:t>
            </a:r>
            <a:endParaRPr sz="2800" dirty="0">
              <a:solidFill>
                <a:srgbClr val="FF0000"/>
              </a:solidFill>
              <a:latin typeface="Arial"/>
              <a:cs typeface="Arial"/>
            </a:endParaRPr>
          </a:p>
          <a:p>
            <a:pPr marL="93345" marR="142240" indent="-80645">
              <a:lnSpc>
                <a:spcPct val="100000"/>
              </a:lnSpc>
              <a:buChar char="•"/>
              <a:tabLst>
                <a:tab pos="297180" algn="l"/>
                <a:tab pos="297815" algn="l"/>
              </a:tabLst>
            </a:pPr>
            <a:r>
              <a:rPr sz="2800" spc="-85" dirty="0">
                <a:latin typeface="Arial"/>
                <a:cs typeface="Arial"/>
              </a:rPr>
              <a:t>In </a:t>
            </a:r>
            <a:r>
              <a:rPr sz="2800" spc="-235" dirty="0">
                <a:latin typeface="Arial"/>
                <a:cs typeface="Arial"/>
              </a:rPr>
              <a:t>case </a:t>
            </a:r>
            <a:r>
              <a:rPr sz="2800" spc="-5" dirty="0">
                <a:latin typeface="Arial"/>
                <a:cs typeface="Arial"/>
              </a:rPr>
              <a:t>of </a:t>
            </a:r>
            <a:r>
              <a:rPr sz="2800" spc="-114" dirty="0">
                <a:latin typeface="Arial"/>
                <a:cs typeface="Arial"/>
              </a:rPr>
              <a:t>selective </a:t>
            </a:r>
            <a:r>
              <a:rPr sz="2800" spc="-85" dirty="0">
                <a:latin typeface="Arial"/>
                <a:cs typeface="Arial"/>
              </a:rPr>
              <a:t>repeat </a:t>
            </a:r>
            <a:r>
              <a:rPr sz="2800" spc="-60" dirty="0">
                <a:latin typeface="Arial"/>
                <a:cs typeface="Arial"/>
              </a:rPr>
              <a:t>protocol </a:t>
            </a:r>
            <a:r>
              <a:rPr sz="2800" spc="-35" dirty="0">
                <a:latin typeface="Arial"/>
                <a:cs typeface="Arial"/>
              </a:rPr>
              <a:t>the </a:t>
            </a:r>
            <a:r>
              <a:rPr sz="2800" spc="-55" dirty="0">
                <a:latin typeface="Arial"/>
                <a:cs typeface="Arial"/>
              </a:rPr>
              <a:t>window </a:t>
            </a:r>
            <a:r>
              <a:rPr sz="2800" spc="-210" dirty="0">
                <a:latin typeface="Arial"/>
                <a:cs typeface="Arial"/>
              </a:rPr>
              <a:t>size</a:t>
            </a:r>
            <a:r>
              <a:rPr sz="2800" spc="-585" dirty="0">
                <a:latin typeface="Arial"/>
                <a:cs typeface="Arial"/>
              </a:rPr>
              <a:t> </a:t>
            </a:r>
            <a:r>
              <a:rPr sz="2800" spc="-165" dirty="0">
                <a:latin typeface="Arial"/>
                <a:cs typeface="Arial"/>
              </a:rPr>
              <a:t>may  </a:t>
            </a:r>
            <a:r>
              <a:rPr sz="2800" spc="-130" dirty="0">
                <a:latin typeface="Arial"/>
                <a:cs typeface="Arial"/>
              </a:rPr>
              <a:t>be </a:t>
            </a:r>
            <a:r>
              <a:rPr sz="2800" spc="-110" dirty="0">
                <a:latin typeface="Arial"/>
                <a:cs typeface="Arial"/>
              </a:rPr>
              <a:t>calculated </a:t>
            </a:r>
            <a:r>
              <a:rPr sz="2800" spc="-265" dirty="0">
                <a:latin typeface="Arial"/>
                <a:cs typeface="Arial"/>
              </a:rPr>
              <a:t>as</a:t>
            </a:r>
            <a:r>
              <a:rPr sz="2800" spc="-200" dirty="0">
                <a:latin typeface="Arial"/>
                <a:cs typeface="Arial"/>
              </a:rPr>
              <a:t> </a:t>
            </a:r>
            <a:r>
              <a:rPr sz="2800" spc="-75" dirty="0">
                <a:latin typeface="Arial"/>
                <a:cs typeface="Arial"/>
              </a:rPr>
              <a:t>follows.</a:t>
            </a:r>
            <a:endParaRPr sz="2800" dirty="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2133600" cy="457200"/>
          </a:xfrm>
          <a:prstGeom prst="rect">
            <a:avLst/>
          </a:prstGeom>
        </p:spPr>
        <p:txBody>
          <a:bodyPr/>
          <a:lstStyle/>
          <a:p>
            <a:fld id="{B137AA6B-0C08-4D3F-8365-0734CDD56F17}" type="slidenum">
              <a:rPr lang="en-US"/>
              <a:pPr/>
              <a:t>32</a:t>
            </a:fld>
            <a:endParaRPr lang="en-US"/>
          </a:p>
        </p:txBody>
      </p:sp>
      <p:sp>
        <p:nvSpPr>
          <p:cNvPr id="7" name="Date Placeholder 6"/>
          <p:cNvSpPr>
            <a:spLocks noGrp="1"/>
          </p:cNvSpPr>
          <p:nvPr>
            <p:ph type="dt" sz="half" idx="4294967295"/>
          </p:nvPr>
        </p:nvSpPr>
        <p:spPr>
          <a:xfrm>
            <a:off x="457200" y="6245225"/>
            <a:ext cx="2133600" cy="476250"/>
          </a:xfrm>
          <a:prstGeom prst="rect">
            <a:avLst/>
          </a:prstGeom>
        </p:spPr>
        <p:txBody>
          <a:bodyPr/>
          <a:lstStyle/>
          <a:p>
            <a:r>
              <a:rPr lang="en-US"/>
              <a:t>CSIT 220 (Blum)</a:t>
            </a:r>
          </a:p>
        </p:txBody>
      </p:sp>
      <p:sp>
        <p:nvSpPr>
          <p:cNvPr id="21506" name="Rectangle 2"/>
          <p:cNvSpPr>
            <a:spLocks noGrp="1" noChangeArrowheads="1"/>
          </p:cNvSpPr>
          <p:nvPr>
            <p:ph type="title"/>
          </p:nvPr>
        </p:nvSpPr>
        <p:spPr>
          <a:xfrm>
            <a:off x="1180896" y="342138"/>
            <a:ext cx="5753304" cy="51371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Sliding Window Protocols</a:t>
            </a:r>
          </a:p>
        </p:txBody>
      </p:sp>
      <p:sp>
        <p:nvSpPr>
          <p:cNvPr id="21507"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There are variations within a windowing protocol.</a:t>
            </a:r>
          </a:p>
          <a:p>
            <a:pPr lvl="1"/>
            <a:r>
              <a:rPr lang="en-US" u="sng" dirty="0"/>
              <a:t>Go-back-n:</a:t>
            </a:r>
            <a:r>
              <a:rPr lang="en-US" dirty="0"/>
              <a:t> packets must be received in the order they were transmitted.  Receiver rejects any packet other than “the next one.”</a:t>
            </a:r>
          </a:p>
          <a:p>
            <a:pPr lvl="1"/>
            <a:r>
              <a:rPr lang="en-US" u="sng" dirty="0"/>
              <a:t>Selective repeat:</a:t>
            </a:r>
            <a:r>
              <a:rPr lang="en-US" dirty="0"/>
              <a:t> packets can arrive out of order, the receiver holds them and orders them before passing them to higher layer. </a:t>
            </a:r>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304800"/>
            <a:ext cx="15525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5036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248400"/>
            <a:ext cx="2133600" cy="457200"/>
          </a:xfrm>
          <a:prstGeom prst="rect">
            <a:avLst/>
          </a:prstGeom>
        </p:spPr>
        <p:txBody>
          <a:bodyPr/>
          <a:lstStyle/>
          <a:p>
            <a:fld id="{EA101B89-16AC-499F-A59C-35ADDDF1D1F7}" type="slidenum">
              <a:rPr lang="en-US"/>
              <a:pPr/>
              <a:t>33</a:t>
            </a:fld>
            <a:endParaRPr lang="en-US"/>
          </a:p>
        </p:txBody>
      </p:sp>
      <p:sp>
        <p:nvSpPr>
          <p:cNvPr id="6" name="Date Placeholder 5"/>
          <p:cNvSpPr>
            <a:spLocks noGrp="1"/>
          </p:cNvSpPr>
          <p:nvPr>
            <p:ph type="dt" sz="half" idx="4294967295"/>
          </p:nvPr>
        </p:nvSpPr>
        <p:spPr>
          <a:xfrm>
            <a:off x="457200" y="6245225"/>
            <a:ext cx="2133600" cy="476250"/>
          </a:xfrm>
          <a:prstGeom prst="rect">
            <a:avLst/>
          </a:prstGeom>
        </p:spPr>
        <p:txBody>
          <a:bodyPr/>
          <a:lstStyle/>
          <a:p>
            <a:r>
              <a:rPr lang="en-US"/>
              <a:t>CSIT 220 (Blum)</a:t>
            </a:r>
          </a:p>
        </p:txBody>
      </p:sp>
      <p:sp>
        <p:nvSpPr>
          <p:cNvPr id="78850" name="Rectangle 2"/>
          <p:cNvSpPr>
            <a:spLocks noGrp="1" noChangeArrowheads="1"/>
          </p:cNvSpPr>
          <p:nvPr>
            <p:ph type="title"/>
          </p:nvPr>
        </p:nvSpPr>
        <p:spPr>
          <a:xfrm>
            <a:off x="685800" y="4572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t>Comparing Protocols</a:t>
            </a:r>
          </a:p>
        </p:txBody>
      </p:sp>
      <p:sp>
        <p:nvSpPr>
          <p:cNvPr id="78851" name="Rectangle 3"/>
          <p:cNvSpPr>
            <a:spLocks noGrp="1" noChangeArrowheads="1"/>
          </p:cNvSpPr>
          <p:nvPr>
            <p:ph type="body" idx="1"/>
          </p:nvPr>
        </p:nvSpPr>
        <p:spPr>
          <a:xfrm>
            <a:off x="685800" y="1371600"/>
            <a:ext cx="7772400" cy="352742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dirty="0"/>
              <a:t>In </a:t>
            </a:r>
            <a:r>
              <a:rPr lang="en-US" b="1" dirty="0"/>
              <a:t>Go-Back-N</a:t>
            </a:r>
            <a:r>
              <a:rPr lang="en-US" dirty="0"/>
              <a:t>, if the timer set by sender expires without an acknowledgement, the protocol resends every outstanding frame in the window.</a:t>
            </a:r>
          </a:p>
          <a:p>
            <a:r>
              <a:rPr lang="en-US" dirty="0"/>
              <a:t>In </a:t>
            </a:r>
            <a:r>
              <a:rPr lang="en-US" b="1" dirty="0"/>
              <a:t>Selective Repeat</a:t>
            </a:r>
            <a:r>
              <a:rPr lang="en-US" dirty="0"/>
              <a:t>, if timer expires only one packet must be sent. Allows for out-of-order packets. But requires more work on receiver’s part.</a:t>
            </a:r>
          </a:p>
        </p:txBody>
      </p:sp>
    </p:spTree>
    <p:extLst>
      <p:ext uri="{BB962C8B-B14F-4D97-AF65-F5344CB8AC3E}">
        <p14:creationId xmlns:p14="http://schemas.microsoft.com/office/powerpoint/2010/main" val="55583137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538987" y="6807"/>
            <a:ext cx="6082665" cy="514350"/>
          </a:xfrm>
          <a:prstGeom prst="rect">
            <a:avLst/>
          </a:prstGeom>
        </p:spPr>
        <p:txBody>
          <a:bodyPr vert="horz" wrap="square" lIns="0" tIns="13335" rIns="0" bIns="0" rtlCol="0">
            <a:spAutoFit/>
          </a:bodyPr>
          <a:lstStyle/>
          <a:p>
            <a:pPr marL="12700">
              <a:lnSpc>
                <a:spcPct val="100000"/>
              </a:lnSpc>
              <a:spcBef>
                <a:spcPts val="105"/>
              </a:spcBef>
            </a:pPr>
            <a:r>
              <a:rPr spc="-265" dirty="0"/>
              <a:t>The </a:t>
            </a:r>
            <a:r>
              <a:rPr spc="-75" dirty="0"/>
              <a:t>Medium </a:t>
            </a:r>
            <a:r>
              <a:rPr spc="-185" dirty="0"/>
              <a:t>Access Sublayer</a:t>
            </a:r>
            <a:r>
              <a:rPr spc="-550" dirty="0"/>
              <a:t> </a:t>
            </a:r>
            <a:r>
              <a:rPr spc="-70" dirty="0"/>
              <a:t>(MAC)</a:t>
            </a:r>
          </a:p>
        </p:txBody>
      </p:sp>
      <p:sp>
        <p:nvSpPr>
          <p:cNvPr id="4" name="object 4"/>
          <p:cNvSpPr txBox="1"/>
          <p:nvPr/>
        </p:nvSpPr>
        <p:spPr>
          <a:xfrm>
            <a:off x="159512" y="546861"/>
            <a:ext cx="8109584" cy="6012180"/>
          </a:xfrm>
          <a:prstGeom prst="rect">
            <a:avLst/>
          </a:prstGeom>
        </p:spPr>
        <p:txBody>
          <a:bodyPr vert="horz" wrap="square" lIns="0" tIns="15875" rIns="0" bIns="0" rtlCol="0">
            <a:spAutoFit/>
          </a:bodyPr>
          <a:lstStyle/>
          <a:p>
            <a:pPr marL="12700" marR="488950" indent="375920">
              <a:lnSpc>
                <a:spcPts val="3460"/>
              </a:lnSpc>
              <a:spcBef>
                <a:spcPts val="125"/>
              </a:spcBef>
              <a:buSzPct val="114285"/>
              <a:buChar char="•"/>
              <a:tabLst>
                <a:tab pos="808355" algn="l"/>
                <a:tab pos="808990" algn="l"/>
                <a:tab pos="860425" algn="l"/>
              </a:tabLst>
            </a:pPr>
            <a:r>
              <a:rPr sz="2800" spc="-185" dirty="0">
                <a:latin typeface="Arial"/>
                <a:cs typeface="Arial"/>
              </a:rPr>
              <a:t>This </a:t>
            </a:r>
            <a:r>
              <a:rPr sz="2800" spc="-105" dirty="0">
                <a:latin typeface="Arial"/>
                <a:cs typeface="Arial"/>
              </a:rPr>
              <a:t>section </a:t>
            </a:r>
            <a:r>
              <a:rPr sz="2800" spc="-160" dirty="0">
                <a:latin typeface="Arial"/>
                <a:cs typeface="Arial"/>
              </a:rPr>
              <a:t>deals </a:t>
            </a:r>
            <a:r>
              <a:rPr sz="2800" spc="15" dirty="0">
                <a:latin typeface="Arial"/>
                <a:cs typeface="Arial"/>
              </a:rPr>
              <a:t>with </a:t>
            </a:r>
            <a:r>
              <a:rPr sz="2800" spc="-130" dirty="0">
                <a:latin typeface="Arial"/>
                <a:cs typeface="Arial"/>
              </a:rPr>
              <a:t>broadcast </a:t>
            </a:r>
            <a:r>
              <a:rPr sz="2800" spc="-85" dirty="0">
                <a:latin typeface="Arial"/>
                <a:cs typeface="Arial"/>
              </a:rPr>
              <a:t>networks</a:t>
            </a:r>
            <a:r>
              <a:rPr sz="2800" spc="-280" dirty="0">
                <a:latin typeface="Arial"/>
                <a:cs typeface="Arial"/>
              </a:rPr>
              <a:t> </a:t>
            </a:r>
            <a:r>
              <a:rPr sz="2800" spc="-135" dirty="0">
                <a:latin typeface="Arial"/>
                <a:cs typeface="Arial"/>
              </a:rPr>
              <a:t>and  </a:t>
            </a:r>
            <a:r>
              <a:rPr sz="2800" spc="-10" dirty="0">
                <a:latin typeface="Arial"/>
                <a:cs typeface="Arial"/>
              </a:rPr>
              <a:t>their		</a:t>
            </a:r>
            <a:r>
              <a:rPr sz="2800" spc="-85" dirty="0">
                <a:latin typeface="Arial"/>
                <a:cs typeface="Arial"/>
              </a:rPr>
              <a:t>protocols.</a:t>
            </a:r>
            <a:endParaRPr sz="2800">
              <a:latin typeface="Arial"/>
              <a:cs typeface="Arial"/>
            </a:endParaRPr>
          </a:p>
          <a:p>
            <a:pPr marL="673735" indent="-285115">
              <a:lnSpc>
                <a:spcPts val="3225"/>
              </a:lnSpc>
              <a:buChar char="•"/>
              <a:tabLst>
                <a:tab pos="673735" algn="l"/>
                <a:tab pos="674370" algn="l"/>
              </a:tabLst>
            </a:pPr>
            <a:r>
              <a:rPr sz="2800" spc="-204" dirty="0">
                <a:latin typeface="Arial"/>
                <a:cs typeface="Arial"/>
              </a:rPr>
              <a:t>The </a:t>
            </a:r>
            <a:r>
              <a:rPr sz="2800" spc="-170" dirty="0">
                <a:latin typeface="Arial"/>
                <a:cs typeface="Arial"/>
              </a:rPr>
              <a:t>basic </a:t>
            </a:r>
            <a:r>
              <a:rPr sz="2800" spc="-120" dirty="0">
                <a:latin typeface="Arial"/>
                <a:cs typeface="Arial"/>
              </a:rPr>
              <a:t>idea </a:t>
            </a:r>
            <a:r>
              <a:rPr sz="2800" spc="-90" dirty="0">
                <a:latin typeface="Arial"/>
                <a:cs typeface="Arial"/>
              </a:rPr>
              <a:t>behind </a:t>
            </a:r>
            <a:r>
              <a:rPr sz="2800" spc="-130" dirty="0">
                <a:latin typeface="Arial"/>
                <a:cs typeface="Arial"/>
              </a:rPr>
              <a:t>broadcast</a:t>
            </a:r>
            <a:r>
              <a:rPr sz="2800" spc="-75" dirty="0">
                <a:latin typeface="Arial"/>
                <a:cs typeface="Arial"/>
              </a:rPr>
              <a:t> </a:t>
            </a:r>
            <a:r>
              <a:rPr sz="2800" spc="-85" dirty="0">
                <a:latin typeface="Arial"/>
                <a:cs typeface="Arial"/>
              </a:rPr>
              <a:t>networks</a:t>
            </a:r>
            <a:endParaRPr sz="2800">
              <a:latin typeface="Arial"/>
              <a:cs typeface="Arial"/>
            </a:endParaRPr>
          </a:p>
          <a:p>
            <a:pPr marL="12700" marR="165735">
              <a:lnSpc>
                <a:spcPct val="100000"/>
              </a:lnSpc>
            </a:pPr>
            <a:r>
              <a:rPr sz="2800" spc="-145" dirty="0">
                <a:latin typeface="Arial"/>
                <a:cs typeface="Arial"/>
              </a:rPr>
              <a:t>is </a:t>
            </a:r>
            <a:r>
              <a:rPr sz="2800" spc="-75" dirty="0">
                <a:latin typeface="Arial"/>
                <a:cs typeface="Arial"/>
              </a:rPr>
              <a:t>how </a:t>
            </a:r>
            <a:r>
              <a:rPr sz="2800" spc="20" dirty="0">
                <a:latin typeface="Arial"/>
                <a:cs typeface="Arial"/>
              </a:rPr>
              <a:t>to </a:t>
            </a:r>
            <a:r>
              <a:rPr sz="2800" spc="-70" dirty="0">
                <a:latin typeface="Arial"/>
                <a:cs typeface="Arial"/>
              </a:rPr>
              <a:t>determine </a:t>
            </a:r>
            <a:r>
              <a:rPr sz="2800" spc="-65" dirty="0">
                <a:latin typeface="Arial"/>
                <a:cs typeface="Arial"/>
              </a:rPr>
              <a:t>who </a:t>
            </a:r>
            <a:r>
              <a:rPr sz="2800" spc="-150" dirty="0">
                <a:latin typeface="Arial"/>
                <a:cs typeface="Arial"/>
              </a:rPr>
              <a:t>gets </a:t>
            </a:r>
            <a:r>
              <a:rPr sz="2800" spc="20" dirty="0">
                <a:latin typeface="Arial"/>
                <a:cs typeface="Arial"/>
              </a:rPr>
              <a:t>to</a:t>
            </a:r>
            <a:r>
              <a:rPr sz="2800" spc="-590" dirty="0">
                <a:latin typeface="Arial"/>
                <a:cs typeface="Arial"/>
              </a:rPr>
              <a:t> </a:t>
            </a:r>
            <a:r>
              <a:rPr sz="2800" spc="-190" dirty="0">
                <a:latin typeface="Arial"/>
                <a:cs typeface="Arial"/>
              </a:rPr>
              <a:t>use </a:t>
            </a:r>
            <a:r>
              <a:rPr sz="2800" spc="-35" dirty="0">
                <a:latin typeface="Arial"/>
                <a:cs typeface="Arial"/>
              </a:rPr>
              <a:t>the </a:t>
            </a:r>
            <a:r>
              <a:rPr sz="2800" spc="-125" dirty="0">
                <a:latin typeface="Arial"/>
                <a:cs typeface="Arial"/>
              </a:rPr>
              <a:t>channel </a:t>
            </a:r>
            <a:r>
              <a:rPr sz="2800" spc="-95" dirty="0">
                <a:latin typeface="Arial"/>
                <a:cs typeface="Arial"/>
              </a:rPr>
              <a:t>when  </a:t>
            </a:r>
            <a:r>
              <a:rPr sz="2800" spc="-150" dirty="0">
                <a:latin typeface="Arial"/>
                <a:cs typeface="Arial"/>
              </a:rPr>
              <a:t>many </a:t>
            </a:r>
            <a:r>
              <a:rPr sz="2800" spc="-180" dirty="0">
                <a:latin typeface="Arial"/>
                <a:cs typeface="Arial"/>
              </a:rPr>
              <a:t>users </a:t>
            </a:r>
            <a:r>
              <a:rPr sz="2800" spc="-60" dirty="0">
                <a:latin typeface="Arial"/>
                <a:cs typeface="Arial"/>
              </a:rPr>
              <a:t>want </a:t>
            </a:r>
            <a:r>
              <a:rPr sz="2800" spc="20" dirty="0">
                <a:latin typeface="Arial"/>
                <a:cs typeface="Arial"/>
              </a:rPr>
              <a:t>to </a:t>
            </a:r>
            <a:r>
              <a:rPr sz="2800" spc="-55" dirty="0">
                <a:latin typeface="Arial"/>
                <a:cs typeface="Arial"/>
              </a:rPr>
              <a:t>transmit </a:t>
            </a:r>
            <a:r>
              <a:rPr sz="2800" spc="-100" dirty="0">
                <a:latin typeface="Arial"/>
                <a:cs typeface="Arial"/>
              </a:rPr>
              <a:t>over</a:t>
            </a:r>
            <a:r>
              <a:rPr sz="2800" spc="-400" dirty="0">
                <a:latin typeface="Arial"/>
                <a:cs typeface="Arial"/>
              </a:rPr>
              <a:t> </a:t>
            </a:r>
            <a:r>
              <a:rPr sz="2800" spc="35" dirty="0">
                <a:latin typeface="Arial"/>
                <a:cs typeface="Arial"/>
              </a:rPr>
              <a:t>it.</a:t>
            </a:r>
            <a:endParaRPr sz="2800">
              <a:latin typeface="Arial"/>
              <a:cs typeface="Arial"/>
            </a:endParaRPr>
          </a:p>
          <a:p>
            <a:pPr marL="579120" marR="95250" indent="-190500">
              <a:lnSpc>
                <a:spcPct val="100000"/>
              </a:lnSpc>
              <a:spcBef>
                <a:spcPts val="5"/>
              </a:spcBef>
              <a:buChar char="•"/>
              <a:tabLst>
                <a:tab pos="593725" algn="l"/>
                <a:tab pos="911860" algn="l"/>
                <a:tab pos="3492500" algn="l"/>
              </a:tabLst>
            </a:pPr>
            <a:r>
              <a:rPr sz="2800" spc="-204" dirty="0">
                <a:latin typeface="Arial"/>
                <a:cs typeface="Arial"/>
              </a:rPr>
              <a:t>The</a:t>
            </a:r>
            <a:r>
              <a:rPr sz="2800" spc="-140" dirty="0">
                <a:latin typeface="Arial"/>
                <a:cs typeface="Arial"/>
              </a:rPr>
              <a:t> </a:t>
            </a:r>
            <a:r>
              <a:rPr sz="2800" spc="-85" dirty="0">
                <a:latin typeface="Arial"/>
                <a:cs typeface="Arial"/>
              </a:rPr>
              <a:t>protocols</a:t>
            </a:r>
            <a:r>
              <a:rPr sz="2800" spc="-120" dirty="0">
                <a:latin typeface="Arial"/>
                <a:cs typeface="Arial"/>
              </a:rPr>
              <a:t> </a:t>
            </a:r>
            <a:r>
              <a:rPr sz="2800" spc="-170" dirty="0">
                <a:latin typeface="Arial"/>
                <a:cs typeface="Arial"/>
              </a:rPr>
              <a:t>used	</a:t>
            </a:r>
            <a:r>
              <a:rPr sz="2800" spc="25" dirty="0">
                <a:latin typeface="Arial"/>
                <a:cs typeface="Arial"/>
              </a:rPr>
              <a:t>to </a:t>
            </a:r>
            <a:r>
              <a:rPr sz="2800" spc="-70" dirty="0">
                <a:latin typeface="Arial"/>
                <a:cs typeface="Arial"/>
              </a:rPr>
              <a:t>determine </a:t>
            </a:r>
            <a:r>
              <a:rPr sz="2800" spc="-65" dirty="0">
                <a:latin typeface="Arial"/>
                <a:cs typeface="Arial"/>
              </a:rPr>
              <a:t>who </a:t>
            </a:r>
            <a:r>
              <a:rPr sz="2800" spc="-210" dirty="0">
                <a:latin typeface="Arial"/>
                <a:cs typeface="Arial"/>
              </a:rPr>
              <a:t>goes </a:t>
            </a:r>
            <a:r>
              <a:rPr sz="2800" spc="-85" dirty="0">
                <a:latin typeface="Arial"/>
                <a:cs typeface="Arial"/>
              </a:rPr>
              <a:t>next</a:t>
            </a:r>
            <a:r>
              <a:rPr sz="2800" spc="-434" dirty="0">
                <a:latin typeface="Arial"/>
                <a:cs typeface="Arial"/>
              </a:rPr>
              <a:t> </a:t>
            </a:r>
            <a:r>
              <a:rPr sz="2800" spc="-95" dirty="0">
                <a:latin typeface="Arial"/>
                <a:cs typeface="Arial"/>
              </a:rPr>
              <a:t>on  </a:t>
            </a:r>
            <a:r>
              <a:rPr sz="2800" spc="-220" dirty="0">
                <a:latin typeface="Arial"/>
                <a:cs typeface="Arial"/>
              </a:rPr>
              <a:t>a	</a:t>
            </a:r>
            <a:r>
              <a:rPr sz="2800" spc="-130" dirty="0">
                <a:latin typeface="Arial"/>
                <a:cs typeface="Arial"/>
              </a:rPr>
              <a:t>multiaccess</a:t>
            </a:r>
            <a:r>
              <a:rPr sz="2800" spc="-135" dirty="0">
                <a:latin typeface="Arial"/>
                <a:cs typeface="Arial"/>
              </a:rPr>
              <a:t> </a:t>
            </a:r>
            <a:r>
              <a:rPr sz="2800" spc="-125" dirty="0">
                <a:latin typeface="Arial"/>
                <a:cs typeface="Arial"/>
              </a:rPr>
              <a:t>channel</a:t>
            </a:r>
            <a:endParaRPr sz="2800">
              <a:latin typeface="Arial"/>
              <a:cs typeface="Arial"/>
            </a:endParaRPr>
          </a:p>
          <a:p>
            <a:pPr marL="1875155" marR="5080" indent="-1537970">
              <a:lnSpc>
                <a:spcPct val="100000"/>
              </a:lnSpc>
            </a:pPr>
            <a:r>
              <a:rPr sz="2800" spc="-114" dirty="0">
                <a:latin typeface="Arial"/>
                <a:cs typeface="Arial"/>
              </a:rPr>
              <a:t>belong </a:t>
            </a:r>
            <a:r>
              <a:rPr sz="2800" spc="20" dirty="0">
                <a:latin typeface="Arial"/>
                <a:cs typeface="Arial"/>
              </a:rPr>
              <a:t>to </a:t>
            </a:r>
            <a:r>
              <a:rPr sz="2800" spc="-220" dirty="0">
                <a:latin typeface="Arial"/>
                <a:cs typeface="Arial"/>
              </a:rPr>
              <a:t>a </a:t>
            </a:r>
            <a:r>
              <a:rPr sz="2800" spc="-135" dirty="0">
                <a:latin typeface="Arial"/>
                <a:cs typeface="Arial"/>
              </a:rPr>
              <a:t>sublayer </a:t>
            </a:r>
            <a:r>
              <a:rPr sz="2800" spc="-10" dirty="0">
                <a:latin typeface="Arial"/>
                <a:cs typeface="Arial"/>
              </a:rPr>
              <a:t>of </a:t>
            </a:r>
            <a:r>
              <a:rPr sz="2800" spc="-35" dirty="0">
                <a:latin typeface="Arial"/>
                <a:cs typeface="Arial"/>
              </a:rPr>
              <a:t>the </a:t>
            </a:r>
            <a:r>
              <a:rPr sz="2800" spc="-110" dirty="0">
                <a:latin typeface="Arial"/>
                <a:cs typeface="Arial"/>
              </a:rPr>
              <a:t>data </a:t>
            </a:r>
            <a:r>
              <a:rPr sz="2800" spc="-50" dirty="0">
                <a:latin typeface="Arial"/>
                <a:cs typeface="Arial"/>
              </a:rPr>
              <a:t>link</a:t>
            </a:r>
            <a:r>
              <a:rPr sz="2800" spc="-530" dirty="0">
                <a:latin typeface="Arial"/>
                <a:cs typeface="Arial"/>
              </a:rPr>
              <a:t> </a:t>
            </a:r>
            <a:r>
              <a:rPr sz="2800" spc="-114" dirty="0">
                <a:latin typeface="Arial"/>
                <a:cs typeface="Arial"/>
              </a:rPr>
              <a:t>layer called </a:t>
            </a:r>
            <a:r>
              <a:rPr sz="2800" b="1" spc="-75" dirty="0">
                <a:latin typeface="Trebuchet MS"/>
                <a:cs typeface="Trebuchet MS"/>
              </a:rPr>
              <a:t>MAC.  </a:t>
            </a:r>
            <a:r>
              <a:rPr sz="2800" b="1" spc="-190" dirty="0">
                <a:latin typeface="Trebuchet MS"/>
                <a:cs typeface="Trebuchet MS"/>
              </a:rPr>
              <a:t>Pure</a:t>
            </a:r>
            <a:r>
              <a:rPr sz="2800" b="1" spc="-200" dirty="0">
                <a:latin typeface="Trebuchet MS"/>
                <a:cs typeface="Trebuchet MS"/>
              </a:rPr>
              <a:t> </a:t>
            </a:r>
            <a:r>
              <a:rPr sz="2800" b="1" spc="-165" dirty="0">
                <a:latin typeface="Trebuchet MS"/>
                <a:cs typeface="Trebuchet MS"/>
              </a:rPr>
              <a:t>ALOHA</a:t>
            </a:r>
            <a:endParaRPr sz="2800">
              <a:latin typeface="Trebuchet MS"/>
              <a:cs typeface="Trebuchet MS"/>
            </a:endParaRPr>
          </a:p>
          <a:p>
            <a:pPr marL="1551940">
              <a:lnSpc>
                <a:spcPct val="100000"/>
              </a:lnSpc>
            </a:pPr>
            <a:r>
              <a:rPr sz="2800" b="1" spc="-150" dirty="0">
                <a:latin typeface="Trebuchet MS"/>
                <a:cs typeface="Trebuchet MS"/>
              </a:rPr>
              <a:t>Slotted</a:t>
            </a:r>
            <a:r>
              <a:rPr sz="2800" b="1" spc="-200" dirty="0">
                <a:latin typeface="Trebuchet MS"/>
                <a:cs typeface="Trebuchet MS"/>
              </a:rPr>
              <a:t> </a:t>
            </a:r>
            <a:r>
              <a:rPr sz="2800" b="1" spc="-165" dirty="0">
                <a:latin typeface="Trebuchet MS"/>
                <a:cs typeface="Trebuchet MS"/>
              </a:rPr>
              <a:t>ALOHA</a:t>
            </a:r>
            <a:endParaRPr sz="2800">
              <a:latin typeface="Trebuchet MS"/>
              <a:cs typeface="Trebuchet MS"/>
            </a:endParaRPr>
          </a:p>
          <a:p>
            <a:pPr marL="1065530" marR="2002789" indent="-163195">
              <a:lnSpc>
                <a:spcPct val="100000"/>
              </a:lnSpc>
              <a:tabLst>
                <a:tab pos="2562860" algn="l"/>
              </a:tabLst>
            </a:pPr>
            <a:r>
              <a:rPr sz="2800" b="1" spc="-150" dirty="0">
                <a:latin typeface="Trebuchet MS"/>
                <a:cs typeface="Trebuchet MS"/>
              </a:rPr>
              <a:t>Nonpersistent </a:t>
            </a:r>
            <a:r>
              <a:rPr sz="2800" b="1" spc="-20" dirty="0">
                <a:latin typeface="Trebuchet MS"/>
                <a:cs typeface="Trebuchet MS"/>
              </a:rPr>
              <a:t>CSMA </a:t>
            </a:r>
            <a:r>
              <a:rPr sz="2800" b="1" spc="-185" dirty="0">
                <a:latin typeface="Trebuchet MS"/>
                <a:cs typeface="Trebuchet MS"/>
              </a:rPr>
              <a:t>(Carrier</a:t>
            </a:r>
            <a:r>
              <a:rPr sz="2800" b="1" spc="-385" dirty="0">
                <a:latin typeface="Trebuchet MS"/>
                <a:cs typeface="Trebuchet MS"/>
              </a:rPr>
              <a:t> </a:t>
            </a:r>
            <a:r>
              <a:rPr sz="2800" b="1" spc="-155" dirty="0">
                <a:latin typeface="Trebuchet MS"/>
                <a:cs typeface="Trebuchet MS"/>
              </a:rPr>
              <a:t>Sense  </a:t>
            </a:r>
            <a:r>
              <a:rPr sz="2800" b="1" spc="-95" dirty="0">
                <a:latin typeface="Trebuchet MS"/>
                <a:cs typeface="Trebuchet MS"/>
              </a:rPr>
              <a:t>Multiple	</a:t>
            </a:r>
            <a:r>
              <a:rPr sz="2800" b="1" spc="-170" dirty="0">
                <a:latin typeface="Trebuchet MS"/>
                <a:cs typeface="Trebuchet MS"/>
              </a:rPr>
              <a:t>Access)</a:t>
            </a:r>
            <a:endParaRPr sz="2800">
              <a:latin typeface="Trebuchet MS"/>
              <a:cs typeface="Trebuchet MS"/>
            </a:endParaRPr>
          </a:p>
          <a:p>
            <a:pPr marL="660400" marR="1420495" indent="405130">
              <a:lnSpc>
                <a:spcPct val="100000"/>
              </a:lnSpc>
              <a:spcBef>
                <a:spcPts val="5"/>
              </a:spcBef>
            </a:pPr>
            <a:r>
              <a:rPr sz="2800" b="1" spc="-180" dirty="0">
                <a:latin typeface="Trebuchet MS"/>
                <a:cs typeface="Trebuchet MS"/>
              </a:rPr>
              <a:t>1-Persistent </a:t>
            </a:r>
            <a:r>
              <a:rPr sz="2800" b="1" spc="-40" dirty="0">
                <a:latin typeface="Trebuchet MS"/>
                <a:cs typeface="Trebuchet MS"/>
              </a:rPr>
              <a:t>CSMA/CD </a:t>
            </a:r>
            <a:r>
              <a:rPr sz="2800" b="1" spc="-185" dirty="0">
                <a:latin typeface="Trebuchet MS"/>
                <a:cs typeface="Trebuchet MS"/>
              </a:rPr>
              <a:t>(Carrier </a:t>
            </a:r>
            <a:r>
              <a:rPr sz="2800" b="1" spc="-155" dirty="0">
                <a:latin typeface="Trebuchet MS"/>
                <a:cs typeface="Trebuchet MS"/>
              </a:rPr>
              <a:t>Sense  </a:t>
            </a:r>
            <a:r>
              <a:rPr sz="2800" b="1" spc="-95" dirty="0">
                <a:latin typeface="Trebuchet MS"/>
                <a:cs typeface="Trebuchet MS"/>
              </a:rPr>
              <a:t>Multiple </a:t>
            </a:r>
            <a:r>
              <a:rPr sz="2800" b="1" spc="-165" dirty="0">
                <a:latin typeface="Trebuchet MS"/>
                <a:cs typeface="Trebuchet MS"/>
              </a:rPr>
              <a:t>Access </a:t>
            </a:r>
            <a:r>
              <a:rPr sz="2800" b="1" spc="-145" dirty="0">
                <a:latin typeface="Trebuchet MS"/>
                <a:cs typeface="Trebuchet MS"/>
              </a:rPr>
              <a:t>with </a:t>
            </a:r>
            <a:r>
              <a:rPr sz="2800" b="1" spc="-140" dirty="0">
                <a:latin typeface="Trebuchet MS"/>
                <a:cs typeface="Trebuchet MS"/>
              </a:rPr>
              <a:t>Collision</a:t>
            </a:r>
            <a:r>
              <a:rPr sz="2800" b="1" spc="-420" dirty="0">
                <a:latin typeface="Trebuchet MS"/>
                <a:cs typeface="Trebuchet MS"/>
              </a:rPr>
              <a:t> </a:t>
            </a:r>
            <a:r>
              <a:rPr sz="2800" b="1" spc="-165" dirty="0">
                <a:latin typeface="Trebuchet MS"/>
                <a:cs typeface="Trebuchet MS"/>
              </a:rPr>
              <a:t>Detection)</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raka_000\Desktop\Multiple access protoc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143000"/>
            <a:ext cx="85344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24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3877985"/>
          </a:xfrm>
        </p:spPr>
        <p:txBody>
          <a:bodyPr/>
          <a:lstStyle/>
          <a:p>
            <a:r>
              <a:rPr lang="en-US" dirty="0"/>
              <a:t>What are the </a:t>
            </a:r>
            <a:r>
              <a:rPr lang="en-US" dirty="0" smtClean="0"/>
              <a:t>functions of </a:t>
            </a:r>
            <a:r>
              <a:rPr lang="en-US" dirty="0"/>
              <a:t>data link layer?</a:t>
            </a:r>
          </a:p>
          <a:p>
            <a:r>
              <a:rPr lang="en-US" dirty="0"/>
              <a:t> 	</a:t>
            </a:r>
          </a:p>
          <a:p>
            <a:r>
              <a:rPr lang="en-US" dirty="0">
                <a:solidFill>
                  <a:srgbClr val="00B050"/>
                </a:solidFill>
              </a:rPr>
              <a:t>The data link layer is responsible for</a:t>
            </a:r>
          </a:p>
          <a:p>
            <a:pPr marL="457200" indent="-457200">
              <a:buFont typeface="Wingdings" pitchFamily="2" charset="2"/>
              <a:buChar char="ü"/>
            </a:pPr>
            <a:r>
              <a:rPr lang="en-US" dirty="0" smtClean="0">
                <a:solidFill>
                  <a:srgbClr val="00B050"/>
                </a:solidFill>
              </a:rPr>
              <a:t>framing </a:t>
            </a:r>
            <a:r>
              <a:rPr lang="en-US" dirty="0">
                <a:solidFill>
                  <a:srgbClr val="00B050"/>
                </a:solidFill>
              </a:rPr>
              <a:t>data bits</a:t>
            </a:r>
          </a:p>
          <a:p>
            <a:pPr marL="457200" indent="-457200">
              <a:buFont typeface="Wingdings" pitchFamily="2" charset="2"/>
              <a:buChar char="ü"/>
            </a:pPr>
            <a:r>
              <a:rPr lang="en-US" dirty="0" smtClean="0">
                <a:solidFill>
                  <a:srgbClr val="00B050"/>
                </a:solidFill>
              </a:rPr>
              <a:t>providing </a:t>
            </a:r>
            <a:r>
              <a:rPr lang="en-US" dirty="0">
                <a:solidFill>
                  <a:srgbClr val="00B050"/>
                </a:solidFill>
              </a:rPr>
              <a:t>the physical addresses of the sender/receiver</a:t>
            </a:r>
          </a:p>
          <a:p>
            <a:pPr marL="457200" indent="-457200">
              <a:buFont typeface="Wingdings" pitchFamily="2" charset="2"/>
              <a:buChar char="ü"/>
            </a:pPr>
            <a:r>
              <a:rPr lang="en-US" dirty="0" smtClean="0">
                <a:solidFill>
                  <a:srgbClr val="00B050"/>
                </a:solidFill>
              </a:rPr>
              <a:t>data </a:t>
            </a:r>
            <a:r>
              <a:rPr lang="en-US" dirty="0">
                <a:solidFill>
                  <a:srgbClr val="00B050"/>
                </a:solidFill>
              </a:rPr>
              <a:t>rate </a:t>
            </a:r>
            <a:r>
              <a:rPr lang="en-US" dirty="0" smtClean="0">
                <a:solidFill>
                  <a:srgbClr val="00B050"/>
                </a:solidFill>
              </a:rPr>
              <a:t>(flow) control</a:t>
            </a:r>
            <a:endParaRPr lang="en-US" dirty="0">
              <a:solidFill>
                <a:srgbClr val="00B050"/>
              </a:solidFill>
            </a:endParaRPr>
          </a:p>
          <a:p>
            <a:pPr marL="457200" indent="-457200">
              <a:buFont typeface="Wingdings" pitchFamily="2" charset="2"/>
              <a:buChar char="ü"/>
            </a:pPr>
            <a:r>
              <a:rPr lang="en-US" dirty="0" smtClean="0">
                <a:solidFill>
                  <a:srgbClr val="00B050"/>
                </a:solidFill>
              </a:rPr>
              <a:t>detection </a:t>
            </a:r>
            <a:r>
              <a:rPr lang="en-US" dirty="0">
                <a:solidFill>
                  <a:srgbClr val="00B050"/>
                </a:solidFill>
              </a:rPr>
              <a:t>and correction of damaged and lost frames</a:t>
            </a:r>
          </a:p>
        </p:txBody>
      </p:sp>
    </p:spTree>
    <p:extLst>
      <p:ext uri="{BB962C8B-B14F-4D97-AF65-F5344CB8AC3E}">
        <p14:creationId xmlns:p14="http://schemas.microsoft.com/office/powerpoint/2010/main" val="296539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3447098"/>
          </a:xfrm>
        </p:spPr>
        <p:txBody>
          <a:bodyPr/>
          <a:lstStyle/>
          <a:p>
            <a:r>
              <a:rPr lang="en-US" dirty="0"/>
              <a:t>Differentiate between Flow control and Error control. 	</a:t>
            </a:r>
          </a:p>
          <a:p>
            <a:r>
              <a:rPr lang="en-US" dirty="0">
                <a:solidFill>
                  <a:srgbClr val="00B050"/>
                </a:solidFill>
              </a:rPr>
              <a:t>Flow control refers to a set of procedures used to restrict the amount of data </a:t>
            </a:r>
            <a:r>
              <a:rPr lang="en-US" dirty="0" smtClean="0">
                <a:solidFill>
                  <a:srgbClr val="00B050"/>
                </a:solidFill>
              </a:rPr>
              <a:t>that the </a:t>
            </a:r>
            <a:r>
              <a:rPr lang="en-US" dirty="0">
                <a:solidFill>
                  <a:srgbClr val="00B050"/>
                </a:solidFill>
              </a:rPr>
              <a:t>sender can send before waiting for acknowledgment. Error control refers to </a:t>
            </a:r>
            <a:r>
              <a:rPr lang="en-US" dirty="0" smtClean="0">
                <a:solidFill>
                  <a:srgbClr val="00B050"/>
                </a:solidFill>
              </a:rPr>
              <a:t>a set </a:t>
            </a:r>
            <a:r>
              <a:rPr lang="en-US" dirty="0">
                <a:solidFill>
                  <a:srgbClr val="00B050"/>
                </a:solidFill>
              </a:rPr>
              <a:t>of procedures used to detect and </a:t>
            </a:r>
            <a:r>
              <a:rPr lang="en-US" dirty="0" smtClean="0">
                <a:solidFill>
                  <a:srgbClr val="00B050"/>
                </a:solidFill>
              </a:rPr>
              <a:t>recover from errors encountered during information (frames) transmission.</a:t>
            </a:r>
            <a:endParaRPr lang="en-US" dirty="0">
              <a:solidFill>
                <a:srgbClr val="00B050"/>
              </a:solidFill>
            </a:endParaRPr>
          </a:p>
        </p:txBody>
      </p:sp>
    </p:spTree>
    <p:extLst>
      <p:ext uri="{BB962C8B-B14F-4D97-AF65-F5344CB8AC3E}">
        <p14:creationId xmlns:p14="http://schemas.microsoft.com/office/powerpoint/2010/main" val="392779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154436"/>
          </a:xfrm>
        </p:spPr>
        <p:txBody>
          <a:bodyPr/>
          <a:lstStyle/>
          <a:p>
            <a:r>
              <a:rPr lang="en-US" dirty="0"/>
              <a:t>Explain different protocols for noisy </a:t>
            </a:r>
            <a:r>
              <a:rPr lang="en-US" dirty="0" smtClean="0"/>
              <a:t>channels</a:t>
            </a:r>
          </a:p>
          <a:p>
            <a:r>
              <a:rPr lang="en-US" dirty="0" smtClean="0"/>
              <a:t> </a:t>
            </a:r>
            <a:r>
              <a:rPr lang="en-US" dirty="0"/>
              <a:t>	</a:t>
            </a:r>
          </a:p>
          <a:p>
            <a:pPr marL="457200" indent="-457200">
              <a:buFont typeface="Wingdings" pitchFamily="2" charset="2"/>
              <a:buChar char="ü"/>
            </a:pPr>
            <a:r>
              <a:rPr lang="en-US" dirty="0" smtClean="0">
                <a:solidFill>
                  <a:srgbClr val="00B050"/>
                </a:solidFill>
              </a:rPr>
              <a:t>the Stop-and-Wait ARQ</a:t>
            </a:r>
            <a:r>
              <a:rPr lang="en-US" dirty="0">
                <a:solidFill>
                  <a:srgbClr val="00B050"/>
                </a:solidFill>
              </a:rPr>
              <a:t>, </a:t>
            </a:r>
            <a:endParaRPr lang="en-US" dirty="0" smtClean="0">
              <a:solidFill>
                <a:srgbClr val="00B050"/>
              </a:solidFill>
            </a:endParaRPr>
          </a:p>
          <a:p>
            <a:pPr marL="457200" indent="-457200">
              <a:buFont typeface="Wingdings" pitchFamily="2" charset="2"/>
              <a:buChar char="ü"/>
            </a:pPr>
            <a:r>
              <a:rPr lang="en-US" dirty="0" smtClean="0">
                <a:solidFill>
                  <a:srgbClr val="00B050"/>
                </a:solidFill>
              </a:rPr>
              <a:t>the </a:t>
            </a:r>
            <a:r>
              <a:rPr lang="en-US" dirty="0">
                <a:solidFill>
                  <a:srgbClr val="00B050"/>
                </a:solidFill>
              </a:rPr>
              <a:t>Go-Back-N ARQ, and </a:t>
            </a:r>
            <a:endParaRPr lang="en-US" dirty="0" smtClean="0">
              <a:solidFill>
                <a:srgbClr val="00B050"/>
              </a:solidFill>
            </a:endParaRPr>
          </a:p>
          <a:p>
            <a:pPr marL="457200" indent="-457200">
              <a:buFont typeface="Wingdings" pitchFamily="2" charset="2"/>
              <a:buChar char="ü"/>
            </a:pPr>
            <a:r>
              <a:rPr lang="en-US" dirty="0" smtClean="0">
                <a:solidFill>
                  <a:srgbClr val="00B050"/>
                </a:solidFill>
              </a:rPr>
              <a:t>the </a:t>
            </a:r>
            <a:r>
              <a:rPr lang="en-US" dirty="0">
                <a:solidFill>
                  <a:srgbClr val="00B050"/>
                </a:solidFill>
              </a:rPr>
              <a:t>Selective-Repeat ARQ.</a:t>
            </a:r>
          </a:p>
        </p:txBody>
      </p:sp>
    </p:spTree>
    <p:extLst>
      <p:ext uri="{BB962C8B-B14F-4D97-AF65-F5344CB8AC3E}">
        <p14:creationId xmlns:p14="http://schemas.microsoft.com/office/powerpoint/2010/main" val="276227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raka_000\Desktop\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63" y="533400"/>
            <a:ext cx="8784687"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85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p:nvPr/>
        </p:nvSpPr>
        <p:spPr>
          <a:xfrm>
            <a:off x="459740" y="1014424"/>
            <a:ext cx="4950460" cy="2166619"/>
          </a:xfrm>
          <a:prstGeom prst="rect">
            <a:avLst/>
          </a:prstGeom>
        </p:spPr>
        <p:txBody>
          <a:bodyPr vert="horz" wrap="square" lIns="0" tIns="12065" rIns="0" bIns="0" rtlCol="0">
            <a:spAutoFit/>
          </a:bodyPr>
          <a:lstStyle/>
          <a:p>
            <a:pPr marL="297180" indent="-284480">
              <a:lnSpc>
                <a:spcPct val="100000"/>
              </a:lnSpc>
              <a:buChar char="•"/>
              <a:tabLst>
                <a:tab pos="297180" algn="l"/>
                <a:tab pos="297815" algn="l"/>
              </a:tabLst>
            </a:pPr>
            <a:r>
              <a:rPr lang="en-US" sz="2800" dirty="0" smtClean="0">
                <a:solidFill>
                  <a:srgbClr val="FF0000"/>
                </a:solidFill>
                <a:latin typeface="Arial"/>
                <a:cs typeface="Arial"/>
              </a:rPr>
              <a:t>Network layer services</a:t>
            </a:r>
          </a:p>
          <a:p>
            <a:pPr marL="297180" indent="-284480">
              <a:lnSpc>
                <a:spcPct val="100000"/>
              </a:lnSpc>
              <a:buChar char="•"/>
              <a:tabLst>
                <a:tab pos="297180" algn="l"/>
                <a:tab pos="297815" algn="l"/>
              </a:tabLst>
            </a:pPr>
            <a:r>
              <a:rPr lang="en-US" sz="2800" dirty="0" smtClean="0">
                <a:solidFill>
                  <a:srgbClr val="FF0000"/>
                </a:solidFill>
                <a:latin typeface="Arial"/>
                <a:cs typeface="Arial"/>
              </a:rPr>
              <a:t>Framing</a:t>
            </a:r>
          </a:p>
          <a:p>
            <a:pPr marL="297180" indent="-284480">
              <a:lnSpc>
                <a:spcPct val="100000"/>
              </a:lnSpc>
              <a:buChar char="•"/>
              <a:tabLst>
                <a:tab pos="297180" algn="l"/>
                <a:tab pos="297815" algn="l"/>
              </a:tabLst>
            </a:pPr>
            <a:r>
              <a:rPr lang="en-US" sz="2800" dirty="0" smtClean="0">
                <a:solidFill>
                  <a:srgbClr val="FF0000"/>
                </a:solidFill>
                <a:latin typeface="Arial"/>
                <a:cs typeface="Arial"/>
              </a:rPr>
              <a:t>Error control</a:t>
            </a:r>
          </a:p>
          <a:p>
            <a:pPr marL="297180" indent="-284480">
              <a:lnSpc>
                <a:spcPct val="100000"/>
              </a:lnSpc>
              <a:buChar char="•"/>
              <a:tabLst>
                <a:tab pos="297180" algn="l"/>
                <a:tab pos="297815" algn="l"/>
              </a:tabLst>
            </a:pPr>
            <a:r>
              <a:rPr lang="en-US" sz="2800" dirty="0" smtClean="0">
                <a:solidFill>
                  <a:srgbClr val="FF0000"/>
                </a:solidFill>
                <a:latin typeface="Arial"/>
                <a:cs typeface="Arial"/>
              </a:rPr>
              <a:t>Flow control</a:t>
            </a:r>
          </a:p>
          <a:p>
            <a:pPr marL="297180" indent="-284480">
              <a:lnSpc>
                <a:spcPct val="100000"/>
              </a:lnSpc>
              <a:buChar char="•"/>
              <a:tabLst>
                <a:tab pos="297180" algn="l"/>
                <a:tab pos="297815" algn="l"/>
              </a:tabLst>
            </a:pPr>
            <a:endParaRPr sz="2800" dirty="0">
              <a:latin typeface="Arial"/>
              <a:cs typeface="Arial"/>
            </a:endParaRPr>
          </a:p>
        </p:txBody>
      </p:sp>
      <p:sp>
        <p:nvSpPr>
          <p:cNvPr id="4" name="object 4"/>
          <p:cNvSpPr txBox="1"/>
          <p:nvPr/>
        </p:nvSpPr>
        <p:spPr>
          <a:xfrm>
            <a:off x="459740" y="3593972"/>
            <a:ext cx="793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a:t>
            </a:r>
            <a:endParaRPr sz="1200">
              <a:latin typeface="Arial"/>
              <a:cs typeface="Arial"/>
            </a:endParaRPr>
          </a:p>
        </p:txBody>
      </p:sp>
      <p:sp>
        <p:nvSpPr>
          <p:cNvPr id="5" name="object 5"/>
          <p:cNvSpPr txBox="1">
            <a:spLocks noGrp="1"/>
          </p:cNvSpPr>
          <p:nvPr>
            <p:ph type="title"/>
          </p:nvPr>
        </p:nvSpPr>
        <p:spPr>
          <a:xfrm>
            <a:off x="654812" y="391413"/>
            <a:ext cx="1658620" cy="452120"/>
          </a:xfrm>
          <a:prstGeom prst="rect">
            <a:avLst/>
          </a:prstGeom>
        </p:spPr>
        <p:txBody>
          <a:bodyPr vert="horz" wrap="square" lIns="0" tIns="12065" rIns="0" bIns="0" rtlCol="0">
            <a:spAutoFit/>
          </a:bodyPr>
          <a:lstStyle/>
          <a:p>
            <a:pPr marL="12700">
              <a:lnSpc>
                <a:spcPct val="100000"/>
              </a:lnSpc>
              <a:spcBef>
                <a:spcPts val="95"/>
              </a:spcBef>
            </a:pPr>
            <a:r>
              <a:rPr sz="2800" spc="-180" dirty="0"/>
              <a:t>Functions:</a:t>
            </a:r>
            <a:r>
              <a:rPr sz="2800" spc="-175" dirty="0"/>
              <a:t>-</a:t>
            </a:r>
            <a:endParaRPr sz="2800"/>
          </a:p>
        </p:txBody>
      </p:sp>
      <p:sp>
        <p:nvSpPr>
          <p:cNvPr id="6" name="object 6"/>
          <p:cNvSpPr/>
          <p:nvPr/>
        </p:nvSpPr>
        <p:spPr>
          <a:xfrm>
            <a:off x="2934970" y="2676469"/>
            <a:ext cx="4081881" cy="28099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a:t>Which one of the following task is not done by data link layer?</a:t>
            </a:r>
          </a:p>
          <a:p>
            <a:r>
              <a:rPr lang="en-US" dirty="0"/>
              <a:t>a) framing</a:t>
            </a:r>
          </a:p>
          <a:p>
            <a:r>
              <a:rPr lang="en-US" dirty="0"/>
              <a:t>b) error control</a:t>
            </a:r>
          </a:p>
          <a:p>
            <a:r>
              <a:rPr lang="en-US" dirty="0"/>
              <a:t>c) flow control</a:t>
            </a:r>
          </a:p>
          <a:p>
            <a:r>
              <a:rPr lang="en-US" dirty="0"/>
              <a:t>d) channel coding 	</a:t>
            </a:r>
          </a:p>
        </p:txBody>
      </p:sp>
    </p:spTree>
    <p:extLst>
      <p:ext uri="{BB962C8B-B14F-4D97-AF65-F5344CB8AC3E}">
        <p14:creationId xmlns:p14="http://schemas.microsoft.com/office/powerpoint/2010/main" val="2884995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a:t>Which one of the following task is not done by data link layer?</a:t>
            </a:r>
          </a:p>
          <a:p>
            <a:r>
              <a:rPr lang="en-US" dirty="0"/>
              <a:t>a) framing</a:t>
            </a:r>
          </a:p>
          <a:p>
            <a:r>
              <a:rPr lang="en-US" dirty="0"/>
              <a:t>b) error control</a:t>
            </a:r>
          </a:p>
          <a:p>
            <a:r>
              <a:rPr lang="en-US" dirty="0"/>
              <a:t>c) flow control</a:t>
            </a:r>
          </a:p>
          <a:p>
            <a:r>
              <a:rPr lang="en-US" dirty="0">
                <a:solidFill>
                  <a:srgbClr val="00B050"/>
                </a:solidFill>
              </a:rPr>
              <a:t>d) channel coding </a:t>
            </a:r>
            <a:r>
              <a:rPr lang="en-US" dirty="0"/>
              <a:t>	</a:t>
            </a:r>
          </a:p>
        </p:txBody>
      </p:sp>
    </p:spTree>
    <p:extLst>
      <p:ext uri="{BB962C8B-B14F-4D97-AF65-F5344CB8AC3E}">
        <p14:creationId xmlns:p14="http://schemas.microsoft.com/office/powerpoint/2010/main" val="281361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a:t>Which sublayer of the data link layer performs data link functions that depend upon the type of medium?</a:t>
            </a:r>
            <a:br>
              <a:rPr lang="en-US" dirty="0"/>
            </a:br>
            <a:r>
              <a:rPr lang="en-US" dirty="0"/>
              <a:t>a) logical link control sublayer</a:t>
            </a:r>
            <a:br>
              <a:rPr lang="en-US" dirty="0"/>
            </a:br>
            <a:r>
              <a:rPr lang="en-US" dirty="0"/>
              <a:t>b) media access control sublayer</a:t>
            </a:r>
            <a:br>
              <a:rPr lang="en-US" dirty="0"/>
            </a:br>
            <a:r>
              <a:rPr lang="en-US" dirty="0"/>
              <a:t>c) network interface control sublayer</a:t>
            </a:r>
            <a:br>
              <a:rPr lang="en-US" dirty="0"/>
            </a:br>
            <a:r>
              <a:rPr lang="en-US" dirty="0"/>
              <a:t>d) none of the mentioned	</a:t>
            </a:r>
          </a:p>
        </p:txBody>
      </p:sp>
    </p:spTree>
    <p:extLst>
      <p:ext uri="{BB962C8B-B14F-4D97-AF65-F5344CB8AC3E}">
        <p14:creationId xmlns:p14="http://schemas.microsoft.com/office/powerpoint/2010/main" val="3154090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a:t>Which sublayer of the data link layer performs data link functions that depend upon the type of medium?</a:t>
            </a:r>
            <a:br>
              <a:rPr lang="en-US" dirty="0"/>
            </a:br>
            <a:r>
              <a:rPr lang="en-US" dirty="0"/>
              <a:t>a) logical link control sublayer</a:t>
            </a:r>
            <a:br>
              <a:rPr lang="en-US" dirty="0"/>
            </a:br>
            <a:r>
              <a:rPr lang="en-US" dirty="0"/>
              <a:t>b) </a:t>
            </a:r>
            <a:r>
              <a:rPr lang="en-US" dirty="0">
                <a:solidFill>
                  <a:srgbClr val="00B050"/>
                </a:solidFill>
              </a:rPr>
              <a:t>media access control sublayer</a:t>
            </a:r>
            <a:r>
              <a:rPr lang="en-US" dirty="0"/>
              <a:t/>
            </a:r>
            <a:br>
              <a:rPr lang="en-US" dirty="0"/>
            </a:br>
            <a:r>
              <a:rPr lang="en-US" dirty="0"/>
              <a:t>c) network interface control sublayer</a:t>
            </a:r>
            <a:br>
              <a:rPr lang="en-US" dirty="0"/>
            </a:br>
            <a:r>
              <a:rPr lang="en-US" dirty="0"/>
              <a:t>d) none of the mentioned	</a:t>
            </a:r>
          </a:p>
        </p:txBody>
      </p:sp>
    </p:spTree>
    <p:extLst>
      <p:ext uri="{BB962C8B-B14F-4D97-AF65-F5344CB8AC3E}">
        <p14:creationId xmlns:p14="http://schemas.microsoft.com/office/powerpoint/2010/main" val="2496582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154436"/>
          </a:xfrm>
        </p:spPr>
        <p:txBody>
          <a:bodyPr/>
          <a:lstStyle/>
          <a:p>
            <a:r>
              <a:rPr lang="en-US" dirty="0" smtClean="0"/>
              <a:t>Header </a:t>
            </a:r>
            <a:r>
              <a:rPr lang="en-US" dirty="0"/>
              <a:t>of a frame generally contains</a:t>
            </a:r>
            <a:br>
              <a:rPr lang="en-US" dirty="0"/>
            </a:br>
            <a:r>
              <a:rPr lang="en-US" dirty="0"/>
              <a:t>a) synchronization bytes</a:t>
            </a:r>
            <a:br>
              <a:rPr lang="en-US" dirty="0"/>
            </a:br>
            <a:r>
              <a:rPr lang="en-US" dirty="0"/>
              <a:t>b) addresses</a:t>
            </a:r>
            <a:br>
              <a:rPr lang="en-US" dirty="0"/>
            </a:br>
            <a:r>
              <a:rPr lang="en-US" dirty="0"/>
              <a:t>c) frame identifier</a:t>
            </a:r>
            <a:br>
              <a:rPr lang="en-US" dirty="0"/>
            </a:br>
            <a:r>
              <a:rPr lang="en-US" dirty="0"/>
              <a:t>d) all of the mentioned	</a:t>
            </a:r>
          </a:p>
        </p:txBody>
      </p:sp>
    </p:spTree>
    <p:extLst>
      <p:ext uri="{BB962C8B-B14F-4D97-AF65-F5344CB8AC3E}">
        <p14:creationId xmlns:p14="http://schemas.microsoft.com/office/powerpoint/2010/main" val="2608295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154436"/>
          </a:xfrm>
        </p:spPr>
        <p:txBody>
          <a:bodyPr/>
          <a:lstStyle/>
          <a:p>
            <a:r>
              <a:rPr lang="en-US" dirty="0" smtClean="0"/>
              <a:t>Header </a:t>
            </a:r>
            <a:r>
              <a:rPr lang="en-US" dirty="0"/>
              <a:t>of a frame generally contains</a:t>
            </a:r>
            <a:br>
              <a:rPr lang="en-US" dirty="0"/>
            </a:br>
            <a:r>
              <a:rPr lang="en-US" dirty="0"/>
              <a:t>a) synchronization bytes</a:t>
            </a:r>
            <a:br>
              <a:rPr lang="en-US" dirty="0"/>
            </a:br>
            <a:r>
              <a:rPr lang="en-US" dirty="0"/>
              <a:t>b) addresses</a:t>
            </a:r>
            <a:br>
              <a:rPr lang="en-US" dirty="0"/>
            </a:br>
            <a:r>
              <a:rPr lang="en-US" dirty="0"/>
              <a:t>c) frame identifier</a:t>
            </a:r>
            <a:br>
              <a:rPr lang="en-US" dirty="0"/>
            </a:br>
            <a:r>
              <a:rPr lang="en-US" dirty="0">
                <a:solidFill>
                  <a:srgbClr val="00B050"/>
                </a:solidFill>
              </a:rPr>
              <a:t>d) all of the mentioned	</a:t>
            </a:r>
          </a:p>
        </p:txBody>
      </p:sp>
    </p:spTree>
    <p:extLst>
      <p:ext uri="{BB962C8B-B14F-4D97-AF65-F5344CB8AC3E}">
        <p14:creationId xmlns:p14="http://schemas.microsoft.com/office/powerpoint/2010/main" val="124212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smtClean="0"/>
              <a:t>Automatic </a:t>
            </a:r>
            <a:r>
              <a:rPr lang="en-US" dirty="0"/>
              <a:t>repeat request error management mechanism is provided by</a:t>
            </a:r>
            <a:br>
              <a:rPr lang="en-US" dirty="0"/>
            </a:br>
            <a:r>
              <a:rPr lang="en-US" dirty="0"/>
              <a:t>a) logical link control sublayer</a:t>
            </a:r>
            <a:br>
              <a:rPr lang="en-US" dirty="0"/>
            </a:br>
            <a:r>
              <a:rPr lang="en-US" dirty="0"/>
              <a:t>b) media access control sublayer</a:t>
            </a:r>
            <a:br>
              <a:rPr lang="en-US" dirty="0"/>
            </a:br>
            <a:r>
              <a:rPr lang="en-US" dirty="0"/>
              <a:t>c) network interface control sublayer</a:t>
            </a:r>
            <a:br>
              <a:rPr lang="en-US" dirty="0"/>
            </a:br>
            <a:r>
              <a:rPr lang="en-US" dirty="0"/>
              <a:t>d) none of the mentioned</a:t>
            </a:r>
            <a:endParaRPr lang="en-US" dirty="0">
              <a:solidFill>
                <a:srgbClr val="00B050"/>
              </a:solidFill>
            </a:endParaRPr>
          </a:p>
        </p:txBody>
      </p:sp>
    </p:spTree>
    <p:extLst>
      <p:ext uri="{BB962C8B-B14F-4D97-AF65-F5344CB8AC3E}">
        <p14:creationId xmlns:p14="http://schemas.microsoft.com/office/powerpoint/2010/main" val="314561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2585323"/>
          </a:xfrm>
        </p:spPr>
        <p:txBody>
          <a:bodyPr/>
          <a:lstStyle/>
          <a:p>
            <a:r>
              <a:rPr lang="en-US" dirty="0" smtClean="0"/>
              <a:t>Automatic </a:t>
            </a:r>
            <a:r>
              <a:rPr lang="en-US" dirty="0"/>
              <a:t>repeat request error management mechanism is provided by</a:t>
            </a:r>
            <a:br>
              <a:rPr lang="en-US" dirty="0"/>
            </a:br>
            <a:r>
              <a:rPr lang="en-US" dirty="0">
                <a:solidFill>
                  <a:srgbClr val="00B050"/>
                </a:solidFill>
              </a:rPr>
              <a:t>a) logical link control sublayer</a:t>
            </a:r>
            <a:r>
              <a:rPr lang="en-US" dirty="0"/>
              <a:t/>
            </a:r>
            <a:br>
              <a:rPr lang="en-US" dirty="0"/>
            </a:br>
            <a:r>
              <a:rPr lang="en-US" dirty="0"/>
              <a:t>b) media access control sublayer</a:t>
            </a:r>
            <a:br>
              <a:rPr lang="en-US" dirty="0"/>
            </a:br>
            <a:r>
              <a:rPr lang="en-US" dirty="0"/>
              <a:t>c) network interface control sublayer</a:t>
            </a:r>
            <a:br>
              <a:rPr lang="en-US" dirty="0"/>
            </a:br>
            <a:r>
              <a:rPr lang="en-US" dirty="0"/>
              <a:t>d) none of the mentioned</a:t>
            </a:r>
            <a:endParaRPr lang="en-US" dirty="0">
              <a:solidFill>
                <a:srgbClr val="00B050"/>
              </a:solidFill>
            </a:endParaRPr>
          </a:p>
        </p:txBody>
      </p:sp>
    </p:spTree>
    <p:extLst>
      <p:ext uri="{BB962C8B-B14F-4D97-AF65-F5344CB8AC3E}">
        <p14:creationId xmlns:p14="http://schemas.microsoft.com/office/powerpoint/2010/main" val="3760517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3016210"/>
          </a:xfrm>
        </p:spPr>
        <p:txBody>
          <a:bodyPr/>
          <a:lstStyle/>
          <a:p>
            <a:r>
              <a:rPr lang="en-US" dirty="0" smtClean="0"/>
              <a:t>The </a:t>
            </a:r>
            <a:r>
              <a:rPr lang="en-US" dirty="0"/>
              <a:t>data link layer takes the packets from _________ and encapsulates them into frames for transmission.</a:t>
            </a:r>
            <a:br>
              <a:rPr lang="en-US" dirty="0"/>
            </a:br>
            <a:r>
              <a:rPr lang="en-US" dirty="0"/>
              <a:t>a) network layer</a:t>
            </a:r>
            <a:br>
              <a:rPr lang="en-US" dirty="0"/>
            </a:br>
            <a:r>
              <a:rPr lang="en-US" dirty="0"/>
              <a:t>b) physical layer</a:t>
            </a:r>
            <a:br>
              <a:rPr lang="en-US" dirty="0"/>
            </a:br>
            <a:r>
              <a:rPr lang="en-US" dirty="0"/>
              <a:t>c) transport layer</a:t>
            </a:r>
            <a:br>
              <a:rPr lang="en-US" dirty="0"/>
            </a:br>
            <a:r>
              <a:rPr lang="en-US" dirty="0"/>
              <a:t>d) application layer</a:t>
            </a:r>
            <a:endParaRPr lang="en-US" dirty="0">
              <a:solidFill>
                <a:srgbClr val="00B050"/>
              </a:solidFill>
            </a:endParaRPr>
          </a:p>
        </p:txBody>
      </p:sp>
    </p:spTree>
    <p:extLst>
      <p:ext uri="{BB962C8B-B14F-4D97-AF65-F5344CB8AC3E}">
        <p14:creationId xmlns:p14="http://schemas.microsoft.com/office/powerpoint/2010/main" val="1718913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96" y="342139"/>
            <a:ext cx="4915104" cy="572262"/>
          </a:xfrm>
        </p:spPr>
        <p:txBody>
          <a:bodyPr/>
          <a:lstStyle/>
          <a:p>
            <a:r>
              <a:rPr lang="en-US" dirty="0" smtClean="0"/>
              <a:t>TEST QUESTIONS</a:t>
            </a:r>
            <a:endParaRPr lang="en-US" dirty="0"/>
          </a:p>
        </p:txBody>
      </p:sp>
      <p:sp>
        <p:nvSpPr>
          <p:cNvPr id="3" name="Text Placeholder 2"/>
          <p:cNvSpPr>
            <a:spLocks noGrp="1"/>
          </p:cNvSpPr>
          <p:nvPr>
            <p:ph type="body" idx="1"/>
          </p:nvPr>
        </p:nvSpPr>
        <p:spPr>
          <a:xfrm>
            <a:off x="457200" y="990600"/>
            <a:ext cx="8382000" cy="3016210"/>
          </a:xfrm>
        </p:spPr>
        <p:txBody>
          <a:bodyPr/>
          <a:lstStyle/>
          <a:p>
            <a:r>
              <a:rPr lang="en-US" dirty="0" smtClean="0"/>
              <a:t>The </a:t>
            </a:r>
            <a:r>
              <a:rPr lang="en-US" dirty="0"/>
              <a:t>data link layer takes the packets from _________ and encapsulates them into frames for transmission.</a:t>
            </a:r>
            <a:br>
              <a:rPr lang="en-US" dirty="0"/>
            </a:br>
            <a:r>
              <a:rPr lang="en-US" dirty="0">
                <a:solidFill>
                  <a:srgbClr val="00B050"/>
                </a:solidFill>
              </a:rPr>
              <a:t>a) network layer</a:t>
            </a:r>
            <a:r>
              <a:rPr lang="en-US" dirty="0"/>
              <a:t/>
            </a:r>
            <a:br>
              <a:rPr lang="en-US" dirty="0"/>
            </a:br>
            <a:r>
              <a:rPr lang="en-US" dirty="0"/>
              <a:t>b) physical layer</a:t>
            </a:r>
            <a:br>
              <a:rPr lang="en-US" dirty="0"/>
            </a:br>
            <a:r>
              <a:rPr lang="en-US" dirty="0"/>
              <a:t>c) transport layer</a:t>
            </a:r>
            <a:br>
              <a:rPr lang="en-US" dirty="0"/>
            </a:br>
            <a:r>
              <a:rPr lang="en-US" dirty="0"/>
              <a:t>d) application layer</a:t>
            </a:r>
            <a:endParaRPr lang="en-US" dirty="0">
              <a:solidFill>
                <a:srgbClr val="00B050"/>
              </a:solidFill>
            </a:endParaRPr>
          </a:p>
        </p:txBody>
      </p:sp>
    </p:spTree>
    <p:extLst>
      <p:ext uri="{BB962C8B-B14F-4D97-AF65-F5344CB8AC3E}">
        <p14:creationId xmlns:p14="http://schemas.microsoft.com/office/powerpoint/2010/main" val="3222782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80896" y="342138"/>
            <a:ext cx="6286704" cy="513715"/>
          </a:xfrm>
        </p:spPr>
        <p:txBody>
          <a:bodyPr/>
          <a:lstStyle/>
          <a:p>
            <a:r>
              <a:rPr lang="en-US" dirty="0" smtClean="0">
                <a:latin typeface="Arial" charset="0"/>
                <a:cs typeface="Arial" charset="0"/>
              </a:rPr>
              <a:t>Packets and Frames</a:t>
            </a:r>
          </a:p>
        </p:txBody>
      </p:sp>
      <p:sp>
        <p:nvSpPr>
          <p:cNvPr id="12291" name="Content Placeholder 2"/>
          <p:cNvSpPr>
            <a:spLocks noGrp="1"/>
          </p:cNvSpPr>
          <p:nvPr>
            <p:ph idx="1"/>
          </p:nvPr>
        </p:nvSpPr>
        <p:spPr/>
        <p:txBody>
          <a:bodyPr/>
          <a:lstStyle/>
          <a:p>
            <a:pPr algn="ctr">
              <a:buFontTx/>
              <a:buNone/>
            </a:pPr>
            <a:r>
              <a:rPr lang="en-US" smtClean="0">
                <a:latin typeface="Arial" charset="0"/>
                <a:cs typeface="Arial" charset="0"/>
              </a:rPr>
              <a:t>Relationship between packets and frames.</a:t>
            </a:r>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81565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66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8375" y="2991738"/>
            <a:ext cx="2332355" cy="513715"/>
          </a:xfrm>
          <a:prstGeom prst="rect">
            <a:avLst/>
          </a:prstGeom>
        </p:spPr>
        <p:txBody>
          <a:bodyPr vert="horz" wrap="square" lIns="0" tIns="13335" rIns="0" bIns="0" rtlCol="0">
            <a:spAutoFit/>
          </a:bodyPr>
          <a:lstStyle/>
          <a:p>
            <a:pPr marL="12700">
              <a:lnSpc>
                <a:spcPct val="100000"/>
              </a:lnSpc>
              <a:spcBef>
                <a:spcPts val="105"/>
              </a:spcBef>
            </a:pPr>
            <a:r>
              <a:rPr b="0" dirty="0">
                <a:latin typeface="Times New Roman"/>
                <a:cs typeface="Times New Roman"/>
              </a:rPr>
              <a:t>THANK</a:t>
            </a:r>
            <a:r>
              <a:rPr b="0" spc="5" dirty="0">
                <a:latin typeface="Times New Roman"/>
                <a:cs typeface="Times New Roman"/>
              </a:rPr>
              <a:t>Y</a:t>
            </a:r>
            <a:r>
              <a:rPr b="0" dirty="0">
                <a:latin typeface="Times New Roman"/>
                <a:cs typeface="Times New Roman"/>
              </a:rPr>
              <a:t>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474980" y="241172"/>
            <a:ext cx="5843270" cy="513715"/>
          </a:xfrm>
          <a:prstGeom prst="rect">
            <a:avLst/>
          </a:prstGeom>
        </p:spPr>
        <p:txBody>
          <a:bodyPr vert="horz" wrap="square" lIns="0" tIns="12700" rIns="0" bIns="0" rtlCol="0">
            <a:spAutoFit/>
          </a:bodyPr>
          <a:lstStyle/>
          <a:p>
            <a:pPr marL="12700">
              <a:lnSpc>
                <a:spcPct val="100000"/>
              </a:lnSpc>
              <a:spcBef>
                <a:spcPts val="100"/>
              </a:spcBef>
            </a:pPr>
            <a:r>
              <a:rPr b="0" spc="-185" dirty="0">
                <a:latin typeface="Arial"/>
                <a:cs typeface="Arial"/>
              </a:rPr>
              <a:t>Data </a:t>
            </a:r>
            <a:r>
              <a:rPr b="0" spc="-55" dirty="0">
                <a:latin typeface="Arial"/>
                <a:cs typeface="Arial"/>
              </a:rPr>
              <a:t>link </a:t>
            </a:r>
            <a:r>
              <a:rPr b="0" spc="-125" dirty="0">
                <a:latin typeface="Arial"/>
                <a:cs typeface="Arial"/>
              </a:rPr>
              <a:t>layer </a:t>
            </a:r>
            <a:r>
              <a:rPr b="0" spc="-235" dirty="0">
                <a:latin typeface="Arial"/>
                <a:cs typeface="Arial"/>
              </a:rPr>
              <a:t>has </a:t>
            </a:r>
            <a:r>
              <a:rPr b="0" spc="10" dirty="0">
                <a:latin typeface="Arial"/>
                <a:cs typeface="Arial"/>
              </a:rPr>
              <a:t>two </a:t>
            </a:r>
            <a:r>
              <a:rPr b="0" spc="-170" dirty="0">
                <a:solidFill>
                  <a:srgbClr val="FF0000"/>
                </a:solidFill>
                <a:latin typeface="Arial"/>
                <a:cs typeface="Arial"/>
              </a:rPr>
              <a:t>sub-layers</a:t>
            </a:r>
            <a:r>
              <a:rPr b="0" spc="-390" dirty="0">
                <a:solidFill>
                  <a:srgbClr val="FF0000"/>
                </a:solidFill>
                <a:latin typeface="Arial"/>
                <a:cs typeface="Arial"/>
              </a:rPr>
              <a:t> </a:t>
            </a:r>
            <a:r>
              <a:rPr b="0" spc="-65" dirty="0">
                <a:latin typeface="Arial"/>
                <a:cs typeface="Arial"/>
              </a:rPr>
              <a:t>:-</a:t>
            </a:r>
          </a:p>
        </p:txBody>
      </p:sp>
      <p:sp>
        <p:nvSpPr>
          <p:cNvPr id="4" name="object 4"/>
          <p:cNvSpPr txBox="1"/>
          <p:nvPr/>
        </p:nvSpPr>
        <p:spPr>
          <a:xfrm>
            <a:off x="459740" y="1458213"/>
            <a:ext cx="5026660" cy="1320233"/>
          </a:xfrm>
          <a:prstGeom prst="rect">
            <a:avLst/>
          </a:prstGeom>
        </p:spPr>
        <p:txBody>
          <a:bodyPr vert="horz" wrap="square" lIns="0" tIns="12065" rIns="0" bIns="0" rtlCol="0">
            <a:spAutoFit/>
          </a:bodyPr>
          <a:lstStyle/>
          <a:p>
            <a:pPr marL="297180" indent="-284480">
              <a:lnSpc>
                <a:spcPct val="100000"/>
              </a:lnSpc>
              <a:spcBef>
                <a:spcPts val="95"/>
              </a:spcBef>
              <a:buFont typeface="Arial"/>
              <a:buChar char="•"/>
              <a:tabLst>
                <a:tab pos="297180" algn="l"/>
                <a:tab pos="297815" algn="l"/>
              </a:tabLst>
            </a:pPr>
            <a:r>
              <a:rPr sz="2800" b="1" spc="-175" dirty="0">
                <a:latin typeface="Trebuchet MS"/>
                <a:cs typeface="Trebuchet MS"/>
              </a:rPr>
              <a:t>Logical </a:t>
            </a:r>
            <a:r>
              <a:rPr sz="2800" b="1" spc="-215" dirty="0">
                <a:latin typeface="Trebuchet MS"/>
                <a:cs typeface="Trebuchet MS"/>
              </a:rPr>
              <a:t>Link</a:t>
            </a:r>
            <a:r>
              <a:rPr sz="2800" b="1" spc="-254" dirty="0">
                <a:latin typeface="Trebuchet MS"/>
                <a:cs typeface="Trebuchet MS"/>
              </a:rPr>
              <a:t> </a:t>
            </a:r>
            <a:r>
              <a:rPr sz="2800" b="1" spc="-160" dirty="0" smtClean="0">
                <a:latin typeface="Trebuchet MS"/>
                <a:cs typeface="Trebuchet MS"/>
              </a:rPr>
              <a:t>Control</a:t>
            </a:r>
            <a:r>
              <a:rPr lang="en-US" sz="2800" b="1" spc="-160" dirty="0" smtClean="0">
                <a:latin typeface="Trebuchet MS"/>
                <a:cs typeface="Trebuchet MS"/>
              </a:rPr>
              <a:t> -  LLC</a:t>
            </a:r>
            <a:endParaRPr sz="2800" dirty="0">
              <a:latin typeface="Trebuchet MS"/>
              <a:cs typeface="Trebuchet MS"/>
            </a:endParaRPr>
          </a:p>
          <a:p>
            <a:pPr>
              <a:lnSpc>
                <a:spcPct val="100000"/>
              </a:lnSpc>
              <a:spcBef>
                <a:spcPts val="25"/>
              </a:spcBef>
              <a:buFont typeface="Arial"/>
              <a:buChar char="•"/>
            </a:pPr>
            <a:endParaRPr sz="2900" dirty="0">
              <a:latin typeface="Times New Roman"/>
              <a:cs typeface="Times New Roman"/>
            </a:endParaRPr>
          </a:p>
          <a:p>
            <a:pPr marL="297180" indent="-284480">
              <a:lnSpc>
                <a:spcPct val="100000"/>
              </a:lnSpc>
              <a:spcBef>
                <a:spcPts val="5"/>
              </a:spcBef>
              <a:buFont typeface="Arial"/>
              <a:buChar char="•"/>
              <a:tabLst>
                <a:tab pos="297180" algn="l"/>
                <a:tab pos="297815" algn="l"/>
              </a:tabLst>
            </a:pPr>
            <a:r>
              <a:rPr sz="2800" b="1" spc="-50" dirty="0">
                <a:latin typeface="Trebuchet MS"/>
                <a:cs typeface="Trebuchet MS"/>
              </a:rPr>
              <a:t>Media </a:t>
            </a:r>
            <a:r>
              <a:rPr sz="2800" b="1" spc="-165" dirty="0">
                <a:latin typeface="Trebuchet MS"/>
                <a:cs typeface="Trebuchet MS"/>
              </a:rPr>
              <a:t>Access</a:t>
            </a:r>
            <a:r>
              <a:rPr sz="2800" b="1" spc="-420" dirty="0">
                <a:latin typeface="Trebuchet MS"/>
                <a:cs typeface="Trebuchet MS"/>
              </a:rPr>
              <a:t> </a:t>
            </a:r>
            <a:r>
              <a:rPr sz="2800" b="1" spc="-160" dirty="0" smtClean="0">
                <a:latin typeface="Trebuchet MS"/>
                <a:cs typeface="Trebuchet MS"/>
              </a:rPr>
              <a:t>Control</a:t>
            </a:r>
            <a:r>
              <a:rPr lang="en-US" sz="2800" b="1" spc="-160" dirty="0" smtClean="0">
                <a:latin typeface="Trebuchet MS"/>
                <a:cs typeface="Trebuchet MS"/>
              </a:rPr>
              <a:t>  -  MAC</a:t>
            </a:r>
            <a:endParaRPr sz="2800" dirty="0">
              <a:latin typeface="Trebuchet MS"/>
              <a:cs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1905"/>
          </a:xfrm>
          <a:custGeom>
            <a:avLst/>
            <a:gdLst/>
            <a:ahLst/>
            <a:cxnLst/>
            <a:rect l="l" t="t" r="r" b="b"/>
            <a:pathLst>
              <a:path w="9144000" h="1905">
                <a:moveTo>
                  <a:pt x="9144000" y="1650"/>
                </a:moveTo>
                <a:lnTo>
                  <a:pt x="0" y="0"/>
                </a:lnTo>
              </a:path>
            </a:pathLst>
          </a:custGeom>
          <a:ln w="9144">
            <a:solidFill>
              <a:srgbClr val="252525"/>
            </a:solidFill>
          </a:ln>
        </p:spPr>
        <p:txBody>
          <a:bodyPr wrap="square" lIns="0" tIns="0" rIns="0" bIns="0" rtlCol="0"/>
          <a:lstStyle/>
          <a:p>
            <a:endParaRPr/>
          </a:p>
        </p:txBody>
      </p:sp>
      <p:sp>
        <p:nvSpPr>
          <p:cNvPr id="3" name="object 3"/>
          <p:cNvSpPr txBox="1">
            <a:spLocks noGrp="1"/>
          </p:cNvSpPr>
          <p:nvPr>
            <p:ph type="title"/>
          </p:nvPr>
        </p:nvSpPr>
        <p:spPr>
          <a:xfrm>
            <a:off x="1465833" y="314959"/>
            <a:ext cx="6032500" cy="513715"/>
          </a:xfrm>
          <a:prstGeom prst="rect">
            <a:avLst/>
          </a:prstGeom>
        </p:spPr>
        <p:txBody>
          <a:bodyPr vert="horz" wrap="square" lIns="0" tIns="12700" rIns="0" bIns="0" rtlCol="0">
            <a:spAutoFit/>
          </a:bodyPr>
          <a:lstStyle/>
          <a:p>
            <a:pPr marL="12700">
              <a:lnSpc>
                <a:spcPct val="100000"/>
              </a:lnSpc>
              <a:spcBef>
                <a:spcPts val="100"/>
              </a:spcBef>
            </a:pPr>
            <a:r>
              <a:rPr spc="-195" dirty="0"/>
              <a:t>Services </a:t>
            </a:r>
            <a:r>
              <a:rPr spc="-175" dirty="0"/>
              <a:t>Provided </a:t>
            </a:r>
            <a:r>
              <a:rPr spc="-370" dirty="0"/>
              <a:t>To </a:t>
            </a:r>
            <a:r>
              <a:rPr spc="-160" dirty="0"/>
              <a:t>Network</a:t>
            </a:r>
            <a:r>
              <a:rPr spc="-300" dirty="0"/>
              <a:t> </a:t>
            </a:r>
            <a:r>
              <a:rPr spc="-260" dirty="0"/>
              <a:t>Layer</a:t>
            </a:r>
          </a:p>
        </p:txBody>
      </p:sp>
      <p:sp>
        <p:nvSpPr>
          <p:cNvPr id="4" name="object 4"/>
          <p:cNvSpPr txBox="1"/>
          <p:nvPr/>
        </p:nvSpPr>
        <p:spPr>
          <a:xfrm>
            <a:off x="383540" y="1176909"/>
            <a:ext cx="8682355" cy="4719955"/>
          </a:xfrm>
          <a:prstGeom prst="rect">
            <a:avLst/>
          </a:prstGeom>
        </p:spPr>
        <p:txBody>
          <a:bodyPr vert="horz" wrap="square" lIns="0" tIns="12065" rIns="0" bIns="0" rtlCol="0">
            <a:spAutoFit/>
          </a:bodyPr>
          <a:lstStyle/>
          <a:p>
            <a:pPr marL="12700" marR="5080" algn="just">
              <a:lnSpc>
                <a:spcPct val="100000"/>
              </a:lnSpc>
              <a:spcBef>
                <a:spcPts val="95"/>
              </a:spcBef>
              <a:buChar char="•"/>
              <a:tabLst>
                <a:tab pos="217170" algn="l"/>
              </a:tabLst>
            </a:pPr>
            <a:r>
              <a:rPr sz="2800" spc="-70" dirty="0">
                <a:latin typeface="Arial"/>
                <a:cs typeface="Arial"/>
              </a:rPr>
              <a:t>Network </a:t>
            </a:r>
            <a:r>
              <a:rPr sz="2800" spc="-114" dirty="0">
                <a:latin typeface="Arial"/>
                <a:cs typeface="Arial"/>
              </a:rPr>
              <a:t>layer </a:t>
            </a:r>
            <a:r>
              <a:rPr sz="2800" spc="-150" dirty="0">
                <a:latin typeface="Arial"/>
                <a:cs typeface="Arial"/>
              </a:rPr>
              <a:t>is </a:t>
            </a:r>
            <a:r>
              <a:rPr sz="2800" spc="-35" dirty="0">
                <a:latin typeface="Arial"/>
                <a:cs typeface="Arial"/>
              </a:rPr>
              <a:t>the </a:t>
            </a:r>
            <a:r>
              <a:rPr sz="2800" spc="-114" dirty="0">
                <a:latin typeface="Arial"/>
                <a:cs typeface="Arial"/>
              </a:rPr>
              <a:t>layer </a:t>
            </a:r>
            <a:r>
              <a:rPr sz="2800" spc="-145" dirty="0">
                <a:latin typeface="Arial"/>
                <a:cs typeface="Arial"/>
              </a:rPr>
              <a:t>3 </a:t>
            </a:r>
            <a:r>
              <a:rPr sz="2800" spc="-5" dirty="0">
                <a:latin typeface="Arial"/>
                <a:cs typeface="Arial"/>
              </a:rPr>
              <a:t>of </a:t>
            </a:r>
            <a:r>
              <a:rPr sz="2800" spc="-335" dirty="0">
                <a:latin typeface="Arial"/>
                <a:cs typeface="Arial"/>
              </a:rPr>
              <a:t>OSI </a:t>
            </a:r>
            <a:r>
              <a:rPr sz="2800" spc="-85" dirty="0">
                <a:latin typeface="Arial"/>
                <a:cs typeface="Arial"/>
              </a:rPr>
              <a:t>model </a:t>
            </a:r>
            <a:r>
              <a:rPr sz="2800" spc="-130" dirty="0">
                <a:latin typeface="Arial"/>
                <a:cs typeface="Arial"/>
              </a:rPr>
              <a:t>and </a:t>
            </a:r>
            <a:r>
              <a:rPr sz="2800" spc="-110" dirty="0">
                <a:latin typeface="Arial"/>
                <a:cs typeface="Arial"/>
              </a:rPr>
              <a:t>lies </a:t>
            </a:r>
            <a:r>
              <a:rPr sz="2800" spc="-150" dirty="0">
                <a:latin typeface="Arial"/>
                <a:cs typeface="Arial"/>
              </a:rPr>
              <a:t>above  </a:t>
            </a:r>
            <a:r>
              <a:rPr sz="2800" spc="-35" dirty="0">
                <a:latin typeface="Arial"/>
                <a:cs typeface="Arial"/>
              </a:rPr>
              <a:t>the </a:t>
            </a:r>
            <a:r>
              <a:rPr sz="2800" spc="-110" dirty="0">
                <a:latin typeface="Arial"/>
                <a:cs typeface="Arial"/>
              </a:rPr>
              <a:t>data </a:t>
            </a:r>
            <a:r>
              <a:rPr sz="2800" spc="-50" dirty="0">
                <a:latin typeface="Arial"/>
                <a:cs typeface="Arial"/>
              </a:rPr>
              <a:t>link </a:t>
            </a:r>
            <a:r>
              <a:rPr sz="2800" spc="-155" dirty="0">
                <a:latin typeface="Arial"/>
                <a:cs typeface="Arial"/>
              </a:rPr>
              <a:t>layer. </a:t>
            </a:r>
            <a:r>
              <a:rPr sz="2800" spc="-160" dirty="0">
                <a:solidFill>
                  <a:srgbClr val="FF0000"/>
                </a:solidFill>
                <a:latin typeface="Arial"/>
                <a:cs typeface="Arial"/>
              </a:rPr>
              <a:t>Data </a:t>
            </a:r>
            <a:r>
              <a:rPr sz="2800" spc="-50" dirty="0">
                <a:solidFill>
                  <a:srgbClr val="FF0000"/>
                </a:solidFill>
                <a:latin typeface="Arial"/>
                <a:cs typeface="Arial"/>
              </a:rPr>
              <a:t>link </a:t>
            </a:r>
            <a:r>
              <a:rPr sz="2800" spc="-114" dirty="0">
                <a:solidFill>
                  <a:srgbClr val="FF0000"/>
                </a:solidFill>
                <a:latin typeface="Arial"/>
                <a:cs typeface="Arial"/>
              </a:rPr>
              <a:t>layer provides </a:t>
            </a:r>
            <a:r>
              <a:rPr sz="2800" spc="-150" dirty="0">
                <a:solidFill>
                  <a:srgbClr val="FF0000"/>
                </a:solidFill>
                <a:latin typeface="Arial"/>
                <a:cs typeface="Arial"/>
              </a:rPr>
              <a:t>several </a:t>
            </a:r>
            <a:r>
              <a:rPr sz="2800" spc="-160" dirty="0">
                <a:solidFill>
                  <a:srgbClr val="FF0000"/>
                </a:solidFill>
                <a:latin typeface="Arial"/>
                <a:cs typeface="Arial"/>
              </a:rPr>
              <a:t>services  </a:t>
            </a:r>
            <a:r>
              <a:rPr sz="2800" spc="25" dirty="0">
                <a:solidFill>
                  <a:srgbClr val="FF0000"/>
                </a:solidFill>
                <a:latin typeface="Arial"/>
                <a:cs typeface="Arial"/>
              </a:rPr>
              <a:t>to </a:t>
            </a:r>
            <a:r>
              <a:rPr sz="2800" spc="-35" dirty="0">
                <a:solidFill>
                  <a:srgbClr val="FF0000"/>
                </a:solidFill>
                <a:latin typeface="Arial"/>
                <a:cs typeface="Arial"/>
              </a:rPr>
              <a:t>the </a:t>
            </a:r>
            <a:r>
              <a:rPr sz="2800" spc="-50" dirty="0">
                <a:solidFill>
                  <a:srgbClr val="FF0000"/>
                </a:solidFill>
                <a:latin typeface="Arial"/>
                <a:cs typeface="Arial"/>
              </a:rPr>
              <a:t>network</a:t>
            </a:r>
            <a:r>
              <a:rPr sz="2800" spc="-415" dirty="0">
                <a:solidFill>
                  <a:srgbClr val="FF0000"/>
                </a:solidFill>
                <a:latin typeface="Arial"/>
                <a:cs typeface="Arial"/>
              </a:rPr>
              <a:t> </a:t>
            </a:r>
            <a:r>
              <a:rPr sz="2800" spc="-155" dirty="0">
                <a:solidFill>
                  <a:srgbClr val="FF0000"/>
                </a:solidFill>
                <a:latin typeface="Arial"/>
                <a:cs typeface="Arial"/>
              </a:rPr>
              <a:t>layer.</a:t>
            </a:r>
            <a:endParaRPr sz="2800">
              <a:latin typeface="Arial"/>
              <a:cs typeface="Arial"/>
            </a:endParaRPr>
          </a:p>
          <a:p>
            <a:pPr>
              <a:lnSpc>
                <a:spcPct val="100000"/>
              </a:lnSpc>
              <a:spcBef>
                <a:spcPts val="25"/>
              </a:spcBef>
              <a:buFont typeface="Arial"/>
              <a:buChar char="•"/>
            </a:pPr>
            <a:endParaRPr sz="2900">
              <a:latin typeface="Times New Roman"/>
              <a:cs typeface="Times New Roman"/>
            </a:endParaRPr>
          </a:p>
          <a:p>
            <a:pPr marL="12700" marR="5080" algn="just">
              <a:lnSpc>
                <a:spcPct val="100000"/>
              </a:lnSpc>
              <a:spcBef>
                <a:spcPts val="5"/>
              </a:spcBef>
              <a:buChar char="•"/>
              <a:tabLst>
                <a:tab pos="296545" algn="l"/>
              </a:tabLst>
            </a:pPr>
            <a:r>
              <a:rPr sz="2800" spc="-200" dirty="0">
                <a:latin typeface="Arial"/>
                <a:cs typeface="Arial"/>
              </a:rPr>
              <a:t>The </a:t>
            </a:r>
            <a:r>
              <a:rPr sz="2800" spc="-114" dirty="0">
                <a:latin typeface="Arial"/>
                <a:cs typeface="Arial"/>
              </a:rPr>
              <a:t>one </a:t>
            </a:r>
            <a:r>
              <a:rPr sz="2800" spc="-5" dirty="0">
                <a:latin typeface="Arial"/>
                <a:cs typeface="Arial"/>
              </a:rPr>
              <a:t>of </a:t>
            </a:r>
            <a:r>
              <a:rPr sz="2800" spc="-35" dirty="0">
                <a:latin typeface="Arial"/>
                <a:cs typeface="Arial"/>
              </a:rPr>
              <a:t>the </a:t>
            </a:r>
            <a:r>
              <a:rPr sz="2800" spc="-65" dirty="0">
                <a:latin typeface="Arial"/>
                <a:cs typeface="Arial"/>
              </a:rPr>
              <a:t>major </a:t>
            </a:r>
            <a:r>
              <a:rPr sz="2800" spc="-135" dirty="0">
                <a:latin typeface="Arial"/>
                <a:cs typeface="Arial"/>
              </a:rPr>
              <a:t>service </a:t>
            </a:r>
            <a:r>
              <a:rPr sz="2800" spc="-85" dirty="0">
                <a:latin typeface="Arial"/>
                <a:cs typeface="Arial"/>
              </a:rPr>
              <a:t>provided </a:t>
            </a:r>
            <a:r>
              <a:rPr sz="2800" spc="-150" dirty="0">
                <a:latin typeface="Arial"/>
                <a:cs typeface="Arial"/>
              </a:rPr>
              <a:t>is </a:t>
            </a:r>
            <a:r>
              <a:rPr sz="2800" spc="-35" dirty="0">
                <a:latin typeface="Arial"/>
                <a:cs typeface="Arial"/>
              </a:rPr>
              <a:t>the </a:t>
            </a:r>
            <a:r>
              <a:rPr sz="2800" spc="-75" dirty="0">
                <a:solidFill>
                  <a:srgbClr val="FF0000"/>
                </a:solidFill>
                <a:latin typeface="Arial"/>
                <a:cs typeface="Arial"/>
              </a:rPr>
              <a:t>transferring  </a:t>
            </a:r>
            <a:r>
              <a:rPr sz="2800" spc="-35" dirty="0">
                <a:solidFill>
                  <a:srgbClr val="FF0000"/>
                </a:solidFill>
                <a:latin typeface="Arial"/>
                <a:cs typeface="Arial"/>
              </a:rPr>
              <a:t>the </a:t>
            </a:r>
            <a:r>
              <a:rPr sz="2800" spc="-110" dirty="0">
                <a:solidFill>
                  <a:srgbClr val="FF0000"/>
                </a:solidFill>
                <a:latin typeface="Arial"/>
                <a:cs typeface="Arial"/>
              </a:rPr>
              <a:t>data </a:t>
            </a:r>
            <a:r>
              <a:rPr sz="2800" spc="-35" dirty="0">
                <a:latin typeface="Arial"/>
                <a:cs typeface="Arial"/>
              </a:rPr>
              <a:t>from </a:t>
            </a:r>
            <a:r>
              <a:rPr sz="2800" spc="-50" dirty="0">
                <a:latin typeface="Arial"/>
                <a:cs typeface="Arial"/>
              </a:rPr>
              <a:t>network </a:t>
            </a:r>
            <a:r>
              <a:rPr sz="2800" spc="-114" dirty="0">
                <a:latin typeface="Arial"/>
                <a:cs typeface="Arial"/>
              </a:rPr>
              <a:t>layer </a:t>
            </a:r>
            <a:r>
              <a:rPr sz="2800" spc="-90" dirty="0">
                <a:latin typeface="Arial"/>
                <a:cs typeface="Arial"/>
              </a:rPr>
              <a:t>on </a:t>
            </a:r>
            <a:r>
              <a:rPr sz="2800" spc="-35" dirty="0">
                <a:latin typeface="Arial"/>
                <a:cs typeface="Arial"/>
              </a:rPr>
              <a:t>the </a:t>
            </a:r>
            <a:r>
              <a:rPr sz="2800" spc="-150" dirty="0">
                <a:latin typeface="Arial"/>
                <a:cs typeface="Arial"/>
              </a:rPr>
              <a:t>source </a:t>
            </a:r>
            <a:r>
              <a:rPr sz="2800" spc="-125" dirty="0">
                <a:latin typeface="Arial"/>
                <a:cs typeface="Arial"/>
              </a:rPr>
              <a:t>machine </a:t>
            </a:r>
            <a:r>
              <a:rPr sz="2800" spc="25" dirty="0">
                <a:latin typeface="Arial"/>
                <a:cs typeface="Arial"/>
              </a:rPr>
              <a:t>to </a:t>
            </a:r>
            <a:r>
              <a:rPr sz="2800" spc="-35" dirty="0">
                <a:latin typeface="Arial"/>
                <a:cs typeface="Arial"/>
              </a:rPr>
              <a:t>the  </a:t>
            </a:r>
            <a:r>
              <a:rPr sz="2800" spc="-50" dirty="0">
                <a:latin typeface="Arial"/>
                <a:cs typeface="Arial"/>
              </a:rPr>
              <a:t>network </a:t>
            </a:r>
            <a:r>
              <a:rPr sz="2800" spc="-114" dirty="0">
                <a:latin typeface="Arial"/>
                <a:cs typeface="Arial"/>
              </a:rPr>
              <a:t>layer </a:t>
            </a:r>
            <a:r>
              <a:rPr sz="2800" spc="-85" dirty="0">
                <a:latin typeface="Arial"/>
                <a:cs typeface="Arial"/>
              </a:rPr>
              <a:t>on </a:t>
            </a:r>
            <a:r>
              <a:rPr sz="2800" spc="-70" dirty="0">
                <a:latin typeface="Arial"/>
                <a:cs typeface="Arial"/>
              </a:rPr>
              <a:t>destination</a:t>
            </a:r>
            <a:r>
              <a:rPr sz="2800" spc="-320" dirty="0">
                <a:latin typeface="Arial"/>
                <a:cs typeface="Arial"/>
              </a:rPr>
              <a:t> </a:t>
            </a:r>
            <a:r>
              <a:rPr sz="2800" spc="-120" dirty="0">
                <a:latin typeface="Arial"/>
                <a:cs typeface="Arial"/>
              </a:rPr>
              <a:t>machine.</a:t>
            </a:r>
            <a:endParaRPr sz="2800">
              <a:latin typeface="Arial"/>
              <a:cs typeface="Arial"/>
            </a:endParaRPr>
          </a:p>
          <a:p>
            <a:pPr>
              <a:lnSpc>
                <a:spcPct val="100000"/>
              </a:lnSpc>
              <a:spcBef>
                <a:spcPts val="25"/>
              </a:spcBef>
              <a:buFont typeface="Arial"/>
              <a:buChar char="•"/>
            </a:pPr>
            <a:endParaRPr sz="2900">
              <a:latin typeface="Times New Roman"/>
              <a:cs typeface="Times New Roman"/>
            </a:endParaRPr>
          </a:p>
          <a:p>
            <a:pPr marL="12700" marR="5715" algn="just">
              <a:lnSpc>
                <a:spcPct val="100000"/>
              </a:lnSpc>
              <a:buChar char="•"/>
              <a:tabLst>
                <a:tab pos="290195" algn="l"/>
              </a:tabLst>
            </a:pPr>
            <a:r>
              <a:rPr sz="2800" spc="-204" dirty="0">
                <a:latin typeface="Arial"/>
                <a:cs typeface="Arial"/>
              </a:rPr>
              <a:t>On </a:t>
            </a:r>
            <a:r>
              <a:rPr sz="2800" spc="-145" dirty="0">
                <a:latin typeface="Arial"/>
                <a:cs typeface="Arial"/>
              </a:rPr>
              <a:t>source </a:t>
            </a:r>
            <a:r>
              <a:rPr sz="2800" spc="-125" dirty="0">
                <a:latin typeface="Arial"/>
                <a:cs typeface="Arial"/>
              </a:rPr>
              <a:t>machine </a:t>
            </a:r>
            <a:r>
              <a:rPr sz="2800" spc="-110" dirty="0">
                <a:latin typeface="Arial"/>
                <a:cs typeface="Arial"/>
              </a:rPr>
              <a:t>data </a:t>
            </a:r>
            <a:r>
              <a:rPr sz="2800" spc="-45" dirty="0">
                <a:latin typeface="Arial"/>
                <a:cs typeface="Arial"/>
              </a:rPr>
              <a:t>link </a:t>
            </a:r>
            <a:r>
              <a:rPr sz="2800" spc="-110" dirty="0">
                <a:latin typeface="Arial"/>
                <a:cs typeface="Arial"/>
              </a:rPr>
              <a:t>layer </a:t>
            </a:r>
            <a:r>
              <a:rPr sz="2800" spc="-150" dirty="0">
                <a:solidFill>
                  <a:srgbClr val="FF0000"/>
                </a:solidFill>
                <a:latin typeface="Arial"/>
                <a:cs typeface="Arial"/>
              </a:rPr>
              <a:t>receives </a:t>
            </a:r>
            <a:r>
              <a:rPr sz="2800" spc="-35" dirty="0">
                <a:solidFill>
                  <a:srgbClr val="FF0000"/>
                </a:solidFill>
                <a:latin typeface="Arial"/>
                <a:cs typeface="Arial"/>
              </a:rPr>
              <a:t>the </a:t>
            </a:r>
            <a:r>
              <a:rPr sz="2800" spc="-110" dirty="0">
                <a:solidFill>
                  <a:srgbClr val="FF0000"/>
                </a:solidFill>
                <a:latin typeface="Arial"/>
                <a:cs typeface="Arial"/>
              </a:rPr>
              <a:t>data </a:t>
            </a:r>
            <a:r>
              <a:rPr sz="2800" spc="-35" dirty="0">
                <a:latin typeface="Arial"/>
                <a:cs typeface="Arial"/>
              </a:rPr>
              <a:t>from  </a:t>
            </a:r>
            <a:r>
              <a:rPr sz="2800" spc="-50" dirty="0">
                <a:latin typeface="Arial"/>
                <a:cs typeface="Arial"/>
              </a:rPr>
              <a:t>network </a:t>
            </a:r>
            <a:r>
              <a:rPr sz="2800" spc="-114" dirty="0">
                <a:latin typeface="Arial"/>
                <a:cs typeface="Arial"/>
              </a:rPr>
              <a:t>layer </a:t>
            </a:r>
            <a:r>
              <a:rPr sz="2800" spc="-130" dirty="0">
                <a:latin typeface="Arial"/>
                <a:cs typeface="Arial"/>
              </a:rPr>
              <a:t>and </a:t>
            </a:r>
            <a:r>
              <a:rPr sz="2800" spc="-85" dirty="0">
                <a:latin typeface="Arial"/>
                <a:cs typeface="Arial"/>
              </a:rPr>
              <a:t>on </a:t>
            </a:r>
            <a:r>
              <a:rPr sz="2800" spc="-70" dirty="0">
                <a:latin typeface="Arial"/>
                <a:cs typeface="Arial"/>
              </a:rPr>
              <a:t>destination </a:t>
            </a:r>
            <a:r>
              <a:rPr sz="2800" spc="-125" dirty="0">
                <a:latin typeface="Arial"/>
                <a:cs typeface="Arial"/>
              </a:rPr>
              <a:t>machine </a:t>
            </a:r>
            <a:r>
              <a:rPr sz="2800" spc="-229" dirty="0">
                <a:solidFill>
                  <a:srgbClr val="FF0000"/>
                </a:solidFill>
                <a:latin typeface="Arial"/>
                <a:cs typeface="Arial"/>
              </a:rPr>
              <a:t>pass </a:t>
            </a:r>
            <a:r>
              <a:rPr sz="2800" spc="-85" dirty="0">
                <a:solidFill>
                  <a:srgbClr val="FF0000"/>
                </a:solidFill>
                <a:latin typeface="Arial"/>
                <a:cs typeface="Arial"/>
              </a:rPr>
              <a:t>on </a:t>
            </a:r>
            <a:r>
              <a:rPr sz="2800" spc="-60" dirty="0">
                <a:solidFill>
                  <a:srgbClr val="FF0000"/>
                </a:solidFill>
                <a:latin typeface="Arial"/>
                <a:cs typeface="Arial"/>
              </a:rPr>
              <a:t>this </a:t>
            </a:r>
            <a:r>
              <a:rPr sz="2800" spc="-110" dirty="0">
                <a:solidFill>
                  <a:srgbClr val="FF0000"/>
                </a:solidFill>
                <a:latin typeface="Arial"/>
                <a:cs typeface="Arial"/>
              </a:rPr>
              <a:t>data </a:t>
            </a:r>
            <a:r>
              <a:rPr sz="2800" spc="-110" dirty="0">
                <a:latin typeface="Arial"/>
                <a:cs typeface="Arial"/>
              </a:rPr>
              <a:t> </a:t>
            </a:r>
            <a:r>
              <a:rPr sz="2800" spc="20" dirty="0">
                <a:latin typeface="Arial"/>
                <a:cs typeface="Arial"/>
              </a:rPr>
              <a:t>to </a:t>
            </a:r>
            <a:r>
              <a:rPr sz="2800" spc="-35" dirty="0">
                <a:latin typeface="Arial"/>
                <a:cs typeface="Arial"/>
              </a:rPr>
              <a:t>the </a:t>
            </a:r>
            <a:r>
              <a:rPr sz="2800" spc="-50" dirty="0">
                <a:latin typeface="Arial"/>
                <a:cs typeface="Arial"/>
              </a:rPr>
              <a:t>network </a:t>
            </a:r>
            <a:r>
              <a:rPr sz="2800" spc="-114" dirty="0">
                <a:latin typeface="Arial"/>
                <a:cs typeface="Arial"/>
              </a:rPr>
              <a:t>layer </a:t>
            </a:r>
            <a:r>
              <a:rPr sz="2800" spc="-265" dirty="0">
                <a:latin typeface="Arial"/>
                <a:cs typeface="Arial"/>
              </a:rPr>
              <a:t>as </a:t>
            </a:r>
            <a:r>
              <a:rPr sz="2800" spc="-125" dirty="0">
                <a:latin typeface="Arial"/>
                <a:cs typeface="Arial"/>
              </a:rPr>
              <a:t>shown </a:t>
            </a:r>
            <a:r>
              <a:rPr sz="2800" spc="-40" dirty="0">
                <a:latin typeface="Arial"/>
                <a:cs typeface="Arial"/>
              </a:rPr>
              <a:t>in</a:t>
            </a:r>
            <a:r>
              <a:rPr sz="2800" spc="-409" dirty="0">
                <a:latin typeface="Arial"/>
                <a:cs typeface="Arial"/>
              </a:rPr>
              <a:t> </a:t>
            </a:r>
            <a:r>
              <a:rPr sz="2800" spc="-185" dirty="0">
                <a:latin typeface="Arial"/>
                <a:cs typeface="Arial"/>
              </a:rPr>
              <a:t>Fig.</a:t>
            </a:r>
            <a:endParaRPr sz="28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249681"/>
            <a:ext cx="8529955" cy="2159000"/>
          </a:xfrm>
          <a:prstGeom prst="rect">
            <a:avLst/>
          </a:prstGeom>
        </p:spPr>
        <p:txBody>
          <a:bodyPr vert="horz" wrap="square" lIns="0" tIns="12065" rIns="0" bIns="0" rtlCol="0">
            <a:spAutoFit/>
          </a:bodyPr>
          <a:lstStyle/>
          <a:p>
            <a:pPr marL="12700" marR="5080" algn="just">
              <a:lnSpc>
                <a:spcPct val="100000"/>
              </a:lnSpc>
              <a:spcBef>
                <a:spcPts val="95"/>
              </a:spcBef>
              <a:buChar char="•"/>
              <a:tabLst>
                <a:tab pos="340360" algn="l"/>
              </a:tabLst>
            </a:pPr>
            <a:r>
              <a:rPr sz="2800" spc="-204" dirty="0">
                <a:latin typeface="Arial"/>
                <a:cs typeface="Arial"/>
              </a:rPr>
              <a:t>The </a:t>
            </a:r>
            <a:r>
              <a:rPr sz="2800" spc="-70" dirty="0">
                <a:latin typeface="Arial"/>
                <a:cs typeface="Arial"/>
              </a:rPr>
              <a:t>path </a:t>
            </a:r>
            <a:r>
              <a:rPr sz="2800" spc="-120" dirty="0">
                <a:latin typeface="Arial"/>
                <a:cs typeface="Arial"/>
              </a:rPr>
              <a:t>shown </a:t>
            </a:r>
            <a:r>
              <a:rPr sz="2800" spc="-35" dirty="0">
                <a:latin typeface="Arial"/>
                <a:cs typeface="Arial"/>
              </a:rPr>
              <a:t>in </a:t>
            </a:r>
            <a:r>
              <a:rPr sz="2800" spc="-55" dirty="0">
                <a:latin typeface="Arial"/>
                <a:cs typeface="Arial"/>
              </a:rPr>
              <a:t>fig </a:t>
            </a:r>
            <a:r>
              <a:rPr sz="2800" spc="-130" dirty="0">
                <a:latin typeface="Arial"/>
                <a:cs typeface="Arial"/>
              </a:rPr>
              <a:t>(a) </a:t>
            </a:r>
            <a:r>
              <a:rPr sz="2800" spc="-150" dirty="0">
                <a:latin typeface="Arial"/>
                <a:cs typeface="Arial"/>
              </a:rPr>
              <a:t>is </a:t>
            </a:r>
            <a:r>
              <a:rPr sz="2800" spc="-35" dirty="0">
                <a:latin typeface="Arial"/>
                <a:cs typeface="Arial"/>
              </a:rPr>
              <a:t>the virtual </a:t>
            </a:r>
            <a:r>
              <a:rPr sz="2800" spc="-70" dirty="0">
                <a:latin typeface="Arial"/>
                <a:cs typeface="Arial"/>
              </a:rPr>
              <a:t>path. </a:t>
            </a:r>
            <a:r>
              <a:rPr sz="2800" spc="-95" dirty="0">
                <a:latin typeface="Arial"/>
                <a:cs typeface="Arial"/>
              </a:rPr>
              <a:t>But </a:t>
            </a:r>
            <a:r>
              <a:rPr sz="2800" spc="-35" dirty="0">
                <a:latin typeface="Arial"/>
                <a:cs typeface="Arial"/>
              </a:rPr>
              <a:t>the  </a:t>
            </a:r>
            <a:r>
              <a:rPr sz="2800" spc="-95" dirty="0">
                <a:latin typeface="Arial"/>
                <a:cs typeface="Arial"/>
              </a:rPr>
              <a:t>actual </a:t>
            </a:r>
            <a:r>
              <a:rPr sz="2800" spc="-70" dirty="0">
                <a:latin typeface="Arial"/>
                <a:cs typeface="Arial"/>
              </a:rPr>
              <a:t>path </a:t>
            </a:r>
            <a:r>
              <a:rPr sz="2800" spc="-150" dirty="0">
                <a:latin typeface="Arial"/>
                <a:cs typeface="Arial"/>
              </a:rPr>
              <a:t>is </a:t>
            </a:r>
            <a:r>
              <a:rPr sz="2800" spc="-70" dirty="0">
                <a:latin typeface="Arial"/>
                <a:cs typeface="Arial"/>
              </a:rPr>
              <a:t>Network </a:t>
            </a:r>
            <a:r>
              <a:rPr sz="2800" spc="-114" dirty="0">
                <a:latin typeface="Arial"/>
                <a:cs typeface="Arial"/>
              </a:rPr>
              <a:t>layer </a:t>
            </a:r>
            <a:r>
              <a:rPr sz="2800" spc="-160" dirty="0">
                <a:latin typeface="Arial"/>
                <a:cs typeface="Arial"/>
              </a:rPr>
              <a:t>-&gt; </a:t>
            </a:r>
            <a:r>
              <a:rPr sz="2800" spc="-165" dirty="0">
                <a:latin typeface="Arial"/>
                <a:cs typeface="Arial"/>
              </a:rPr>
              <a:t>Data </a:t>
            </a:r>
            <a:r>
              <a:rPr sz="2800" spc="-50" dirty="0">
                <a:latin typeface="Arial"/>
                <a:cs typeface="Arial"/>
              </a:rPr>
              <a:t>link </a:t>
            </a:r>
            <a:r>
              <a:rPr sz="2800" spc="-114" dirty="0">
                <a:latin typeface="Arial"/>
                <a:cs typeface="Arial"/>
              </a:rPr>
              <a:t>layer </a:t>
            </a:r>
            <a:r>
              <a:rPr sz="2800" spc="-165" dirty="0">
                <a:latin typeface="Arial"/>
                <a:cs typeface="Arial"/>
              </a:rPr>
              <a:t>-&gt; </a:t>
            </a:r>
            <a:r>
              <a:rPr sz="2800" spc="-185" dirty="0">
                <a:latin typeface="Arial"/>
                <a:cs typeface="Arial"/>
              </a:rPr>
              <a:t>Physical  </a:t>
            </a:r>
            <a:r>
              <a:rPr sz="2800" spc="-114" dirty="0">
                <a:latin typeface="Arial"/>
                <a:cs typeface="Arial"/>
              </a:rPr>
              <a:t>layer </a:t>
            </a:r>
            <a:r>
              <a:rPr sz="2800" spc="-90" dirty="0">
                <a:latin typeface="Arial"/>
                <a:cs typeface="Arial"/>
              </a:rPr>
              <a:t>on </a:t>
            </a:r>
            <a:r>
              <a:rPr sz="2800" spc="-150" dirty="0">
                <a:latin typeface="Arial"/>
                <a:cs typeface="Arial"/>
              </a:rPr>
              <a:t>source </a:t>
            </a:r>
            <a:r>
              <a:rPr sz="2800" spc="-120" dirty="0">
                <a:latin typeface="Arial"/>
                <a:cs typeface="Arial"/>
              </a:rPr>
              <a:t>machine, </a:t>
            </a:r>
            <a:r>
              <a:rPr sz="2800" spc="-50" dirty="0">
                <a:latin typeface="Arial"/>
                <a:cs typeface="Arial"/>
              </a:rPr>
              <a:t>then </a:t>
            </a:r>
            <a:r>
              <a:rPr sz="2800" spc="25" dirty="0">
                <a:latin typeface="Arial"/>
                <a:cs typeface="Arial"/>
              </a:rPr>
              <a:t>to </a:t>
            </a:r>
            <a:r>
              <a:rPr sz="2800" spc="-145" dirty="0">
                <a:latin typeface="Arial"/>
                <a:cs typeface="Arial"/>
              </a:rPr>
              <a:t>physical </a:t>
            </a:r>
            <a:r>
              <a:rPr sz="2800" spc="-114" dirty="0">
                <a:latin typeface="Arial"/>
                <a:cs typeface="Arial"/>
              </a:rPr>
              <a:t>media </a:t>
            </a:r>
            <a:r>
              <a:rPr sz="2800" spc="-135" dirty="0">
                <a:latin typeface="Arial"/>
                <a:cs typeface="Arial"/>
              </a:rPr>
              <a:t>and  </a:t>
            </a:r>
            <a:r>
              <a:rPr sz="2800" spc="-45" dirty="0">
                <a:latin typeface="Arial"/>
                <a:cs typeface="Arial"/>
              </a:rPr>
              <a:t>thereafter </a:t>
            </a:r>
            <a:r>
              <a:rPr sz="2800" spc="-145" dirty="0">
                <a:latin typeface="Arial"/>
                <a:cs typeface="Arial"/>
              </a:rPr>
              <a:t>physical </a:t>
            </a:r>
            <a:r>
              <a:rPr sz="2800" spc="-114" dirty="0">
                <a:latin typeface="Arial"/>
                <a:cs typeface="Arial"/>
              </a:rPr>
              <a:t>layer </a:t>
            </a:r>
            <a:r>
              <a:rPr sz="2800" spc="-160" dirty="0">
                <a:latin typeface="Arial"/>
                <a:cs typeface="Arial"/>
              </a:rPr>
              <a:t>-&gt; Data </a:t>
            </a:r>
            <a:r>
              <a:rPr sz="2800" spc="-50" dirty="0">
                <a:latin typeface="Arial"/>
                <a:cs typeface="Arial"/>
              </a:rPr>
              <a:t>link </a:t>
            </a:r>
            <a:r>
              <a:rPr sz="2800" spc="-114" dirty="0">
                <a:latin typeface="Arial"/>
                <a:cs typeface="Arial"/>
              </a:rPr>
              <a:t>layer </a:t>
            </a:r>
            <a:r>
              <a:rPr sz="2800" spc="-160" dirty="0">
                <a:latin typeface="Arial"/>
                <a:cs typeface="Arial"/>
              </a:rPr>
              <a:t>-&gt; </a:t>
            </a:r>
            <a:r>
              <a:rPr sz="2800" spc="-70" dirty="0">
                <a:latin typeface="Arial"/>
                <a:cs typeface="Arial"/>
              </a:rPr>
              <a:t>Network </a:t>
            </a:r>
            <a:r>
              <a:rPr sz="2800" spc="-114" dirty="0">
                <a:latin typeface="Arial"/>
                <a:cs typeface="Arial"/>
              </a:rPr>
              <a:t>layer  </a:t>
            </a:r>
            <a:r>
              <a:rPr sz="2800" spc="-90" dirty="0">
                <a:latin typeface="Arial"/>
                <a:cs typeface="Arial"/>
              </a:rPr>
              <a:t>on </a:t>
            </a:r>
            <a:r>
              <a:rPr sz="2800" spc="-75" dirty="0">
                <a:latin typeface="Arial"/>
                <a:cs typeface="Arial"/>
              </a:rPr>
              <a:t>destination</a:t>
            </a:r>
            <a:r>
              <a:rPr sz="2800" spc="-165" dirty="0">
                <a:latin typeface="Arial"/>
                <a:cs typeface="Arial"/>
              </a:rPr>
              <a:t> </a:t>
            </a:r>
            <a:r>
              <a:rPr sz="2800" spc="-120" dirty="0">
                <a:latin typeface="Arial"/>
                <a:cs typeface="Arial"/>
              </a:rPr>
              <a:t>machine.</a:t>
            </a:r>
            <a:endParaRPr sz="2800">
              <a:latin typeface="Arial"/>
              <a:cs typeface="Arial"/>
            </a:endParaRPr>
          </a:p>
        </p:txBody>
      </p:sp>
      <p:sp>
        <p:nvSpPr>
          <p:cNvPr id="3" name="object 3"/>
          <p:cNvSpPr/>
          <p:nvPr/>
        </p:nvSpPr>
        <p:spPr>
          <a:xfrm>
            <a:off x="1600200" y="2895600"/>
            <a:ext cx="5715000" cy="3352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9644" y="632841"/>
            <a:ext cx="7690484" cy="2586355"/>
          </a:xfrm>
          <a:prstGeom prst="rect">
            <a:avLst/>
          </a:prstGeom>
        </p:spPr>
        <p:txBody>
          <a:bodyPr vert="horz" wrap="square" lIns="0" tIns="12065" rIns="0" bIns="0" rtlCol="0">
            <a:spAutoFit/>
          </a:bodyPr>
          <a:lstStyle/>
          <a:p>
            <a:pPr marL="12700" marR="5080">
              <a:lnSpc>
                <a:spcPct val="100000"/>
              </a:lnSpc>
              <a:spcBef>
                <a:spcPts val="95"/>
              </a:spcBef>
              <a:tabLst>
                <a:tab pos="702945" algn="l"/>
                <a:tab pos="1635125" algn="l"/>
                <a:tab pos="2640330" algn="l"/>
                <a:tab pos="3577590" algn="l"/>
                <a:tab pos="4027170" algn="l"/>
                <a:tab pos="5331460" algn="l"/>
                <a:tab pos="6537325" algn="l"/>
                <a:tab pos="7037705" algn="l"/>
              </a:tabLst>
            </a:pPr>
            <a:r>
              <a:rPr sz="2800" spc="-210" dirty="0">
                <a:latin typeface="Arial"/>
                <a:cs typeface="Arial"/>
              </a:rPr>
              <a:t>Th</a:t>
            </a:r>
            <a:r>
              <a:rPr sz="2800" spc="-195" dirty="0">
                <a:latin typeface="Arial"/>
                <a:cs typeface="Arial"/>
              </a:rPr>
              <a:t>e</a:t>
            </a:r>
            <a:r>
              <a:rPr sz="2800" dirty="0">
                <a:latin typeface="Arial"/>
                <a:cs typeface="Arial"/>
              </a:rPr>
              <a:t>	</a:t>
            </a:r>
            <a:r>
              <a:rPr sz="2800" spc="40" dirty="0">
                <a:solidFill>
                  <a:srgbClr val="FF0000"/>
                </a:solidFill>
                <a:latin typeface="Arial"/>
                <a:cs typeface="Arial"/>
              </a:rPr>
              <a:t>th</a:t>
            </a:r>
            <a:r>
              <a:rPr sz="2800" spc="-5" dirty="0">
                <a:solidFill>
                  <a:srgbClr val="FF0000"/>
                </a:solidFill>
                <a:latin typeface="Arial"/>
                <a:cs typeface="Arial"/>
              </a:rPr>
              <a:t>r</a:t>
            </a:r>
            <a:r>
              <a:rPr sz="2800" spc="-170" dirty="0">
                <a:solidFill>
                  <a:srgbClr val="FF0000"/>
                </a:solidFill>
                <a:latin typeface="Arial"/>
                <a:cs typeface="Arial"/>
              </a:rPr>
              <a:t>ee</a:t>
            </a:r>
            <a:r>
              <a:rPr sz="2800" dirty="0">
                <a:solidFill>
                  <a:srgbClr val="FF0000"/>
                </a:solidFill>
                <a:latin typeface="Arial"/>
                <a:cs typeface="Arial"/>
              </a:rPr>
              <a:t>	</a:t>
            </a:r>
            <a:r>
              <a:rPr sz="2800" spc="-90" dirty="0">
                <a:latin typeface="Arial"/>
                <a:cs typeface="Arial"/>
              </a:rPr>
              <a:t>majo</a:t>
            </a:r>
            <a:r>
              <a:rPr sz="2800" spc="40" dirty="0">
                <a:latin typeface="Arial"/>
                <a:cs typeface="Arial"/>
              </a:rPr>
              <a:t>r</a:t>
            </a:r>
            <a:r>
              <a:rPr sz="2800" dirty="0">
                <a:latin typeface="Arial"/>
                <a:cs typeface="Arial"/>
              </a:rPr>
              <a:t>	</a:t>
            </a:r>
            <a:r>
              <a:rPr sz="2800" spc="-110" dirty="0">
                <a:latin typeface="Arial"/>
                <a:cs typeface="Arial"/>
              </a:rPr>
              <a:t>types</a:t>
            </a:r>
            <a:r>
              <a:rPr sz="2800" dirty="0">
                <a:latin typeface="Arial"/>
                <a:cs typeface="Arial"/>
              </a:rPr>
              <a:t>	</a:t>
            </a:r>
            <a:r>
              <a:rPr sz="2800" spc="-5" dirty="0">
                <a:latin typeface="Arial"/>
                <a:cs typeface="Arial"/>
              </a:rPr>
              <a:t>of</a:t>
            </a:r>
            <a:r>
              <a:rPr sz="2800" dirty="0">
                <a:latin typeface="Arial"/>
                <a:cs typeface="Arial"/>
              </a:rPr>
              <a:t>	</a:t>
            </a:r>
            <a:r>
              <a:rPr sz="2800" spc="-170" dirty="0">
                <a:latin typeface="Arial"/>
                <a:cs typeface="Arial"/>
              </a:rPr>
              <a:t>se</a:t>
            </a:r>
            <a:r>
              <a:rPr sz="2800" spc="-80" dirty="0">
                <a:latin typeface="Arial"/>
                <a:cs typeface="Arial"/>
              </a:rPr>
              <a:t>r</a:t>
            </a:r>
            <a:r>
              <a:rPr sz="2800" spc="-85" dirty="0">
                <a:latin typeface="Arial"/>
                <a:cs typeface="Arial"/>
              </a:rPr>
              <a:t>v</a:t>
            </a:r>
            <a:r>
              <a:rPr sz="2800" spc="-55" dirty="0">
                <a:latin typeface="Arial"/>
                <a:cs typeface="Arial"/>
              </a:rPr>
              <a:t>i</a:t>
            </a:r>
            <a:r>
              <a:rPr sz="2800" spc="-235" dirty="0">
                <a:latin typeface="Arial"/>
                <a:cs typeface="Arial"/>
              </a:rPr>
              <a:t>ces</a:t>
            </a:r>
            <a:r>
              <a:rPr sz="2800" dirty="0">
                <a:latin typeface="Arial"/>
                <a:cs typeface="Arial"/>
              </a:rPr>
              <a:t>	</a:t>
            </a:r>
            <a:r>
              <a:rPr sz="2800" spc="-10" dirty="0">
                <a:latin typeface="Arial"/>
                <a:cs typeface="Arial"/>
              </a:rPr>
              <a:t>o</a:t>
            </a:r>
            <a:r>
              <a:rPr sz="2800" spc="-30" dirty="0">
                <a:latin typeface="Arial"/>
                <a:cs typeface="Arial"/>
              </a:rPr>
              <a:t>f</a:t>
            </a:r>
            <a:r>
              <a:rPr sz="2800" dirty="0">
                <a:latin typeface="Arial"/>
                <a:cs typeface="Arial"/>
              </a:rPr>
              <a:t>f</a:t>
            </a:r>
            <a:r>
              <a:rPr sz="2800" spc="-80" dirty="0">
                <a:latin typeface="Arial"/>
                <a:cs typeface="Arial"/>
              </a:rPr>
              <a:t>e</a:t>
            </a:r>
            <a:r>
              <a:rPr sz="2800" spc="-90" dirty="0">
                <a:latin typeface="Arial"/>
                <a:cs typeface="Arial"/>
              </a:rPr>
              <a:t>r</a:t>
            </a:r>
            <a:r>
              <a:rPr sz="2800" spc="-130" dirty="0">
                <a:latin typeface="Arial"/>
                <a:cs typeface="Arial"/>
              </a:rPr>
              <a:t>ed</a:t>
            </a:r>
            <a:r>
              <a:rPr sz="2800" dirty="0">
                <a:latin typeface="Arial"/>
                <a:cs typeface="Arial"/>
              </a:rPr>
              <a:t>	</a:t>
            </a:r>
            <a:r>
              <a:rPr sz="2800" spc="-140" dirty="0">
                <a:latin typeface="Arial"/>
                <a:cs typeface="Arial"/>
              </a:rPr>
              <a:t>b</a:t>
            </a:r>
            <a:r>
              <a:rPr sz="2800" spc="-110" dirty="0">
                <a:latin typeface="Arial"/>
                <a:cs typeface="Arial"/>
              </a:rPr>
              <a:t>y</a:t>
            </a:r>
            <a:r>
              <a:rPr sz="2800" dirty="0">
                <a:latin typeface="Arial"/>
                <a:cs typeface="Arial"/>
              </a:rPr>
              <a:t>	</a:t>
            </a:r>
            <a:r>
              <a:rPr sz="2800" spc="-160" dirty="0">
                <a:latin typeface="Arial"/>
                <a:cs typeface="Arial"/>
              </a:rPr>
              <a:t>d</a:t>
            </a:r>
            <a:r>
              <a:rPr sz="2800" spc="-180" dirty="0">
                <a:latin typeface="Arial"/>
                <a:cs typeface="Arial"/>
              </a:rPr>
              <a:t>a</a:t>
            </a:r>
            <a:r>
              <a:rPr sz="2800" spc="125" dirty="0">
                <a:latin typeface="Arial"/>
                <a:cs typeface="Arial"/>
              </a:rPr>
              <a:t>t</a:t>
            </a:r>
            <a:r>
              <a:rPr sz="2800" spc="-150" dirty="0">
                <a:latin typeface="Arial"/>
                <a:cs typeface="Arial"/>
              </a:rPr>
              <a:t>a  </a:t>
            </a:r>
            <a:r>
              <a:rPr sz="2800" spc="-50" dirty="0">
                <a:latin typeface="Arial"/>
                <a:cs typeface="Arial"/>
              </a:rPr>
              <a:t>link </a:t>
            </a:r>
            <a:r>
              <a:rPr sz="2800" spc="-114" dirty="0">
                <a:latin typeface="Arial"/>
                <a:cs typeface="Arial"/>
              </a:rPr>
              <a:t>layer</a:t>
            </a:r>
            <a:r>
              <a:rPr sz="2800" spc="-240" dirty="0">
                <a:latin typeface="Arial"/>
                <a:cs typeface="Arial"/>
              </a:rPr>
              <a:t> </a:t>
            </a:r>
            <a:r>
              <a:rPr sz="2800" spc="-105" dirty="0">
                <a:latin typeface="Arial"/>
                <a:cs typeface="Arial"/>
              </a:rPr>
              <a:t>are:</a:t>
            </a:r>
            <a:endParaRPr sz="2800" dirty="0">
              <a:latin typeface="Arial"/>
              <a:cs typeface="Arial"/>
            </a:endParaRPr>
          </a:p>
          <a:p>
            <a:pPr>
              <a:lnSpc>
                <a:spcPct val="100000"/>
              </a:lnSpc>
              <a:spcBef>
                <a:spcPts val="25"/>
              </a:spcBef>
            </a:pPr>
            <a:endParaRPr sz="2900" dirty="0">
              <a:latin typeface="Times New Roman"/>
              <a:cs typeface="Times New Roman"/>
            </a:endParaRPr>
          </a:p>
          <a:p>
            <a:pPr marL="12700">
              <a:lnSpc>
                <a:spcPct val="100000"/>
              </a:lnSpc>
              <a:spcBef>
                <a:spcPts val="5"/>
              </a:spcBef>
              <a:buAutoNum type="arabicPeriod"/>
              <a:tabLst>
                <a:tab pos="369570" algn="l"/>
              </a:tabLst>
            </a:pPr>
            <a:r>
              <a:rPr sz="2800" b="1" spc="-150" dirty="0">
                <a:latin typeface="Trebuchet MS"/>
                <a:cs typeface="Trebuchet MS"/>
              </a:rPr>
              <a:t>Unacknowledged </a:t>
            </a:r>
            <a:r>
              <a:rPr sz="2800" b="1" spc="-160" dirty="0">
                <a:latin typeface="Trebuchet MS"/>
                <a:cs typeface="Trebuchet MS"/>
              </a:rPr>
              <a:t>connectionless</a:t>
            </a:r>
            <a:r>
              <a:rPr sz="2800" b="1" spc="-225" dirty="0">
                <a:latin typeface="Trebuchet MS"/>
                <a:cs typeface="Trebuchet MS"/>
              </a:rPr>
              <a:t> </a:t>
            </a:r>
            <a:r>
              <a:rPr sz="2800" b="1" spc="-195" dirty="0">
                <a:latin typeface="Trebuchet MS"/>
                <a:cs typeface="Trebuchet MS"/>
              </a:rPr>
              <a:t>service.</a:t>
            </a:r>
            <a:endParaRPr sz="2800" dirty="0">
              <a:latin typeface="Trebuchet MS"/>
              <a:cs typeface="Trebuchet MS"/>
            </a:endParaRPr>
          </a:p>
          <a:p>
            <a:pPr marL="12700" marR="950594">
              <a:lnSpc>
                <a:spcPct val="100000"/>
              </a:lnSpc>
              <a:buAutoNum type="arabicPeriod"/>
              <a:tabLst>
                <a:tab pos="369570" algn="l"/>
              </a:tabLst>
            </a:pPr>
            <a:r>
              <a:rPr sz="2800" b="1" spc="-150" dirty="0">
                <a:latin typeface="Trebuchet MS"/>
                <a:cs typeface="Trebuchet MS"/>
              </a:rPr>
              <a:t>Acknowledged </a:t>
            </a:r>
            <a:r>
              <a:rPr sz="2800" b="1" spc="-160" dirty="0">
                <a:latin typeface="Trebuchet MS"/>
                <a:cs typeface="Trebuchet MS"/>
              </a:rPr>
              <a:t>connectionless </a:t>
            </a:r>
            <a:r>
              <a:rPr sz="2800" b="1" spc="-195" dirty="0">
                <a:latin typeface="Trebuchet MS"/>
                <a:cs typeface="Trebuchet MS"/>
              </a:rPr>
              <a:t>service.  </a:t>
            </a:r>
            <a:r>
              <a:rPr sz="2800" b="1" spc="-165" dirty="0">
                <a:latin typeface="Trebuchet MS"/>
                <a:cs typeface="Trebuchet MS"/>
              </a:rPr>
              <a:t>3.Acknowledged </a:t>
            </a:r>
            <a:r>
              <a:rPr sz="2800" b="1" spc="-170" dirty="0">
                <a:latin typeface="Trebuchet MS"/>
                <a:cs typeface="Trebuchet MS"/>
              </a:rPr>
              <a:t>connection oriented</a:t>
            </a:r>
            <a:r>
              <a:rPr sz="2800" b="1" spc="-190" dirty="0">
                <a:latin typeface="Trebuchet MS"/>
                <a:cs typeface="Trebuchet MS"/>
              </a:rPr>
              <a:t> </a:t>
            </a:r>
            <a:r>
              <a:rPr sz="2800" b="1" spc="-170" dirty="0">
                <a:latin typeface="Trebuchet MS"/>
                <a:cs typeface="Trebuchet MS"/>
              </a:rPr>
              <a:t>service</a:t>
            </a:r>
            <a:r>
              <a:rPr sz="2800" spc="-170" dirty="0">
                <a:latin typeface="Arial"/>
                <a:cs typeface="Arial"/>
              </a:rPr>
              <a:t>.</a:t>
            </a:r>
            <a:endParaRPr sz="2800"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341</TotalTime>
  <Words>5328</Words>
  <Application>Microsoft Office PowerPoint</Application>
  <PresentationFormat>On-screen Show (4:3)</PresentationFormat>
  <Paragraphs>358</Paragraphs>
  <Slides>50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Book Antiqua</vt:lpstr>
      <vt:lpstr>Calibri</vt:lpstr>
      <vt:lpstr>Georgia</vt:lpstr>
      <vt:lpstr>Times New Roman</vt:lpstr>
      <vt:lpstr>Trebuchet MS</vt:lpstr>
      <vt:lpstr>Wingdings</vt:lpstr>
      <vt:lpstr>Office Theme</vt:lpstr>
      <vt:lpstr>DATA LINK LAYER</vt:lpstr>
      <vt:lpstr>DATA LINK LAYER (Defination):-</vt:lpstr>
      <vt:lpstr>Data Link Layer and its Functions</vt:lpstr>
      <vt:lpstr>Functions:-</vt:lpstr>
      <vt:lpstr>Packets and Frames</vt:lpstr>
      <vt:lpstr>Data link layer has two sub-layers :-</vt:lpstr>
      <vt:lpstr>Services Provided To Network Layer</vt:lpstr>
      <vt:lpstr>PowerPoint Presentation</vt:lpstr>
      <vt:lpstr>PowerPoint Presentation</vt:lpstr>
      <vt:lpstr>1.Unacknowledged connectionless service</vt:lpstr>
      <vt:lpstr>2. Acknowledged connectionless service</vt:lpstr>
      <vt:lpstr>3. Acknowledged connection oriented service</vt:lpstr>
      <vt:lpstr>Functionality of Data-link Layer</vt:lpstr>
      <vt:lpstr>Character Count:-</vt:lpstr>
      <vt:lpstr>Framing with Character Count</vt:lpstr>
      <vt:lpstr>Bit and Byte stuffing:-</vt:lpstr>
      <vt:lpstr>PowerPoint Presentation</vt:lpstr>
      <vt:lpstr>Framing (Byte-Stuffing)</vt:lpstr>
      <vt:lpstr>Bit-Oriented Protocols:-</vt:lpstr>
      <vt:lpstr>Framing (3)</vt:lpstr>
      <vt:lpstr>Physical layer coding violations:-</vt:lpstr>
      <vt:lpstr>Error Control:-</vt:lpstr>
      <vt:lpstr>Flow Control:-</vt:lpstr>
      <vt:lpstr>Flow Control</vt:lpstr>
      <vt:lpstr>Error Control</vt:lpstr>
      <vt:lpstr>Error Detection and Correction</vt:lpstr>
      <vt:lpstr>Stop and Wait Protocol:</vt:lpstr>
      <vt:lpstr>Sliding Window Protocols:-</vt:lpstr>
      <vt:lpstr>Fig. 16.7</vt:lpstr>
      <vt:lpstr>Go Back 'n‘</vt:lpstr>
      <vt:lpstr>Selective Repeat</vt:lpstr>
      <vt:lpstr>Sliding Window Protocols</vt:lpstr>
      <vt:lpstr>Comparing Protocols</vt:lpstr>
      <vt:lpstr>The Medium Access Sublayer (MAC)</vt:lpstr>
      <vt:lpstr>PowerPoint Presentation</vt:lpstr>
      <vt:lpstr>TEST QUESTIONS</vt:lpstr>
      <vt:lpstr>TEST QUESTIONS</vt:lpstr>
      <vt:lpstr>TEST QUESTIONS</vt:lpstr>
      <vt:lpstr>PowerPoint Presentation</vt:lpstr>
      <vt:lpstr>TEST QUESTIONS</vt:lpstr>
      <vt:lpstr>TEST QUESTIONS</vt:lpstr>
      <vt:lpstr>TEST QUESTIONS</vt:lpstr>
      <vt:lpstr>TEST QUESTIONS</vt:lpstr>
      <vt:lpstr>TEST QUESTIONS</vt:lpstr>
      <vt:lpstr>TEST QUESTIONS</vt:lpstr>
      <vt:lpstr>TEST QUESTIONS</vt:lpstr>
      <vt:lpstr>TEST QUESTIONS</vt:lpstr>
      <vt:lpstr>TEST QUESTIONS</vt:lpstr>
      <vt:lpstr>TEST QUESTIONS</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dc:title>
  <dc:creator>araka_000</dc:creator>
  <cp:lastModifiedBy>Windows User</cp:lastModifiedBy>
  <cp:revision>25</cp:revision>
  <dcterms:created xsi:type="dcterms:W3CDTF">2019-09-23T18:03:27Z</dcterms:created>
  <dcterms:modified xsi:type="dcterms:W3CDTF">2022-05-22T07:08:42Z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2016-07-31T00:00:00Z</vt:filetime>
  </property>
  <property fmtid="{D5CDD505-2E9C-101B-9397-08002B2CF9AE}" pid="3" name="Creator">
    <vt:lpwstr>Microsoft® PowerPoint® 2013</vt:lpwstr>
  </property>
  <property fmtid="{D5CDD505-2E9C-101B-9397-08002B2CF9AE}" pid="4" name="LastSaved">
    <vt:filetime>2019-09-23T00:00:00Z</vt:filetime>
  </property>
</Properties>
</file>