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5"/>
  </p:notesMasterIdLst>
  <p:handoutMasterIdLst>
    <p:handoutMasterId r:id="rId26"/>
  </p:handoutMasterIdLst>
  <p:sldIdLst>
    <p:sldId id="394" r:id="rId3"/>
    <p:sldId id="476" r:id="rId4"/>
    <p:sldId id="508" r:id="rId5"/>
    <p:sldId id="535" r:id="rId6"/>
    <p:sldId id="479" r:id="rId7"/>
    <p:sldId id="536" r:id="rId8"/>
    <p:sldId id="549" r:id="rId9"/>
    <p:sldId id="483" r:id="rId10"/>
    <p:sldId id="452" r:id="rId11"/>
    <p:sldId id="467" r:id="rId12"/>
    <p:sldId id="548" r:id="rId13"/>
    <p:sldId id="415" r:id="rId14"/>
    <p:sldId id="480" r:id="rId15"/>
    <p:sldId id="492" r:id="rId16"/>
    <p:sldId id="491" r:id="rId17"/>
    <p:sldId id="494" r:id="rId18"/>
    <p:sldId id="471" r:id="rId19"/>
    <p:sldId id="528" r:id="rId20"/>
    <p:sldId id="550" r:id="rId21"/>
    <p:sldId id="493" r:id="rId22"/>
    <p:sldId id="405" r:id="rId23"/>
    <p:sldId id="400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45B3C-8861-4738-869D-3B7DA15AE876}">
          <p14:sldIdLst>
            <p14:sldId id="394"/>
            <p14:sldId id="476"/>
            <p14:sldId id="508"/>
          </p14:sldIdLst>
        </p14:section>
        <p14:section name="Course Objective" id="{9F9759C1-F095-4CA3-819D-800E38407578}">
          <p14:sldIdLst>
            <p14:sldId id="535"/>
            <p14:sldId id="479"/>
            <p14:sldId id="536"/>
            <p14:sldId id="549"/>
          </p14:sldIdLst>
        </p14:section>
        <p14:section name="Team" id="{D358BE77-7272-44D1-BDCE-F47F1E2C64D7}">
          <p14:sldIdLst>
            <p14:sldId id="483"/>
            <p14:sldId id="452"/>
            <p14:sldId id="467"/>
            <p14:sldId id="548"/>
          </p14:sldIdLst>
        </p14:section>
        <p14:section name="Course Organization" id="{2B4D2ED8-F966-4FF9-BC04-EA7C60E10932}">
          <p14:sldIdLst>
            <p14:sldId id="415"/>
            <p14:sldId id="480"/>
            <p14:sldId id="492"/>
            <p14:sldId id="491"/>
            <p14:sldId id="494"/>
            <p14:sldId id="471"/>
          </p14:sldIdLst>
        </p14:section>
        <p14:section name="Conclusion" id="{E47C5259-9EA6-4EC9-BC48-DB727F9AFB1B}">
          <p14:sldIdLst>
            <p14:sldId id="528"/>
            <p14:sldId id="550"/>
            <p14:sldId id="493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595" autoAdjust="0"/>
  </p:normalViewPr>
  <p:slideViewPr>
    <p:cSldViewPr>
      <p:cViewPr varScale="1">
        <p:scale>
          <a:sx n="82" d="100"/>
          <a:sy n="82" d="100"/>
        </p:scale>
        <p:origin x="730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1/20/2019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1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11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467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0209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0932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916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17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5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23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0358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408789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046DE-A9B1-432F-9B4A-FABC06FA6C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88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D6A09-06AD-490A-BFEA-2ED29E8BAB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9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9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00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0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62" r:id="rId17"/>
    <p:sldLayoutId id="2147483698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hyperlink" Target="https://softuni.bg/modules/57/tech-module-4-0" TargetMode="External"/><Relationship Id="rId7" Type="http://schemas.openxmlformats.org/officeDocument/2006/relationships/hyperlink" Target="https://www.facebook.com/groups/TechModuleJanuary2019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hyperlink" Target="https://softuni.bg/forum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programming.info/intro-csharp-book/" TargetMode="External"/><Relationship Id="rId2" Type="http://schemas.openxmlformats.org/officeDocument/2006/relationships/hyperlink" Target="http://www.introprogramming.info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jpeg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5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66.png"/><Relationship Id="rId26" Type="http://schemas.openxmlformats.org/officeDocument/2006/relationships/image" Target="../media/image6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5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3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63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60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64.png"/><Relationship Id="rId22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0.jpeg"/><Relationship Id="rId7" Type="http://schemas.openxmlformats.org/officeDocument/2006/relationships/image" Target="../media/image7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3.gi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kolay.it/" TargetMode="External"/><Relationship Id="rId2" Type="http://schemas.openxmlformats.org/officeDocument/2006/relationships/hyperlink" Target="https://judge.softuni.bg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 Fundamentals</a:t>
            </a:r>
            <a:r>
              <a:rPr lang="bg-BG" dirty="0"/>
              <a:t> </a:t>
            </a:r>
            <a:r>
              <a:rPr lang="en-US" dirty="0"/>
              <a:t>with C#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AD21C1-E34F-4A20-A9BA-2920F583B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988" y="1884233"/>
            <a:ext cx="4286848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69351" y="1524001"/>
            <a:ext cx="3087661" cy="41147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0500" y="1195388"/>
            <a:ext cx="11814175" cy="5202237"/>
          </a:xfrm>
        </p:spPr>
        <p:txBody>
          <a:bodyPr/>
          <a:lstStyle/>
          <a:p>
            <a:r>
              <a:rPr lang="en-US" noProof="1"/>
              <a:t>C# Program Lead @ SoftUni</a:t>
            </a:r>
          </a:p>
          <a:p>
            <a:r>
              <a:rPr lang="en-US" noProof="1"/>
              <a:t>Passionate trainer</a:t>
            </a:r>
            <a:endParaRPr lang="en-GB" noProof="1"/>
          </a:p>
          <a:p>
            <a:r>
              <a:rPr lang="en-GB" noProof="1"/>
              <a:t>Interested in Web Development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Atanas Atanasov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350" y="6397625"/>
            <a:ext cx="428625" cy="307975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1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352" y="1196706"/>
            <a:ext cx="11815018" cy="51997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noProof="1"/>
              <a:t>4+ years experience in the IT (HTML,</a:t>
            </a:r>
            <a:br>
              <a:rPr lang="en-US" noProof="1"/>
            </a:br>
            <a:r>
              <a:rPr lang="en-US" noProof="1"/>
              <a:t>CSS, JavaScript, C#, SQL, Windows</a:t>
            </a:r>
            <a:br>
              <a:rPr lang="en-US" noProof="1"/>
            </a:br>
            <a:r>
              <a:rPr lang="en-US" noProof="1"/>
              <a:t>Server)</a:t>
            </a:r>
          </a:p>
          <a:p>
            <a:pPr>
              <a:lnSpc>
                <a:spcPct val="120000"/>
              </a:lnSpc>
            </a:pPr>
            <a:r>
              <a:rPr lang="en-US" noProof="1"/>
              <a:t>Excellent Software University</a:t>
            </a:r>
            <a:br>
              <a:rPr lang="en-US" noProof="1"/>
            </a:br>
            <a:r>
              <a:rPr lang="en-US" noProof="1"/>
              <a:t>student</a:t>
            </a:r>
          </a:p>
          <a:p>
            <a:pPr>
              <a:lnSpc>
                <a:spcPct val="120000"/>
              </a:lnSpc>
            </a:pPr>
            <a:r>
              <a:rPr lang="en-US" noProof="1"/>
              <a:t>Technical Trainer in Software</a:t>
            </a:r>
            <a:br>
              <a:rPr lang="bg-BG" noProof="1"/>
            </a:br>
            <a:r>
              <a:rPr lang="en-US" noProof="1"/>
              <a:t>University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noProof="1"/>
              <a:t>Ivaylo Dimitrov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34" y="-143532"/>
            <a:ext cx="304721" cy="3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bg-BG" sz="1799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894" y="8828"/>
            <a:ext cx="304721" cy="3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bg-BG" sz="1799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D00D00-207E-457B-B687-C9B57618C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37" y="1571625"/>
            <a:ext cx="3457575" cy="30003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403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AAF33-8FB9-4DCD-A2DF-FB2DD8D2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Organization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06862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 Fundamentals with C # Module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314" y="1990563"/>
            <a:ext cx="11337898" cy="532600"/>
            <a:chOff x="395314" y="1838163"/>
            <a:chExt cx="9280498" cy="5326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395314" y="2097141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812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80156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6806673" y="1981200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75618" y="1494769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21-Jan-201</a:t>
            </a:r>
            <a:r>
              <a:rPr lang="bg-BG" sz="2000" b="1" dirty="0"/>
              <a:t>9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107667" y="1534099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18-Apr-201</a:t>
            </a:r>
            <a:r>
              <a:rPr lang="bg-BG" sz="2000" b="1" dirty="0"/>
              <a:t>9</a:t>
            </a:r>
            <a:endParaRPr lang="en-US" sz="2000" b="1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4FB44A-DBCC-4C07-81FF-696D35B2EA6B}"/>
              </a:ext>
            </a:extLst>
          </p:cNvPr>
          <p:cNvCxnSpPr>
            <a:cxnSpLocks/>
          </p:cNvCxnSpPr>
          <p:nvPr/>
        </p:nvCxnSpPr>
        <p:spPr>
          <a:xfrm>
            <a:off x="10209212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60420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 – C#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12 weeks * 3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21-Jan-201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Exam: 10-Mar-2019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14-Apr-2019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7161212" y="2876044"/>
            <a:ext cx="42672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Retake: 16-Apr-2019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 Retake : 18-Apr-2019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5256212" y="1499788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14-Apr-201</a:t>
            </a:r>
            <a:r>
              <a:rPr lang="bg-BG" sz="2000" b="1" dirty="0"/>
              <a:t>9</a:t>
            </a:r>
            <a:endParaRPr lang="en-US" sz="20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A9EF4A-5A53-4B51-BA56-6BBDA3AC8980}"/>
              </a:ext>
            </a:extLst>
          </p:cNvPr>
          <p:cNvCxnSpPr/>
          <p:nvPr/>
        </p:nvCxnSpPr>
        <p:spPr>
          <a:xfrm>
            <a:off x="6246812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3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" grpId="0" animBg="1"/>
      <p:bldP spid="45" grpId="0" animBg="1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77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Mandatory:</a:t>
            </a:r>
          </a:p>
          <a:p>
            <a:pPr lvl="1"/>
            <a:r>
              <a:rPr lang="en-US" dirty="0"/>
              <a:t>Exam – 90%</a:t>
            </a:r>
          </a:p>
          <a:p>
            <a:pPr lvl="2"/>
            <a:r>
              <a:rPr lang="en-US" dirty="0"/>
              <a:t>Mid exam – 40%</a:t>
            </a:r>
          </a:p>
          <a:p>
            <a:pPr lvl="2"/>
            <a:r>
              <a:rPr lang="en-US" dirty="0"/>
              <a:t>Final exam – 60%</a:t>
            </a:r>
          </a:p>
          <a:p>
            <a:pPr lvl="1"/>
            <a:r>
              <a:rPr lang="en-US" dirty="0"/>
              <a:t>Exercises &amp; homework – 10%</a:t>
            </a:r>
          </a:p>
          <a:p>
            <a:pPr>
              <a:spcBef>
                <a:spcPts val="1200"/>
              </a:spcBef>
            </a:pPr>
            <a:r>
              <a:rPr lang="en-US" dirty="0"/>
              <a:t>Bonuses:</a:t>
            </a:r>
          </a:p>
          <a:p>
            <a:pPr lvl="1"/>
            <a:r>
              <a:rPr lang="en-US" dirty="0"/>
              <a:t>Presence in class – 5% bonus</a:t>
            </a:r>
            <a:br>
              <a:rPr lang="en-US" dirty="0"/>
            </a:br>
            <a:r>
              <a:rPr lang="en-US" dirty="0"/>
              <a:t>(onsite students only)</a:t>
            </a:r>
          </a:p>
          <a:p>
            <a:pPr lvl="1"/>
            <a:r>
              <a:rPr lang="en-US" dirty="0"/>
              <a:t>Forum activity – bonus up to 5%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Scoring System for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C70AAF-2F36-4207-A978-F4449786A6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451" y="3630977"/>
            <a:ext cx="2898654" cy="2569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CD67DC-3695-4835-B2A3-0A77C830BA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1295400"/>
            <a:ext cx="2649772" cy="220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3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0411" y="1905000"/>
            <a:ext cx="8933514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https://softuni.bg/tech-module-4-0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0411" y="3281847"/>
            <a:ext cx="8933514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4"/>
              </a:rPr>
              <a:t>https://softuni.bg/forum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5368" y="2856892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8027" y="1217755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0411" y="4653055"/>
            <a:ext cx="8933515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hlinkClick r:id="rId7"/>
              </a:rPr>
              <a:t>https://www.facebook.com/TechModuleJanuary2019/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577" y="458977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2012" y="1175481"/>
            <a:ext cx="9829800" cy="5201066"/>
          </a:xfrm>
        </p:spPr>
        <p:txBody>
          <a:bodyPr>
            <a:normAutofit/>
          </a:bodyPr>
          <a:lstStyle/>
          <a:p>
            <a:r>
              <a:rPr lang="en-US" dirty="0"/>
              <a:t>The official textbook for the course</a:t>
            </a:r>
          </a:p>
          <a:p>
            <a:pPr lvl="1"/>
            <a:r>
              <a:rPr lang="en-US" dirty="0"/>
              <a:t>"Fundamentals of Computer Programming with C#", </a:t>
            </a:r>
            <a:br>
              <a:rPr lang="en-US" dirty="0"/>
            </a:br>
            <a:r>
              <a:rPr lang="en-US" dirty="0"/>
              <a:t>by Svetlin Nakov &amp; Co., 2013, ISBN 9789544007737</a:t>
            </a:r>
          </a:p>
          <a:p>
            <a:pPr lvl="1"/>
            <a:r>
              <a:rPr lang="en-US" dirty="0"/>
              <a:t>English and Bulgarian versions (as PDF, </a:t>
            </a:r>
            <a:r>
              <a:rPr lang="en-US" noProof="1"/>
              <a:t>ePub</a:t>
            </a:r>
            <a:r>
              <a:rPr lang="en-US" dirty="0"/>
              <a:t>, …)</a:t>
            </a:r>
          </a:p>
          <a:p>
            <a:pPr lvl="1"/>
            <a:r>
              <a:rPr lang="en-US" dirty="0"/>
              <a:t>Freely downloadable from: </a:t>
            </a:r>
            <a:br>
              <a:rPr lang="en-US" dirty="0"/>
            </a:br>
            <a:r>
              <a:rPr lang="en-US" dirty="0">
                <a:hlinkClick r:id="rId2"/>
              </a:rPr>
              <a:t>www.introprogramming.info</a:t>
            </a:r>
            <a:endParaRPr lang="en-US" dirty="0"/>
          </a:p>
          <a:p>
            <a:pPr lvl="1"/>
            <a:r>
              <a:rPr lang="en-GB" dirty="0"/>
              <a:t>The Technology Fundamentals courses </a:t>
            </a:r>
            <a:br>
              <a:rPr lang="en-GB" dirty="0"/>
            </a:br>
            <a:r>
              <a:rPr lang="en-GB" dirty="0"/>
              <a:t>@SoftUni.bg  partially follows the book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hlinkClick r:id="rId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Free C# Fundamentals Textbook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074" name="Picture 2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76388" y="3505200"/>
            <a:ext cx="1224292" cy="17323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388" y="1374494"/>
            <a:ext cx="1224292" cy="17425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13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5799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28768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699083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6927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52480" y="1371605"/>
            <a:ext cx="8180332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79612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US" sz="11500" b="1" dirty="0" err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73C89-5D68-46FD-805E-4691B9E9B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28CC0-ED90-46D1-AE74-8EF199E28D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90600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linear data structures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Arrays and Lists</a:t>
            </a:r>
          </a:p>
          <a:p>
            <a:pPr>
              <a:buClr>
                <a:schemeClr val="tx1"/>
              </a:buClr>
            </a:pPr>
            <a:r>
              <a:rPr lang="en-US" dirty="0"/>
              <a:t>Defining simple classes</a:t>
            </a:r>
          </a:p>
          <a:p>
            <a:pPr>
              <a:buClr>
                <a:schemeClr val="tx1"/>
              </a:buClr>
            </a:pPr>
            <a:r>
              <a:rPr lang="en-US" dirty="0"/>
              <a:t>Processing and manipulating strings</a:t>
            </a:r>
          </a:p>
          <a:p>
            <a:pPr>
              <a:buClr>
                <a:schemeClr val="tx1"/>
              </a:buClr>
            </a:pPr>
            <a:r>
              <a:rPr lang="en-US" dirty="0"/>
              <a:t>Building simple web projects</a:t>
            </a:r>
          </a:p>
          <a:p>
            <a:pPr>
              <a:buClr>
                <a:schemeClr val="tx1"/>
              </a:buClr>
            </a:pPr>
            <a:r>
              <a:rPr lang="en-US" dirty="0"/>
              <a:t>Performing basic CRUD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Fundamentals Objectives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Mid Exam</a:t>
            </a:r>
          </a:p>
          <a:p>
            <a:pPr lvl="1"/>
            <a:r>
              <a:rPr lang="en-GB" dirty="0"/>
              <a:t>3 practical problems</a:t>
            </a:r>
            <a:r>
              <a:rPr lang="bg-BG" dirty="0"/>
              <a:t> </a:t>
            </a:r>
            <a:r>
              <a:rPr lang="en-GB" dirty="0"/>
              <a:t>for 4 hours</a:t>
            </a:r>
          </a:p>
          <a:p>
            <a:pPr lvl="2"/>
            <a:r>
              <a:rPr lang="en-GB" dirty="0"/>
              <a:t>Conditional Statements and Loops</a:t>
            </a:r>
          </a:p>
          <a:p>
            <a:pPr lvl="2"/>
            <a:r>
              <a:rPr lang="en-GB" dirty="0"/>
              <a:t>Linear Data Structures – Arrays and Lists</a:t>
            </a:r>
          </a:p>
          <a:p>
            <a:r>
              <a:rPr lang="en-GB" dirty="0"/>
              <a:t>Final Exam</a:t>
            </a:r>
          </a:p>
          <a:p>
            <a:pPr lvl="1"/>
            <a:r>
              <a:rPr lang="en-GB" dirty="0"/>
              <a:t>2 practical problems</a:t>
            </a:r>
            <a:r>
              <a:rPr lang="bg-BG" dirty="0"/>
              <a:t> </a:t>
            </a:r>
            <a:r>
              <a:rPr lang="en-US" dirty="0"/>
              <a:t>for 4 hours</a:t>
            </a:r>
            <a:r>
              <a:rPr lang="bg-BG" dirty="0"/>
              <a:t> </a:t>
            </a:r>
            <a:r>
              <a:rPr lang="en-GB" dirty="0"/>
              <a:t>+ 2 hours evaluation</a:t>
            </a:r>
          </a:p>
          <a:p>
            <a:pPr lvl="2"/>
            <a:r>
              <a:rPr lang="en-GB" dirty="0"/>
              <a:t>Strings and Text Processing</a:t>
            </a:r>
          </a:p>
          <a:p>
            <a:pPr lvl="2"/>
            <a:r>
              <a:rPr lang="en-GB" dirty="0"/>
              <a:t>Associative Arrays</a:t>
            </a:r>
          </a:p>
          <a:p>
            <a:pPr lvl="1"/>
            <a:r>
              <a:rPr lang="en-GB" dirty="0"/>
              <a:t>Web Project – Basic CRUD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5D3EA-026D-4756-A48A-E67A353BA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 Demonstration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1A359-BA1D-4176-AAA6-E5041F8CDFC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5612" y="609600"/>
            <a:ext cx="310365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6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1903A1-16BE-4FFA-B0C9-759872B7B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11096" y="1151121"/>
            <a:ext cx="7712116" cy="5373881"/>
          </a:xfrm>
        </p:spPr>
        <p:txBody>
          <a:bodyPr>
            <a:normAutofit/>
          </a:bodyPr>
          <a:lstStyle/>
          <a:p>
            <a:r>
              <a:rPr lang="en-US" sz="3200" dirty="0"/>
              <a:t>Solutions Architect @ </a:t>
            </a:r>
            <a:r>
              <a:rPr lang="en-US" sz="3200" noProof="1"/>
              <a:t>ZenCodeo</a:t>
            </a:r>
          </a:p>
          <a:p>
            <a:r>
              <a:rPr lang="en-US" sz="3200" dirty="0"/>
              <a:t>15+ years in the IT</a:t>
            </a:r>
          </a:p>
          <a:p>
            <a:pPr lvl="1"/>
            <a:r>
              <a:rPr lang="en-US" sz="3000" dirty="0"/>
              <a:t>Developer, Manager, Trainer, Architect </a:t>
            </a:r>
          </a:p>
          <a:p>
            <a:r>
              <a:rPr lang="bg-BG" sz="3200" dirty="0"/>
              <a:t>А</a:t>
            </a:r>
            <a:r>
              <a:rPr lang="en-US" sz="3200" noProof="1"/>
              <a:t>ctive role </a:t>
            </a:r>
            <a:r>
              <a:rPr lang="en-US" sz="3200" dirty="0"/>
              <a:t>in the development of the </a:t>
            </a:r>
            <a:br>
              <a:rPr lang="en-US" sz="3200" dirty="0"/>
            </a:br>
            <a:r>
              <a:rPr lang="en-US" sz="3200" dirty="0"/>
              <a:t>Judge platform - </a:t>
            </a:r>
            <a:r>
              <a:rPr lang="en-US" sz="3200" dirty="0">
                <a:hlinkClick r:id="rId2"/>
              </a:rPr>
              <a:t>https://judge.softuni.bg/</a:t>
            </a:r>
            <a:endParaRPr lang="en-US" sz="3200" dirty="0"/>
          </a:p>
          <a:p>
            <a:r>
              <a:rPr lang="en-US" sz="3200" dirty="0"/>
              <a:t>Microsoft Certified Trainer</a:t>
            </a:r>
          </a:p>
          <a:p>
            <a:r>
              <a:rPr lang="en-US" sz="3200" dirty="0"/>
              <a:t>Personal blog: </a:t>
            </a:r>
            <a:r>
              <a:rPr lang="en-US" sz="3200" dirty="0">
                <a:hlinkClick r:id="rId3"/>
              </a:rPr>
              <a:t>nikolay.it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Nikolay Kostov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 descr="http://i3.ytimg.com/vi/Dd40-_kYiVE/maxresdefault.jpg">
            <a:extLst>
              <a:ext uri="{FF2B5EF4-FFF2-40B4-BE49-F238E27FC236}">
                <a16:creationId xmlns:a16="http://schemas.microsoft.com/office/drawing/2014/main" id="{0545398E-344C-4ABE-8A44-B3830A684E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99412" y="1600200"/>
            <a:ext cx="3804756" cy="38047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1321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540</Words>
  <Application>Microsoft Office PowerPoint</Application>
  <PresentationFormat>Custom</PresentationFormat>
  <Paragraphs>143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Technology Fundamentals with C#</vt:lpstr>
      <vt:lpstr>Table of Contents</vt:lpstr>
      <vt:lpstr>Have a Question?</vt:lpstr>
      <vt:lpstr>PowerPoint Presentation</vt:lpstr>
      <vt:lpstr>Technology Fundamentals Objectives</vt:lpstr>
      <vt:lpstr>Practical Programming Exam</vt:lpstr>
      <vt:lpstr>PowerPoint Presentation</vt:lpstr>
      <vt:lpstr>PowerPoint Presentation</vt:lpstr>
      <vt:lpstr>Nikolay Kostov</vt:lpstr>
      <vt:lpstr>Atanas Atanasov</vt:lpstr>
      <vt:lpstr>Ivaylo Dimitrov</vt:lpstr>
      <vt:lpstr>PowerPoint Presentation</vt:lpstr>
      <vt:lpstr>Technology Fundamentals with C # Module </vt:lpstr>
      <vt:lpstr>Homework Assignments &amp; Exercises</vt:lpstr>
      <vt:lpstr>Scoring System for the Course</vt:lpstr>
      <vt:lpstr>Course Web Site, Forum and FB Group</vt:lpstr>
      <vt:lpstr>The Free C# Fundamentals Textbook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Course Introduction</dc:title>
  <dc:subject>Technology Fundamentals  – Practical Training Course @ SoftUni</dc:subject>
  <dc:creator/>
  <cp:keywords>Technology Fundamentals, tech, fundamentals, technologySoftware University, SoftUni, programming, coding, software development, education, training, course</cp:keywords>
  <dc:description>Technology Fundamentals Course @ SoftUni – https://softuni.bg/trainings/2056/technology-fundamental-september-2018</dc:description>
  <cp:lastModifiedBy/>
  <cp:revision>1</cp:revision>
  <dcterms:created xsi:type="dcterms:W3CDTF">2014-01-02T17:00:34Z</dcterms:created>
  <dcterms:modified xsi:type="dcterms:W3CDTF">2019-01-21T08:10:12Z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