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22"/>
  </p:notesMasterIdLst>
  <p:sldIdLst>
    <p:sldId id="256" r:id="rId2"/>
    <p:sldId id="258" r:id="rId3"/>
    <p:sldId id="257"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73" r:id="rId18"/>
    <p:sldId id="26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stacked"/>
        <c:varyColors val="0"/>
        <c:ser>
          <c:idx val="0"/>
          <c:order val="0"/>
          <c:tx>
            <c:strRef>
              <c:f>Sheet1!$B$1</c:f>
              <c:strCache>
                <c:ptCount val="1"/>
                <c:pt idx="0">
                  <c:v>AWS New Service Announcement and Updates</c:v>
                </c:pt>
              </c:strCache>
            </c:strRef>
          </c:tx>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82</c:v>
                </c:pt>
                <c:pt idx="1">
                  <c:v>159</c:v>
                </c:pt>
                <c:pt idx="2">
                  <c:v>280</c:v>
                </c:pt>
                <c:pt idx="3">
                  <c:v>516</c:v>
                </c:pt>
                <c:pt idx="4">
                  <c:v>735</c:v>
                </c:pt>
                <c:pt idx="5">
                  <c:v>1000</c:v>
                </c:pt>
              </c:numCache>
            </c:numRef>
          </c:val>
          <c:extLst>
            <c:ext xmlns:c16="http://schemas.microsoft.com/office/drawing/2014/chart" uri="{C3380CC4-5D6E-409C-BE32-E72D297353CC}">
              <c16:uniqueId val="{00000000-D3F1-4E18-8270-156F6C198515}"/>
            </c:ext>
          </c:extLst>
        </c:ser>
        <c:dLbls>
          <c:showLegendKey val="0"/>
          <c:showVal val="0"/>
          <c:showCatName val="0"/>
          <c:showSerName val="0"/>
          <c:showPercent val="0"/>
          <c:showBubbleSize val="0"/>
        </c:dLbls>
        <c:gapWidth val="150"/>
        <c:overlap val="100"/>
        <c:axId val="906892416"/>
        <c:axId val="935903616"/>
      </c:barChart>
      <c:catAx>
        <c:axId val="906892416"/>
        <c:scaling>
          <c:orientation val="minMax"/>
        </c:scaling>
        <c:delete val="0"/>
        <c:axPos val="b"/>
        <c:numFmt formatCode="General" sourceLinked="1"/>
        <c:majorTickMark val="out"/>
        <c:minorTickMark val="none"/>
        <c:tickLblPos val="nextTo"/>
        <c:crossAx val="935903616"/>
        <c:crosses val="autoZero"/>
        <c:auto val="1"/>
        <c:lblAlgn val="ctr"/>
        <c:lblOffset val="100"/>
        <c:noMultiLvlLbl val="0"/>
      </c:catAx>
      <c:valAx>
        <c:axId val="935903616"/>
        <c:scaling>
          <c:orientation val="minMax"/>
        </c:scaling>
        <c:delete val="0"/>
        <c:axPos val="l"/>
        <c:majorGridlines/>
        <c:numFmt formatCode="General" sourceLinked="1"/>
        <c:majorTickMark val="out"/>
        <c:minorTickMark val="none"/>
        <c:tickLblPos val="none"/>
        <c:crossAx val="90689241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0.15416</cdr:x>
      <cdr:y>0.71939</cdr:y>
    </cdr:from>
    <cdr:to>
      <cdr:x>0.20691</cdr:x>
      <cdr:y>0.79512</cdr:y>
    </cdr:to>
    <cdr:sp macro="" textlink="">
      <cdr:nvSpPr>
        <cdr:cNvPr id="2" name="TextBox 6"/>
        <cdr:cNvSpPr txBox="1"/>
      </cdr:nvSpPr>
      <cdr:spPr>
        <a:xfrm xmlns:a="http://schemas.openxmlformats.org/drawingml/2006/main">
          <a:off x="1691592" y="3508322"/>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CA" dirty="0"/>
            <a:t>159</a:t>
          </a:r>
        </a:p>
      </cdr:txBody>
    </cdr:sp>
  </cdr:relSizeAnchor>
  <cdr:relSizeAnchor xmlns:cdr="http://schemas.openxmlformats.org/drawingml/2006/chartDrawing">
    <cdr:from>
      <cdr:x>0.26861</cdr:x>
      <cdr:y>0.63518</cdr:y>
    </cdr:from>
    <cdr:to>
      <cdr:x>0.32135</cdr:x>
      <cdr:y>0.71091</cdr:y>
    </cdr:to>
    <cdr:sp macro="" textlink="">
      <cdr:nvSpPr>
        <cdr:cNvPr id="3" name="TextBox 6"/>
        <cdr:cNvSpPr txBox="1"/>
      </cdr:nvSpPr>
      <cdr:spPr>
        <a:xfrm xmlns:a="http://schemas.openxmlformats.org/drawingml/2006/main">
          <a:off x="2947349" y="3097649"/>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280</a:t>
          </a:r>
        </a:p>
      </cdr:txBody>
    </cdr:sp>
  </cdr:relSizeAnchor>
  <cdr:relSizeAnchor xmlns:cdr="http://schemas.openxmlformats.org/drawingml/2006/chartDrawing">
    <cdr:from>
      <cdr:x>0.3792</cdr:x>
      <cdr:y>0.48448</cdr:y>
    </cdr:from>
    <cdr:to>
      <cdr:x>0.43194</cdr:x>
      <cdr:y>0.56021</cdr:y>
    </cdr:to>
    <cdr:sp macro="" textlink="">
      <cdr:nvSpPr>
        <cdr:cNvPr id="4" name="TextBox 6"/>
        <cdr:cNvSpPr txBox="1"/>
      </cdr:nvSpPr>
      <cdr:spPr>
        <a:xfrm xmlns:a="http://schemas.openxmlformats.org/drawingml/2006/main">
          <a:off x="4160852" y="2362711"/>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516</a:t>
          </a:r>
        </a:p>
      </cdr:txBody>
    </cdr:sp>
  </cdr:relSizeAnchor>
  <cdr:relSizeAnchor xmlns:cdr="http://schemas.openxmlformats.org/drawingml/2006/chartDrawing">
    <cdr:from>
      <cdr:x>0.49368</cdr:x>
      <cdr:y>0.33904</cdr:y>
    </cdr:from>
    <cdr:to>
      <cdr:x>0.54643</cdr:x>
      <cdr:y>0.41477</cdr:y>
    </cdr:to>
    <cdr:sp macro="" textlink="">
      <cdr:nvSpPr>
        <cdr:cNvPr id="5" name="TextBox 6"/>
        <cdr:cNvSpPr txBox="1"/>
      </cdr:nvSpPr>
      <cdr:spPr>
        <a:xfrm xmlns:a="http://schemas.openxmlformats.org/drawingml/2006/main">
          <a:off x="5417084" y="1653410"/>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735</a:t>
          </a:r>
        </a:p>
      </cdr:txBody>
    </cdr:sp>
  </cdr:relSizeAnchor>
  <cdr:relSizeAnchor xmlns:cdr="http://schemas.openxmlformats.org/drawingml/2006/chartDrawing">
    <cdr:from>
      <cdr:x>0.59242</cdr:x>
      <cdr:y>0.17247</cdr:y>
    </cdr:from>
    <cdr:to>
      <cdr:x>0.67497</cdr:x>
      <cdr:y>0.2482</cdr:y>
    </cdr:to>
    <cdr:sp macro="" textlink="">
      <cdr:nvSpPr>
        <cdr:cNvPr id="6" name="TextBox 6"/>
        <cdr:cNvSpPr txBox="1"/>
      </cdr:nvSpPr>
      <cdr:spPr>
        <a:xfrm xmlns:a="http://schemas.openxmlformats.org/drawingml/2006/main">
          <a:off x="6500502" y="841084"/>
          <a:ext cx="9058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4/13/2017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C65D6-9E08-4527-85F6-4EDC8D9495C6}" type="datetime1">
              <a:rPr lang="en-US" smtClean="0"/>
              <a:t>4/13/2017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4/13/2017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A672B8-0B5F-4805-9E24-76DCBCFDF28D}" type="datetime1">
              <a:rPr lang="en-US" smtClean="0"/>
              <a:t>4/13/2017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4/13/2017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4/13/2017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4/13/2017</a:t>
            </a:fld>
            <a:endParaRPr lang="en-US" dirty="0"/>
          </a:p>
        </p:txBody>
      </p:sp>
      <p:sp>
        <p:nvSpPr>
          <p:cNvPr id="8" name="Footer Placeholder 7"/>
          <p:cNvSpPr>
            <a:spLocks noGrp="1"/>
          </p:cNvSpPr>
          <p:nvPr>
            <p:ph type="ftr" sz="quarter" idx="11"/>
          </p:nvPr>
        </p:nvSpPr>
        <p:spPr/>
        <p:txBody>
          <a:bodyPr/>
          <a:lstStyle/>
          <a:p>
            <a:r>
              <a:rPr lang="en-US"/>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1F0C-7362-49B1-86D0-0E9742F912C8}" type="datetime1">
              <a:rPr lang="en-US" smtClean="0"/>
              <a:t>4/13/2017</a:t>
            </a:fld>
            <a:endParaRPr lang="en-US"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4/13/2017</a:t>
            </a:fld>
            <a:endParaRPr lang="en-US" dirty="0"/>
          </a:p>
        </p:txBody>
      </p:sp>
      <p:sp>
        <p:nvSpPr>
          <p:cNvPr id="3" name="Footer Placeholder 2"/>
          <p:cNvSpPr>
            <a:spLocks noGrp="1"/>
          </p:cNvSpPr>
          <p:nvPr>
            <p:ph type="ftr" sz="quarter" idx="11"/>
          </p:nvPr>
        </p:nvSpPr>
        <p:spPr/>
        <p:txBody>
          <a:bodyPr/>
          <a:lstStyle/>
          <a:p>
            <a:r>
              <a:rPr lang="en-US"/>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4/13/2017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4/13/2017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4/13/2017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Services 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p>
          <a:p>
            <a:pPr lvl="1"/>
            <a:r>
              <a:rPr lang="en-US" sz="2400" dirty="0"/>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p>
          <a:p>
            <a:pPr lvl="1"/>
            <a:r>
              <a:rPr lang="en-US" sz="2400" dirty="0"/>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Private cloud. </a:t>
            </a:r>
          </a:p>
          <a:p>
            <a:pPr lvl="1"/>
            <a:r>
              <a:rPr lang="en-US" sz="2400" dirty="0"/>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a:t>The 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Hybrid cloud. </a:t>
            </a:r>
          </a:p>
          <a:p>
            <a:pPr lvl="1"/>
            <a:r>
              <a:rPr lang="en-US" sz="2400" dirty="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Web Services</a:t>
            </a:r>
          </a:p>
        </p:txBody>
      </p:sp>
      <p:sp>
        <p:nvSpPr>
          <p:cNvPr id="3" name="Content Placeholder 2"/>
          <p:cNvSpPr>
            <a:spLocks noGrp="1"/>
          </p:cNvSpPr>
          <p:nvPr>
            <p:ph idx="1"/>
          </p:nvPr>
        </p:nvSpPr>
        <p:spPr/>
        <p:txBody>
          <a:bodyPr>
            <a:normAutofit fontScale="85000" lnSpcReduction="10000"/>
          </a:bodyPr>
          <a:lstStyle/>
          <a:p>
            <a:r>
              <a:rPr lang="en-CA" dirty="0"/>
              <a:t>Started late 2003, Chris Pinkham and Benjamin Black presented the idea of selling Amazon’s internal standardized computing infrastructure as service to the external wold.</a:t>
            </a:r>
          </a:p>
          <a:p>
            <a:r>
              <a:rPr lang="en-CA" dirty="0"/>
              <a:t>November 2004, Simple Queue Service (SQS) launched as first Amazon Web Service</a:t>
            </a:r>
          </a:p>
          <a:p>
            <a:r>
              <a:rPr lang="en-CA" dirty="0"/>
              <a:t>2006, AWS officially launched</a:t>
            </a:r>
          </a:p>
          <a:p>
            <a:r>
              <a:rPr lang="en-CA" dirty="0"/>
              <a:t>2007, 180,000 developers on board on the platform</a:t>
            </a:r>
          </a:p>
          <a:p>
            <a:r>
              <a:rPr lang="en-CA" dirty="0"/>
              <a:t>2010, all amazon.com moved over to AWS</a:t>
            </a:r>
          </a:p>
          <a:p>
            <a:r>
              <a:rPr lang="en-CA" dirty="0"/>
              <a:t>2012, first Re-Invent conference at Las Vegas</a:t>
            </a:r>
          </a:p>
          <a:p>
            <a:r>
              <a:rPr lang="en-CA" dirty="0"/>
              <a:t>2013, AWS Certification launched</a:t>
            </a:r>
          </a:p>
          <a:p>
            <a:r>
              <a:rPr lang="en-CA" dirty="0"/>
              <a:t>2015, AWS became profitable, generate $6B USD revenue per annum and 90% growth rate year over year</a:t>
            </a:r>
          </a:p>
          <a:p>
            <a:r>
              <a:rPr lang="en-CA" dirty="0"/>
              <a:t>2016 $13B USD revenue</a:t>
            </a:r>
          </a:p>
          <a:p>
            <a:r>
              <a:rPr lang="en-CA" dirty="0"/>
              <a:t>2016, Cisco, IBM, HP Enterprise, Dell EMC, Oracle, VMWare generated over $206B revenue, $15B reduction from 2012(3% shrinkage year over year)</a:t>
            </a:r>
          </a:p>
          <a:p>
            <a:r>
              <a:rPr lang="en-CA" dirty="0"/>
              <a:t>Dec. 2016 AWS Canada opened first Canada Availability Center in Montreal</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626137"/>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extBox 6"/>
          <p:cNvSpPr txBox="1"/>
          <p:nvPr/>
        </p:nvSpPr>
        <p:spPr>
          <a:xfrm>
            <a:off x="1119499" y="5361556"/>
            <a:ext cx="495656" cy="369332"/>
          </a:xfrm>
          <a:prstGeom prst="rect">
            <a:avLst/>
          </a:prstGeom>
          <a:noFill/>
        </p:spPr>
        <p:txBody>
          <a:bodyPr wrap="square" rtlCol="0">
            <a:spAutoFit/>
          </a:bodyPr>
          <a:lstStyle/>
          <a:p>
            <a:r>
              <a:rPr lang="en-CA" dirty="0"/>
              <a:t>82</a:t>
            </a:r>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stock 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2014"/>
          <a:stretch/>
        </p:blipFill>
        <p:spPr bwMode="auto">
          <a:xfrm>
            <a:off x="880217" y="1626573"/>
            <a:ext cx="10007126" cy="39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Leadership</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270"/>
          <a:stretch/>
        </p:blipFill>
        <p:spPr bwMode="auto">
          <a:xfrm>
            <a:off x="6192549" y="2137909"/>
            <a:ext cx="4764048" cy="470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mage result for gartner's magic quadrant iaas 2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2148794"/>
            <a:ext cx="4496254" cy="4496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1629" y="1567543"/>
            <a:ext cx="10319657" cy="461665"/>
          </a:xfrm>
          <a:prstGeom prst="rect">
            <a:avLst/>
          </a:prstGeom>
          <a:noFill/>
        </p:spPr>
        <p:txBody>
          <a:bodyPr wrap="square" rtlCol="0">
            <a:spAutoFit/>
          </a:bodyPr>
          <a:lstStyle/>
          <a:p>
            <a:r>
              <a:rPr lang="en-CA" sz="2400" dirty="0"/>
              <a:t>Gartner’s Magic Quadrant: Cloud Infrastructure As Service</a:t>
            </a:r>
          </a:p>
        </p:txBody>
      </p:sp>
    </p:spTree>
    <p:extLst>
      <p:ext uri="{BB962C8B-B14F-4D97-AF65-F5344CB8AC3E}">
        <p14:creationId xmlns:p14="http://schemas.microsoft.com/office/powerpoint/2010/main" val="135675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for 15 minute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3075" name="Picture 3" descr="C:\Users\ydong05\AppData\Local\Microsoft\Windows\Temporary Internet Files\Content.IE5\NZILQGMY\1094px-Vector_cup_of_coffe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3" y="2787912"/>
            <a:ext cx="1971222" cy="18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4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p>
          <a:p>
            <a:pPr lvl="1"/>
            <a:r>
              <a:rPr lang="en-US" sz="2400" dirty="0"/>
              <a:t>A 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AWS Platform</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Rectangle 5"/>
          <p:cNvSpPr/>
          <p:nvPr/>
        </p:nvSpPr>
        <p:spPr>
          <a:xfrm>
            <a:off x="889000" y="5784208"/>
            <a:ext cx="10693400"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AWS Global Infrastructure</a:t>
            </a:r>
          </a:p>
        </p:txBody>
      </p:sp>
      <p:sp>
        <p:nvSpPr>
          <p:cNvPr id="7" name="Rectangle 6"/>
          <p:cNvSpPr/>
          <p:nvPr/>
        </p:nvSpPr>
        <p:spPr>
          <a:xfrm>
            <a:off x="889000"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Networking &amp; Content Delivery</a:t>
            </a:r>
          </a:p>
        </p:txBody>
      </p:sp>
      <p:sp>
        <p:nvSpPr>
          <p:cNvPr id="10" name="Rectangle 9"/>
          <p:cNvSpPr/>
          <p:nvPr/>
        </p:nvSpPr>
        <p:spPr>
          <a:xfrm>
            <a:off x="4503257"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Compute</a:t>
            </a:r>
          </a:p>
        </p:txBody>
      </p:sp>
      <p:sp>
        <p:nvSpPr>
          <p:cNvPr id="11" name="Rectangle 10"/>
          <p:cNvSpPr/>
          <p:nvPr/>
        </p:nvSpPr>
        <p:spPr>
          <a:xfrm>
            <a:off x="8117514"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Storage</a:t>
            </a:r>
          </a:p>
        </p:txBody>
      </p:sp>
      <p:sp>
        <p:nvSpPr>
          <p:cNvPr id="12" name="Rectangle 11"/>
          <p:cNvSpPr/>
          <p:nvPr/>
        </p:nvSpPr>
        <p:spPr>
          <a:xfrm>
            <a:off x="889000"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Database</a:t>
            </a:r>
          </a:p>
        </p:txBody>
      </p:sp>
      <p:sp>
        <p:nvSpPr>
          <p:cNvPr id="13" name="Rectangle 12"/>
          <p:cNvSpPr/>
          <p:nvPr/>
        </p:nvSpPr>
        <p:spPr>
          <a:xfrm>
            <a:off x="4503257"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Migration</a:t>
            </a:r>
          </a:p>
        </p:txBody>
      </p:sp>
      <p:sp>
        <p:nvSpPr>
          <p:cNvPr id="14" name="Rectangle 13"/>
          <p:cNvSpPr/>
          <p:nvPr/>
        </p:nvSpPr>
        <p:spPr>
          <a:xfrm>
            <a:off x="8117514"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Messaging</a:t>
            </a:r>
          </a:p>
        </p:txBody>
      </p:sp>
      <p:sp>
        <p:nvSpPr>
          <p:cNvPr id="15" name="Rectangle 14"/>
          <p:cNvSpPr/>
          <p:nvPr/>
        </p:nvSpPr>
        <p:spPr>
          <a:xfrm>
            <a:off x="889000"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Analytics</a:t>
            </a:r>
          </a:p>
        </p:txBody>
      </p:sp>
      <p:sp>
        <p:nvSpPr>
          <p:cNvPr id="16" name="Rectangle 15"/>
          <p:cNvSpPr/>
          <p:nvPr/>
        </p:nvSpPr>
        <p:spPr>
          <a:xfrm>
            <a:off x="4503257"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Security &amp; Identity</a:t>
            </a:r>
          </a:p>
        </p:txBody>
      </p:sp>
      <p:sp>
        <p:nvSpPr>
          <p:cNvPr id="17" name="Rectangle 16"/>
          <p:cNvSpPr/>
          <p:nvPr/>
        </p:nvSpPr>
        <p:spPr>
          <a:xfrm>
            <a:off x="8117514"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Management Tools</a:t>
            </a:r>
          </a:p>
        </p:txBody>
      </p:sp>
      <p:sp>
        <p:nvSpPr>
          <p:cNvPr id="18" name="Rectangle 17"/>
          <p:cNvSpPr/>
          <p:nvPr/>
        </p:nvSpPr>
        <p:spPr>
          <a:xfrm>
            <a:off x="889000"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Application Services</a:t>
            </a:r>
          </a:p>
        </p:txBody>
      </p:sp>
      <p:sp>
        <p:nvSpPr>
          <p:cNvPr id="19" name="Rectangle 18"/>
          <p:cNvSpPr/>
          <p:nvPr/>
        </p:nvSpPr>
        <p:spPr>
          <a:xfrm>
            <a:off x="4503257"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Developer Tools</a:t>
            </a:r>
          </a:p>
        </p:txBody>
      </p:sp>
      <p:sp>
        <p:nvSpPr>
          <p:cNvPr id="20" name="Rectangle 19"/>
          <p:cNvSpPr/>
          <p:nvPr/>
        </p:nvSpPr>
        <p:spPr>
          <a:xfrm>
            <a:off x="8117514"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Mobile Services</a:t>
            </a:r>
          </a:p>
        </p:txBody>
      </p:sp>
      <p:sp>
        <p:nvSpPr>
          <p:cNvPr id="21" name="Rectangle 20"/>
          <p:cNvSpPr/>
          <p:nvPr/>
        </p:nvSpPr>
        <p:spPr>
          <a:xfrm>
            <a:off x="889000"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Business Productivity</a:t>
            </a:r>
          </a:p>
        </p:txBody>
      </p:sp>
      <p:sp>
        <p:nvSpPr>
          <p:cNvPr id="22" name="Rectangle 21"/>
          <p:cNvSpPr/>
          <p:nvPr/>
        </p:nvSpPr>
        <p:spPr>
          <a:xfrm>
            <a:off x="4503257"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Internet Of Things</a:t>
            </a:r>
          </a:p>
        </p:txBody>
      </p:sp>
      <p:sp>
        <p:nvSpPr>
          <p:cNvPr id="23" name="Rectangle 22"/>
          <p:cNvSpPr/>
          <p:nvPr/>
        </p:nvSpPr>
        <p:spPr>
          <a:xfrm>
            <a:off x="8117514"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Desktop &amp; App Streaming</a:t>
            </a:r>
          </a:p>
        </p:txBody>
      </p:sp>
      <p:sp>
        <p:nvSpPr>
          <p:cNvPr id="24" name="Rectangle 23"/>
          <p:cNvSpPr/>
          <p:nvPr/>
        </p:nvSpPr>
        <p:spPr>
          <a:xfrm>
            <a:off x="889000"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Game Development</a:t>
            </a:r>
          </a:p>
        </p:txBody>
      </p:sp>
      <p:sp>
        <p:nvSpPr>
          <p:cNvPr id="25" name="Rectangle 24"/>
          <p:cNvSpPr/>
          <p:nvPr/>
        </p:nvSpPr>
        <p:spPr>
          <a:xfrm>
            <a:off x="4503257"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Artificial Intelligence</a:t>
            </a:r>
          </a:p>
        </p:txBody>
      </p:sp>
      <p:sp>
        <p:nvSpPr>
          <p:cNvPr id="26" name="Rectangle 25"/>
          <p:cNvSpPr/>
          <p:nvPr/>
        </p:nvSpPr>
        <p:spPr>
          <a:xfrm>
            <a:off x="8117514"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Contact Center</a:t>
            </a:r>
          </a:p>
        </p:txBody>
      </p:sp>
    </p:spTree>
    <p:extLst>
      <p:ext uri="{BB962C8B-B14F-4D97-AF65-F5344CB8AC3E}">
        <p14:creationId xmlns:p14="http://schemas.microsoft.com/office/powerpoint/2010/main" val="292808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interaction.</a:t>
            </a:r>
          </a:p>
          <a:p>
            <a:pPr marL="0" indent="0" algn="r">
              <a:buNone/>
            </a:pPr>
            <a:endParaRPr lang="en-US" sz="2000" dirty="0"/>
          </a:p>
          <a:p>
            <a:pPr marL="0" indent="0" algn="r">
              <a:buNone/>
            </a:pPr>
            <a:r>
              <a:rPr lang="en-US" sz="2800" dirty="0"/>
              <a:t>-National Institute of Standards and Technology</a:t>
            </a:r>
          </a:p>
          <a:p>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p>
          <a:p>
            <a:pPr lvl="1"/>
            <a:r>
              <a:rPr lang="en-US" dirty="0"/>
              <a:t> </a:t>
            </a:r>
            <a:r>
              <a:rPr lang="en-US" sz="2400" dirty="0"/>
              <a:t>Capabilities are available over the network and accessed through standard mechanisms that promote use by heterogeneous thin or thick client platforms (e.g., mobile phones, tablets, laptops, and workstations).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a:t>.</a:t>
            </a:r>
          </a:p>
          <a:p>
            <a:pPr lvl="1"/>
            <a:r>
              <a:rPr lang="en-US" sz="2400"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p>
          <a:p>
            <a:pPr lvl="1"/>
            <a:r>
              <a:rPr lang="en-US" sz="2400"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p>
          <a:p>
            <a:pPr lvl="1"/>
            <a:r>
              <a:rPr lang="en-US" sz="2400"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p>
          <a:p>
            <a:pPr lvl="1"/>
            <a:r>
              <a:rPr lang="en-US" sz="2400" dirty="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1434</TotalTime>
  <Words>1083</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Clarity</vt:lpstr>
      <vt:lpstr>Amazon Web Services 101</vt:lpstr>
      <vt:lpstr>Cloud Computing Characteristics</vt:lpstr>
      <vt:lpstr>What is Cloud Computing</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Web Services</vt:lpstr>
      <vt:lpstr>AWS Growth</vt:lpstr>
      <vt:lpstr>AWS Growth</vt:lpstr>
      <vt:lpstr>AWS Leadership</vt:lpstr>
      <vt:lpstr>Break for 15 minute</vt:lpstr>
      <vt:lpstr>The AWS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Yi Liang Dong</cp:lastModifiedBy>
  <cp:revision>21</cp:revision>
  <dcterms:created xsi:type="dcterms:W3CDTF">2017-04-02T04:47:08Z</dcterms:created>
  <dcterms:modified xsi:type="dcterms:W3CDTF">2017-04-14T02:30:48Z</dcterms:modified>
</cp:coreProperties>
</file>