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39"/>
  </p:notesMasterIdLst>
  <p:sldIdLst>
    <p:sldId id="256" r:id="rId2"/>
    <p:sldId id="258" r:id="rId3"/>
    <p:sldId id="257" r:id="rId4"/>
    <p:sldId id="264" r:id="rId5"/>
    <p:sldId id="265" r:id="rId6"/>
    <p:sldId id="266" r:id="rId7"/>
    <p:sldId id="267" r:id="rId8"/>
    <p:sldId id="269" r:id="rId9"/>
    <p:sldId id="259" r:id="rId10"/>
    <p:sldId id="270" r:id="rId11"/>
    <p:sldId id="268" r:id="rId12"/>
    <p:sldId id="260" r:id="rId13"/>
    <p:sldId id="271" r:id="rId14"/>
    <p:sldId id="272" r:id="rId15"/>
    <p:sldId id="261" r:id="rId16"/>
    <p:sldId id="262" r:id="rId17"/>
    <p:sldId id="273" r:id="rId18"/>
    <p:sldId id="26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1" r:id="rId33"/>
    <p:sldId id="288" r:id="rId34"/>
    <p:sldId id="289" r:id="rId35"/>
    <p:sldId id="290" r:id="rId36"/>
    <p:sldId id="287"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6" d="100"/>
          <a:sy n="76" d="100"/>
        </p:scale>
        <p:origin x="-936" y="-3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stacked"/>
        <c:varyColors val="0"/>
        <c:ser>
          <c:idx val="0"/>
          <c:order val="0"/>
          <c:tx>
            <c:strRef>
              <c:f>Sheet1!$B$1</c:f>
              <c:strCache>
                <c:ptCount val="1"/>
                <c:pt idx="0">
                  <c:v>AWS New Service Announcement and Updates</c:v>
                </c:pt>
              </c:strCache>
            </c:strRef>
          </c:tx>
          <c:invertIfNegative val="0"/>
          <c:cat>
            <c:numRef>
              <c:f>Sheet1!$A$2:$A$7</c:f>
              <c:numCache>
                <c:formatCode>General</c:formatCode>
                <c:ptCount val="6"/>
                <c:pt idx="0">
                  <c:v>2011</c:v>
                </c:pt>
                <c:pt idx="1">
                  <c:v>2012</c:v>
                </c:pt>
                <c:pt idx="2">
                  <c:v>2013</c:v>
                </c:pt>
                <c:pt idx="3">
                  <c:v>2014</c:v>
                </c:pt>
                <c:pt idx="4">
                  <c:v>2015</c:v>
                </c:pt>
                <c:pt idx="5">
                  <c:v>2016</c:v>
                </c:pt>
              </c:numCache>
            </c:numRef>
          </c:cat>
          <c:val>
            <c:numRef>
              <c:f>Sheet1!$B$2:$B$7</c:f>
              <c:numCache>
                <c:formatCode>General</c:formatCode>
                <c:ptCount val="6"/>
                <c:pt idx="0">
                  <c:v>82</c:v>
                </c:pt>
                <c:pt idx="1">
                  <c:v>159</c:v>
                </c:pt>
                <c:pt idx="2">
                  <c:v>280</c:v>
                </c:pt>
                <c:pt idx="3">
                  <c:v>516</c:v>
                </c:pt>
                <c:pt idx="4">
                  <c:v>735</c:v>
                </c:pt>
                <c:pt idx="5">
                  <c:v>1000</c:v>
                </c:pt>
              </c:numCache>
            </c:numRef>
          </c:val>
          <c:extLst xmlns:c16r2="http://schemas.microsoft.com/office/drawing/2015/06/chart">
            <c:ext xmlns:c16="http://schemas.microsoft.com/office/drawing/2014/chart" uri="{C3380CC4-5D6E-409C-BE32-E72D297353CC}">
              <c16:uniqueId val="{00000000-D3F1-4E18-8270-156F6C198515}"/>
            </c:ext>
          </c:extLst>
        </c:ser>
        <c:dLbls>
          <c:showLegendKey val="0"/>
          <c:showVal val="0"/>
          <c:showCatName val="0"/>
          <c:showSerName val="0"/>
          <c:showPercent val="0"/>
          <c:showBubbleSize val="0"/>
        </c:dLbls>
        <c:gapWidth val="150"/>
        <c:overlap val="100"/>
        <c:axId val="42025344"/>
        <c:axId val="42026880"/>
      </c:barChart>
      <c:catAx>
        <c:axId val="42025344"/>
        <c:scaling>
          <c:orientation val="minMax"/>
        </c:scaling>
        <c:delete val="0"/>
        <c:axPos val="b"/>
        <c:numFmt formatCode="General" sourceLinked="1"/>
        <c:majorTickMark val="out"/>
        <c:minorTickMark val="none"/>
        <c:tickLblPos val="nextTo"/>
        <c:crossAx val="42026880"/>
        <c:crosses val="autoZero"/>
        <c:auto val="1"/>
        <c:lblAlgn val="ctr"/>
        <c:lblOffset val="100"/>
        <c:noMultiLvlLbl val="0"/>
      </c:catAx>
      <c:valAx>
        <c:axId val="42026880"/>
        <c:scaling>
          <c:orientation val="minMax"/>
        </c:scaling>
        <c:delete val="0"/>
        <c:axPos val="l"/>
        <c:majorGridlines/>
        <c:numFmt formatCode="General" sourceLinked="1"/>
        <c:majorTickMark val="out"/>
        <c:minorTickMark val="none"/>
        <c:tickLblPos val="none"/>
        <c:crossAx val="4202534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0.15416</cdr:x>
      <cdr:y>0.71939</cdr:y>
    </cdr:from>
    <cdr:to>
      <cdr:x>0.20691</cdr:x>
      <cdr:y>0.79512</cdr:y>
    </cdr:to>
    <cdr:sp macro="" textlink="">
      <cdr:nvSpPr>
        <cdr:cNvPr id="2" name="TextBox 6"/>
        <cdr:cNvSpPr txBox="1"/>
      </cdr:nvSpPr>
      <cdr:spPr>
        <a:xfrm xmlns:a="http://schemas.openxmlformats.org/drawingml/2006/main">
          <a:off x="1691592" y="3508322"/>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CA" dirty="0"/>
            <a:t>159</a:t>
          </a:r>
        </a:p>
      </cdr:txBody>
    </cdr:sp>
  </cdr:relSizeAnchor>
  <cdr:relSizeAnchor xmlns:cdr="http://schemas.openxmlformats.org/drawingml/2006/chartDrawing">
    <cdr:from>
      <cdr:x>0.26861</cdr:x>
      <cdr:y>0.63518</cdr:y>
    </cdr:from>
    <cdr:to>
      <cdr:x>0.32135</cdr:x>
      <cdr:y>0.71091</cdr:y>
    </cdr:to>
    <cdr:sp macro="" textlink="">
      <cdr:nvSpPr>
        <cdr:cNvPr id="3" name="TextBox 6"/>
        <cdr:cNvSpPr txBox="1"/>
      </cdr:nvSpPr>
      <cdr:spPr>
        <a:xfrm xmlns:a="http://schemas.openxmlformats.org/drawingml/2006/main">
          <a:off x="2947349" y="3097649"/>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280</a:t>
          </a:r>
        </a:p>
      </cdr:txBody>
    </cdr:sp>
  </cdr:relSizeAnchor>
  <cdr:relSizeAnchor xmlns:cdr="http://schemas.openxmlformats.org/drawingml/2006/chartDrawing">
    <cdr:from>
      <cdr:x>0.3792</cdr:x>
      <cdr:y>0.48448</cdr:y>
    </cdr:from>
    <cdr:to>
      <cdr:x>0.43194</cdr:x>
      <cdr:y>0.56021</cdr:y>
    </cdr:to>
    <cdr:sp macro="" textlink="">
      <cdr:nvSpPr>
        <cdr:cNvPr id="4" name="TextBox 6"/>
        <cdr:cNvSpPr txBox="1"/>
      </cdr:nvSpPr>
      <cdr:spPr>
        <a:xfrm xmlns:a="http://schemas.openxmlformats.org/drawingml/2006/main">
          <a:off x="4160852" y="2362711"/>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516</a:t>
          </a:r>
        </a:p>
      </cdr:txBody>
    </cdr:sp>
  </cdr:relSizeAnchor>
  <cdr:relSizeAnchor xmlns:cdr="http://schemas.openxmlformats.org/drawingml/2006/chartDrawing">
    <cdr:from>
      <cdr:x>0.49368</cdr:x>
      <cdr:y>0.33904</cdr:y>
    </cdr:from>
    <cdr:to>
      <cdr:x>0.54643</cdr:x>
      <cdr:y>0.41477</cdr:y>
    </cdr:to>
    <cdr:sp macro="" textlink="">
      <cdr:nvSpPr>
        <cdr:cNvPr id="5" name="TextBox 6"/>
        <cdr:cNvSpPr txBox="1"/>
      </cdr:nvSpPr>
      <cdr:spPr>
        <a:xfrm xmlns:a="http://schemas.openxmlformats.org/drawingml/2006/main">
          <a:off x="5417084" y="1653410"/>
          <a:ext cx="578741"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735</a:t>
          </a:r>
        </a:p>
      </cdr:txBody>
    </cdr:sp>
  </cdr:relSizeAnchor>
  <cdr:relSizeAnchor xmlns:cdr="http://schemas.openxmlformats.org/drawingml/2006/chartDrawing">
    <cdr:from>
      <cdr:x>0.59242</cdr:x>
      <cdr:y>0.17247</cdr:y>
    </cdr:from>
    <cdr:to>
      <cdr:x>0.67497</cdr:x>
      <cdr:y>0.2482</cdr:y>
    </cdr:to>
    <cdr:sp macro="" textlink="">
      <cdr:nvSpPr>
        <cdr:cNvPr id="6" name="TextBox 6"/>
        <cdr:cNvSpPr txBox="1"/>
      </cdr:nvSpPr>
      <cdr:spPr>
        <a:xfrm xmlns:a="http://schemas.openxmlformats.org/drawingml/2006/main">
          <a:off x="6500502" y="841084"/>
          <a:ext cx="905854"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CA" sz="1800" dirty="0"/>
            <a:t>1000+</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720111-BA70-4E3D-B1D7-15F2563EF00A}" type="datetimeFigureOut">
              <a:rPr lang="en-US" smtClean="0"/>
              <a:t>4/15/2017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2D14D-CA52-4DD6-A364-857EF5B782F3}" type="slidenum">
              <a:rPr lang="en-US" smtClean="0"/>
              <a:t>‹#›</a:t>
            </a:fld>
            <a:endParaRPr lang="en-US"/>
          </a:p>
        </p:txBody>
      </p:sp>
    </p:spTree>
    <p:extLst>
      <p:ext uri="{BB962C8B-B14F-4D97-AF65-F5344CB8AC3E}">
        <p14:creationId xmlns:p14="http://schemas.microsoft.com/office/powerpoint/2010/main" val="18085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967F1-888B-4FFD-930F-399B5AFB6A40}"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2C65D6-9E08-4527-85F6-4EDC8D9495C6}"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31BB1-F055-489F-98D0-50FA16718D1F}"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A672B8-0B5F-4805-9E24-76DCBCFDF28D}"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634744-F58A-42F8-A98F-EFA90579772A}" type="datetime1">
              <a:rPr lang="en-US" smtClean="0"/>
              <a:t>4/15/2017</a:t>
            </a:fld>
            <a:endParaRPr lang="en-US" dirty="0"/>
          </a:p>
        </p:txBody>
      </p:sp>
      <p:sp>
        <p:nvSpPr>
          <p:cNvPr id="5" name="Footer Placeholder 4"/>
          <p:cNvSpPr>
            <a:spLocks noGrp="1"/>
          </p:cNvSpPr>
          <p:nvPr>
            <p:ph type="ftr" sz="quarter" idx="11"/>
          </p:nvPr>
        </p:nvSpPr>
        <p:spPr/>
        <p:txBody>
          <a:bodyPr/>
          <a:lstStyle/>
          <a:p>
            <a:r>
              <a:rPr lang="en-US"/>
              <a:t>aws101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8F43B-C5C1-4A77-9370-2CB0A9FA3596}"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ABC32-F724-4485-ADEB-C058193A362A}" type="datetime1">
              <a:rPr lang="en-US" smtClean="0"/>
              <a:t>4/15/2017</a:t>
            </a:fld>
            <a:endParaRPr lang="en-US" dirty="0"/>
          </a:p>
        </p:txBody>
      </p:sp>
      <p:sp>
        <p:nvSpPr>
          <p:cNvPr id="8" name="Footer Placeholder 7"/>
          <p:cNvSpPr>
            <a:spLocks noGrp="1"/>
          </p:cNvSpPr>
          <p:nvPr>
            <p:ph type="ftr" sz="quarter" idx="11"/>
          </p:nvPr>
        </p:nvSpPr>
        <p:spPr/>
        <p:txBody>
          <a:bodyPr/>
          <a:lstStyle/>
          <a:p>
            <a:r>
              <a:rPr lang="en-US"/>
              <a:t>aws101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521F0C-7362-49B1-86D0-0E9742F912C8}" type="datetime1">
              <a:rPr lang="en-US" smtClean="0"/>
              <a:t>4/15/2017</a:t>
            </a:fld>
            <a:endParaRPr lang="en-US"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38AF9-AC6A-41D7-9C44-E11DD6CBF1CF}" type="datetime1">
              <a:rPr lang="en-US" smtClean="0"/>
              <a:t>4/15/2017</a:t>
            </a:fld>
            <a:endParaRPr lang="en-US" dirty="0"/>
          </a:p>
        </p:txBody>
      </p:sp>
      <p:sp>
        <p:nvSpPr>
          <p:cNvPr id="3" name="Footer Placeholder 2"/>
          <p:cNvSpPr>
            <a:spLocks noGrp="1"/>
          </p:cNvSpPr>
          <p:nvPr>
            <p:ph type="ftr" sz="quarter" idx="11"/>
          </p:nvPr>
        </p:nvSpPr>
        <p:spPr/>
        <p:txBody>
          <a:bodyPr/>
          <a:lstStyle/>
          <a:p>
            <a:r>
              <a:rPr lang="en-US"/>
              <a:t>aws101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97E58-9F7E-4BBD-8B44-209DB42CC4BD}"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EACD4-389C-4017-9A33-9925F3908438}" type="datetime1">
              <a:rPr lang="en-US" smtClean="0"/>
              <a:t>4/15/2017</a:t>
            </a:fld>
            <a:endParaRPr lang="en-US" dirty="0"/>
          </a:p>
        </p:txBody>
      </p:sp>
      <p:sp>
        <p:nvSpPr>
          <p:cNvPr id="6" name="Footer Placeholder 5"/>
          <p:cNvSpPr>
            <a:spLocks noGrp="1"/>
          </p:cNvSpPr>
          <p:nvPr>
            <p:ph type="ftr" sz="quarter" idx="11"/>
          </p:nvPr>
        </p:nvSpPr>
        <p:spPr/>
        <p:txBody>
          <a:bodyPr/>
          <a:lstStyle/>
          <a:p>
            <a:r>
              <a:rPr lang="en-US"/>
              <a:t>aws101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3D645673-5BCC-4FCF-96A9-7482A0FA262A}" type="datetime1">
              <a:rPr lang="en-US" smtClean="0"/>
              <a:t>4/15/2017</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aws101</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Amazon Web Services 101</a:t>
            </a:r>
          </a:p>
        </p:txBody>
      </p:sp>
      <p:sp>
        <p:nvSpPr>
          <p:cNvPr id="3" name="Subtitle 2"/>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70580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59392" cy="4876800"/>
          </a:xfrm>
        </p:spPr>
        <p:txBody>
          <a:bodyPr>
            <a:normAutofit/>
          </a:bodyPr>
          <a:lstStyle/>
          <a:p>
            <a:pPr marL="0" indent="0">
              <a:buNone/>
            </a:pPr>
            <a:r>
              <a:rPr lang="en-US" b="1" dirty="0"/>
              <a:t>Platform as a Service (PaaS). </a:t>
            </a:r>
          </a:p>
          <a:p>
            <a:pPr lvl="1"/>
            <a:r>
              <a:rPr lang="en-US" sz="2400" dirty="0"/>
              <a:t>The capability provided to the consumer is to deploy onto the cloud infrastructure consumer-created or acquired applications created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12" name="Group 11"/>
          <p:cNvGrpSpPr/>
          <p:nvPr/>
        </p:nvGrpSpPr>
        <p:grpSpPr>
          <a:xfrm>
            <a:off x="8345508" y="1355501"/>
            <a:ext cx="2807595" cy="4876800"/>
            <a:chOff x="8512935" y="1419896"/>
            <a:chExt cx="2807595" cy="4876800"/>
          </a:xfrm>
        </p:grpSpPr>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r="23841"/>
            <a:stretch/>
          </p:blipFill>
          <p:spPr bwMode="auto">
            <a:xfrm>
              <a:off x="8646016" y="1419896"/>
              <a:ext cx="267451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8512935" y="3734873"/>
              <a:ext cx="321972" cy="1790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547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207876" cy="4876800"/>
          </a:xfrm>
        </p:spPr>
        <p:txBody>
          <a:bodyPr>
            <a:normAutofit lnSpcReduction="10000"/>
          </a:bodyPr>
          <a:lstStyle/>
          <a:p>
            <a:pPr marL="0" indent="0">
              <a:buNone/>
            </a:pPr>
            <a:r>
              <a:rPr lang="en-US" b="1" dirty="0"/>
              <a:t>Software as a Service (SaaS). </a:t>
            </a:r>
          </a:p>
          <a:p>
            <a:pPr lvl="1"/>
            <a:r>
              <a:rPr lang="en-US" sz="2400" dirty="0"/>
              <a:t>The capability provided to the consumer is to use the provider’s applications running on a cloud infrastructure. The applications are accessible from various client devices through either a thin client interface, such as a web browser (e.g., web-based email), or a program interface. The consumer does not manage or control the underlying cloud infrastructure including network, servers, operating systems, storage, or even individual application capabilities, with the possible exception of limited user specific application configuration settings.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663"/>
          <a:stretch/>
        </p:blipFill>
        <p:spPr bwMode="auto">
          <a:xfrm>
            <a:off x="8615966" y="1445654"/>
            <a:ext cx="238592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51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Private cloud. </a:t>
            </a:r>
          </a:p>
          <a:p>
            <a:pPr lvl="1"/>
            <a:r>
              <a:rPr lang="en-US" sz="2400" dirty="0"/>
              <a:t>The 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pic>
        <p:nvPicPr>
          <p:cNvPr id="2052" name="Picture 4"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293" y="3616057"/>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0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Public cloud. </a:t>
            </a:r>
          </a:p>
          <a:p>
            <a:pPr lvl="1"/>
            <a:r>
              <a:rPr lang="en-US" sz="2400" dirty="0"/>
              <a:t>The cloud infrastructure is provisioned for open use by the general public. It may be owned, managed, and operated by a business, academic, or government organization, or some combination of them. It exists on the premises of the cloud provider</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3074"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03" y="3654693"/>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8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Deployment Model</a:t>
            </a:r>
          </a:p>
        </p:txBody>
      </p:sp>
      <p:sp>
        <p:nvSpPr>
          <p:cNvPr id="3" name="Content Placeholder 2"/>
          <p:cNvSpPr>
            <a:spLocks noGrp="1"/>
          </p:cNvSpPr>
          <p:nvPr>
            <p:ph idx="1"/>
          </p:nvPr>
        </p:nvSpPr>
        <p:spPr/>
        <p:txBody>
          <a:bodyPr/>
          <a:lstStyle/>
          <a:p>
            <a:pPr marL="0" indent="0">
              <a:buNone/>
            </a:pPr>
            <a:r>
              <a:rPr lang="en-US" b="1" dirty="0"/>
              <a:t>Hybrid cloud. </a:t>
            </a:r>
          </a:p>
          <a:p>
            <a:pPr lvl="1"/>
            <a:r>
              <a:rPr lang="en-US" sz="2400" dirty="0"/>
              <a:t>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4098" name="Picture 2"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15" y="3801682"/>
            <a:ext cx="48768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Brief History of Amazon Web Services</a:t>
            </a:r>
          </a:p>
        </p:txBody>
      </p:sp>
      <p:sp>
        <p:nvSpPr>
          <p:cNvPr id="3" name="Content Placeholder 2"/>
          <p:cNvSpPr>
            <a:spLocks noGrp="1"/>
          </p:cNvSpPr>
          <p:nvPr>
            <p:ph idx="1"/>
          </p:nvPr>
        </p:nvSpPr>
        <p:spPr/>
        <p:txBody>
          <a:bodyPr>
            <a:normAutofit fontScale="85000" lnSpcReduction="10000"/>
          </a:bodyPr>
          <a:lstStyle/>
          <a:p>
            <a:r>
              <a:rPr lang="en-CA" dirty="0"/>
              <a:t>Started late 2003, Chris Pinkham and Benjamin Black presented the idea of selling Amazon’s internal standardized computing infrastructure as service to the external wold.</a:t>
            </a:r>
          </a:p>
          <a:p>
            <a:r>
              <a:rPr lang="en-CA" dirty="0"/>
              <a:t>November 2004, Simple Queue Service (SQS) launched as first Amazon Web Service</a:t>
            </a:r>
          </a:p>
          <a:p>
            <a:r>
              <a:rPr lang="en-CA" dirty="0"/>
              <a:t>2006, AWS officially launched</a:t>
            </a:r>
          </a:p>
          <a:p>
            <a:r>
              <a:rPr lang="en-CA" dirty="0"/>
              <a:t>2007, 180,000 developers on board on the platform</a:t>
            </a:r>
          </a:p>
          <a:p>
            <a:r>
              <a:rPr lang="en-CA" dirty="0"/>
              <a:t>2010, all amazon.com moved over to AWS</a:t>
            </a:r>
          </a:p>
          <a:p>
            <a:r>
              <a:rPr lang="en-CA" dirty="0"/>
              <a:t>2012, first Re-Invent conference at Las Vegas</a:t>
            </a:r>
          </a:p>
          <a:p>
            <a:r>
              <a:rPr lang="en-CA" dirty="0"/>
              <a:t>2013, AWS Certification launched</a:t>
            </a:r>
          </a:p>
          <a:p>
            <a:r>
              <a:rPr lang="en-CA" dirty="0"/>
              <a:t>2015, AWS became profitable, generate $6B USD revenue per annum and 90% growth rate year over year</a:t>
            </a:r>
          </a:p>
          <a:p>
            <a:r>
              <a:rPr lang="en-CA" dirty="0"/>
              <a:t>2016 $13B USD revenue</a:t>
            </a:r>
          </a:p>
          <a:p>
            <a:r>
              <a:rPr lang="en-CA" dirty="0"/>
              <a:t>2016, Cisco, IBM, HP Enterprise, Dell EMC, Oracle, VMWare generated over $206B revenue, $15B reduction from 2012(3% shrinkage year over year)</a:t>
            </a:r>
          </a:p>
          <a:p>
            <a:r>
              <a:rPr lang="en-CA" dirty="0"/>
              <a:t>Dec. 2016 AWS Canada opened first Canada Availability Center in Montreal</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7760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4626137"/>
              </p:ext>
            </p:extLst>
          </p:nvPr>
        </p:nvGraphicFramePr>
        <p:xfrm>
          <a:off x="609600" y="1600200"/>
          <a:ext cx="109728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7" name="TextBox 6"/>
          <p:cNvSpPr txBox="1"/>
          <p:nvPr/>
        </p:nvSpPr>
        <p:spPr>
          <a:xfrm>
            <a:off x="1119499" y="5361556"/>
            <a:ext cx="495656" cy="369332"/>
          </a:xfrm>
          <a:prstGeom prst="rect">
            <a:avLst/>
          </a:prstGeom>
          <a:noFill/>
        </p:spPr>
        <p:txBody>
          <a:bodyPr wrap="square" rtlCol="0">
            <a:spAutoFit/>
          </a:bodyPr>
          <a:lstStyle/>
          <a:p>
            <a:r>
              <a:rPr lang="en-CA" dirty="0"/>
              <a:t>82</a:t>
            </a:r>
          </a:p>
        </p:txBody>
      </p:sp>
    </p:spTree>
    <p:extLst>
      <p:ext uri="{BB962C8B-B14F-4D97-AF65-F5344CB8AC3E}">
        <p14:creationId xmlns:p14="http://schemas.microsoft.com/office/powerpoint/2010/main" val="30968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Growth</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1026" name="Picture 2" descr="stock chart"/>
          <p:cNvPicPr>
            <a:picLocks noChangeAspect="1" noChangeArrowheads="1"/>
          </p:cNvPicPr>
          <p:nvPr/>
        </p:nvPicPr>
        <p:blipFill rotWithShape="1">
          <a:blip r:embed="rId2">
            <a:extLst>
              <a:ext uri="{28A0092B-C50C-407E-A947-70E740481C1C}">
                <a14:useLocalDpi xmlns:a14="http://schemas.microsoft.com/office/drawing/2010/main" val="0"/>
              </a:ext>
            </a:extLst>
          </a:blip>
          <a:srcRect b="32014"/>
          <a:stretch/>
        </p:blipFill>
        <p:spPr bwMode="auto">
          <a:xfrm>
            <a:off x="880217" y="1626573"/>
            <a:ext cx="10007126" cy="3977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Leadership</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5270"/>
          <a:stretch/>
        </p:blipFill>
        <p:spPr bwMode="auto">
          <a:xfrm>
            <a:off x="6192549" y="2137909"/>
            <a:ext cx="4764048" cy="4709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Image result for gartner's magic quadrant iaas 2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8" y="2148794"/>
            <a:ext cx="4496254" cy="4496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1629" y="1567543"/>
            <a:ext cx="10319657" cy="461665"/>
          </a:xfrm>
          <a:prstGeom prst="rect">
            <a:avLst/>
          </a:prstGeom>
          <a:noFill/>
        </p:spPr>
        <p:txBody>
          <a:bodyPr wrap="square" rtlCol="0">
            <a:spAutoFit/>
          </a:bodyPr>
          <a:lstStyle/>
          <a:p>
            <a:r>
              <a:rPr lang="en-CA" sz="2400" dirty="0"/>
              <a:t>Gartner’s Magic Quadrant: Cloud Infrastructure As Service</a:t>
            </a:r>
          </a:p>
        </p:txBody>
      </p:sp>
    </p:spTree>
    <p:extLst>
      <p:ext uri="{BB962C8B-B14F-4D97-AF65-F5344CB8AC3E}">
        <p14:creationId xmlns:p14="http://schemas.microsoft.com/office/powerpoint/2010/main" val="135675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Break for 15 minute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pic>
        <p:nvPicPr>
          <p:cNvPr id="3075" name="Picture 3" descr="C:\Users\ydong05\AppData\Local\Microsoft\Windows\Temporary Internet Files\Content.IE5\NZILQGMY\1094px-Vector_cup_of_coffee.sv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543" y="2787912"/>
            <a:ext cx="1971222" cy="184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4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On-demand self-service. </a:t>
            </a:r>
          </a:p>
          <a:p>
            <a:pPr lvl="1"/>
            <a:r>
              <a:rPr lang="en-US" sz="2400" dirty="0"/>
              <a:t>A consumer can unilaterally provision computing capabilities, such as server time and network storage, as needed automatically without requiring human interaction with each service provider.</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63813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AWS Platform</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Rectangle 5"/>
          <p:cNvSpPr/>
          <p:nvPr/>
        </p:nvSpPr>
        <p:spPr>
          <a:xfrm>
            <a:off x="889000" y="5784208"/>
            <a:ext cx="10693400"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AWS Global Infrastructure</a:t>
            </a:r>
          </a:p>
        </p:txBody>
      </p:sp>
      <p:sp>
        <p:nvSpPr>
          <p:cNvPr id="7" name="Rectangle 6"/>
          <p:cNvSpPr/>
          <p:nvPr/>
        </p:nvSpPr>
        <p:spPr>
          <a:xfrm>
            <a:off x="889000"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Compute</a:t>
            </a:r>
          </a:p>
        </p:txBody>
      </p:sp>
      <p:sp>
        <p:nvSpPr>
          <p:cNvPr id="10" name="Rectangle 9"/>
          <p:cNvSpPr/>
          <p:nvPr/>
        </p:nvSpPr>
        <p:spPr>
          <a:xfrm>
            <a:off x="4503257"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Storage</a:t>
            </a:r>
          </a:p>
        </p:txBody>
      </p:sp>
      <p:sp>
        <p:nvSpPr>
          <p:cNvPr id="11" name="Rectangle 10"/>
          <p:cNvSpPr/>
          <p:nvPr/>
        </p:nvSpPr>
        <p:spPr>
          <a:xfrm>
            <a:off x="8117514" y="5106098"/>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Networking &amp; Content Delivery</a:t>
            </a:r>
          </a:p>
        </p:txBody>
      </p:sp>
      <p:sp>
        <p:nvSpPr>
          <p:cNvPr id="12" name="Rectangle 11"/>
          <p:cNvSpPr/>
          <p:nvPr/>
        </p:nvSpPr>
        <p:spPr>
          <a:xfrm>
            <a:off x="889000"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Database</a:t>
            </a:r>
          </a:p>
        </p:txBody>
      </p:sp>
      <p:sp>
        <p:nvSpPr>
          <p:cNvPr id="13" name="Rectangle 12"/>
          <p:cNvSpPr/>
          <p:nvPr/>
        </p:nvSpPr>
        <p:spPr>
          <a:xfrm>
            <a:off x="4503257"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Migration</a:t>
            </a:r>
          </a:p>
        </p:txBody>
      </p:sp>
      <p:sp>
        <p:nvSpPr>
          <p:cNvPr id="14" name="Rectangle 13"/>
          <p:cNvSpPr/>
          <p:nvPr/>
        </p:nvSpPr>
        <p:spPr>
          <a:xfrm>
            <a:off x="8117514" y="444476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Messaging</a:t>
            </a:r>
          </a:p>
        </p:txBody>
      </p:sp>
      <p:sp>
        <p:nvSpPr>
          <p:cNvPr id="15" name="Rectangle 14"/>
          <p:cNvSpPr/>
          <p:nvPr/>
        </p:nvSpPr>
        <p:spPr>
          <a:xfrm>
            <a:off x="889000"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Analytics</a:t>
            </a:r>
          </a:p>
        </p:txBody>
      </p:sp>
      <p:sp>
        <p:nvSpPr>
          <p:cNvPr id="16" name="Rectangle 15"/>
          <p:cNvSpPr/>
          <p:nvPr/>
        </p:nvSpPr>
        <p:spPr>
          <a:xfrm>
            <a:off x="4503257"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Security, Identity &amp; Compliance</a:t>
            </a:r>
            <a:endParaRPr lang="en-CA" dirty="0">
              <a:solidFill>
                <a:schemeClr val="tx1"/>
              </a:solidFill>
            </a:endParaRPr>
          </a:p>
        </p:txBody>
      </p:sp>
      <p:sp>
        <p:nvSpPr>
          <p:cNvPr id="17" name="Rectangle 16"/>
          <p:cNvSpPr/>
          <p:nvPr/>
        </p:nvSpPr>
        <p:spPr>
          <a:xfrm>
            <a:off x="8117514" y="3766656"/>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Management Tools</a:t>
            </a:r>
          </a:p>
        </p:txBody>
      </p:sp>
      <p:sp>
        <p:nvSpPr>
          <p:cNvPr id="18" name="Rectangle 17"/>
          <p:cNvSpPr/>
          <p:nvPr/>
        </p:nvSpPr>
        <p:spPr>
          <a:xfrm>
            <a:off x="889000"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Application Services</a:t>
            </a:r>
          </a:p>
        </p:txBody>
      </p:sp>
      <p:sp>
        <p:nvSpPr>
          <p:cNvPr id="19" name="Rectangle 18"/>
          <p:cNvSpPr/>
          <p:nvPr/>
        </p:nvSpPr>
        <p:spPr>
          <a:xfrm>
            <a:off x="4503257"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Developer Tools</a:t>
            </a:r>
          </a:p>
        </p:txBody>
      </p:sp>
      <p:sp>
        <p:nvSpPr>
          <p:cNvPr id="20" name="Rectangle 19"/>
          <p:cNvSpPr/>
          <p:nvPr/>
        </p:nvSpPr>
        <p:spPr>
          <a:xfrm>
            <a:off x="8117514" y="3075030"/>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Mobile Services</a:t>
            </a:r>
          </a:p>
        </p:txBody>
      </p:sp>
      <p:sp>
        <p:nvSpPr>
          <p:cNvPr id="21" name="Rectangle 20"/>
          <p:cNvSpPr/>
          <p:nvPr/>
        </p:nvSpPr>
        <p:spPr>
          <a:xfrm>
            <a:off x="889000"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Business Productivity</a:t>
            </a:r>
          </a:p>
        </p:txBody>
      </p:sp>
      <p:sp>
        <p:nvSpPr>
          <p:cNvPr id="22" name="Rectangle 21"/>
          <p:cNvSpPr/>
          <p:nvPr/>
        </p:nvSpPr>
        <p:spPr>
          <a:xfrm>
            <a:off x="4503257"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Internet Of Things</a:t>
            </a:r>
          </a:p>
        </p:txBody>
      </p:sp>
      <p:sp>
        <p:nvSpPr>
          <p:cNvPr id="23" name="Rectangle 22"/>
          <p:cNvSpPr/>
          <p:nvPr/>
        </p:nvSpPr>
        <p:spPr>
          <a:xfrm>
            <a:off x="8117514" y="2407174"/>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Desktop &amp; App Streaming</a:t>
            </a:r>
          </a:p>
        </p:txBody>
      </p:sp>
      <p:sp>
        <p:nvSpPr>
          <p:cNvPr id="24" name="Rectangle 23"/>
          <p:cNvSpPr/>
          <p:nvPr/>
        </p:nvSpPr>
        <p:spPr>
          <a:xfrm>
            <a:off x="889000"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Game Development</a:t>
            </a:r>
          </a:p>
        </p:txBody>
      </p:sp>
      <p:sp>
        <p:nvSpPr>
          <p:cNvPr id="25" name="Rectangle 24"/>
          <p:cNvSpPr/>
          <p:nvPr/>
        </p:nvSpPr>
        <p:spPr>
          <a:xfrm>
            <a:off x="4503257"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Artificial Intelligence</a:t>
            </a:r>
          </a:p>
        </p:txBody>
      </p:sp>
      <p:sp>
        <p:nvSpPr>
          <p:cNvPr id="26" name="Rectangle 25"/>
          <p:cNvSpPr/>
          <p:nvPr/>
        </p:nvSpPr>
        <p:spPr>
          <a:xfrm>
            <a:off x="8117514" y="1730929"/>
            <a:ext cx="3464886" cy="514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Contact Center</a:t>
            </a:r>
          </a:p>
        </p:txBody>
      </p:sp>
    </p:spTree>
    <p:extLst>
      <p:ext uri="{BB962C8B-B14F-4D97-AF65-F5344CB8AC3E}">
        <p14:creationId xmlns:p14="http://schemas.microsoft.com/office/powerpoint/2010/main" val="292808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Global Infrastructure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pic>
        <p:nvPicPr>
          <p:cNvPr id="1026" name="Picture 2" descr="AWS Global Infra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9238" y="1524000"/>
            <a:ext cx="8491962" cy="48121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4065" y="4387442"/>
            <a:ext cx="2567031" cy="1754326"/>
          </a:xfrm>
          <a:prstGeom prst="rect">
            <a:avLst/>
          </a:prstGeom>
          <a:noFill/>
        </p:spPr>
        <p:txBody>
          <a:bodyPr wrap="square" rtlCol="0">
            <a:spAutoFit/>
          </a:bodyPr>
          <a:lstStyle/>
          <a:p>
            <a:pPr marL="285750" indent="-285750">
              <a:buFont typeface="Arial" panose="020B0604020202020204" pitchFamily="34" charset="0"/>
              <a:buChar char="•"/>
            </a:pPr>
            <a:r>
              <a:rPr lang="en-CA" dirty="0"/>
              <a:t>16 Regions</a:t>
            </a:r>
          </a:p>
          <a:p>
            <a:pPr marL="285750" indent="-285750">
              <a:buFont typeface="Arial" panose="020B0604020202020204" pitchFamily="34" charset="0"/>
              <a:buChar char="•"/>
            </a:pPr>
            <a:r>
              <a:rPr lang="en-CA" dirty="0"/>
              <a:t>42 Availability Zones</a:t>
            </a:r>
          </a:p>
          <a:p>
            <a:pPr marL="285750" indent="-285750">
              <a:buFont typeface="Arial" panose="020B0604020202020204" pitchFamily="34" charset="0"/>
              <a:buChar char="•"/>
            </a:pPr>
            <a:r>
              <a:rPr lang="en-CA" dirty="0"/>
              <a:t>3 More Regions to come</a:t>
            </a:r>
          </a:p>
          <a:p>
            <a:pPr marL="285750" indent="-285750">
              <a:buFont typeface="Arial" panose="020B0604020202020204" pitchFamily="34" charset="0"/>
              <a:buChar char="•"/>
            </a:pPr>
            <a:r>
              <a:rPr lang="en-CA" dirty="0"/>
              <a:t>7 More Availability Zones to come </a:t>
            </a:r>
          </a:p>
        </p:txBody>
      </p:sp>
    </p:spTree>
    <p:extLst>
      <p:ext uri="{BB962C8B-B14F-4D97-AF65-F5344CB8AC3E}">
        <p14:creationId xmlns:p14="http://schemas.microsoft.com/office/powerpoint/2010/main" val="66604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AWS Global Infrastructure</a:t>
            </a:r>
          </a:p>
        </p:txBody>
      </p:sp>
      <p:sp>
        <p:nvSpPr>
          <p:cNvPr id="3" name="Content Placeholder 2"/>
          <p:cNvSpPr>
            <a:spLocks noGrp="1"/>
          </p:cNvSpPr>
          <p:nvPr>
            <p:ph idx="1"/>
          </p:nvPr>
        </p:nvSpPr>
        <p:spPr>
          <a:xfrm>
            <a:off x="609600" y="1600200"/>
            <a:ext cx="4885189" cy="4876800"/>
          </a:xfrm>
        </p:spPr>
        <p:txBody>
          <a:bodyPr>
            <a:normAutofit lnSpcReduction="10000"/>
          </a:bodyPr>
          <a:lstStyle/>
          <a:p>
            <a:r>
              <a:rPr lang="en-CA" sz="2000" dirty="0"/>
              <a:t>A Region is a physical location in the world where we have multiple Availability Zones.</a:t>
            </a:r>
          </a:p>
          <a:p>
            <a:endParaRPr lang="en-CA" sz="2000" dirty="0"/>
          </a:p>
          <a:p>
            <a:r>
              <a:rPr lang="en-CA" sz="2000" dirty="0"/>
              <a:t>Availability Zones(AZ) consist of one or more discrete data centers, each with redundant power, networking and connectivity, housed in separate facilities</a:t>
            </a:r>
          </a:p>
          <a:p>
            <a:endParaRPr lang="en-CA" sz="2000" dirty="0"/>
          </a:p>
          <a:p>
            <a:r>
              <a:rPr lang="en-CA" sz="2000" dirty="0"/>
              <a:t>Edge Location are Content Delivery Network End Points for </a:t>
            </a:r>
            <a:r>
              <a:rPr lang="en-CA" sz="2000" dirty="0" err="1"/>
              <a:t>CloudFront</a:t>
            </a:r>
            <a:r>
              <a:rPr lang="en-CA" sz="2000" dirty="0"/>
              <a:t> (Cache static content such as images and media files), currently there are over 66 edge locations</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grpSp>
        <p:nvGrpSpPr>
          <p:cNvPr id="9" name="Group 8"/>
          <p:cNvGrpSpPr/>
          <p:nvPr/>
        </p:nvGrpSpPr>
        <p:grpSpPr>
          <a:xfrm>
            <a:off x="6667499" y="4091940"/>
            <a:ext cx="4293189" cy="2415680"/>
            <a:chOff x="6128922" y="3781161"/>
            <a:chExt cx="4953687" cy="2787419"/>
          </a:xfrm>
        </p:grpSpPr>
        <p:pic>
          <p:nvPicPr>
            <p:cNvPr id="6" name="Picture 5"/>
            <p:cNvPicPr>
              <a:picLocks noChangeAspect="1"/>
            </p:cNvPicPr>
            <p:nvPr/>
          </p:nvPicPr>
          <p:blipFill>
            <a:blip r:embed="rId2"/>
            <a:stretch>
              <a:fillRect/>
            </a:stretch>
          </p:blipFill>
          <p:spPr>
            <a:xfrm>
              <a:off x="6128922" y="3781161"/>
              <a:ext cx="4953687" cy="2787419"/>
            </a:xfrm>
            <a:prstGeom prst="rect">
              <a:avLst/>
            </a:prstGeom>
          </p:spPr>
        </p:pic>
        <p:sp>
          <p:nvSpPr>
            <p:cNvPr id="8" name="Rectangle 7"/>
            <p:cNvSpPr/>
            <p:nvPr/>
          </p:nvSpPr>
          <p:spPr>
            <a:xfrm>
              <a:off x="6240780" y="5615940"/>
              <a:ext cx="96774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p:cNvGrpSpPr/>
          <p:nvPr/>
        </p:nvGrpSpPr>
        <p:grpSpPr>
          <a:xfrm>
            <a:off x="7406640" y="1524000"/>
            <a:ext cx="2959100" cy="2164080"/>
            <a:chOff x="7200900" y="1417320"/>
            <a:chExt cx="2959100" cy="2164080"/>
          </a:xfrm>
        </p:grpSpPr>
        <p:sp>
          <p:nvSpPr>
            <p:cNvPr id="10" name="Rectangle: Rounded Corners 9"/>
            <p:cNvSpPr/>
            <p:nvPr/>
          </p:nvSpPr>
          <p:spPr>
            <a:xfrm>
              <a:off x="7200900" y="1417320"/>
              <a:ext cx="2959100" cy="21640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Region</a:t>
              </a: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a:p>
              <a:pPr algn="ctr"/>
              <a:endParaRPr lang="en-CA" dirty="0">
                <a:solidFill>
                  <a:schemeClr val="tx1"/>
                </a:solidFill>
              </a:endParaRPr>
            </a:p>
          </p:txBody>
        </p:sp>
        <p:sp>
          <p:nvSpPr>
            <p:cNvPr id="11" name="Oval 10"/>
            <p:cNvSpPr/>
            <p:nvPr/>
          </p:nvSpPr>
          <p:spPr>
            <a:xfrm>
              <a:off x="7909560" y="1821180"/>
              <a:ext cx="1584960" cy="144018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p:cNvSpPr/>
            <p:nvPr/>
          </p:nvSpPr>
          <p:spPr>
            <a:xfrm>
              <a:off x="7439234" y="2020062"/>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AZ-1</a:t>
              </a:r>
            </a:p>
          </p:txBody>
        </p:sp>
        <p:sp>
          <p:nvSpPr>
            <p:cNvPr id="13" name="Rectangle: Rounded Corners 12"/>
            <p:cNvSpPr/>
            <p:nvPr/>
          </p:nvSpPr>
          <p:spPr>
            <a:xfrm>
              <a:off x="9056370" y="2020062"/>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AZ-2</a:t>
              </a:r>
            </a:p>
          </p:txBody>
        </p:sp>
        <p:sp>
          <p:nvSpPr>
            <p:cNvPr id="14" name="Rectangle: Rounded Corners 13"/>
            <p:cNvSpPr/>
            <p:nvPr/>
          </p:nvSpPr>
          <p:spPr>
            <a:xfrm>
              <a:off x="8263890" y="2767965"/>
              <a:ext cx="876300" cy="61341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AZ-3</a:t>
              </a:r>
            </a:p>
          </p:txBody>
        </p:sp>
      </p:grpSp>
    </p:spTree>
    <p:extLst>
      <p:ext uri="{BB962C8B-B14F-4D97-AF65-F5344CB8AC3E}">
        <p14:creationId xmlns:p14="http://schemas.microsoft.com/office/powerpoint/2010/main" val="3774768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Networking &amp; Content Delivery</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p:cNvPicPr>
            <a:picLocks noChangeAspect="1"/>
          </p:cNvPicPr>
          <p:nvPr/>
        </p:nvPicPr>
        <p:blipFill rotWithShape="1">
          <a:blip r:embed="rId2"/>
          <a:srcRect l="30666" t="20200" r="30667" b="19799"/>
          <a:stretch/>
        </p:blipFill>
        <p:spPr>
          <a:xfrm>
            <a:off x="761483" y="1836420"/>
            <a:ext cx="840384" cy="869363"/>
          </a:xfrm>
          <a:prstGeom prst="rect">
            <a:avLst/>
          </a:prstGeom>
        </p:spPr>
      </p:pic>
      <p:pic>
        <p:nvPicPr>
          <p:cNvPr id="2052" name="Picture 4" descr="Image result for rout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776" y="1867662"/>
            <a:ext cx="856488" cy="8564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cloud front logo"/>
          <p:cNvPicPr>
            <a:picLocks noChangeAspect="1" noChangeArrowheads="1"/>
          </p:cNvPicPr>
          <p:nvPr/>
        </p:nvPicPr>
        <p:blipFill rotWithShape="1">
          <a:blip r:embed="rId4">
            <a:extLst>
              <a:ext uri="{28A0092B-C50C-407E-A947-70E740481C1C}">
                <a14:useLocalDpi xmlns:a14="http://schemas.microsoft.com/office/drawing/2010/main" val="0"/>
              </a:ext>
            </a:extLst>
          </a:blip>
          <a:srcRect l="31067" t="19400" r="30266" b="19400"/>
          <a:stretch/>
        </p:blipFill>
        <p:spPr bwMode="auto">
          <a:xfrm>
            <a:off x="778597" y="4026907"/>
            <a:ext cx="809462" cy="8541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irect connect aw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636" y="4014349"/>
            <a:ext cx="812768" cy="812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64173" y="1763097"/>
            <a:ext cx="3253740" cy="1754326"/>
          </a:xfrm>
          <a:prstGeom prst="rect">
            <a:avLst/>
          </a:prstGeom>
          <a:noFill/>
        </p:spPr>
        <p:txBody>
          <a:bodyPr wrap="square" rtlCol="0">
            <a:spAutoFit/>
          </a:bodyPr>
          <a:lstStyle/>
          <a:p>
            <a:r>
              <a:rPr lang="en-CA" dirty="0"/>
              <a:t>VPC – Virtual Private Cloud enables you to launch AWS resources into a virtual network closely resembles a traditional network in a data center</a:t>
            </a:r>
          </a:p>
        </p:txBody>
      </p:sp>
      <p:sp>
        <p:nvSpPr>
          <p:cNvPr id="9" name="TextBox 8"/>
          <p:cNvSpPr txBox="1"/>
          <p:nvPr/>
        </p:nvSpPr>
        <p:spPr>
          <a:xfrm>
            <a:off x="7227570" y="1740237"/>
            <a:ext cx="4251960" cy="2308324"/>
          </a:xfrm>
          <a:prstGeom prst="rect">
            <a:avLst/>
          </a:prstGeom>
          <a:noFill/>
        </p:spPr>
        <p:txBody>
          <a:bodyPr wrap="square" rtlCol="0">
            <a:spAutoFit/>
          </a:bodyPr>
          <a:lstStyle/>
          <a:p>
            <a:r>
              <a:rPr lang="en-CA" dirty="0"/>
              <a:t>Route 53 – AWS DNS Service (53 is the DNS port) is designed to provide a reliable and cost effective way to route end users to Internet applications by translating domain names like www.example.com into the IP addresses like 192.0.2.1. </a:t>
            </a:r>
          </a:p>
          <a:p>
            <a:endParaRPr lang="en-CA" dirty="0"/>
          </a:p>
        </p:txBody>
      </p:sp>
      <p:sp>
        <p:nvSpPr>
          <p:cNvPr id="10" name="TextBox 9"/>
          <p:cNvSpPr txBox="1"/>
          <p:nvPr/>
        </p:nvSpPr>
        <p:spPr>
          <a:xfrm>
            <a:off x="1790275" y="4003866"/>
            <a:ext cx="3337560" cy="1754326"/>
          </a:xfrm>
          <a:prstGeom prst="rect">
            <a:avLst/>
          </a:prstGeom>
          <a:noFill/>
        </p:spPr>
        <p:txBody>
          <a:bodyPr wrap="square" rtlCol="0">
            <a:spAutoFit/>
          </a:bodyPr>
          <a:lstStyle/>
          <a:p>
            <a:r>
              <a:rPr lang="en-CA" dirty="0"/>
              <a:t>Cloud Front – AWS global content delivery network (CDN) service that accelerates delivery of your websites, APIs, video content or other web assets.</a:t>
            </a:r>
          </a:p>
        </p:txBody>
      </p:sp>
      <p:sp>
        <p:nvSpPr>
          <p:cNvPr id="13" name="TextBox 12"/>
          <p:cNvSpPr txBox="1"/>
          <p:nvPr/>
        </p:nvSpPr>
        <p:spPr>
          <a:xfrm>
            <a:off x="7205710" y="4003866"/>
            <a:ext cx="3787140" cy="1200329"/>
          </a:xfrm>
          <a:prstGeom prst="rect">
            <a:avLst/>
          </a:prstGeom>
          <a:noFill/>
        </p:spPr>
        <p:txBody>
          <a:bodyPr wrap="square" rtlCol="0">
            <a:spAutoFit/>
          </a:bodyPr>
          <a:lstStyle/>
          <a:p>
            <a:r>
              <a:rPr lang="en-CA" dirty="0"/>
              <a:t>Direct Connect - AWS Direct Connect makes it easy to establish a dedicated network connection from your premises to AWS.</a:t>
            </a:r>
          </a:p>
        </p:txBody>
      </p:sp>
    </p:spTree>
    <p:extLst>
      <p:ext uri="{BB962C8B-B14F-4D97-AF65-F5344CB8AC3E}">
        <p14:creationId xmlns:p14="http://schemas.microsoft.com/office/powerpoint/2010/main" val="314730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Compute</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TextBox 5"/>
          <p:cNvSpPr txBox="1"/>
          <p:nvPr/>
        </p:nvSpPr>
        <p:spPr>
          <a:xfrm>
            <a:off x="1562100" y="1683191"/>
            <a:ext cx="4368917" cy="1754326"/>
          </a:xfrm>
          <a:prstGeom prst="rect">
            <a:avLst/>
          </a:prstGeom>
          <a:noFill/>
        </p:spPr>
        <p:txBody>
          <a:bodyPr wrap="square" rtlCol="0">
            <a:spAutoFit/>
          </a:bodyPr>
          <a:lstStyle/>
          <a:p>
            <a:r>
              <a:rPr lang="en-CA" dirty="0"/>
              <a:t>EC2 – Elastic Compute Cloud is a web service that provides scalable computing capacity in the AWS cloud. EC2 instances are virtual servers you can launch, configure, manage and scale in cloud on demand </a:t>
            </a:r>
          </a:p>
        </p:txBody>
      </p:sp>
      <p:sp>
        <p:nvSpPr>
          <p:cNvPr id="7" name="TextBox 6"/>
          <p:cNvSpPr txBox="1"/>
          <p:nvPr/>
        </p:nvSpPr>
        <p:spPr>
          <a:xfrm>
            <a:off x="7315200" y="1683191"/>
            <a:ext cx="4756558" cy="1754326"/>
          </a:xfrm>
          <a:prstGeom prst="rect">
            <a:avLst/>
          </a:prstGeom>
          <a:noFill/>
        </p:spPr>
        <p:txBody>
          <a:bodyPr wrap="square" rtlCol="0">
            <a:spAutoFit/>
          </a:bodyPr>
          <a:lstStyle/>
          <a:p>
            <a:r>
              <a:rPr lang="en-CA" dirty="0"/>
              <a:t>ECS- EC2 Container Service is a highly scalable, high performance container management service that supports Docker containers and allows you to easily run applications on a managed cluster of Amazon EC2 instances</a:t>
            </a:r>
          </a:p>
        </p:txBody>
      </p:sp>
      <p:sp>
        <p:nvSpPr>
          <p:cNvPr id="8" name="TextBox 7"/>
          <p:cNvSpPr txBox="1"/>
          <p:nvPr/>
        </p:nvSpPr>
        <p:spPr>
          <a:xfrm>
            <a:off x="1562100" y="3596849"/>
            <a:ext cx="4108858" cy="1477328"/>
          </a:xfrm>
          <a:prstGeom prst="rect">
            <a:avLst/>
          </a:prstGeom>
          <a:noFill/>
        </p:spPr>
        <p:txBody>
          <a:bodyPr wrap="square" rtlCol="0">
            <a:spAutoFit/>
          </a:bodyPr>
          <a:lstStyle/>
          <a:p>
            <a:r>
              <a:rPr lang="en-CA" dirty="0"/>
              <a:t>Elastic Beanstalk – Elastic Beanstalk automatically handles the complexity of AWS infrastructure setup so a developer simply uploads his/her application and runs it  </a:t>
            </a:r>
          </a:p>
        </p:txBody>
      </p:sp>
      <p:sp>
        <p:nvSpPr>
          <p:cNvPr id="9" name="TextBox 8"/>
          <p:cNvSpPr txBox="1"/>
          <p:nvPr/>
        </p:nvSpPr>
        <p:spPr>
          <a:xfrm>
            <a:off x="7339203" y="3568343"/>
            <a:ext cx="4334352" cy="1477328"/>
          </a:xfrm>
          <a:prstGeom prst="rect">
            <a:avLst/>
          </a:prstGeom>
          <a:noFill/>
        </p:spPr>
        <p:txBody>
          <a:bodyPr wrap="square" rtlCol="0">
            <a:spAutoFit/>
          </a:bodyPr>
          <a:lstStyle/>
          <a:p>
            <a:r>
              <a:rPr lang="en-CA" dirty="0" smtClean="0"/>
              <a:t>Lambda - </a:t>
            </a:r>
            <a:r>
              <a:rPr lang="en-US" dirty="0"/>
              <a:t>AWS Lambda is a </a:t>
            </a:r>
            <a:r>
              <a:rPr lang="en-US" dirty="0" err="1" smtClean="0"/>
              <a:t>serverless</a:t>
            </a:r>
            <a:r>
              <a:rPr lang="en-US" dirty="0" smtClean="0"/>
              <a:t> compute service </a:t>
            </a:r>
            <a:r>
              <a:rPr lang="en-US" dirty="0"/>
              <a:t>that runs your code in response to events and automatically manages the underlying compute resources for you.</a:t>
            </a:r>
            <a:endParaRPr lang="en-CA" dirty="0"/>
          </a:p>
        </p:txBody>
      </p:sp>
      <p:sp>
        <p:nvSpPr>
          <p:cNvPr id="10" name="TextBox 9"/>
          <p:cNvSpPr txBox="1"/>
          <p:nvPr/>
        </p:nvSpPr>
        <p:spPr>
          <a:xfrm>
            <a:off x="1574097" y="5293982"/>
            <a:ext cx="10104904" cy="1200329"/>
          </a:xfrm>
          <a:prstGeom prst="rect">
            <a:avLst/>
          </a:prstGeom>
          <a:noFill/>
        </p:spPr>
        <p:txBody>
          <a:bodyPr wrap="square" rtlCol="0">
            <a:spAutoFit/>
          </a:bodyPr>
          <a:lstStyle/>
          <a:p>
            <a:r>
              <a:rPr lang="en-CA" dirty="0" err="1" smtClean="0"/>
              <a:t>Lightsail</a:t>
            </a:r>
            <a:r>
              <a:rPr lang="en-CA" dirty="0" smtClean="0"/>
              <a:t>- </a:t>
            </a:r>
            <a:r>
              <a:rPr lang="en-US" dirty="0"/>
              <a:t>Amazon </a:t>
            </a:r>
            <a:r>
              <a:rPr lang="en-US" dirty="0" err="1"/>
              <a:t>Lightsail</a:t>
            </a:r>
            <a:r>
              <a:rPr lang="en-US" dirty="0"/>
              <a:t> </a:t>
            </a:r>
            <a:r>
              <a:rPr lang="en-US" dirty="0" smtClean="0"/>
              <a:t>provides </a:t>
            </a:r>
            <a:r>
              <a:rPr lang="en-US" dirty="0"/>
              <a:t>developers compute, storage, and networking capacity and capabilities to deploy and manage websites and web applications in the cloud. </a:t>
            </a:r>
            <a:r>
              <a:rPr lang="en-US" dirty="0" err="1"/>
              <a:t>Lightsail</a:t>
            </a:r>
            <a:r>
              <a:rPr lang="en-US" dirty="0"/>
              <a:t> includes everything you need to launch your project quickly – a virtual machine, SSD-based storage, data transfer, DNS management, and a static IP – for a low, predictable monthly price.</a:t>
            </a:r>
            <a:endParaRPr lang="en-CA"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49729"/>
            <a:ext cx="897791" cy="897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c2 container servic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992" y="1624191"/>
            <a:ext cx="992386" cy="9923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elastic beanstal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13" y="3710137"/>
            <a:ext cx="694364" cy="9611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ws lambd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6268" y="3629708"/>
            <a:ext cx="851833" cy="851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ws lightsail logo"/>
          <p:cNvPicPr>
            <a:picLocks noChangeAspect="1" noChangeArrowheads="1"/>
          </p:cNvPicPr>
          <p:nvPr/>
        </p:nvPicPr>
        <p:blipFill rotWithShape="1">
          <a:blip r:embed="rId6">
            <a:extLst>
              <a:ext uri="{28A0092B-C50C-407E-A947-70E740481C1C}">
                <a14:useLocalDpi xmlns:a14="http://schemas.microsoft.com/office/drawing/2010/main" val="0"/>
              </a:ext>
            </a:extLst>
          </a:blip>
          <a:srcRect b="20631"/>
          <a:stretch/>
        </p:blipFill>
        <p:spPr bwMode="auto">
          <a:xfrm>
            <a:off x="487234" y="5382994"/>
            <a:ext cx="1061601" cy="83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6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Storage</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TextBox 5"/>
          <p:cNvSpPr txBox="1"/>
          <p:nvPr/>
        </p:nvSpPr>
        <p:spPr>
          <a:xfrm>
            <a:off x="1777524" y="1847905"/>
            <a:ext cx="3913975" cy="1477328"/>
          </a:xfrm>
          <a:prstGeom prst="rect">
            <a:avLst/>
          </a:prstGeom>
          <a:noFill/>
        </p:spPr>
        <p:txBody>
          <a:bodyPr wrap="square" rtlCol="0">
            <a:spAutoFit/>
          </a:bodyPr>
          <a:lstStyle/>
          <a:p>
            <a:r>
              <a:rPr lang="en-CA" dirty="0" smtClean="0"/>
              <a:t>S3- </a:t>
            </a:r>
            <a:r>
              <a:rPr lang="en-US" dirty="0" smtClean="0"/>
              <a:t>Amazon </a:t>
            </a:r>
            <a:r>
              <a:rPr lang="en-US" dirty="0"/>
              <a:t>Simple Storage Service </a:t>
            </a:r>
            <a:r>
              <a:rPr lang="en-US" dirty="0" smtClean="0"/>
              <a:t>is </a:t>
            </a:r>
            <a:r>
              <a:rPr lang="en-US" dirty="0"/>
              <a:t>object storage with a simple web service interface to store and retrieve any amount of data from anywhere on the web.</a:t>
            </a:r>
            <a:endParaRPr lang="en-CA" dirty="0"/>
          </a:p>
        </p:txBody>
      </p:sp>
      <p:sp>
        <p:nvSpPr>
          <p:cNvPr id="7" name="TextBox 6"/>
          <p:cNvSpPr txBox="1"/>
          <p:nvPr/>
        </p:nvSpPr>
        <p:spPr>
          <a:xfrm>
            <a:off x="1777523" y="4217595"/>
            <a:ext cx="4529271" cy="1200329"/>
          </a:xfrm>
          <a:prstGeom prst="rect">
            <a:avLst/>
          </a:prstGeom>
          <a:noFill/>
        </p:spPr>
        <p:txBody>
          <a:bodyPr wrap="square" rtlCol="0">
            <a:spAutoFit/>
          </a:bodyPr>
          <a:lstStyle/>
          <a:p>
            <a:r>
              <a:rPr lang="en-CA" dirty="0" smtClean="0"/>
              <a:t>Glacier- </a:t>
            </a:r>
            <a:r>
              <a:rPr lang="en-US" dirty="0"/>
              <a:t>Amazon Glacier is a secure, durable, and extremely low-cost </a:t>
            </a:r>
            <a:r>
              <a:rPr lang="en-US" dirty="0" smtClean="0"/>
              <a:t>cloud storage</a:t>
            </a:r>
            <a:r>
              <a:rPr lang="en-US" dirty="0"/>
              <a:t> for data archiving and long-term backup.</a:t>
            </a:r>
            <a:endParaRPr lang="en-CA" dirty="0"/>
          </a:p>
        </p:txBody>
      </p:sp>
      <p:sp>
        <p:nvSpPr>
          <p:cNvPr id="8" name="TextBox 7"/>
          <p:cNvSpPr txBox="1"/>
          <p:nvPr/>
        </p:nvSpPr>
        <p:spPr>
          <a:xfrm>
            <a:off x="7223493" y="1856124"/>
            <a:ext cx="4529271" cy="1754326"/>
          </a:xfrm>
          <a:prstGeom prst="rect">
            <a:avLst/>
          </a:prstGeom>
          <a:noFill/>
        </p:spPr>
        <p:txBody>
          <a:bodyPr wrap="square" rtlCol="0">
            <a:spAutoFit/>
          </a:bodyPr>
          <a:lstStyle/>
          <a:p>
            <a:r>
              <a:rPr lang="en-CA" dirty="0" smtClean="0"/>
              <a:t>EFS - </a:t>
            </a:r>
            <a:r>
              <a:rPr lang="en-US" dirty="0"/>
              <a:t>Amazon Elastic File System </a:t>
            </a:r>
            <a:r>
              <a:rPr lang="en-US" dirty="0" smtClean="0"/>
              <a:t>provides </a:t>
            </a:r>
            <a:r>
              <a:rPr lang="en-US" dirty="0"/>
              <a:t>simple, scalable file storage for use with Amazon EC2 instances in the AWS Cloud</a:t>
            </a:r>
            <a:r>
              <a:rPr lang="en-US" dirty="0" smtClean="0"/>
              <a:t>. </a:t>
            </a:r>
            <a:r>
              <a:rPr lang="en-US" dirty="0"/>
              <a:t>With Amazon EFS, storage capacity is elastic, growing and shrinking automatically as </a:t>
            </a:r>
            <a:r>
              <a:rPr lang="en-US" dirty="0" smtClean="0"/>
              <a:t>files added or removed</a:t>
            </a:r>
            <a:endParaRPr lang="en-CA" dirty="0"/>
          </a:p>
        </p:txBody>
      </p:sp>
      <p:sp>
        <p:nvSpPr>
          <p:cNvPr id="9" name="TextBox 8"/>
          <p:cNvSpPr txBox="1"/>
          <p:nvPr/>
        </p:nvSpPr>
        <p:spPr>
          <a:xfrm>
            <a:off x="7256513" y="4119073"/>
            <a:ext cx="4529271" cy="2308324"/>
          </a:xfrm>
          <a:prstGeom prst="rect">
            <a:avLst/>
          </a:prstGeom>
          <a:noFill/>
        </p:spPr>
        <p:txBody>
          <a:bodyPr wrap="square" rtlCol="0">
            <a:spAutoFit/>
          </a:bodyPr>
          <a:lstStyle/>
          <a:p>
            <a:r>
              <a:rPr lang="en-CA" dirty="0" smtClean="0"/>
              <a:t>Storage Gateway - </a:t>
            </a:r>
            <a:r>
              <a:rPr lang="en-US" dirty="0"/>
              <a:t>AWS Storage Gateway connects an on-premises software appliance with cloud-based storage to provide seamless integration with data security features between your on-premises IT environment and the Amazon Web Services (AWS) storage infrastructure. </a:t>
            </a:r>
            <a:endParaRPr lang="en-CA" dirty="0"/>
          </a:p>
        </p:txBody>
      </p:sp>
      <p:sp>
        <p:nvSpPr>
          <p:cNvPr id="10" name="AutoShape 2" descr="Image result for aws S3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1" name="AutoShape 4" descr="Image result for aws S3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2" name="AutoShape 6" descr="Image result for aws S3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3" name="AutoShape 9" descr="Image result for aws S3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4" name="AutoShape 11" descr="Image result for aws S3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7" name="Picture 13" descr="Image result for aws S3 logo"/>
          <p:cNvPicPr>
            <a:picLocks noChangeAspect="1" noChangeArrowheads="1"/>
          </p:cNvPicPr>
          <p:nvPr/>
        </p:nvPicPr>
        <p:blipFill rotWithShape="1">
          <a:blip r:embed="rId2">
            <a:extLst>
              <a:ext uri="{28A0092B-C50C-407E-A947-70E740481C1C}">
                <a14:useLocalDpi xmlns:a14="http://schemas.microsoft.com/office/drawing/2010/main" val="0"/>
              </a:ext>
            </a:extLst>
          </a:blip>
          <a:srcRect l="17099" r="17944"/>
          <a:stretch/>
        </p:blipFill>
        <p:spPr bwMode="auto">
          <a:xfrm>
            <a:off x="607898" y="1847905"/>
            <a:ext cx="1004189" cy="1069783"/>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officescchome9.office.adroot.bmogc.net\scc9userdata$\ydong05\Desktop\efs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083" y="1827410"/>
            <a:ext cx="1149410" cy="1110774"/>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Image result for aws Glaci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463" y="3926401"/>
            <a:ext cx="1335061" cy="1335061"/>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Image result for aws storage gateway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6795" y="4119073"/>
            <a:ext cx="949718" cy="949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5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Database</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
        <p:nvSpPr>
          <p:cNvPr id="6" name="TextBox 5"/>
          <p:cNvSpPr txBox="1"/>
          <p:nvPr/>
        </p:nvSpPr>
        <p:spPr>
          <a:xfrm>
            <a:off x="1643743" y="1731059"/>
            <a:ext cx="4201886" cy="2585323"/>
          </a:xfrm>
          <a:prstGeom prst="rect">
            <a:avLst/>
          </a:prstGeom>
          <a:noFill/>
        </p:spPr>
        <p:txBody>
          <a:bodyPr wrap="square" rtlCol="0">
            <a:spAutoFit/>
          </a:bodyPr>
          <a:lstStyle/>
          <a:p>
            <a:r>
              <a:rPr lang="en-CA" dirty="0" smtClean="0"/>
              <a:t>RDS - </a:t>
            </a:r>
            <a:r>
              <a:rPr lang="en-US" dirty="0"/>
              <a:t>Amazon Relational Database Service (Amazon RDS) is a web service that makes it easier to set up, operate, and scale a relational database in the cloud. It provides cost-efficient, </a:t>
            </a:r>
            <a:r>
              <a:rPr lang="en-US" dirty="0" err="1"/>
              <a:t>resizeable</a:t>
            </a:r>
            <a:r>
              <a:rPr lang="en-US" dirty="0"/>
              <a:t> capacity for an industry-standard relational database and manages common database administration tasks.</a:t>
            </a:r>
            <a:endParaRPr lang="en-CA" dirty="0"/>
          </a:p>
        </p:txBody>
      </p:sp>
      <p:sp>
        <p:nvSpPr>
          <p:cNvPr id="7" name="TextBox 6"/>
          <p:cNvSpPr txBox="1"/>
          <p:nvPr/>
        </p:nvSpPr>
        <p:spPr>
          <a:xfrm>
            <a:off x="7249887" y="1731059"/>
            <a:ext cx="4539342" cy="2031325"/>
          </a:xfrm>
          <a:prstGeom prst="rect">
            <a:avLst/>
          </a:prstGeom>
          <a:noFill/>
        </p:spPr>
        <p:txBody>
          <a:bodyPr wrap="square" rtlCol="0">
            <a:spAutoFit/>
          </a:bodyPr>
          <a:lstStyle/>
          <a:p>
            <a:r>
              <a:rPr lang="en-CA" dirty="0" err="1" smtClean="0"/>
              <a:t>DynamoDB</a:t>
            </a:r>
            <a:r>
              <a:rPr lang="en-CA" dirty="0" smtClean="0"/>
              <a:t> - </a:t>
            </a:r>
            <a:r>
              <a:rPr lang="en-US" dirty="0"/>
              <a:t>Amazon </a:t>
            </a:r>
            <a:r>
              <a:rPr lang="en-US" dirty="0" err="1"/>
              <a:t>DynamoDB</a:t>
            </a:r>
            <a:r>
              <a:rPr lang="en-US" dirty="0"/>
              <a:t> is a fast and flexible </a:t>
            </a:r>
            <a:r>
              <a:rPr lang="en-US" dirty="0" smtClean="0"/>
              <a:t>NoSQL Database </a:t>
            </a:r>
            <a:r>
              <a:rPr lang="en-US" dirty="0"/>
              <a:t> service for all applications that need consistent, single-digit millisecond latency at any scale. It is a fully managed cloud database and supports both document and key-value store models.</a:t>
            </a:r>
            <a:endParaRPr lang="en-CA" dirty="0"/>
          </a:p>
        </p:txBody>
      </p:sp>
      <p:sp>
        <p:nvSpPr>
          <p:cNvPr id="8" name="TextBox 7"/>
          <p:cNvSpPr txBox="1"/>
          <p:nvPr/>
        </p:nvSpPr>
        <p:spPr>
          <a:xfrm>
            <a:off x="1687286" y="4549369"/>
            <a:ext cx="4114800" cy="1477328"/>
          </a:xfrm>
          <a:prstGeom prst="rect">
            <a:avLst/>
          </a:prstGeom>
          <a:noFill/>
        </p:spPr>
        <p:txBody>
          <a:bodyPr wrap="square" rtlCol="0">
            <a:spAutoFit/>
          </a:bodyPr>
          <a:lstStyle/>
          <a:p>
            <a:r>
              <a:rPr lang="en-CA" dirty="0" err="1" smtClean="0"/>
              <a:t>ElasticCache</a:t>
            </a:r>
            <a:r>
              <a:rPr lang="en-CA" dirty="0" smtClean="0"/>
              <a:t> - </a:t>
            </a:r>
            <a:r>
              <a:rPr lang="en-US" dirty="0" err="1"/>
              <a:t>ElastiCache</a:t>
            </a:r>
            <a:r>
              <a:rPr lang="en-US" dirty="0"/>
              <a:t> is a web service that makes it easier to launch,</a:t>
            </a:r>
          </a:p>
          <a:p>
            <a:r>
              <a:rPr lang="en-US" dirty="0"/>
              <a:t>manage, and scale a distributed in-memory cache in the cloud.</a:t>
            </a:r>
          </a:p>
          <a:p>
            <a:endParaRPr lang="en-CA" dirty="0"/>
          </a:p>
        </p:txBody>
      </p:sp>
      <p:sp>
        <p:nvSpPr>
          <p:cNvPr id="9" name="TextBox 8"/>
          <p:cNvSpPr txBox="1"/>
          <p:nvPr/>
        </p:nvSpPr>
        <p:spPr>
          <a:xfrm>
            <a:off x="7249887" y="4491435"/>
            <a:ext cx="4157231" cy="1754326"/>
          </a:xfrm>
          <a:prstGeom prst="rect">
            <a:avLst/>
          </a:prstGeom>
          <a:noFill/>
        </p:spPr>
        <p:txBody>
          <a:bodyPr wrap="square" rtlCol="0">
            <a:spAutoFit/>
          </a:bodyPr>
          <a:lstStyle/>
          <a:p>
            <a:r>
              <a:rPr lang="en-CA" dirty="0" smtClean="0"/>
              <a:t>Redshift - </a:t>
            </a:r>
            <a:r>
              <a:rPr lang="en-US" dirty="0"/>
              <a:t>Amazon Redshift is a fast, fully managed, petabyte-scale </a:t>
            </a:r>
            <a:r>
              <a:rPr lang="en-US" dirty="0" smtClean="0"/>
              <a:t>data warehouse </a:t>
            </a:r>
            <a:r>
              <a:rPr lang="en-US" dirty="0"/>
              <a:t> that makes it simple and cost-effective to analyze all your data using your existing business intelligence tools.</a:t>
            </a:r>
            <a:endParaRPr lang="en-CA" dirty="0"/>
          </a:p>
        </p:txBody>
      </p:sp>
      <p:pic>
        <p:nvPicPr>
          <p:cNvPr id="2050" name="Picture 2" descr="Image result for aws rd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14" y="1751244"/>
            <a:ext cx="845914" cy="845914"/>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4" descr="Image result for aws dynamod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2054"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97" y="1751244"/>
            <a:ext cx="1205490" cy="8558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ws elasticach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431" y="4491435"/>
            <a:ext cx="1080279" cy="108027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ws redshift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2658" y="4316382"/>
            <a:ext cx="1468968" cy="146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54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Migration</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
        <p:nvSpPr>
          <p:cNvPr id="6" name="TextBox 5"/>
          <p:cNvSpPr txBox="1"/>
          <p:nvPr/>
        </p:nvSpPr>
        <p:spPr>
          <a:xfrm>
            <a:off x="1643743" y="1731059"/>
            <a:ext cx="4201886" cy="2308324"/>
          </a:xfrm>
          <a:prstGeom prst="rect">
            <a:avLst/>
          </a:prstGeom>
          <a:noFill/>
        </p:spPr>
        <p:txBody>
          <a:bodyPr wrap="square" rtlCol="0">
            <a:spAutoFit/>
          </a:bodyPr>
          <a:lstStyle/>
          <a:p>
            <a:r>
              <a:rPr lang="en-US" dirty="0" smtClean="0"/>
              <a:t>Application </a:t>
            </a:r>
            <a:r>
              <a:rPr lang="en-US" dirty="0"/>
              <a:t>Discovery Service </a:t>
            </a:r>
            <a:r>
              <a:rPr lang="en-US" dirty="0" smtClean="0"/>
              <a:t>- helps </a:t>
            </a:r>
            <a:r>
              <a:rPr lang="en-US" dirty="0"/>
              <a:t>Systems Integrators quickly and reliably plan application migration projects by automatically identifying applications running in on-premises data centers, their associated dependencies, and their performance profile.</a:t>
            </a:r>
            <a:endParaRPr lang="en-CA" b="1" dirty="0"/>
          </a:p>
        </p:txBody>
      </p:sp>
      <p:sp>
        <p:nvSpPr>
          <p:cNvPr id="7" name="TextBox 6"/>
          <p:cNvSpPr txBox="1"/>
          <p:nvPr/>
        </p:nvSpPr>
        <p:spPr>
          <a:xfrm>
            <a:off x="7249886" y="1731059"/>
            <a:ext cx="4675413" cy="2585323"/>
          </a:xfrm>
          <a:prstGeom prst="rect">
            <a:avLst/>
          </a:prstGeom>
          <a:noFill/>
        </p:spPr>
        <p:txBody>
          <a:bodyPr wrap="square" rtlCol="0">
            <a:spAutoFit/>
          </a:bodyPr>
          <a:lstStyle/>
          <a:p>
            <a:r>
              <a:rPr lang="en-CA" dirty="0" smtClean="0"/>
              <a:t>DMS - </a:t>
            </a:r>
            <a:r>
              <a:rPr lang="en-US" dirty="0"/>
              <a:t>AWS Database Migration Service helps you migrate databases to AWS easily and securely. The source database remains fully operational during the migration, minimizing downtime to applications that rely on the database. The AWS Database Migration Service can migrate your data to and from most widely used commercial and open-source databases.</a:t>
            </a:r>
            <a:endParaRPr lang="en-CA" dirty="0"/>
          </a:p>
        </p:txBody>
      </p:sp>
      <p:sp>
        <p:nvSpPr>
          <p:cNvPr id="8" name="TextBox 7"/>
          <p:cNvSpPr txBox="1"/>
          <p:nvPr/>
        </p:nvSpPr>
        <p:spPr>
          <a:xfrm>
            <a:off x="1643743" y="4491435"/>
            <a:ext cx="4357111" cy="1477328"/>
          </a:xfrm>
          <a:prstGeom prst="rect">
            <a:avLst/>
          </a:prstGeom>
          <a:noFill/>
        </p:spPr>
        <p:txBody>
          <a:bodyPr wrap="square" rtlCol="0">
            <a:spAutoFit/>
          </a:bodyPr>
          <a:lstStyle/>
          <a:p>
            <a:r>
              <a:rPr lang="en-CA" dirty="0" smtClean="0"/>
              <a:t>SMS - </a:t>
            </a:r>
            <a:r>
              <a:rPr lang="en-US" dirty="0"/>
              <a:t>AWS Server Migration Service (SMS) is an agentless service which makes it easier and faster for you to migrate thousands of on-premises workloads to AWS. </a:t>
            </a:r>
            <a:endParaRPr lang="en-CA" dirty="0"/>
          </a:p>
        </p:txBody>
      </p:sp>
      <p:sp>
        <p:nvSpPr>
          <p:cNvPr id="9" name="TextBox 8"/>
          <p:cNvSpPr txBox="1"/>
          <p:nvPr/>
        </p:nvSpPr>
        <p:spPr>
          <a:xfrm>
            <a:off x="7249887" y="4491435"/>
            <a:ext cx="4157231" cy="1200329"/>
          </a:xfrm>
          <a:prstGeom prst="rect">
            <a:avLst/>
          </a:prstGeom>
          <a:noFill/>
        </p:spPr>
        <p:txBody>
          <a:bodyPr wrap="square" rtlCol="0">
            <a:spAutoFit/>
          </a:bodyPr>
          <a:lstStyle/>
          <a:p>
            <a:r>
              <a:rPr lang="en-US" dirty="0"/>
              <a:t>Snowball is a petabyte-scale data transport solution that uses secure appliances to transfer large amounts of data into and out of the AWS cloud.</a:t>
            </a:r>
            <a:endParaRPr lang="en-CA" dirty="0"/>
          </a:p>
        </p:txBody>
      </p:sp>
      <p:sp>
        <p:nvSpPr>
          <p:cNvPr id="10" name="AutoShape 4" descr="Image result for aws dynamod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074" name="Picture 2" descr="\\officescchome9.office.adroot.bmogc.net\scc9userdata$\ydong05\Desktop\ApplicationDiscoveryService_MCV3_Benefit_DiscoverInven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03" y="1695357"/>
            <a:ext cx="1452807" cy="10896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821" y="1695357"/>
            <a:ext cx="1323160" cy="95561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image.slidesharecdn.com/706wed1600ent312-161226235029/95/aws-reinvent-2016-develop-your-migration-toolkit-ent312-19-638.jpg?cb=1482796367"/>
          <p:cNvPicPr>
            <a:picLocks noChangeAspect="1" noChangeArrowheads="1"/>
          </p:cNvPicPr>
          <p:nvPr/>
        </p:nvPicPr>
        <p:blipFill rotWithShape="1">
          <a:blip r:embed="rId4">
            <a:extLst>
              <a:ext uri="{28A0092B-C50C-407E-A947-70E740481C1C}">
                <a14:useLocalDpi xmlns:a14="http://schemas.microsoft.com/office/drawing/2010/main" val="0"/>
              </a:ext>
            </a:extLst>
          </a:blip>
          <a:srcRect l="52298" t="67671" r="38650" b="14571"/>
          <a:stretch/>
        </p:blipFill>
        <p:spPr bwMode="auto">
          <a:xfrm>
            <a:off x="373989" y="4505401"/>
            <a:ext cx="975519" cy="107687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AWS snowball logo"/>
          <p:cNvPicPr>
            <a:picLocks noChangeAspect="1" noChangeArrowheads="1"/>
          </p:cNvPicPr>
          <p:nvPr/>
        </p:nvPicPr>
        <p:blipFill rotWithShape="1">
          <a:blip r:embed="rId5">
            <a:extLst>
              <a:ext uri="{28A0092B-C50C-407E-A947-70E740481C1C}">
                <a14:useLocalDpi xmlns:a14="http://schemas.microsoft.com/office/drawing/2010/main" val="0"/>
              </a:ext>
            </a:extLst>
          </a:blip>
          <a:srcRect l="40081" t="19838" r="39240" b="37446"/>
          <a:stretch/>
        </p:blipFill>
        <p:spPr bwMode="auto">
          <a:xfrm>
            <a:off x="6248959" y="4457569"/>
            <a:ext cx="967225" cy="112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27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Messaging</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sp>
        <p:nvSpPr>
          <p:cNvPr id="6" name="TextBox 5"/>
          <p:cNvSpPr txBox="1"/>
          <p:nvPr/>
        </p:nvSpPr>
        <p:spPr>
          <a:xfrm>
            <a:off x="1752597" y="2015067"/>
            <a:ext cx="4021669" cy="2031325"/>
          </a:xfrm>
          <a:prstGeom prst="rect">
            <a:avLst/>
          </a:prstGeom>
          <a:noFill/>
        </p:spPr>
        <p:txBody>
          <a:bodyPr wrap="square" rtlCol="0">
            <a:spAutoFit/>
          </a:bodyPr>
          <a:lstStyle/>
          <a:p>
            <a:r>
              <a:rPr lang="en-CA" dirty="0" smtClean="0"/>
              <a:t>Simple Queue Service - </a:t>
            </a:r>
            <a:r>
              <a:rPr lang="en-US" dirty="0"/>
              <a:t>Amazon Simple Queue Service (SQS) is a fully-managed message queuing service for reliably communicating among distributed software components and </a:t>
            </a:r>
            <a:r>
              <a:rPr lang="en-US" dirty="0" err="1"/>
              <a:t>microservices</a:t>
            </a:r>
            <a:r>
              <a:rPr lang="en-US" dirty="0"/>
              <a:t> - at any scale.</a:t>
            </a:r>
            <a:endParaRPr lang="en-CA" dirty="0"/>
          </a:p>
        </p:txBody>
      </p:sp>
      <p:sp>
        <p:nvSpPr>
          <p:cNvPr id="7" name="TextBox 6"/>
          <p:cNvSpPr txBox="1"/>
          <p:nvPr/>
        </p:nvSpPr>
        <p:spPr>
          <a:xfrm>
            <a:off x="4250265" y="4534939"/>
            <a:ext cx="3810000" cy="1754326"/>
          </a:xfrm>
          <a:prstGeom prst="rect">
            <a:avLst/>
          </a:prstGeom>
          <a:noFill/>
        </p:spPr>
        <p:txBody>
          <a:bodyPr wrap="square" rtlCol="0">
            <a:spAutoFit/>
          </a:bodyPr>
          <a:lstStyle/>
          <a:p>
            <a:r>
              <a:rPr lang="en-CA" dirty="0" smtClean="0"/>
              <a:t>SES -  </a:t>
            </a:r>
            <a:r>
              <a:rPr lang="en-US" dirty="0" smtClean="0"/>
              <a:t>Amazon </a:t>
            </a:r>
            <a:r>
              <a:rPr lang="en-US" dirty="0"/>
              <a:t>Simple Email Service (Amazon SES) is a cost-effective email service built on the reliable and scalable infrastructure that Amazon.com developed to serve its own customer base.</a:t>
            </a:r>
            <a:endParaRPr lang="en-CA" dirty="0"/>
          </a:p>
        </p:txBody>
      </p:sp>
      <p:sp>
        <p:nvSpPr>
          <p:cNvPr id="8" name="TextBox 7"/>
          <p:cNvSpPr txBox="1"/>
          <p:nvPr/>
        </p:nvSpPr>
        <p:spPr>
          <a:xfrm>
            <a:off x="7806265" y="2015066"/>
            <a:ext cx="3810000" cy="2031325"/>
          </a:xfrm>
          <a:prstGeom prst="rect">
            <a:avLst/>
          </a:prstGeom>
          <a:noFill/>
        </p:spPr>
        <p:txBody>
          <a:bodyPr wrap="square" rtlCol="0">
            <a:spAutoFit/>
          </a:bodyPr>
          <a:lstStyle/>
          <a:p>
            <a:r>
              <a:rPr lang="en-CA" dirty="0" smtClean="0"/>
              <a:t>Simple Notification Service - </a:t>
            </a:r>
            <a:r>
              <a:rPr lang="en-US" dirty="0"/>
              <a:t>Amazon Simple Notification Service (Amazon SNS) is a fast, flexible, fully managed push notification service that lets you send individual messages or to fan-out messages to large numbers of recipients.</a:t>
            </a:r>
            <a:endParaRPr lang="en-CA" dirty="0"/>
          </a:p>
        </p:txBody>
      </p:sp>
      <p:sp>
        <p:nvSpPr>
          <p:cNvPr id="9" name="AutoShape 2" descr="Image result for aws sqs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4100"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31" y="1862669"/>
            <a:ext cx="1363133" cy="136313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aws sn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452" y="2015067"/>
            <a:ext cx="1104638" cy="1104638"/>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descr="\\officescchome9.office.adroot.bmogc.net\scc9userdata$\ydong05\Desktop\App_Services_copy_Amazon_SES-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03" y="4314805"/>
            <a:ext cx="1459462" cy="145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8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Analytics</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sp>
        <p:nvSpPr>
          <p:cNvPr id="6" name="TextBox 5"/>
          <p:cNvSpPr txBox="1"/>
          <p:nvPr/>
        </p:nvSpPr>
        <p:spPr>
          <a:xfrm>
            <a:off x="1354667" y="1728801"/>
            <a:ext cx="4368800" cy="1169551"/>
          </a:xfrm>
          <a:prstGeom prst="rect">
            <a:avLst/>
          </a:prstGeom>
          <a:noFill/>
        </p:spPr>
        <p:txBody>
          <a:bodyPr wrap="square" rtlCol="0">
            <a:spAutoFit/>
          </a:bodyPr>
          <a:lstStyle/>
          <a:p>
            <a:r>
              <a:rPr lang="en-CA" sz="1400" dirty="0" smtClean="0"/>
              <a:t>Athena - </a:t>
            </a:r>
            <a:r>
              <a:rPr lang="en-US" sz="1400" dirty="0"/>
              <a:t>Amazon Athena is an interactive query service that makes it easy to analyze data in Amazon S3 using standard SQL. Athena is </a:t>
            </a:r>
            <a:r>
              <a:rPr lang="en-US" sz="1400" dirty="0" err="1"/>
              <a:t>serverless</a:t>
            </a:r>
            <a:r>
              <a:rPr lang="en-US" sz="1400" dirty="0"/>
              <a:t>, so there is no infrastructure to manage, and you pay only for the queries that you run.</a:t>
            </a:r>
            <a:endParaRPr lang="en-CA" sz="1400" dirty="0"/>
          </a:p>
        </p:txBody>
      </p:sp>
      <p:sp>
        <p:nvSpPr>
          <p:cNvPr id="7" name="TextBox 6"/>
          <p:cNvSpPr txBox="1"/>
          <p:nvPr/>
        </p:nvSpPr>
        <p:spPr>
          <a:xfrm>
            <a:off x="6917267" y="1733577"/>
            <a:ext cx="4368800" cy="954107"/>
          </a:xfrm>
          <a:prstGeom prst="rect">
            <a:avLst/>
          </a:prstGeom>
          <a:noFill/>
        </p:spPr>
        <p:txBody>
          <a:bodyPr wrap="square" rtlCol="0">
            <a:spAutoFit/>
          </a:bodyPr>
          <a:lstStyle/>
          <a:p>
            <a:r>
              <a:rPr lang="en-CA" sz="1400" dirty="0" smtClean="0"/>
              <a:t>EMR – AWS Elastic Map Reduce </a:t>
            </a:r>
            <a:r>
              <a:rPr lang="en-US" sz="1400" dirty="0" smtClean="0"/>
              <a:t>provides </a:t>
            </a:r>
            <a:r>
              <a:rPr lang="en-US" sz="1400" dirty="0"/>
              <a:t>a managed Hadoop framework that makes it easy, fast, and cost-effective to process vast amounts of data across dynamically scalable Amazon EC2 instances.</a:t>
            </a:r>
            <a:endParaRPr lang="en-CA" sz="1400" dirty="0"/>
          </a:p>
        </p:txBody>
      </p:sp>
      <p:sp>
        <p:nvSpPr>
          <p:cNvPr id="8" name="TextBox 7"/>
          <p:cNvSpPr txBox="1"/>
          <p:nvPr/>
        </p:nvSpPr>
        <p:spPr>
          <a:xfrm>
            <a:off x="1354667" y="3090876"/>
            <a:ext cx="4368800" cy="954107"/>
          </a:xfrm>
          <a:prstGeom prst="rect">
            <a:avLst/>
          </a:prstGeom>
          <a:noFill/>
        </p:spPr>
        <p:txBody>
          <a:bodyPr wrap="square" rtlCol="0">
            <a:spAutoFit/>
          </a:bodyPr>
          <a:lstStyle/>
          <a:p>
            <a:r>
              <a:rPr lang="en-CA" sz="1400" dirty="0" err="1" smtClean="0"/>
              <a:t>CloudSearch</a:t>
            </a:r>
            <a:r>
              <a:rPr lang="en-CA" sz="1400" dirty="0" smtClean="0"/>
              <a:t> - </a:t>
            </a:r>
            <a:r>
              <a:rPr lang="en-US" sz="1400" dirty="0"/>
              <a:t>Amazon </a:t>
            </a:r>
            <a:r>
              <a:rPr lang="en-US" sz="1400" dirty="0" err="1"/>
              <a:t>CloudSearch</a:t>
            </a:r>
            <a:r>
              <a:rPr lang="en-US" sz="1400" dirty="0"/>
              <a:t> is a managed service in the AWS Cloud that makes it simple and cost-effective to set up, manage, and scale a search solution for your website or application.</a:t>
            </a:r>
            <a:endParaRPr lang="en-CA" sz="1400" dirty="0"/>
          </a:p>
        </p:txBody>
      </p:sp>
      <p:sp>
        <p:nvSpPr>
          <p:cNvPr id="9" name="TextBox 8"/>
          <p:cNvSpPr txBox="1"/>
          <p:nvPr/>
        </p:nvSpPr>
        <p:spPr>
          <a:xfrm>
            <a:off x="6917267" y="3011413"/>
            <a:ext cx="4368800" cy="954107"/>
          </a:xfrm>
          <a:prstGeom prst="rect">
            <a:avLst/>
          </a:prstGeom>
          <a:noFill/>
        </p:spPr>
        <p:txBody>
          <a:bodyPr wrap="square" rtlCol="0">
            <a:spAutoFit/>
          </a:bodyPr>
          <a:lstStyle/>
          <a:p>
            <a:r>
              <a:rPr lang="en-CA" sz="1400" dirty="0" err="1" smtClean="0"/>
              <a:t>Elasticsearch</a:t>
            </a:r>
            <a:r>
              <a:rPr lang="en-CA" sz="1400" dirty="0" smtClean="0"/>
              <a:t> Service - </a:t>
            </a:r>
            <a:r>
              <a:rPr lang="en-US" sz="1400" dirty="0"/>
              <a:t>Amazon </a:t>
            </a:r>
            <a:r>
              <a:rPr lang="en-US" sz="1400" dirty="0" err="1"/>
              <a:t>Elasticsearch</a:t>
            </a:r>
            <a:r>
              <a:rPr lang="en-US" sz="1400" dirty="0"/>
              <a:t> Service makes it easy to deploy, operate, and scale </a:t>
            </a:r>
            <a:r>
              <a:rPr lang="en-US" sz="1400" dirty="0" err="1"/>
              <a:t>Elasticsearch</a:t>
            </a:r>
            <a:r>
              <a:rPr lang="en-US" sz="1400" dirty="0"/>
              <a:t> for log analytics, full text search, application monitoring, and more. </a:t>
            </a:r>
            <a:endParaRPr lang="en-CA" sz="1400" dirty="0"/>
          </a:p>
        </p:txBody>
      </p:sp>
      <p:sp>
        <p:nvSpPr>
          <p:cNvPr id="10" name="TextBox 9"/>
          <p:cNvSpPr txBox="1"/>
          <p:nvPr/>
        </p:nvSpPr>
        <p:spPr>
          <a:xfrm>
            <a:off x="1354667" y="4291026"/>
            <a:ext cx="4368800" cy="738664"/>
          </a:xfrm>
          <a:prstGeom prst="rect">
            <a:avLst/>
          </a:prstGeom>
          <a:noFill/>
        </p:spPr>
        <p:txBody>
          <a:bodyPr wrap="square" rtlCol="0">
            <a:spAutoFit/>
          </a:bodyPr>
          <a:lstStyle/>
          <a:p>
            <a:r>
              <a:rPr lang="en-CA" sz="1400" dirty="0" smtClean="0"/>
              <a:t>Kinesis - </a:t>
            </a:r>
            <a:r>
              <a:rPr lang="en-US" sz="1400" dirty="0"/>
              <a:t>Amazon Kinesis Streams enables you to build custom applications that process or analyze streaming data for specialized needs.</a:t>
            </a:r>
            <a:endParaRPr lang="en-CA" sz="1400" dirty="0"/>
          </a:p>
        </p:txBody>
      </p:sp>
      <p:sp>
        <p:nvSpPr>
          <p:cNvPr id="11" name="TextBox 10"/>
          <p:cNvSpPr txBox="1"/>
          <p:nvPr/>
        </p:nvSpPr>
        <p:spPr>
          <a:xfrm>
            <a:off x="6917267" y="4238651"/>
            <a:ext cx="4368800" cy="1169551"/>
          </a:xfrm>
          <a:prstGeom prst="rect">
            <a:avLst/>
          </a:prstGeom>
          <a:noFill/>
        </p:spPr>
        <p:txBody>
          <a:bodyPr wrap="square" rtlCol="0">
            <a:spAutoFit/>
          </a:bodyPr>
          <a:lstStyle/>
          <a:p>
            <a:r>
              <a:rPr lang="en-CA" sz="1400" dirty="0" smtClean="0"/>
              <a:t>Data Pipeline - </a:t>
            </a:r>
            <a:r>
              <a:rPr lang="en-US" sz="1400" dirty="0"/>
              <a:t>AWS Data Pipeline is a web service that helps you reliably process and move data between different AWS compute and storage services, as well as </a:t>
            </a:r>
            <a:r>
              <a:rPr lang="en-US" sz="1400" dirty="0" err="1"/>
              <a:t>on-premise</a:t>
            </a:r>
            <a:r>
              <a:rPr lang="en-US" sz="1400" dirty="0"/>
              <a:t> data sources, at specified intervals. </a:t>
            </a:r>
            <a:endParaRPr lang="en-CA" sz="1400" dirty="0"/>
          </a:p>
        </p:txBody>
      </p:sp>
      <p:sp>
        <p:nvSpPr>
          <p:cNvPr id="12" name="TextBox 11"/>
          <p:cNvSpPr txBox="1"/>
          <p:nvPr/>
        </p:nvSpPr>
        <p:spPr>
          <a:xfrm>
            <a:off x="1354667" y="5426064"/>
            <a:ext cx="4926181" cy="1169551"/>
          </a:xfrm>
          <a:prstGeom prst="rect">
            <a:avLst/>
          </a:prstGeom>
          <a:noFill/>
        </p:spPr>
        <p:txBody>
          <a:bodyPr wrap="square" rtlCol="0">
            <a:spAutoFit/>
          </a:bodyPr>
          <a:lstStyle/>
          <a:p>
            <a:r>
              <a:rPr lang="en-CA" sz="1400" dirty="0" err="1" smtClean="0"/>
              <a:t>QuickSight</a:t>
            </a:r>
            <a:r>
              <a:rPr lang="en-CA" sz="1400" dirty="0" smtClean="0"/>
              <a:t> - </a:t>
            </a:r>
            <a:r>
              <a:rPr lang="en-US" sz="1400" dirty="0"/>
              <a:t>Amazon </a:t>
            </a:r>
            <a:r>
              <a:rPr lang="en-US" sz="1400" dirty="0" err="1"/>
              <a:t>QuickSight</a:t>
            </a:r>
            <a:r>
              <a:rPr lang="en-US" sz="1400" dirty="0"/>
              <a:t> is a very fast, easy-to-use, cloud-powered business analytics service that makes it easy for all employees within an organization to build visualizations, perform ad-hoc analysis, and quickly get business insights from their data, anytime, on any device.</a:t>
            </a:r>
            <a:endParaRPr lang="en-CA" sz="1400" dirty="0"/>
          </a:p>
        </p:txBody>
      </p:sp>
      <p:pic>
        <p:nvPicPr>
          <p:cNvPr id="5122" name="Picture 2" descr="\\officescchome9.office.adroot.bmogc.net\scc9userdata$\ydong05\Desktop\athen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2" y="1833029"/>
            <a:ext cx="579119" cy="5723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aws em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508" y="1785009"/>
            <a:ext cx="668384" cy="668384"/>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6" descr="Image result for aws cloudsearc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5127" name="Picture 7" descr="\\officescchome9.office.adroot.bmogc.net\scc9userdata$\ydong05\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70" y="3024201"/>
            <a:ext cx="893694" cy="89369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officescchome9.office.adroot.bmogc.net\scc9userdata$\ydong05\Desktop\amazon-elasticsearch-servi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6026" y="3062300"/>
            <a:ext cx="685865" cy="68586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aws kinesis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83" y="4341920"/>
            <a:ext cx="605710" cy="605710"/>
          </a:xfrm>
          <a:prstGeom prst="rect">
            <a:avLst/>
          </a:prstGeom>
          <a:noFill/>
          <a:extLst>
            <a:ext uri="{909E8E84-426E-40DD-AFC4-6F175D3DCCD1}">
              <a14:hiddenFill xmlns:a14="http://schemas.microsoft.com/office/drawing/2010/main">
                <a:solidFill>
                  <a:srgbClr val="FFFFFF"/>
                </a:solidFill>
              </a14:hiddenFill>
            </a:ext>
          </a:extLst>
        </p:spPr>
      </p:pic>
      <p:pic>
        <p:nvPicPr>
          <p:cNvPr id="5135" name="Picture 15" descr="\\officescchome9.office.adroot.bmogc.net\scc9userdata$\ydong05\Desktop\Data-Pipelin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0848" y="4343988"/>
            <a:ext cx="483101" cy="584592"/>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descr="\\officescchome9.office.adroot.bmogc.net\scc9userdata$\ydong05\Desktop\awsqsightsq.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563" y="5431631"/>
            <a:ext cx="574149" cy="52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72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Cloud Computing</a:t>
            </a:r>
          </a:p>
        </p:txBody>
      </p:sp>
      <p:sp>
        <p:nvSpPr>
          <p:cNvPr id="3" name="Content Placeholder 2"/>
          <p:cNvSpPr>
            <a:spLocks noGrp="1"/>
          </p:cNvSpPr>
          <p:nvPr>
            <p:ph idx="1"/>
          </p:nvPr>
        </p:nvSpPr>
        <p:spPr/>
        <p:txBody>
          <a:bodyPr/>
          <a:lstStyle/>
          <a:p>
            <a:r>
              <a:rPr lang="en-US" sz="3200" dirty="0"/>
              <a:t>Cloud computing is a model for enabling </a:t>
            </a:r>
            <a:r>
              <a:rPr lang="en-US" sz="3200" u="sng" dirty="0"/>
              <a:t>ubiquitous</a:t>
            </a:r>
            <a:r>
              <a:rPr lang="en-US" sz="3200" dirty="0"/>
              <a:t>, </a:t>
            </a:r>
            <a:r>
              <a:rPr lang="en-US" sz="3200" u="sng" dirty="0"/>
              <a:t>convenient</a:t>
            </a:r>
            <a:r>
              <a:rPr lang="en-US" sz="3200" dirty="0"/>
              <a:t>, </a:t>
            </a:r>
            <a:r>
              <a:rPr lang="en-US" sz="3200" u="sng" dirty="0"/>
              <a:t>on-demand</a:t>
            </a:r>
            <a:r>
              <a:rPr lang="en-US" sz="3200" dirty="0"/>
              <a:t> network access to a </a:t>
            </a:r>
            <a:r>
              <a:rPr lang="en-US" sz="3200" u="sng" dirty="0"/>
              <a:t>shared </a:t>
            </a:r>
            <a:r>
              <a:rPr lang="en-US" sz="3200" dirty="0"/>
              <a:t>pool of </a:t>
            </a:r>
            <a:r>
              <a:rPr lang="en-US" sz="3200" u="sng" dirty="0"/>
              <a:t>configurable</a:t>
            </a:r>
            <a:r>
              <a:rPr lang="en-US" sz="3200" dirty="0"/>
              <a:t> computing resources (e.g., networks, servers, storage, applications, and services) that can be </a:t>
            </a:r>
            <a:r>
              <a:rPr lang="en-US" sz="3200" u="sng" dirty="0"/>
              <a:t>rapidly </a:t>
            </a:r>
            <a:r>
              <a:rPr lang="en-US" sz="3200" dirty="0"/>
              <a:t>provisioned and released with </a:t>
            </a:r>
            <a:r>
              <a:rPr lang="en-US" sz="3200" u="sng" dirty="0"/>
              <a:t>minimal </a:t>
            </a:r>
            <a:r>
              <a:rPr lang="en-US" sz="3200" dirty="0"/>
              <a:t>management effort or service provider interaction.</a:t>
            </a:r>
          </a:p>
          <a:p>
            <a:pPr marL="0" indent="0" algn="r">
              <a:buNone/>
            </a:pPr>
            <a:endParaRPr lang="en-US" sz="2000" dirty="0"/>
          </a:p>
          <a:p>
            <a:pPr marL="0" indent="0" algn="r">
              <a:buNone/>
            </a:pPr>
            <a:r>
              <a:rPr lang="en-US" sz="2800" dirty="0"/>
              <a:t>-National Institute of Standards and Technology</a:t>
            </a:r>
          </a:p>
          <a:p>
            <a:endParaRPr lang="en-CA"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63562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Security, Identity &amp; Compliances</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
        <p:nvSpPr>
          <p:cNvPr id="6" name="TextBox 5"/>
          <p:cNvSpPr txBox="1"/>
          <p:nvPr/>
        </p:nvSpPr>
        <p:spPr>
          <a:xfrm>
            <a:off x="1354667" y="1728801"/>
            <a:ext cx="4368800" cy="738664"/>
          </a:xfrm>
          <a:prstGeom prst="rect">
            <a:avLst/>
          </a:prstGeom>
          <a:noFill/>
        </p:spPr>
        <p:txBody>
          <a:bodyPr wrap="square" rtlCol="0">
            <a:spAutoFit/>
          </a:bodyPr>
          <a:lstStyle/>
          <a:p>
            <a:r>
              <a:rPr lang="en-CA" sz="1400" dirty="0" smtClean="0"/>
              <a:t>IAM - </a:t>
            </a:r>
            <a:r>
              <a:rPr lang="en-US" sz="1400" dirty="0"/>
              <a:t>AWS Identity and Access Management (IAM) is a web service that helps you securely control access to AWS resources for your users. </a:t>
            </a:r>
            <a:endParaRPr lang="en-CA" sz="1400" dirty="0"/>
          </a:p>
        </p:txBody>
      </p:sp>
      <p:sp>
        <p:nvSpPr>
          <p:cNvPr id="7" name="TextBox 6"/>
          <p:cNvSpPr txBox="1"/>
          <p:nvPr/>
        </p:nvSpPr>
        <p:spPr>
          <a:xfrm>
            <a:off x="6917266" y="1733577"/>
            <a:ext cx="4741333" cy="1169551"/>
          </a:xfrm>
          <a:prstGeom prst="rect">
            <a:avLst/>
          </a:prstGeom>
          <a:noFill/>
        </p:spPr>
        <p:txBody>
          <a:bodyPr wrap="square" rtlCol="0">
            <a:spAutoFit/>
          </a:bodyPr>
          <a:lstStyle/>
          <a:p>
            <a:r>
              <a:rPr lang="en-CA" sz="1400" dirty="0" smtClean="0"/>
              <a:t>Inspector - </a:t>
            </a:r>
            <a:r>
              <a:rPr lang="en-US" sz="1400" dirty="0"/>
              <a:t>Amazon Inspector is an automated security assessment service that helps improve the security and compliance of applications deployed on AWS. Amazon Inspector automatically assesses applications for vulnerabilities or deviations from best practices.</a:t>
            </a:r>
            <a:endParaRPr lang="en-CA" sz="1400" dirty="0"/>
          </a:p>
        </p:txBody>
      </p:sp>
      <p:sp>
        <p:nvSpPr>
          <p:cNvPr id="8" name="TextBox 7"/>
          <p:cNvSpPr txBox="1"/>
          <p:nvPr/>
        </p:nvSpPr>
        <p:spPr>
          <a:xfrm>
            <a:off x="1328089" y="3038502"/>
            <a:ext cx="4368800" cy="954107"/>
          </a:xfrm>
          <a:prstGeom prst="rect">
            <a:avLst/>
          </a:prstGeom>
          <a:noFill/>
        </p:spPr>
        <p:txBody>
          <a:bodyPr wrap="square" rtlCol="0">
            <a:spAutoFit/>
          </a:bodyPr>
          <a:lstStyle/>
          <a:p>
            <a:r>
              <a:rPr lang="en-CA" sz="1400" dirty="0" smtClean="0"/>
              <a:t>Certificate Manager - </a:t>
            </a:r>
            <a:r>
              <a:rPr lang="en-US" sz="1400" dirty="0"/>
              <a:t>AWS Certificate Manager (ACM) handles the complexity of provisioning, deploying, and managing SSL/TLS certificates for your AWS-based websites and applications.</a:t>
            </a:r>
            <a:endParaRPr lang="en-CA" sz="1400" dirty="0"/>
          </a:p>
        </p:txBody>
      </p:sp>
      <p:sp>
        <p:nvSpPr>
          <p:cNvPr id="9" name="TextBox 8"/>
          <p:cNvSpPr txBox="1"/>
          <p:nvPr/>
        </p:nvSpPr>
        <p:spPr>
          <a:xfrm>
            <a:off x="6917266" y="3011413"/>
            <a:ext cx="4531783" cy="1169551"/>
          </a:xfrm>
          <a:prstGeom prst="rect">
            <a:avLst/>
          </a:prstGeom>
          <a:noFill/>
        </p:spPr>
        <p:txBody>
          <a:bodyPr wrap="square" rtlCol="0">
            <a:spAutoFit/>
          </a:bodyPr>
          <a:lstStyle/>
          <a:p>
            <a:r>
              <a:rPr lang="en-US" sz="1400" dirty="0" smtClean="0"/>
              <a:t>Directory Service - </a:t>
            </a:r>
            <a:r>
              <a:rPr lang="en-US" sz="1400" dirty="0"/>
              <a:t>AWS Directory Service for Microsoft Active Directory (Enterprise Edition), also known as AWS Microsoft AD, enables your directory-aware workloads and AWS resources to use managed Active Directory in the AWS Cloud.</a:t>
            </a:r>
            <a:endParaRPr lang="en-CA" sz="1400" dirty="0"/>
          </a:p>
        </p:txBody>
      </p:sp>
      <p:sp>
        <p:nvSpPr>
          <p:cNvPr id="10" name="TextBox 9"/>
          <p:cNvSpPr txBox="1"/>
          <p:nvPr/>
        </p:nvSpPr>
        <p:spPr>
          <a:xfrm>
            <a:off x="1354667" y="4291026"/>
            <a:ext cx="4368800" cy="1600438"/>
          </a:xfrm>
          <a:prstGeom prst="rect">
            <a:avLst/>
          </a:prstGeom>
          <a:noFill/>
        </p:spPr>
        <p:txBody>
          <a:bodyPr wrap="square" rtlCol="0">
            <a:spAutoFit/>
          </a:bodyPr>
          <a:lstStyle/>
          <a:p>
            <a:r>
              <a:rPr lang="en-US" sz="1400" dirty="0"/>
              <a:t>WAF &amp; Shield - AWS WAF is a web application firewall that lets you monitor the HTTP and HTTPS requests that are forwarded to Amazon </a:t>
            </a:r>
            <a:r>
              <a:rPr lang="en-US" sz="1400" dirty="0" err="1"/>
              <a:t>CloudFront</a:t>
            </a:r>
            <a:r>
              <a:rPr lang="en-US" sz="1400" dirty="0"/>
              <a:t> or an Application Load Balancer and lets you control access to your content. AWS Shield and Shield Advanced provides protection against DDoS attack</a:t>
            </a:r>
            <a:endParaRPr lang="en-CA" sz="1400" dirty="0"/>
          </a:p>
          <a:p>
            <a:r>
              <a:rPr lang="en-US" sz="1400" dirty="0" smtClean="0"/>
              <a:t>.</a:t>
            </a:r>
            <a:endParaRPr lang="en-CA" sz="1400" dirty="0"/>
          </a:p>
        </p:txBody>
      </p:sp>
      <p:sp>
        <p:nvSpPr>
          <p:cNvPr id="11" name="TextBox 10"/>
          <p:cNvSpPr txBox="1"/>
          <p:nvPr/>
        </p:nvSpPr>
        <p:spPr>
          <a:xfrm>
            <a:off x="6917267" y="4238651"/>
            <a:ext cx="4368800" cy="1169551"/>
          </a:xfrm>
          <a:prstGeom prst="rect">
            <a:avLst/>
          </a:prstGeom>
          <a:noFill/>
        </p:spPr>
        <p:txBody>
          <a:bodyPr wrap="square" rtlCol="0">
            <a:spAutoFit/>
          </a:bodyPr>
          <a:lstStyle/>
          <a:p>
            <a:r>
              <a:rPr lang="en-US" sz="1400" dirty="0" smtClean="0"/>
              <a:t>Compliance Report – AWS Compliance Report provides </a:t>
            </a:r>
            <a:r>
              <a:rPr lang="en-US" sz="1400" dirty="0"/>
              <a:t>on-demand downloads of AWS security and compliance documents, such as AWS ISO certifications, Payment Card Industry (PCI), and Service Organization Control (SOC) reports. </a:t>
            </a:r>
            <a:endParaRPr lang="en-CA" sz="1400" dirty="0"/>
          </a:p>
        </p:txBody>
      </p:sp>
      <p:sp>
        <p:nvSpPr>
          <p:cNvPr id="13" name="AutoShape 6" descr="Image result for aws cloudsearc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 name="AutoShape 2" descr="Image result for aws iam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14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22" y="1724569"/>
            <a:ext cx="900642" cy="90064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aws inspector logo"/>
          <p:cNvPicPr>
            <a:picLocks noChangeAspect="1" noChangeArrowheads="1"/>
          </p:cNvPicPr>
          <p:nvPr/>
        </p:nvPicPr>
        <p:blipFill rotWithShape="1">
          <a:blip r:embed="rId3">
            <a:extLst>
              <a:ext uri="{28A0092B-C50C-407E-A947-70E740481C1C}">
                <a14:useLocalDpi xmlns:a14="http://schemas.microsoft.com/office/drawing/2010/main" val="0"/>
              </a:ext>
            </a:extLst>
          </a:blip>
          <a:srcRect l="36154" t="21606" r="35147" b="24634"/>
          <a:stretch/>
        </p:blipFill>
        <p:spPr bwMode="auto">
          <a:xfrm>
            <a:off x="6045260" y="1733577"/>
            <a:ext cx="872007" cy="919163"/>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officescchome9.office.adroot.bmogc.net\scc9userdata$\ydong05\Desktop\ac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3024227"/>
            <a:ext cx="785768" cy="785768"/>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descr="Image result for aws directory servic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2152" y="3087166"/>
            <a:ext cx="1018221" cy="704609"/>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13" descr="Image result for aws wa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922" y="4225928"/>
            <a:ext cx="858358" cy="858358"/>
          </a:xfrm>
          <a:prstGeom prst="rect">
            <a:avLst/>
          </a:prstGeom>
          <a:noFill/>
          <a:extLst>
            <a:ext uri="{909E8E84-426E-40DD-AFC4-6F175D3DCCD1}">
              <a14:hiddenFill xmlns:a14="http://schemas.microsoft.com/office/drawing/2010/main">
                <a:solidFill>
                  <a:srgbClr val="FFFFFF"/>
                </a:solidFill>
              </a14:hiddenFill>
            </a:ext>
          </a:extLst>
        </p:spPr>
      </p:pic>
      <p:pic>
        <p:nvPicPr>
          <p:cNvPr id="6159" name="Picture 15" descr="Image result for aws compliance report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51" y="4262450"/>
            <a:ext cx="620675" cy="76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30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Management Tools</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
        <p:nvSpPr>
          <p:cNvPr id="6" name="TextBox 5"/>
          <p:cNvSpPr txBox="1"/>
          <p:nvPr/>
        </p:nvSpPr>
        <p:spPr>
          <a:xfrm>
            <a:off x="1354667" y="1728801"/>
            <a:ext cx="4368800" cy="738664"/>
          </a:xfrm>
          <a:prstGeom prst="rect">
            <a:avLst/>
          </a:prstGeom>
          <a:noFill/>
        </p:spPr>
        <p:txBody>
          <a:bodyPr wrap="square" rtlCol="0">
            <a:spAutoFit/>
          </a:bodyPr>
          <a:lstStyle/>
          <a:p>
            <a:r>
              <a:rPr lang="en-US" sz="1400" dirty="0" err="1" smtClean="0"/>
              <a:t>CloudWatch</a:t>
            </a:r>
            <a:r>
              <a:rPr lang="en-US" sz="1400" dirty="0" smtClean="0"/>
              <a:t> - Amazon </a:t>
            </a:r>
            <a:r>
              <a:rPr lang="en-US" sz="1400" dirty="0" err="1"/>
              <a:t>CloudWatch</a:t>
            </a:r>
            <a:r>
              <a:rPr lang="en-US" sz="1400" dirty="0"/>
              <a:t> is a monitoring service for AWS cloud resources and the applications you run on AWS.</a:t>
            </a:r>
            <a:endParaRPr lang="en-CA" sz="1400" dirty="0"/>
          </a:p>
        </p:txBody>
      </p:sp>
      <p:sp>
        <p:nvSpPr>
          <p:cNvPr id="7" name="TextBox 6"/>
          <p:cNvSpPr txBox="1"/>
          <p:nvPr/>
        </p:nvSpPr>
        <p:spPr>
          <a:xfrm>
            <a:off x="6917266" y="1608382"/>
            <a:ext cx="4741333" cy="1169551"/>
          </a:xfrm>
          <a:prstGeom prst="rect">
            <a:avLst/>
          </a:prstGeom>
          <a:noFill/>
        </p:spPr>
        <p:txBody>
          <a:bodyPr wrap="square" rtlCol="0">
            <a:spAutoFit/>
          </a:bodyPr>
          <a:lstStyle/>
          <a:p>
            <a:r>
              <a:rPr lang="en-CA" sz="1400" dirty="0" err="1" smtClean="0"/>
              <a:t>CloudFormation</a:t>
            </a:r>
            <a:r>
              <a:rPr lang="en-CA" sz="1400" dirty="0"/>
              <a:t> </a:t>
            </a:r>
            <a:r>
              <a:rPr lang="en-CA" sz="1400" dirty="0" smtClean="0"/>
              <a:t>- </a:t>
            </a:r>
            <a:r>
              <a:rPr lang="en-US" sz="1400" dirty="0"/>
              <a:t>AWS </a:t>
            </a:r>
            <a:r>
              <a:rPr lang="en-US" sz="1400" dirty="0" err="1"/>
              <a:t>CloudFormation</a:t>
            </a:r>
            <a:r>
              <a:rPr lang="en-US" sz="1400" dirty="0"/>
              <a:t> gives developers and systems administrators an easy way to create and manage a collection of related AWS resources, provisioning and updating them in an orderly and predictable fashion.</a:t>
            </a:r>
            <a:endParaRPr lang="en-CA" sz="1400" dirty="0"/>
          </a:p>
        </p:txBody>
      </p:sp>
      <p:sp>
        <p:nvSpPr>
          <p:cNvPr id="8" name="TextBox 7"/>
          <p:cNvSpPr txBox="1"/>
          <p:nvPr/>
        </p:nvSpPr>
        <p:spPr>
          <a:xfrm>
            <a:off x="1328089" y="2867052"/>
            <a:ext cx="4368800" cy="738664"/>
          </a:xfrm>
          <a:prstGeom prst="rect">
            <a:avLst/>
          </a:prstGeom>
          <a:noFill/>
        </p:spPr>
        <p:txBody>
          <a:bodyPr wrap="square" rtlCol="0">
            <a:spAutoFit/>
          </a:bodyPr>
          <a:lstStyle/>
          <a:p>
            <a:r>
              <a:rPr lang="en-CA" sz="1400" dirty="0" err="1" smtClean="0"/>
              <a:t>CloudTrail</a:t>
            </a:r>
            <a:r>
              <a:rPr lang="en-CA" sz="1400" dirty="0" smtClean="0"/>
              <a:t> - </a:t>
            </a:r>
            <a:r>
              <a:rPr lang="en-US" sz="1400" dirty="0"/>
              <a:t>AWS </a:t>
            </a:r>
            <a:r>
              <a:rPr lang="en-US" sz="1400" dirty="0" err="1"/>
              <a:t>CloudTrail</a:t>
            </a:r>
            <a:r>
              <a:rPr lang="en-US" sz="1400" dirty="0"/>
              <a:t> is a service that enables governance, compliance, operational auditing, and risk auditing of your AWS account. </a:t>
            </a:r>
            <a:endParaRPr lang="en-CA" sz="1400" dirty="0"/>
          </a:p>
        </p:txBody>
      </p:sp>
      <p:sp>
        <p:nvSpPr>
          <p:cNvPr id="9" name="TextBox 8"/>
          <p:cNvSpPr txBox="1"/>
          <p:nvPr/>
        </p:nvSpPr>
        <p:spPr>
          <a:xfrm>
            <a:off x="6917266" y="2859013"/>
            <a:ext cx="4531783" cy="738664"/>
          </a:xfrm>
          <a:prstGeom prst="rect">
            <a:avLst/>
          </a:prstGeom>
          <a:noFill/>
        </p:spPr>
        <p:txBody>
          <a:bodyPr wrap="square" rtlCol="0">
            <a:spAutoFit/>
          </a:bodyPr>
          <a:lstStyle/>
          <a:p>
            <a:r>
              <a:rPr lang="en-CA" sz="1400" dirty="0" err="1" smtClean="0"/>
              <a:t>Config</a:t>
            </a:r>
            <a:r>
              <a:rPr lang="en-CA" sz="1400" dirty="0" smtClean="0"/>
              <a:t> - </a:t>
            </a:r>
            <a:r>
              <a:rPr lang="en-US" sz="1400" dirty="0"/>
              <a:t>AWS </a:t>
            </a:r>
            <a:r>
              <a:rPr lang="en-US" sz="1400" dirty="0" err="1"/>
              <a:t>Config</a:t>
            </a:r>
            <a:r>
              <a:rPr lang="en-US" sz="1400" dirty="0"/>
              <a:t> is a service that enables you to assess, audit, and evaluate the configurations of your AWS resources.</a:t>
            </a:r>
            <a:endParaRPr lang="en-CA" sz="1400" dirty="0"/>
          </a:p>
        </p:txBody>
      </p:sp>
      <p:sp>
        <p:nvSpPr>
          <p:cNvPr id="10" name="TextBox 9"/>
          <p:cNvSpPr txBox="1"/>
          <p:nvPr/>
        </p:nvSpPr>
        <p:spPr>
          <a:xfrm>
            <a:off x="1354667" y="3957651"/>
            <a:ext cx="4368800" cy="738664"/>
          </a:xfrm>
          <a:prstGeom prst="rect">
            <a:avLst/>
          </a:prstGeom>
          <a:noFill/>
        </p:spPr>
        <p:txBody>
          <a:bodyPr wrap="square" rtlCol="0">
            <a:spAutoFit/>
          </a:bodyPr>
          <a:lstStyle/>
          <a:p>
            <a:r>
              <a:rPr lang="en-US" sz="1400" dirty="0" err="1" smtClean="0"/>
              <a:t>OpsWorks</a:t>
            </a:r>
            <a:r>
              <a:rPr lang="en-US" sz="1400" dirty="0" smtClean="0"/>
              <a:t> - AWS </a:t>
            </a:r>
            <a:r>
              <a:rPr lang="en-US" sz="1400" dirty="0" err="1"/>
              <a:t>OpsWorks</a:t>
            </a:r>
            <a:r>
              <a:rPr lang="en-US" sz="1400" dirty="0"/>
              <a:t> is a configuration management service that uses Chef, an </a:t>
            </a:r>
            <a:r>
              <a:rPr lang="en-US" sz="1400" dirty="0" smtClean="0"/>
              <a:t>automation </a:t>
            </a:r>
            <a:r>
              <a:rPr lang="en-US" sz="1400" dirty="0"/>
              <a:t>platform that treats server configurations as code.</a:t>
            </a:r>
            <a:endParaRPr lang="en-CA" sz="1400" dirty="0"/>
          </a:p>
        </p:txBody>
      </p:sp>
      <p:sp>
        <p:nvSpPr>
          <p:cNvPr id="11" name="TextBox 10"/>
          <p:cNvSpPr txBox="1"/>
          <p:nvPr/>
        </p:nvSpPr>
        <p:spPr>
          <a:xfrm>
            <a:off x="6917266" y="3933852"/>
            <a:ext cx="4368800" cy="738664"/>
          </a:xfrm>
          <a:prstGeom prst="rect">
            <a:avLst/>
          </a:prstGeom>
          <a:noFill/>
        </p:spPr>
        <p:txBody>
          <a:bodyPr wrap="square" rtlCol="0">
            <a:spAutoFit/>
          </a:bodyPr>
          <a:lstStyle/>
          <a:p>
            <a:r>
              <a:rPr lang="en-US" sz="1400" dirty="0" smtClean="0"/>
              <a:t>Service Catalog - AWS </a:t>
            </a:r>
            <a:r>
              <a:rPr lang="en-US" sz="1400" dirty="0"/>
              <a:t>Service Catalog allows organizations to create and manage catalogs of IT services that are approved for use on AWS.</a:t>
            </a:r>
            <a:endParaRPr lang="en-CA" sz="1400" dirty="0"/>
          </a:p>
        </p:txBody>
      </p:sp>
      <p:sp>
        <p:nvSpPr>
          <p:cNvPr id="13" name="AutoShape 6" descr="Image result for aws cloudsearc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 name="AutoShape 2" descr="Image result for aws iam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9" name="TextBox 18"/>
          <p:cNvSpPr txBox="1"/>
          <p:nvPr/>
        </p:nvSpPr>
        <p:spPr>
          <a:xfrm>
            <a:off x="1354667" y="5115874"/>
            <a:ext cx="4368800" cy="1384995"/>
          </a:xfrm>
          <a:prstGeom prst="rect">
            <a:avLst/>
          </a:prstGeom>
          <a:noFill/>
        </p:spPr>
        <p:txBody>
          <a:bodyPr wrap="square" rtlCol="0">
            <a:spAutoFit/>
          </a:bodyPr>
          <a:lstStyle/>
          <a:p>
            <a:r>
              <a:rPr lang="en-CA" sz="1400" dirty="0" smtClean="0"/>
              <a:t>Trusted Advisor - </a:t>
            </a:r>
            <a:r>
              <a:rPr lang="en-US" sz="1400" dirty="0"/>
              <a:t>An online resource to help you reduce cost, increase performance, and improve security by optimizing your AWS environment, Trusted Advisor provides real time guidance to help you provision your resources following AWS best practices.</a:t>
            </a:r>
            <a:endParaRPr lang="en-CA" sz="1400" dirty="0"/>
          </a:p>
        </p:txBody>
      </p:sp>
      <p:sp>
        <p:nvSpPr>
          <p:cNvPr id="20" name="TextBox 19"/>
          <p:cNvSpPr txBox="1"/>
          <p:nvPr/>
        </p:nvSpPr>
        <p:spPr>
          <a:xfrm>
            <a:off x="6917266" y="5145398"/>
            <a:ext cx="4368800" cy="738664"/>
          </a:xfrm>
          <a:prstGeom prst="rect">
            <a:avLst/>
          </a:prstGeom>
          <a:noFill/>
        </p:spPr>
        <p:txBody>
          <a:bodyPr wrap="square" rtlCol="0">
            <a:spAutoFit/>
          </a:bodyPr>
          <a:lstStyle/>
          <a:p>
            <a:r>
              <a:rPr lang="en-US" sz="1400" dirty="0" smtClean="0"/>
              <a:t>Managed Service - </a:t>
            </a:r>
            <a:r>
              <a:rPr lang="en-US" sz="1400" dirty="0"/>
              <a:t>AWS Managed Services provides ongoing management of your AWS infrastructure so you can focus on your applications.</a:t>
            </a:r>
            <a:endParaRPr lang="en-CA" sz="1400" dirty="0"/>
          </a:p>
        </p:txBody>
      </p:sp>
      <p:pic>
        <p:nvPicPr>
          <p:cNvPr id="7170" name="Picture 2" descr="Image result for aws cloudwat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709751"/>
            <a:ext cx="704850" cy="704850"/>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4" descr="Image result for aws cloudformation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4" name="AutoShape 6" descr="Image result for aws cloudformation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7176" name="Picture 8" descr="Image result for aws cloudformation logo"/>
          <p:cNvPicPr>
            <a:picLocks noChangeAspect="1" noChangeArrowheads="1"/>
          </p:cNvPicPr>
          <p:nvPr/>
        </p:nvPicPr>
        <p:blipFill rotWithShape="1">
          <a:blip r:embed="rId3">
            <a:extLst>
              <a:ext uri="{28A0092B-C50C-407E-A947-70E740481C1C}">
                <a14:useLocalDpi xmlns:a14="http://schemas.microsoft.com/office/drawing/2010/main" val="0"/>
              </a:ext>
            </a:extLst>
          </a:blip>
          <a:srcRect t="11802" r="50000"/>
          <a:stretch/>
        </p:blipFill>
        <p:spPr bwMode="auto">
          <a:xfrm>
            <a:off x="6120683" y="1627432"/>
            <a:ext cx="716680" cy="73866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Image result for cloudtrail logo"/>
          <p:cNvPicPr>
            <a:picLocks noChangeAspect="1" noChangeArrowheads="1"/>
          </p:cNvPicPr>
          <p:nvPr/>
        </p:nvPicPr>
        <p:blipFill rotWithShape="1">
          <a:blip r:embed="rId4">
            <a:extLst>
              <a:ext uri="{28A0092B-C50C-407E-A947-70E740481C1C}">
                <a14:useLocalDpi xmlns:a14="http://schemas.microsoft.com/office/drawing/2010/main" val="0"/>
              </a:ext>
            </a:extLst>
          </a:blip>
          <a:srcRect l="31278" t="18898" r="30055" b="19602"/>
          <a:stretch/>
        </p:blipFill>
        <p:spPr bwMode="auto">
          <a:xfrm>
            <a:off x="612775" y="2830229"/>
            <a:ext cx="656721" cy="696351"/>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Image result for aws config logo"/>
          <p:cNvPicPr>
            <a:picLocks noChangeAspect="1" noChangeArrowheads="1"/>
          </p:cNvPicPr>
          <p:nvPr/>
        </p:nvPicPr>
        <p:blipFill rotWithShape="1">
          <a:blip r:embed="rId5">
            <a:extLst>
              <a:ext uri="{28A0092B-C50C-407E-A947-70E740481C1C}">
                <a14:useLocalDpi xmlns:a14="http://schemas.microsoft.com/office/drawing/2010/main" val="0"/>
              </a:ext>
            </a:extLst>
          </a:blip>
          <a:srcRect l="32194" t="18327" r="31139" b="18660"/>
          <a:stretch/>
        </p:blipFill>
        <p:spPr bwMode="auto">
          <a:xfrm>
            <a:off x="6190043" y="2830229"/>
            <a:ext cx="577959" cy="662161"/>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Image result for aws opsworks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775" y="3966620"/>
            <a:ext cx="656721" cy="656721"/>
          </a:xfrm>
          <a:prstGeom prst="rect">
            <a:avLst/>
          </a:prstGeom>
          <a:noFill/>
          <a:extLst>
            <a:ext uri="{909E8E84-426E-40DD-AFC4-6F175D3DCCD1}">
              <a14:hiddenFill xmlns:a14="http://schemas.microsoft.com/office/drawing/2010/main">
                <a:solidFill>
                  <a:srgbClr val="FFFFFF"/>
                </a:solidFill>
              </a14:hiddenFill>
            </a:ext>
          </a:extLst>
        </p:spPr>
      </p:pic>
      <p:pic>
        <p:nvPicPr>
          <p:cNvPr id="7185" name="Picture 17" descr="\\officescchome9.office.adroot.bmogc.net\scc9userdata$\ydong05\Desktop\Service-Catalog-high.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2512" y="3967176"/>
            <a:ext cx="486915" cy="588220"/>
          </a:xfrm>
          <a:prstGeom prst="rect">
            <a:avLst/>
          </a:prstGeom>
          <a:noFill/>
          <a:extLst>
            <a:ext uri="{909E8E84-426E-40DD-AFC4-6F175D3DCCD1}">
              <a14:hiddenFill xmlns:a14="http://schemas.microsoft.com/office/drawing/2010/main">
                <a:solidFill>
                  <a:srgbClr val="FFFFFF"/>
                </a:solidFill>
              </a14:hiddenFill>
            </a:ext>
          </a:extLst>
        </p:spPr>
      </p:pic>
      <p:pic>
        <p:nvPicPr>
          <p:cNvPr id="7187" name="Picture 19" descr="Image result for aws trusted advisor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375" y="5035305"/>
            <a:ext cx="958850" cy="958850"/>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p:cNvPicPr>
            <a:picLocks noChangeAspect="1" noChangeArrowheads="1"/>
          </p:cNvPicPr>
          <p:nvPr/>
        </p:nvPicPr>
        <p:blipFill rotWithShape="1">
          <a:blip r:embed="rId9">
            <a:extLst>
              <a:ext uri="{28A0092B-C50C-407E-A947-70E740481C1C}">
                <a14:useLocalDpi xmlns:a14="http://schemas.microsoft.com/office/drawing/2010/main" val="0"/>
              </a:ext>
            </a:extLst>
          </a:blip>
          <a:srcRect l="42958" t="5114" r="43241" b="73881"/>
          <a:stretch/>
        </p:blipFill>
        <p:spPr bwMode="auto">
          <a:xfrm>
            <a:off x="6190043" y="5179371"/>
            <a:ext cx="603347" cy="51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71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Application Services</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32</a:t>
            </a:fld>
            <a:endParaRPr lang="en-US" dirty="0"/>
          </a:p>
        </p:txBody>
      </p:sp>
      <p:sp>
        <p:nvSpPr>
          <p:cNvPr id="6" name="TextBox 5"/>
          <p:cNvSpPr txBox="1"/>
          <p:nvPr/>
        </p:nvSpPr>
        <p:spPr>
          <a:xfrm>
            <a:off x="1643743" y="1731059"/>
            <a:ext cx="4201886" cy="1477328"/>
          </a:xfrm>
          <a:prstGeom prst="rect">
            <a:avLst/>
          </a:prstGeom>
          <a:noFill/>
        </p:spPr>
        <p:txBody>
          <a:bodyPr wrap="square" rtlCol="0">
            <a:spAutoFit/>
          </a:bodyPr>
          <a:lstStyle/>
          <a:p>
            <a:r>
              <a:rPr lang="en-US" dirty="0" smtClean="0"/>
              <a:t>Step Functions - AWS </a:t>
            </a:r>
            <a:r>
              <a:rPr lang="en-US" dirty="0"/>
              <a:t>Step Functions makes it easy to coordinate the components of distributed applications and </a:t>
            </a:r>
            <a:r>
              <a:rPr lang="en-US" dirty="0" err="1"/>
              <a:t>microservices</a:t>
            </a:r>
            <a:r>
              <a:rPr lang="en-US" dirty="0"/>
              <a:t> using visual workflows.</a:t>
            </a:r>
            <a:endParaRPr lang="en-CA" dirty="0"/>
          </a:p>
        </p:txBody>
      </p:sp>
      <p:sp>
        <p:nvSpPr>
          <p:cNvPr id="7" name="TextBox 6"/>
          <p:cNvSpPr txBox="1"/>
          <p:nvPr/>
        </p:nvSpPr>
        <p:spPr>
          <a:xfrm>
            <a:off x="7249887" y="1719995"/>
            <a:ext cx="4539342" cy="1754326"/>
          </a:xfrm>
          <a:prstGeom prst="rect">
            <a:avLst/>
          </a:prstGeom>
          <a:noFill/>
        </p:spPr>
        <p:txBody>
          <a:bodyPr wrap="square" rtlCol="0">
            <a:spAutoFit/>
          </a:bodyPr>
          <a:lstStyle/>
          <a:p>
            <a:r>
              <a:rPr lang="en-CA" dirty="0" smtClean="0"/>
              <a:t>SWF - </a:t>
            </a:r>
            <a:r>
              <a:rPr lang="en-US" dirty="0"/>
              <a:t>Amazon </a:t>
            </a:r>
            <a:r>
              <a:rPr lang="en-US" dirty="0" smtClean="0"/>
              <a:t>Simple Work Flow helps </a:t>
            </a:r>
            <a:r>
              <a:rPr lang="en-US" dirty="0"/>
              <a:t>developers build, run, and scale background jobs that have parallel or sequential steps. You can think of Amazon SWF as a fully-managed state tracker and task coordinator in the Cloud.</a:t>
            </a:r>
            <a:endParaRPr lang="en-CA" dirty="0"/>
          </a:p>
        </p:txBody>
      </p:sp>
      <p:sp>
        <p:nvSpPr>
          <p:cNvPr id="8" name="TextBox 7"/>
          <p:cNvSpPr txBox="1"/>
          <p:nvPr/>
        </p:nvSpPr>
        <p:spPr>
          <a:xfrm>
            <a:off x="1687286" y="4549369"/>
            <a:ext cx="4114800" cy="1754326"/>
          </a:xfrm>
          <a:prstGeom prst="rect">
            <a:avLst/>
          </a:prstGeom>
          <a:noFill/>
        </p:spPr>
        <p:txBody>
          <a:bodyPr wrap="square" rtlCol="0">
            <a:spAutoFit/>
          </a:bodyPr>
          <a:lstStyle/>
          <a:p>
            <a:r>
              <a:rPr lang="en-CA" dirty="0" smtClean="0"/>
              <a:t>API Gateway - </a:t>
            </a:r>
            <a:r>
              <a:rPr lang="en-US" dirty="0"/>
              <a:t>Amazon API Gateway is a fully managed service that makes it easy for developers to create, publish, maintain, monitor, and secure APIs at any scale. </a:t>
            </a:r>
          </a:p>
          <a:p>
            <a:endParaRPr lang="en-CA" dirty="0"/>
          </a:p>
        </p:txBody>
      </p:sp>
      <p:sp>
        <p:nvSpPr>
          <p:cNvPr id="9" name="TextBox 8"/>
          <p:cNvSpPr txBox="1"/>
          <p:nvPr/>
        </p:nvSpPr>
        <p:spPr>
          <a:xfrm>
            <a:off x="7249887" y="4491435"/>
            <a:ext cx="4157231" cy="1477328"/>
          </a:xfrm>
          <a:prstGeom prst="rect">
            <a:avLst/>
          </a:prstGeom>
          <a:noFill/>
        </p:spPr>
        <p:txBody>
          <a:bodyPr wrap="square" rtlCol="0">
            <a:spAutoFit/>
          </a:bodyPr>
          <a:lstStyle/>
          <a:p>
            <a:r>
              <a:rPr lang="en-CA" dirty="0" smtClean="0"/>
              <a:t>Elastic Transcoder - </a:t>
            </a:r>
            <a:r>
              <a:rPr lang="en-US" dirty="0"/>
              <a:t>Amazon Elastic Transcoder lets you convert media files that you have stored in Amazon S3 into media files in the formats required by consumer playback devices.</a:t>
            </a:r>
            <a:endParaRPr lang="en-CA" dirty="0"/>
          </a:p>
        </p:txBody>
      </p:sp>
      <p:sp>
        <p:nvSpPr>
          <p:cNvPr id="10" name="AutoShape 4" descr="Image result for aws dynamod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8194" name="Picture 2" descr="Image result for aws step function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98" y="1616542"/>
            <a:ext cx="1357988" cy="135798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aws swf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300" y="1670503"/>
            <a:ext cx="926655" cy="92665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aws api gateway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36" y="4459067"/>
            <a:ext cx="1066845" cy="106684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Image result for aws elastic transcoder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7534" y="4467975"/>
            <a:ext cx="776051" cy="93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28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Developer Tools</a:t>
            </a:r>
            <a:endParaRPr lang="en-CA"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33</a:t>
            </a:fld>
            <a:endParaRPr lang="en-US" dirty="0"/>
          </a:p>
        </p:txBody>
      </p:sp>
      <p:sp>
        <p:nvSpPr>
          <p:cNvPr id="6" name="TextBox 5"/>
          <p:cNvSpPr txBox="1"/>
          <p:nvPr/>
        </p:nvSpPr>
        <p:spPr>
          <a:xfrm>
            <a:off x="1562100" y="1683191"/>
            <a:ext cx="4368917" cy="1477328"/>
          </a:xfrm>
          <a:prstGeom prst="rect">
            <a:avLst/>
          </a:prstGeom>
          <a:noFill/>
        </p:spPr>
        <p:txBody>
          <a:bodyPr wrap="square" rtlCol="0">
            <a:spAutoFit/>
          </a:bodyPr>
          <a:lstStyle/>
          <a:p>
            <a:r>
              <a:rPr lang="en-CA" dirty="0" smtClean="0"/>
              <a:t>CodeCommit – AWS CodeCommit </a:t>
            </a:r>
            <a:r>
              <a:rPr lang="en-US" dirty="0"/>
              <a:t>is a fully-managed source control service that makes it easy for companies to host secure and highly scalable private </a:t>
            </a:r>
            <a:r>
              <a:rPr lang="en-US" dirty="0" err="1"/>
              <a:t>Git</a:t>
            </a:r>
            <a:r>
              <a:rPr lang="en-US" dirty="0"/>
              <a:t> repositories. </a:t>
            </a:r>
            <a:endParaRPr lang="en-CA" dirty="0"/>
          </a:p>
        </p:txBody>
      </p:sp>
      <p:sp>
        <p:nvSpPr>
          <p:cNvPr id="7" name="TextBox 6"/>
          <p:cNvSpPr txBox="1"/>
          <p:nvPr/>
        </p:nvSpPr>
        <p:spPr>
          <a:xfrm>
            <a:off x="7315200" y="1683191"/>
            <a:ext cx="4756558" cy="1200329"/>
          </a:xfrm>
          <a:prstGeom prst="rect">
            <a:avLst/>
          </a:prstGeom>
          <a:noFill/>
        </p:spPr>
        <p:txBody>
          <a:bodyPr wrap="square" rtlCol="0">
            <a:spAutoFit/>
          </a:bodyPr>
          <a:lstStyle/>
          <a:p>
            <a:r>
              <a:rPr lang="en-CA" dirty="0" err="1" smtClean="0"/>
              <a:t>CodePipeline</a:t>
            </a:r>
            <a:r>
              <a:rPr lang="en-CA" dirty="0" smtClean="0"/>
              <a:t> – AWS Code Pipeline </a:t>
            </a:r>
            <a:r>
              <a:rPr lang="en-US" dirty="0"/>
              <a:t>is a continuous integration and continuous delivery service for fast and reliable application and infrastructure updates.</a:t>
            </a:r>
            <a:endParaRPr lang="en-CA" dirty="0"/>
          </a:p>
        </p:txBody>
      </p:sp>
      <p:sp>
        <p:nvSpPr>
          <p:cNvPr id="8" name="TextBox 7"/>
          <p:cNvSpPr txBox="1"/>
          <p:nvPr/>
        </p:nvSpPr>
        <p:spPr>
          <a:xfrm>
            <a:off x="1562100" y="3596849"/>
            <a:ext cx="4108858" cy="1477328"/>
          </a:xfrm>
          <a:prstGeom prst="rect">
            <a:avLst/>
          </a:prstGeom>
          <a:noFill/>
        </p:spPr>
        <p:txBody>
          <a:bodyPr wrap="square" rtlCol="0">
            <a:spAutoFit/>
          </a:bodyPr>
          <a:lstStyle/>
          <a:p>
            <a:r>
              <a:rPr lang="en-CA" dirty="0" err="1" smtClean="0"/>
              <a:t>CodeBuild</a:t>
            </a:r>
            <a:r>
              <a:rPr lang="en-CA" dirty="0" smtClean="0"/>
              <a:t> -  AWS </a:t>
            </a:r>
            <a:r>
              <a:rPr lang="en-CA" dirty="0" err="1" smtClean="0"/>
              <a:t>CodeBuild</a:t>
            </a:r>
            <a:r>
              <a:rPr lang="en-CA" dirty="0" smtClean="0"/>
              <a:t> </a:t>
            </a:r>
            <a:r>
              <a:rPr lang="en-US" dirty="0"/>
              <a:t>is a fully managed build service that compiles source code, runs tests, and produces software packages that are ready to deploy. </a:t>
            </a:r>
            <a:endParaRPr lang="en-CA" dirty="0"/>
          </a:p>
        </p:txBody>
      </p:sp>
      <p:sp>
        <p:nvSpPr>
          <p:cNvPr id="9" name="TextBox 8"/>
          <p:cNvSpPr txBox="1"/>
          <p:nvPr/>
        </p:nvSpPr>
        <p:spPr>
          <a:xfrm>
            <a:off x="7339203" y="3568343"/>
            <a:ext cx="4334352" cy="1477328"/>
          </a:xfrm>
          <a:prstGeom prst="rect">
            <a:avLst/>
          </a:prstGeom>
          <a:noFill/>
        </p:spPr>
        <p:txBody>
          <a:bodyPr wrap="square" rtlCol="0">
            <a:spAutoFit/>
          </a:bodyPr>
          <a:lstStyle/>
          <a:p>
            <a:r>
              <a:rPr lang="en-CA" dirty="0" err="1" smtClean="0"/>
              <a:t>CodeDeploy</a:t>
            </a:r>
            <a:r>
              <a:rPr lang="en-CA" dirty="0" smtClean="0"/>
              <a:t> – AWS </a:t>
            </a:r>
            <a:r>
              <a:rPr lang="en-CA" dirty="0" err="1" smtClean="0"/>
              <a:t>CodeDeploy</a:t>
            </a:r>
            <a:r>
              <a:rPr lang="en-CA" dirty="0" smtClean="0"/>
              <a:t> </a:t>
            </a:r>
            <a:r>
              <a:rPr lang="en-US" dirty="0"/>
              <a:t>is a service that automates code deployments to any instance, including Amazon EC2 instances and servers running on-premises. </a:t>
            </a:r>
            <a:endParaRPr lang="en-CA" dirty="0"/>
          </a:p>
        </p:txBody>
      </p:sp>
      <p:sp>
        <p:nvSpPr>
          <p:cNvPr id="10" name="TextBox 9"/>
          <p:cNvSpPr txBox="1"/>
          <p:nvPr/>
        </p:nvSpPr>
        <p:spPr>
          <a:xfrm>
            <a:off x="1574097" y="5463534"/>
            <a:ext cx="10104904" cy="646331"/>
          </a:xfrm>
          <a:prstGeom prst="rect">
            <a:avLst/>
          </a:prstGeom>
          <a:noFill/>
        </p:spPr>
        <p:txBody>
          <a:bodyPr wrap="square" rtlCol="0">
            <a:spAutoFit/>
          </a:bodyPr>
          <a:lstStyle/>
          <a:p>
            <a:r>
              <a:rPr lang="en-CA" dirty="0" smtClean="0"/>
              <a:t>X-Rays – </a:t>
            </a:r>
            <a:r>
              <a:rPr lang="en-US" dirty="0" smtClean="0"/>
              <a:t>AWS </a:t>
            </a:r>
            <a:r>
              <a:rPr lang="en-US" dirty="0"/>
              <a:t>X-Ray makes it easy for developers to analyze the behavior of their distributed applications by providing request tracing, exception collection, and profiling capabilities.  </a:t>
            </a:r>
            <a:endParaRPr lang="en-CA" dirty="0"/>
          </a:p>
        </p:txBody>
      </p:sp>
      <p:pic>
        <p:nvPicPr>
          <p:cNvPr id="9218" name="Picture 2" descr="Image result for aws codecomm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33" y="1703844"/>
            <a:ext cx="940648" cy="9406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aws codepipelin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419" y="1724605"/>
            <a:ext cx="882759" cy="88275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result for aws codebuil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58" y="3488111"/>
            <a:ext cx="1135026" cy="113502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Image result for aws codedeplo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1" name="AutoShape 10" descr="Image result for aws codedeploy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2" name="AutoShape 12" descr="Image result for aws codedeploy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9230" name="Picture 14" descr="Image result for aws codedeploy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025" y="3596849"/>
            <a:ext cx="890153" cy="890153"/>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Image result for aws x-ray logo"/>
          <p:cNvPicPr>
            <a:picLocks noChangeAspect="1" noChangeArrowheads="1"/>
          </p:cNvPicPr>
          <p:nvPr/>
        </p:nvPicPr>
        <p:blipFill rotWithShape="1">
          <a:blip r:embed="rId6">
            <a:extLst>
              <a:ext uri="{28A0092B-C50C-407E-A947-70E740481C1C}">
                <a14:useLocalDpi xmlns:a14="http://schemas.microsoft.com/office/drawing/2010/main" val="0"/>
              </a:ext>
            </a:extLst>
          </a:blip>
          <a:srcRect l="25165" t="11010" r="23753" b="30202"/>
          <a:stretch/>
        </p:blipFill>
        <p:spPr bwMode="auto">
          <a:xfrm>
            <a:off x="765175" y="5439800"/>
            <a:ext cx="602850" cy="69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465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Mobile Services</a:t>
            </a:r>
            <a:endParaRPr lang="en-CA"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34</a:t>
            </a:fld>
            <a:endParaRPr lang="en-US" dirty="0"/>
          </a:p>
        </p:txBody>
      </p:sp>
      <p:sp>
        <p:nvSpPr>
          <p:cNvPr id="6" name="TextBox 5"/>
          <p:cNvSpPr txBox="1"/>
          <p:nvPr/>
        </p:nvSpPr>
        <p:spPr>
          <a:xfrm>
            <a:off x="1562100" y="1683191"/>
            <a:ext cx="4779977" cy="1754326"/>
          </a:xfrm>
          <a:prstGeom prst="rect">
            <a:avLst/>
          </a:prstGeom>
          <a:noFill/>
        </p:spPr>
        <p:txBody>
          <a:bodyPr wrap="square" rtlCol="0">
            <a:spAutoFit/>
          </a:bodyPr>
          <a:lstStyle/>
          <a:p>
            <a:r>
              <a:rPr lang="en-CA" dirty="0" smtClean="0"/>
              <a:t>Mobile Hub - </a:t>
            </a:r>
            <a:r>
              <a:rPr lang="en-US" dirty="0"/>
              <a:t>AWS Mobile Hub guides you through feature selection and configuration, automatically provisions the AWS services required, and generates working code that helps you integrate the Mobile SDK with your app in minutes. </a:t>
            </a:r>
            <a:endParaRPr lang="en-CA" dirty="0"/>
          </a:p>
        </p:txBody>
      </p:sp>
      <p:sp>
        <p:nvSpPr>
          <p:cNvPr id="7" name="TextBox 6"/>
          <p:cNvSpPr txBox="1"/>
          <p:nvPr/>
        </p:nvSpPr>
        <p:spPr>
          <a:xfrm>
            <a:off x="7315200" y="1683191"/>
            <a:ext cx="4756558" cy="923330"/>
          </a:xfrm>
          <a:prstGeom prst="rect">
            <a:avLst/>
          </a:prstGeom>
          <a:noFill/>
        </p:spPr>
        <p:txBody>
          <a:bodyPr wrap="square" rtlCol="0">
            <a:spAutoFit/>
          </a:bodyPr>
          <a:lstStyle/>
          <a:p>
            <a:r>
              <a:rPr lang="en-US" dirty="0" err="1" smtClean="0"/>
              <a:t>Cognito</a:t>
            </a:r>
            <a:r>
              <a:rPr lang="en-US" dirty="0" smtClean="0"/>
              <a:t> - Amazon </a:t>
            </a:r>
            <a:r>
              <a:rPr lang="en-US" dirty="0" err="1"/>
              <a:t>Cognito</a:t>
            </a:r>
            <a:r>
              <a:rPr lang="en-US" dirty="0"/>
              <a:t> lets you easily add user sign-up and sign-in and manage permissions for your mobile and web apps.</a:t>
            </a:r>
            <a:endParaRPr lang="en-CA" dirty="0"/>
          </a:p>
        </p:txBody>
      </p:sp>
      <p:sp>
        <p:nvSpPr>
          <p:cNvPr id="8" name="TextBox 7"/>
          <p:cNvSpPr txBox="1"/>
          <p:nvPr/>
        </p:nvSpPr>
        <p:spPr>
          <a:xfrm>
            <a:off x="1562099" y="3596849"/>
            <a:ext cx="4578641" cy="1754326"/>
          </a:xfrm>
          <a:prstGeom prst="rect">
            <a:avLst/>
          </a:prstGeom>
          <a:noFill/>
        </p:spPr>
        <p:txBody>
          <a:bodyPr wrap="square" rtlCol="0">
            <a:spAutoFit/>
          </a:bodyPr>
          <a:lstStyle/>
          <a:p>
            <a:r>
              <a:rPr lang="en-CA" dirty="0" smtClean="0"/>
              <a:t>Device Farm – AWS </a:t>
            </a:r>
            <a:r>
              <a:rPr lang="en-US" dirty="0" smtClean="0"/>
              <a:t>Device </a:t>
            </a:r>
            <a:r>
              <a:rPr lang="en-US" dirty="0"/>
              <a:t>Farm is an app testing service that enables you to test and interact with your Android, iOS, and Web apps on real, physical phones and tablets that are hosted by Amazon Web Services (AWS).</a:t>
            </a:r>
            <a:endParaRPr lang="en-CA" dirty="0"/>
          </a:p>
        </p:txBody>
      </p:sp>
      <p:sp>
        <p:nvSpPr>
          <p:cNvPr id="9" name="TextBox 8"/>
          <p:cNvSpPr txBox="1"/>
          <p:nvPr/>
        </p:nvSpPr>
        <p:spPr>
          <a:xfrm>
            <a:off x="7339203" y="3568343"/>
            <a:ext cx="4334352" cy="1200329"/>
          </a:xfrm>
          <a:prstGeom prst="rect">
            <a:avLst/>
          </a:prstGeom>
          <a:noFill/>
        </p:spPr>
        <p:txBody>
          <a:bodyPr wrap="square" rtlCol="0">
            <a:spAutoFit/>
          </a:bodyPr>
          <a:lstStyle/>
          <a:p>
            <a:r>
              <a:rPr lang="en-US" dirty="0" smtClean="0"/>
              <a:t>Mobile Analytics - AWS </a:t>
            </a:r>
            <a:r>
              <a:rPr lang="en-US" dirty="0"/>
              <a:t>Mobile Analytics is a service for collecting, visualizing, and understanding app usage data at scale. </a:t>
            </a:r>
            <a:endParaRPr lang="en-CA" dirty="0"/>
          </a:p>
        </p:txBody>
      </p:sp>
      <p:sp>
        <p:nvSpPr>
          <p:cNvPr id="10" name="TextBox 9"/>
          <p:cNvSpPr txBox="1"/>
          <p:nvPr/>
        </p:nvSpPr>
        <p:spPr>
          <a:xfrm>
            <a:off x="1837189" y="5555408"/>
            <a:ext cx="9011302" cy="646331"/>
          </a:xfrm>
          <a:prstGeom prst="rect">
            <a:avLst/>
          </a:prstGeom>
          <a:noFill/>
        </p:spPr>
        <p:txBody>
          <a:bodyPr wrap="square" rtlCol="0">
            <a:spAutoFit/>
          </a:bodyPr>
          <a:lstStyle/>
          <a:p>
            <a:r>
              <a:rPr lang="en-US" dirty="0" smtClean="0"/>
              <a:t>Pinpoint - Amazon </a:t>
            </a:r>
            <a:r>
              <a:rPr lang="en-US" dirty="0"/>
              <a:t>Pinpoint is an AWS service that you can use to improve user engagement by reaching out to user segments through push notification campaigns. </a:t>
            </a:r>
            <a:endParaRPr lang="en-CA" dirty="0"/>
          </a:p>
        </p:txBody>
      </p:sp>
      <p:sp>
        <p:nvSpPr>
          <p:cNvPr id="3" name="AutoShape 8" descr="Image result for aws codedeplo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1" name="AutoShape 10" descr="Image result for aws codedeploy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2" name="AutoShape 12" descr="Image result for aws codedeploy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42" name="Picture 2" descr="Image result for aws mobile h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744909"/>
            <a:ext cx="1007379" cy="1007379"/>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4" descr="Image result for aws cognito logo"/>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4" name="AutoShape 6" descr="Image result for aws cognito logo"/>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48" name="Picture 8" descr="Image result for aws cognito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299" y="1674802"/>
            <a:ext cx="1027561" cy="102756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Image result for aws device far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44" y="3703387"/>
            <a:ext cx="930239" cy="930239"/>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Image result for aws mobile analytic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2581" y="3568343"/>
            <a:ext cx="991865" cy="991865"/>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Image result for aws pin point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351175"/>
            <a:ext cx="1977654" cy="96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888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Desktop &amp; App Streaming</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35</a:t>
            </a:fld>
            <a:endParaRPr lang="en-US" dirty="0"/>
          </a:p>
        </p:txBody>
      </p:sp>
      <p:sp>
        <p:nvSpPr>
          <p:cNvPr id="6" name="TextBox 5"/>
          <p:cNvSpPr txBox="1"/>
          <p:nvPr/>
        </p:nvSpPr>
        <p:spPr>
          <a:xfrm>
            <a:off x="1662656" y="1865602"/>
            <a:ext cx="4602440" cy="2308324"/>
          </a:xfrm>
          <a:prstGeom prst="rect">
            <a:avLst/>
          </a:prstGeom>
          <a:noFill/>
        </p:spPr>
        <p:txBody>
          <a:bodyPr wrap="square" rtlCol="0">
            <a:spAutoFit/>
          </a:bodyPr>
          <a:lstStyle/>
          <a:p>
            <a:r>
              <a:rPr lang="en-US" dirty="0" err="1" smtClean="0"/>
              <a:t>WorkSpaces</a:t>
            </a:r>
            <a:r>
              <a:rPr lang="en-US" dirty="0" smtClean="0"/>
              <a:t> - Amazon </a:t>
            </a:r>
            <a:r>
              <a:rPr lang="en-US" dirty="0" err="1"/>
              <a:t>WorkSpaces</a:t>
            </a:r>
            <a:r>
              <a:rPr lang="en-US" dirty="0"/>
              <a:t> is a fully managed, secure desktop computing service which runs on the AWS cloud. </a:t>
            </a:r>
            <a:r>
              <a:rPr lang="en-US" dirty="0" err="1" smtClean="0"/>
              <a:t>WorkSpaces</a:t>
            </a:r>
            <a:r>
              <a:rPr lang="en-US" dirty="0" smtClean="0"/>
              <a:t> </a:t>
            </a:r>
            <a:r>
              <a:rPr lang="en-US" dirty="0"/>
              <a:t>allows you to easily provision cloud-based virtual desktops and provide your users access to the documents, applications, and resources they need from any supported </a:t>
            </a:r>
            <a:r>
              <a:rPr lang="en-US" dirty="0" smtClean="0"/>
              <a:t>device.</a:t>
            </a:r>
            <a:endParaRPr lang="en-CA" dirty="0"/>
          </a:p>
        </p:txBody>
      </p:sp>
      <p:sp>
        <p:nvSpPr>
          <p:cNvPr id="7" name="TextBox 6"/>
          <p:cNvSpPr txBox="1"/>
          <p:nvPr/>
        </p:nvSpPr>
        <p:spPr>
          <a:xfrm>
            <a:off x="1662657" y="5228205"/>
            <a:ext cx="3582584" cy="1477328"/>
          </a:xfrm>
          <a:prstGeom prst="rect">
            <a:avLst/>
          </a:prstGeom>
          <a:noFill/>
        </p:spPr>
        <p:txBody>
          <a:bodyPr wrap="square" rtlCol="0">
            <a:spAutoFit/>
          </a:bodyPr>
          <a:lstStyle/>
          <a:p>
            <a:r>
              <a:rPr lang="en-US" dirty="0"/>
              <a:t>AWS </a:t>
            </a:r>
            <a:r>
              <a:rPr lang="en-US" dirty="0" err="1"/>
              <a:t>IoT</a:t>
            </a:r>
            <a:r>
              <a:rPr lang="en-US" dirty="0"/>
              <a:t> is a managed cloud platform that lets connected devices easily and securely interact with cloud applications and other devices.</a:t>
            </a:r>
            <a:endParaRPr lang="en-CA" dirty="0"/>
          </a:p>
        </p:txBody>
      </p:sp>
      <p:sp>
        <p:nvSpPr>
          <p:cNvPr id="8" name="TextBox 7"/>
          <p:cNvSpPr txBox="1"/>
          <p:nvPr/>
        </p:nvSpPr>
        <p:spPr>
          <a:xfrm>
            <a:off x="7806262" y="1872139"/>
            <a:ext cx="4260817" cy="2031325"/>
          </a:xfrm>
          <a:prstGeom prst="rect">
            <a:avLst/>
          </a:prstGeom>
          <a:noFill/>
        </p:spPr>
        <p:txBody>
          <a:bodyPr wrap="square" rtlCol="0">
            <a:spAutoFit/>
          </a:bodyPr>
          <a:lstStyle/>
          <a:p>
            <a:r>
              <a:rPr lang="en-US" dirty="0" err="1" smtClean="0"/>
              <a:t>AppStream</a:t>
            </a:r>
            <a:r>
              <a:rPr lang="en-US" dirty="0" smtClean="0"/>
              <a:t> 2.0 - Amazon </a:t>
            </a:r>
            <a:r>
              <a:rPr lang="en-US" dirty="0" err="1"/>
              <a:t>AppStream</a:t>
            </a:r>
            <a:r>
              <a:rPr lang="en-US" dirty="0"/>
              <a:t> 2.0 is a fully managed, secure application streaming service that allows you to stream desktop applications from AWS to any device running a web browser, without rewriting them. </a:t>
            </a:r>
            <a:endParaRPr lang="en-CA" dirty="0"/>
          </a:p>
        </p:txBody>
      </p:sp>
      <p:sp>
        <p:nvSpPr>
          <p:cNvPr id="9" name="AutoShape 2" descr="Image result for aws sqs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5" name="Title 1"/>
          <p:cNvSpPr txBox="1">
            <a:spLocks/>
          </p:cNvSpPr>
          <p:nvPr/>
        </p:nvSpPr>
        <p:spPr>
          <a:xfrm>
            <a:off x="597834" y="4173926"/>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CA" dirty="0" smtClean="0"/>
              <a:t>Internet of Things</a:t>
            </a:r>
            <a:endParaRPr lang="en-CA" dirty="0"/>
          </a:p>
        </p:txBody>
      </p:sp>
      <p:pic>
        <p:nvPicPr>
          <p:cNvPr id="11272" name="Picture 8" descr="Image result for aws workspaces logo"/>
          <p:cNvPicPr>
            <a:picLocks noChangeAspect="1" noChangeArrowheads="1"/>
          </p:cNvPicPr>
          <p:nvPr/>
        </p:nvPicPr>
        <p:blipFill rotWithShape="1">
          <a:blip r:embed="rId2">
            <a:extLst>
              <a:ext uri="{28A0092B-C50C-407E-A947-70E740481C1C}">
                <a14:useLocalDpi xmlns:a14="http://schemas.microsoft.com/office/drawing/2010/main" val="0"/>
              </a:ext>
            </a:extLst>
          </a:blip>
          <a:srcRect r="12310"/>
          <a:stretch/>
        </p:blipFill>
        <p:spPr bwMode="auto">
          <a:xfrm>
            <a:off x="251759" y="1912808"/>
            <a:ext cx="1410897" cy="110695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Image result for aws appstream 2.0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2632" r="18763"/>
          <a:stretch/>
        </p:blipFill>
        <p:spPr bwMode="auto">
          <a:xfrm>
            <a:off x="6746367" y="2019722"/>
            <a:ext cx="891851" cy="868080"/>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descr="Image result for aws io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5225506"/>
            <a:ext cx="1036345" cy="12196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46712" y="5208109"/>
            <a:ext cx="3170298" cy="1477328"/>
          </a:xfrm>
          <a:prstGeom prst="rect">
            <a:avLst/>
          </a:prstGeom>
          <a:noFill/>
        </p:spPr>
        <p:txBody>
          <a:bodyPr wrap="square" rtlCol="0">
            <a:spAutoFit/>
          </a:bodyPr>
          <a:lstStyle/>
          <a:p>
            <a:r>
              <a:rPr lang="en-US" dirty="0"/>
              <a:t>AWS </a:t>
            </a:r>
            <a:r>
              <a:rPr lang="en-US" dirty="0" err="1"/>
              <a:t>Greengrass</a:t>
            </a:r>
            <a:r>
              <a:rPr lang="en-US" dirty="0"/>
              <a:t> is software that lets you run local compute, messaging &amp; data caching for connected devices in a secure way. </a:t>
            </a:r>
            <a:endParaRPr lang="en-CA" dirty="0"/>
          </a:p>
        </p:txBody>
      </p:sp>
      <p:sp>
        <p:nvSpPr>
          <p:cNvPr id="10" name="TextBox 9"/>
          <p:cNvSpPr txBox="1"/>
          <p:nvPr/>
        </p:nvSpPr>
        <p:spPr>
          <a:xfrm>
            <a:off x="8932984" y="5208110"/>
            <a:ext cx="2813539" cy="1477328"/>
          </a:xfrm>
          <a:prstGeom prst="rect">
            <a:avLst/>
          </a:prstGeom>
          <a:noFill/>
        </p:spPr>
        <p:txBody>
          <a:bodyPr wrap="square" rtlCol="0">
            <a:spAutoFit/>
          </a:bodyPr>
          <a:lstStyle/>
          <a:p>
            <a:r>
              <a:rPr lang="en-US" dirty="0"/>
              <a:t>The AWS </a:t>
            </a:r>
            <a:r>
              <a:rPr lang="en-US" dirty="0" err="1"/>
              <a:t>IoT</a:t>
            </a:r>
            <a:r>
              <a:rPr lang="en-US" dirty="0"/>
              <a:t> Button is a </a:t>
            </a:r>
            <a:r>
              <a:rPr lang="en-US" dirty="0" smtClean="0"/>
              <a:t>simple </a:t>
            </a:r>
            <a:r>
              <a:rPr lang="en-US" dirty="0" err="1" smtClean="0"/>
              <a:t>wifi</a:t>
            </a:r>
            <a:r>
              <a:rPr lang="en-US" dirty="0" smtClean="0"/>
              <a:t> enabled  programmable </a:t>
            </a:r>
            <a:r>
              <a:rPr lang="en-US" dirty="0"/>
              <a:t>button based on the Amazon Dash Button hardware. </a:t>
            </a:r>
            <a:endParaRPr lang="en-CA" dirty="0"/>
          </a:p>
        </p:txBody>
      </p:sp>
    </p:spTree>
    <p:extLst>
      <p:ext uri="{BB962C8B-B14F-4D97-AF65-F5344CB8AC3E}">
        <p14:creationId xmlns:p14="http://schemas.microsoft.com/office/powerpoint/2010/main" val="2270108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Artificial Intelligence</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36</a:t>
            </a:fld>
            <a:endParaRPr lang="en-US" dirty="0"/>
          </a:p>
        </p:txBody>
      </p:sp>
      <p:sp>
        <p:nvSpPr>
          <p:cNvPr id="6" name="TextBox 5"/>
          <p:cNvSpPr txBox="1"/>
          <p:nvPr/>
        </p:nvSpPr>
        <p:spPr>
          <a:xfrm>
            <a:off x="1238234" y="1732785"/>
            <a:ext cx="5052034" cy="2862322"/>
          </a:xfrm>
          <a:prstGeom prst="rect">
            <a:avLst/>
          </a:prstGeom>
          <a:noFill/>
        </p:spPr>
        <p:txBody>
          <a:bodyPr wrap="square" rtlCol="0">
            <a:spAutoFit/>
          </a:bodyPr>
          <a:lstStyle/>
          <a:p>
            <a:r>
              <a:rPr lang="en-US" dirty="0" smtClean="0"/>
              <a:t>Lex - </a:t>
            </a:r>
            <a:r>
              <a:rPr lang="en-US" dirty="0"/>
              <a:t>Amazon Lex is a service for building conversational interfaces into any application using voice and text. </a:t>
            </a:r>
            <a:r>
              <a:rPr lang="en-US" dirty="0" smtClean="0"/>
              <a:t>learning </a:t>
            </a:r>
            <a:r>
              <a:rPr lang="en-US" dirty="0"/>
              <a:t>functionalities of automatic speech recognition (ASR) for converting speech to text, and natural language understanding (NLU) to recognize the intent of the text, to enable you to build applications with highly engaging user experiences and lifelike conversational interactions</a:t>
            </a:r>
            <a:r>
              <a:rPr lang="en-US" dirty="0" smtClean="0"/>
              <a:t>.</a:t>
            </a:r>
            <a:r>
              <a:rPr lang="en-US" dirty="0"/>
              <a:t> Lex provides the advanced deep </a:t>
            </a:r>
            <a:endParaRPr lang="en-CA" dirty="0"/>
          </a:p>
        </p:txBody>
      </p:sp>
      <p:sp>
        <p:nvSpPr>
          <p:cNvPr id="7" name="TextBox 6"/>
          <p:cNvSpPr txBox="1"/>
          <p:nvPr/>
        </p:nvSpPr>
        <p:spPr>
          <a:xfrm>
            <a:off x="1238234" y="4739036"/>
            <a:ext cx="3770644" cy="1754326"/>
          </a:xfrm>
          <a:prstGeom prst="rect">
            <a:avLst/>
          </a:prstGeom>
          <a:noFill/>
        </p:spPr>
        <p:txBody>
          <a:bodyPr wrap="square" rtlCol="0">
            <a:spAutoFit/>
          </a:bodyPr>
          <a:lstStyle/>
          <a:p>
            <a:r>
              <a:rPr lang="en-US" dirty="0" smtClean="0"/>
              <a:t>Polly - Amazon </a:t>
            </a:r>
            <a:r>
              <a:rPr lang="en-US" dirty="0"/>
              <a:t>Polly is a service that turns text into lifelike speech. Polly lets you create applications that talk, enabling you to build entirely new categories of speech-enabled products. </a:t>
            </a:r>
            <a:endParaRPr lang="en-CA" dirty="0"/>
          </a:p>
        </p:txBody>
      </p:sp>
      <p:sp>
        <p:nvSpPr>
          <p:cNvPr id="8" name="TextBox 7"/>
          <p:cNvSpPr txBox="1"/>
          <p:nvPr/>
        </p:nvSpPr>
        <p:spPr>
          <a:xfrm>
            <a:off x="7493977" y="4595107"/>
            <a:ext cx="4324978" cy="1754326"/>
          </a:xfrm>
          <a:prstGeom prst="rect">
            <a:avLst/>
          </a:prstGeom>
          <a:noFill/>
        </p:spPr>
        <p:txBody>
          <a:bodyPr wrap="square" rtlCol="0">
            <a:spAutoFit/>
          </a:bodyPr>
          <a:lstStyle/>
          <a:p>
            <a:r>
              <a:rPr lang="en-US" dirty="0"/>
              <a:t>Amazon </a:t>
            </a:r>
            <a:r>
              <a:rPr lang="en-US" dirty="0" err="1"/>
              <a:t>Rekognition</a:t>
            </a:r>
            <a:r>
              <a:rPr lang="en-US" dirty="0"/>
              <a:t> is a service that makes it easy to add image analysis to your applications. With </a:t>
            </a:r>
            <a:r>
              <a:rPr lang="en-US" dirty="0" err="1"/>
              <a:t>Rekognition</a:t>
            </a:r>
            <a:r>
              <a:rPr lang="en-US" dirty="0"/>
              <a:t>, you can detect objects, scenes, and faces in images. You can also search and compare faces. </a:t>
            </a:r>
            <a:endParaRPr lang="en-CA" dirty="0"/>
          </a:p>
        </p:txBody>
      </p:sp>
      <p:sp>
        <p:nvSpPr>
          <p:cNvPr id="9" name="TextBox 8"/>
          <p:cNvSpPr txBox="1"/>
          <p:nvPr/>
        </p:nvSpPr>
        <p:spPr>
          <a:xfrm>
            <a:off x="7435780" y="1609863"/>
            <a:ext cx="4441372" cy="2585323"/>
          </a:xfrm>
          <a:prstGeom prst="rect">
            <a:avLst/>
          </a:prstGeom>
          <a:noFill/>
        </p:spPr>
        <p:txBody>
          <a:bodyPr wrap="square" rtlCol="0">
            <a:spAutoFit/>
          </a:bodyPr>
          <a:lstStyle/>
          <a:p>
            <a:r>
              <a:rPr lang="en-US" dirty="0"/>
              <a:t>Amazon Machine Learning is a service that makes it easy for developers of all skill levels to use machine learning technology. Amazon Machine Learning provides visualization tools and wizards that guide you through the process of creating machine learning (ML) models without having to learn complex ML algorithms and technology.</a:t>
            </a:r>
            <a:endParaRPr lang="en-CA" dirty="0"/>
          </a:p>
        </p:txBody>
      </p:sp>
      <p:sp>
        <p:nvSpPr>
          <p:cNvPr id="10" name="AutoShape 4" descr="Image result for aws dynamod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8202" name="Picture 10" descr="Image result for aws lex logo"/>
          <p:cNvPicPr>
            <a:picLocks noChangeAspect="1" noChangeArrowheads="1"/>
          </p:cNvPicPr>
          <p:nvPr/>
        </p:nvPicPr>
        <p:blipFill rotWithShape="1">
          <a:blip r:embed="rId2">
            <a:extLst>
              <a:ext uri="{28A0092B-C50C-407E-A947-70E740481C1C}">
                <a14:useLocalDpi xmlns:a14="http://schemas.microsoft.com/office/drawing/2010/main" val="0"/>
              </a:ext>
            </a:extLst>
          </a:blip>
          <a:srcRect l="52544" t="27276" r="30462" b="45448"/>
          <a:stretch/>
        </p:blipFill>
        <p:spPr bwMode="auto">
          <a:xfrm>
            <a:off x="153008" y="1692593"/>
            <a:ext cx="1032694" cy="932696"/>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Image result for aws lex logo"/>
          <p:cNvPicPr>
            <a:picLocks noChangeAspect="1" noChangeArrowheads="1"/>
          </p:cNvPicPr>
          <p:nvPr/>
        </p:nvPicPr>
        <p:blipFill rotWithShape="1">
          <a:blip r:embed="rId2">
            <a:extLst>
              <a:ext uri="{28A0092B-C50C-407E-A947-70E740481C1C}">
                <a14:useLocalDpi xmlns:a14="http://schemas.microsoft.com/office/drawing/2010/main" val="0"/>
              </a:ext>
            </a:extLst>
          </a:blip>
          <a:srcRect l="78275" t="27293" r="7505" b="45413"/>
          <a:stretch/>
        </p:blipFill>
        <p:spPr bwMode="auto">
          <a:xfrm>
            <a:off x="6410849" y="1609863"/>
            <a:ext cx="864158" cy="933297"/>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Image result for aws lex logo"/>
          <p:cNvPicPr>
            <a:picLocks noChangeAspect="1" noChangeArrowheads="1"/>
          </p:cNvPicPr>
          <p:nvPr/>
        </p:nvPicPr>
        <p:blipFill rotWithShape="1">
          <a:blip r:embed="rId2">
            <a:extLst>
              <a:ext uri="{28A0092B-C50C-407E-A947-70E740481C1C}">
                <a14:useLocalDpi xmlns:a14="http://schemas.microsoft.com/office/drawing/2010/main" val="0"/>
              </a:ext>
            </a:extLst>
          </a:blip>
          <a:srcRect l="2070" t="26284" r="80072" b="47433"/>
          <a:stretch/>
        </p:blipFill>
        <p:spPr bwMode="auto">
          <a:xfrm>
            <a:off x="155575" y="4546174"/>
            <a:ext cx="1085222" cy="898752"/>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Image result for aws lex logo"/>
          <p:cNvPicPr>
            <a:picLocks noChangeAspect="1" noChangeArrowheads="1"/>
          </p:cNvPicPr>
          <p:nvPr/>
        </p:nvPicPr>
        <p:blipFill rotWithShape="1">
          <a:blip r:embed="rId2">
            <a:extLst>
              <a:ext uri="{28A0092B-C50C-407E-A947-70E740481C1C}">
                <a14:useLocalDpi xmlns:a14="http://schemas.microsoft.com/office/drawing/2010/main" val="0"/>
              </a:ext>
            </a:extLst>
          </a:blip>
          <a:srcRect l="28856" t="26341" r="53372" b="47317"/>
          <a:stretch/>
        </p:blipFill>
        <p:spPr bwMode="auto">
          <a:xfrm>
            <a:off x="6393908" y="4434946"/>
            <a:ext cx="1079973" cy="90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263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Game Development</a:t>
            </a:r>
            <a:endParaRPr lang="en-CA" dirty="0"/>
          </a:p>
        </p:txBody>
      </p:sp>
      <p:sp>
        <p:nvSpPr>
          <p:cNvPr id="4" name="Footer Placeholder 3"/>
          <p:cNvSpPr>
            <a:spLocks noGrp="1"/>
          </p:cNvSpPr>
          <p:nvPr>
            <p:ph type="ftr" sz="quarter" idx="11"/>
          </p:nvPr>
        </p:nvSpPr>
        <p:spPr/>
        <p:txBody>
          <a:bodyPr/>
          <a:lstStyle/>
          <a:p>
            <a:r>
              <a:rPr lang="en-US" smtClean="0"/>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37</a:t>
            </a:fld>
            <a:endParaRPr lang="en-US" dirty="0"/>
          </a:p>
        </p:txBody>
      </p:sp>
      <p:sp>
        <p:nvSpPr>
          <p:cNvPr id="6" name="TextBox 5"/>
          <p:cNvSpPr txBox="1"/>
          <p:nvPr/>
        </p:nvSpPr>
        <p:spPr>
          <a:xfrm>
            <a:off x="2888555" y="1865601"/>
            <a:ext cx="5049644" cy="1200329"/>
          </a:xfrm>
          <a:prstGeom prst="rect">
            <a:avLst/>
          </a:prstGeom>
          <a:noFill/>
        </p:spPr>
        <p:txBody>
          <a:bodyPr wrap="square" rtlCol="0">
            <a:spAutoFit/>
          </a:bodyPr>
          <a:lstStyle/>
          <a:p>
            <a:r>
              <a:rPr lang="en-US" dirty="0" err="1" smtClean="0"/>
              <a:t>Gamelift</a:t>
            </a:r>
            <a:r>
              <a:rPr lang="en-US" dirty="0" smtClean="0"/>
              <a:t> - </a:t>
            </a:r>
            <a:r>
              <a:rPr lang="en-US" dirty="0"/>
              <a:t>Amazon </a:t>
            </a:r>
            <a:r>
              <a:rPr lang="en-US" dirty="0" err="1"/>
              <a:t>GameLift</a:t>
            </a:r>
            <a:r>
              <a:rPr lang="en-US" dirty="0"/>
              <a:t> is a managed service for deploying, operating, and scaling dedicated game servers for session-based multiplayer games. </a:t>
            </a:r>
            <a:endParaRPr lang="en-CA" dirty="0"/>
          </a:p>
        </p:txBody>
      </p:sp>
      <p:sp>
        <p:nvSpPr>
          <p:cNvPr id="7" name="TextBox 6"/>
          <p:cNvSpPr txBox="1"/>
          <p:nvPr/>
        </p:nvSpPr>
        <p:spPr>
          <a:xfrm>
            <a:off x="2888555" y="4765981"/>
            <a:ext cx="5642496" cy="1200329"/>
          </a:xfrm>
          <a:prstGeom prst="rect">
            <a:avLst/>
          </a:prstGeom>
          <a:noFill/>
        </p:spPr>
        <p:txBody>
          <a:bodyPr wrap="square" rtlCol="0">
            <a:spAutoFit/>
          </a:bodyPr>
          <a:lstStyle/>
          <a:p>
            <a:r>
              <a:rPr lang="en-US" dirty="0" smtClean="0"/>
              <a:t>Connect – Amazon Connect is </a:t>
            </a:r>
            <a:r>
              <a:rPr lang="en-US" dirty="0"/>
              <a:t>a self-service, cloud-based contact center service that makes it easy for any business to deliver better customer service at lower cost.</a:t>
            </a:r>
            <a:endParaRPr lang="en-CA" dirty="0"/>
          </a:p>
        </p:txBody>
      </p:sp>
      <p:sp>
        <p:nvSpPr>
          <p:cNvPr id="9" name="AutoShape 2" descr="Image result for aws sqs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5" name="Title 1"/>
          <p:cNvSpPr txBox="1">
            <a:spLocks/>
          </p:cNvSpPr>
          <p:nvPr/>
        </p:nvSpPr>
        <p:spPr>
          <a:xfrm>
            <a:off x="597834" y="351073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CA" dirty="0" smtClean="0"/>
              <a:t>Contact Center</a:t>
            </a:r>
            <a:endParaRPr lang="en-CA" dirty="0"/>
          </a:p>
        </p:txBody>
      </p:sp>
      <p:pic>
        <p:nvPicPr>
          <p:cNvPr id="13314" name="Picture 2" descr="Image result for amazon gamelif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705" y="1957486"/>
            <a:ext cx="1016557" cy="101655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result for amazon connec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565" y="4958054"/>
            <a:ext cx="1396835" cy="81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57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Broad network access.</a:t>
            </a:r>
          </a:p>
          <a:p>
            <a:pPr lvl="1"/>
            <a:r>
              <a:rPr lang="en-US" dirty="0"/>
              <a:t> </a:t>
            </a:r>
            <a:r>
              <a:rPr lang="en-US" sz="2400" dirty="0"/>
              <a:t>Capabilities are available over the network and accessed through standard mechanisms that promote use by heterogeneous thin or thick client platforms (e.g., mobile phones, tablets, laptops, and workstations).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0271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Resource pooling</a:t>
            </a:r>
            <a:r>
              <a:rPr lang="en-US" dirty="0"/>
              <a:t>.</a:t>
            </a:r>
          </a:p>
          <a:p>
            <a:pPr lvl="1"/>
            <a:r>
              <a:rPr lang="en-US" sz="2400" dirty="0"/>
              <a:t> 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56362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Rapid elasticity. </a:t>
            </a:r>
          </a:p>
          <a:p>
            <a:pPr lvl="1"/>
            <a:r>
              <a:rPr lang="en-US" sz="2400" dirty="0"/>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4932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Characteristics</a:t>
            </a:r>
          </a:p>
        </p:txBody>
      </p:sp>
      <p:sp>
        <p:nvSpPr>
          <p:cNvPr id="3" name="Content Placeholder 2"/>
          <p:cNvSpPr>
            <a:spLocks noGrp="1"/>
          </p:cNvSpPr>
          <p:nvPr>
            <p:ph idx="1"/>
          </p:nvPr>
        </p:nvSpPr>
        <p:spPr/>
        <p:txBody>
          <a:bodyPr>
            <a:normAutofit/>
          </a:bodyPr>
          <a:lstStyle/>
          <a:p>
            <a:pPr marL="0" indent="0">
              <a:buNone/>
            </a:pPr>
            <a:r>
              <a:rPr lang="en-US" b="1" dirty="0"/>
              <a:t>Measured service. </a:t>
            </a:r>
          </a:p>
          <a:p>
            <a:pPr lvl="1"/>
            <a:r>
              <a:rPr lang="en-US" sz="2400" dirty="0"/>
              <a:t>Cloud 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15299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050" y="1600200"/>
            <a:ext cx="1022389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09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 Computing Models</a:t>
            </a:r>
          </a:p>
        </p:txBody>
      </p:sp>
      <p:sp>
        <p:nvSpPr>
          <p:cNvPr id="3" name="Content Placeholder 2"/>
          <p:cNvSpPr>
            <a:spLocks noGrp="1"/>
          </p:cNvSpPr>
          <p:nvPr>
            <p:ph idx="1"/>
          </p:nvPr>
        </p:nvSpPr>
        <p:spPr>
          <a:xfrm>
            <a:off x="609600" y="1600200"/>
            <a:ext cx="7310907" cy="4876800"/>
          </a:xfrm>
        </p:spPr>
        <p:txBody>
          <a:bodyPr/>
          <a:lstStyle/>
          <a:p>
            <a:pPr marL="0" indent="0">
              <a:buNone/>
            </a:pPr>
            <a:r>
              <a:rPr lang="en-US" b="1" dirty="0"/>
              <a:t>Infrastructure as a Service (IaaS). </a:t>
            </a:r>
          </a:p>
          <a:p>
            <a:pPr lvl="1"/>
            <a:r>
              <a:rPr lang="en-US" sz="2400" dirty="0"/>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(e.g., host firewalls).</a:t>
            </a:r>
            <a:endParaRPr lang="en-CA" sz="2400" dirty="0"/>
          </a:p>
        </p:txBody>
      </p:sp>
      <p:sp>
        <p:nvSpPr>
          <p:cNvPr id="4" name="Footer Placeholder 3"/>
          <p:cNvSpPr>
            <a:spLocks noGrp="1"/>
          </p:cNvSpPr>
          <p:nvPr>
            <p:ph type="ftr" sz="quarter" idx="11"/>
          </p:nvPr>
        </p:nvSpPr>
        <p:spPr/>
        <p:txBody>
          <a:bodyPr/>
          <a:lstStyle/>
          <a:p>
            <a:r>
              <a:rPr lang="en-US"/>
              <a:t>aws101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grpSp>
        <p:nvGrpSpPr>
          <p:cNvPr id="6" name="Group 5"/>
          <p:cNvGrpSpPr/>
          <p:nvPr/>
        </p:nvGrpSpPr>
        <p:grpSpPr>
          <a:xfrm>
            <a:off x="8306875" y="1355501"/>
            <a:ext cx="2743200" cy="4876800"/>
            <a:chOff x="8306875" y="1355501"/>
            <a:chExt cx="2743200" cy="4876800"/>
          </a:xfrm>
        </p:grpSpPr>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268" r="47900"/>
            <a:stretch/>
          </p:blipFill>
          <p:spPr bwMode="auto">
            <a:xfrm>
              <a:off x="8306875" y="1355501"/>
              <a:ext cx="2743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818254" y="1355501"/>
              <a:ext cx="231821" cy="1902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9657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2579</TotalTime>
  <Words>3407</Words>
  <Application>Microsoft Office PowerPoint</Application>
  <PresentationFormat>Custom</PresentationFormat>
  <Paragraphs>266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Clarity</vt:lpstr>
      <vt:lpstr>Amazon Web Services 101</vt:lpstr>
      <vt:lpstr>Cloud Computing Characteristics</vt:lpstr>
      <vt:lpstr>What is Cloud Computing</vt:lpstr>
      <vt:lpstr>Cloud Computing Characteristics</vt:lpstr>
      <vt:lpstr>Cloud Computing Characteristics</vt:lpstr>
      <vt:lpstr>Cloud Computing Characteristics</vt:lpstr>
      <vt:lpstr>Cloud Computing Characteristics</vt:lpstr>
      <vt:lpstr>Cloud Computing Models</vt:lpstr>
      <vt:lpstr>Cloud Computing Models</vt:lpstr>
      <vt:lpstr>Cloud Computing Models</vt:lpstr>
      <vt:lpstr>Cloud Computing Models</vt:lpstr>
      <vt:lpstr>Cloud Deployment Model</vt:lpstr>
      <vt:lpstr>Cloud Deployment Model</vt:lpstr>
      <vt:lpstr>Cloud Deployment Model</vt:lpstr>
      <vt:lpstr>A Brief History of Amazon Web Services</vt:lpstr>
      <vt:lpstr>AWS Growth</vt:lpstr>
      <vt:lpstr>AWS Growth</vt:lpstr>
      <vt:lpstr>AWS Leadership</vt:lpstr>
      <vt:lpstr>Break for 15 minute</vt:lpstr>
      <vt:lpstr>The AWS Platform</vt:lpstr>
      <vt:lpstr>AWS Global Infrastructure</vt:lpstr>
      <vt:lpstr>AWS Global Infrastructure</vt:lpstr>
      <vt:lpstr>Networking &amp; Content Delivery</vt:lpstr>
      <vt:lpstr>Compute</vt:lpstr>
      <vt:lpstr>Storage</vt:lpstr>
      <vt:lpstr>Database</vt:lpstr>
      <vt:lpstr>Migration</vt:lpstr>
      <vt:lpstr>Messaging</vt:lpstr>
      <vt:lpstr>Analytics</vt:lpstr>
      <vt:lpstr>Security, Identity &amp; Compliances</vt:lpstr>
      <vt:lpstr>Management Tools</vt:lpstr>
      <vt:lpstr>Application Services</vt:lpstr>
      <vt:lpstr>Developer Tools</vt:lpstr>
      <vt:lpstr>Mobile Services</vt:lpstr>
      <vt:lpstr>Desktop &amp; App Streaming</vt:lpstr>
      <vt:lpstr>Artificial Intelligence</vt:lpstr>
      <vt:lpstr>Game Development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101</dc:title>
  <dc:creator>Yi Liang Dong</dc:creator>
  <cp:lastModifiedBy>Dong, Yi Liang</cp:lastModifiedBy>
  <cp:revision>72</cp:revision>
  <dcterms:created xsi:type="dcterms:W3CDTF">2017-04-02T04:47:08Z</dcterms:created>
  <dcterms:modified xsi:type="dcterms:W3CDTF">2017-04-16T05:01:05Z</dcterms:modified>
</cp:coreProperties>
</file>