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19"/>
  </p:notesMasterIdLst>
  <p:sldIdLst>
    <p:sldId id="256" r:id="rId2"/>
    <p:sldId id="257" r:id="rId3"/>
    <p:sldId id="258" r:id="rId4"/>
    <p:sldId id="264" r:id="rId5"/>
    <p:sldId id="265" r:id="rId6"/>
    <p:sldId id="266" r:id="rId7"/>
    <p:sldId id="267" r:id="rId8"/>
    <p:sldId id="269" r:id="rId9"/>
    <p:sldId id="259" r:id="rId10"/>
    <p:sldId id="270" r:id="rId11"/>
    <p:sldId id="268" r:id="rId12"/>
    <p:sldId id="260" r:id="rId13"/>
    <p:sldId id="271" r:id="rId14"/>
    <p:sldId id="272" r:id="rId15"/>
    <p:sldId id="261" r:id="rId16"/>
    <p:sldId id="26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5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20111-BA70-4E3D-B1D7-15F2563EF00A}" type="datetimeFigureOut">
              <a:rPr lang="en-US" smtClean="0"/>
              <a:t>4/7/2017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2D14D-CA52-4DD6-A364-857EF5B782F3}" type="slidenum">
              <a:rPr lang="en-US" smtClean="0"/>
              <a:t>‹#›</a:t>
            </a:fld>
            <a:endParaRPr lang="en-US"/>
          </a:p>
        </p:txBody>
      </p:sp>
    </p:spTree>
    <p:extLst>
      <p:ext uri="{BB962C8B-B14F-4D97-AF65-F5344CB8AC3E}">
        <p14:creationId xmlns:p14="http://schemas.microsoft.com/office/powerpoint/2010/main" val="18085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C967F1-888B-4FFD-930F-399B5AFB6A40}" type="datetime1">
              <a:rPr lang="en-US" smtClean="0"/>
              <a:t>4/7/2017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C65D6-9E08-4527-85F6-4EDC8D9495C6}" type="datetime1">
              <a:rPr lang="en-US" smtClean="0"/>
              <a:t>4/7/2017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531BB1-F055-489F-98D0-50FA16718D1F}" type="datetime1">
              <a:rPr lang="en-US" smtClean="0"/>
              <a:t>4/7/2017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672B8-0B5F-4805-9E24-76DCBCFDF28D}" type="datetime1">
              <a:rPr lang="en-US" smtClean="0"/>
              <a:t>4/7/2017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634744-F58A-42F8-A98F-EFA90579772A}" type="datetime1">
              <a:rPr lang="en-US" smtClean="0"/>
              <a:t>4/7/2017</a:t>
            </a:fld>
            <a:endParaRPr lang="en-US" dirty="0"/>
          </a:p>
        </p:txBody>
      </p:sp>
      <p:sp>
        <p:nvSpPr>
          <p:cNvPr id="5" name="Footer Placeholder 4"/>
          <p:cNvSpPr>
            <a:spLocks noGrp="1"/>
          </p:cNvSpPr>
          <p:nvPr>
            <p:ph type="ftr" sz="quarter" idx="11"/>
          </p:nvPr>
        </p:nvSpPr>
        <p:spPr/>
        <p:txBody>
          <a:bodyPr/>
          <a:lstStyle/>
          <a:p>
            <a:r>
              <a:rPr lang="en-US" smtClean="0"/>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68F43B-C5C1-4A77-9370-2CB0A9FA3596}" type="datetime1">
              <a:rPr lang="en-US" smtClean="0"/>
              <a:t>4/7/2017</a:t>
            </a:fld>
            <a:endParaRPr lang="en-US" dirty="0"/>
          </a:p>
        </p:txBody>
      </p:sp>
      <p:sp>
        <p:nvSpPr>
          <p:cNvPr id="6" name="Footer Placeholder 5"/>
          <p:cNvSpPr>
            <a:spLocks noGrp="1"/>
          </p:cNvSpPr>
          <p:nvPr>
            <p:ph type="ftr" sz="quarter" idx="11"/>
          </p:nvPr>
        </p:nvSpPr>
        <p:spPr/>
        <p:txBody>
          <a:bodyPr/>
          <a:lstStyle/>
          <a:p>
            <a:r>
              <a:rPr lang="en-US" smtClean="0"/>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0ABC32-F724-4485-ADEB-C058193A362A}" type="datetime1">
              <a:rPr lang="en-US" smtClean="0"/>
              <a:t>4/7/2017</a:t>
            </a:fld>
            <a:endParaRPr lang="en-US" dirty="0"/>
          </a:p>
        </p:txBody>
      </p:sp>
      <p:sp>
        <p:nvSpPr>
          <p:cNvPr id="8" name="Footer Placeholder 7"/>
          <p:cNvSpPr>
            <a:spLocks noGrp="1"/>
          </p:cNvSpPr>
          <p:nvPr>
            <p:ph type="ftr" sz="quarter" idx="11"/>
          </p:nvPr>
        </p:nvSpPr>
        <p:spPr/>
        <p:txBody>
          <a:bodyPr/>
          <a:lstStyle/>
          <a:p>
            <a:r>
              <a:rPr lang="en-US" smtClean="0"/>
              <a:t>aws101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521F0C-7362-49B1-86D0-0E9742F912C8}" type="datetime1">
              <a:rPr lang="en-US" smtClean="0"/>
              <a:t>4/7/2017</a:t>
            </a:fld>
            <a:endParaRPr lang="en-US"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38AF9-AC6A-41D7-9C44-E11DD6CBF1CF}" type="datetime1">
              <a:rPr lang="en-US" smtClean="0"/>
              <a:t>4/7/2017</a:t>
            </a:fld>
            <a:endParaRPr lang="en-US" dirty="0"/>
          </a:p>
        </p:txBody>
      </p:sp>
      <p:sp>
        <p:nvSpPr>
          <p:cNvPr id="3" name="Footer Placeholder 2"/>
          <p:cNvSpPr>
            <a:spLocks noGrp="1"/>
          </p:cNvSpPr>
          <p:nvPr>
            <p:ph type="ftr" sz="quarter" idx="11"/>
          </p:nvPr>
        </p:nvSpPr>
        <p:spPr/>
        <p:txBody>
          <a:bodyPr/>
          <a:lstStyle/>
          <a:p>
            <a:r>
              <a:rPr lang="en-US" smtClean="0"/>
              <a:t>aws101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97E58-9F7E-4BBD-8B44-209DB42CC4BD}" type="datetime1">
              <a:rPr lang="en-US" smtClean="0"/>
              <a:t>4/7/2017</a:t>
            </a:fld>
            <a:endParaRPr lang="en-US" dirty="0"/>
          </a:p>
        </p:txBody>
      </p:sp>
      <p:sp>
        <p:nvSpPr>
          <p:cNvPr id="6" name="Footer Placeholder 5"/>
          <p:cNvSpPr>
            <a:spLocks noGrp="1"/>
          </p:cNvSpPr>
          <p:nvPr>
            <p:ph type="ftr" sz="quarter" idx="11"/>
          </p:nvPr>
        </p:nvSpPr>
        <p:spPr/>
        <p:txBody>
          <a:bodyPr/>
          <a:lstStyle/>
          <a:p>
            <a:r>
              <a:rPr lang="en-US" smtClean="0"/>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EACD4-389C-4017-9A33-9925F3908438}" type="datetime1">
              <a:rPr lang="en-US" smtClean="0"/>
              <a:t>4/7/2017</a:t>
            </a:fld>
            <a:endParaRPr lang="en-US" dirty="0"/>
          </a:p>
        </p:txBody>
      </p:sp>
      <p:sp>
        <p:nvSpPr>
          <p:cNvPr id="6" name="Footer Placeholder 5"/>
          <p:cNvSpPr>
            <a:spLocks noGrp="1"/>
          </p:cNvSpPr>
          <p:nvPr>
            <p:ph type="ftr" sz="quarter" idx="11"/>
          </p:nvPr>
        </p:nvSpPr>
        <p:spPr/>
        <p:txBody>
          <a:bodyPr/>
          <a:lstStyle/>
          <a:p>
            <a:r>
              <a:rPr lang="en-US" smtClean="0"/>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3D645673-5BCC-4FCF-96A9-7482A0FA262A}" type="datetime1">
              <a:rPr lang="en-US" smtClean="0"/>
              <a:t>4/7/2017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aws101</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Amazon Web </a:t>
            </a:r>
            <a:r>
              <a:rPr lang="en-CA" dirty="0" smtClean="0"/>
              <a:t>Services </a:t>
            </a:r>
            <a:r>
              <a:rPr lang="en-CA" dirty="0"/>
              <a:t>101</a:t>
            </a:r>
          </a:p>
        </p:txBody>
      </p:sp>
      <p:sp>
        <p:nvSpPr>
          <p:cNvPr id="3" name="Subtitle 2"/>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70580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Computing Models</a:t>
            </a:r>
            <a:endParaRPr lang="en-CA" dirty="0"/>
          </a:p>
        </p:txBody>
      </p:sp>
      <p:sp>
        <p:nvSpPr>
          <p:cNvPr id="3" name="Content Placeholder 2"/>
          <p:cNvSpPr>
            <a:spLocks noGrp="1"/>
          </p:cNvSpPr>
          <p:nvPr>
            <p:ph idx="1"/>
          </p:nvPr>
        </p:nvSpPr>
        <p:spPr>
          <a:xfrm>
            <a:off x="609600" y="1600200"/>
            <a:ext cx="7259392" cy="4876800"/>
          </a:xfrm>
        </p:spPr>
        <p:txBody>
          <a:bodyPr>
            <a:normAutofit/>
          </a:bodyPr>
          <a:lstStyle/>
          <a:p>
            <a:pPr marL="0" indent="0">
              <a:buNone/>
            </a:pPr>
            <a:r>
              <a:rPr lang="en-US" b="1" dirty="0"/>
              <a:t>Platform as a Service (PaaS). </a:t>
            </a:r>
            <a:endParaRPr lang="en-US" b="1" dirty="0" smtClean="0"/>
          </a:p>
          <a:p>
            <a:pPr lvl="1"/>
            <a:r>
              <a:rPr lang="en-US" sz="2400" dirty="0" smtClean="0"/>
              <a:t>The </a:t>
            </a:r>
            <a:r>
              <a:rPr lang="en-US" sz="2400" dirty="0"/>
              <a:t>capability provided to the consumer is to deploy onto the cloud infrastructure consumer-created or acquired applications created using </a:t>
            </a:r>
            <a:r>
              <a:rPr lang="en-US" sz="2400" dirty="0" smtClean="0"/>
              <a:t>programming languages</a:t>
            </a:r>
            <a:r>
              <a:rPr lang="en-US" sz="2400" dirty="0"/>
              <a:t>, libraries, services, and tools supported by the provider</a:t>
            </a:r>
            <a:r>
              <a:rPr lang="en-US" sz="2400" dirty="0" smtClean="0"/>
              <a:t>. </a:t>
            </a:r>
            <a:r>
              <a:rPr lang="en-US" sz="2400" dirty="0"/>
              <a:t>The consumer does not manage or control the underlying cloud infrastructure including network, servers, operating systems, or storage, but has control over the deployed applications and possibly configuration settings for the application-hosting environment.</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12" name="Group 11"/>
          <p:cNvGrpSpPr/>
          <p:nvPr/>
        </p:nvGrpSpPr>
        <p:grpSpPr>
          <a:xfrm>
            <a:off x="8345508" y="1355501"/>
            <a:ext cx="2807595" cy="4876800"/>
            <a:chOff x="8512935" y="1419896"/>
            <a:chExt cx="2807595" cy="487680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r="23841"/>
            <a:stretch/>
          </p:blipFill>
          <p:spPr bwMode="auto">
            <a:xfrm>
              <a:off x="8646016" y="1419896"/>
              <a:ext cx="267451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512935" y="3734873"/>
              <a:ext cx="321972" cy="179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547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07876" cy="4876800"/>
          </a:xfrm>
        </p:spPr>
        <p:txBody>
          <a:bodyPr>
            <a:normAutofit lnSpcReduction="10000"/>
          </a:bodyPr>
          <a:lstStyle/>
          <a:p>
            <a:pPr marL="0" indent="0">
              <a:buNone/>
            </a:pPr>
            <a:r>
              <a:rPr lang="en-US" b="1" dirty="0"/>
              <a:t>Software as a Service (SaaS). </a:t>
            </a:r>
            <a:endParaRPr lang="en-US" b="1" dirty="0" smtClean="0"/>
          </a:p>
          <a:p>
            <a:pPr lvl="1"/>
            <a:r>
              <a:rPr lang="en-US" sz="2400" dirty="0" smtClean="0"/>
              <a:t>The </a:t>
            </a:r>
            <a:r>
              <a:rPr lang="en-US" sz="2400" dirty="0"/>
              <a:t>capability provided to the consumer is to use the provider’s applications running on a cloud </a:t>
            </a:r>
            <a:r>
              <a:rPr lang="en-US" sz="2400" dirty="0" smtClean="0"/>
              <a:t>infrastructure. </a:t>
            </a:r>
            <a:r>
              <a:rPr lang="en-US" sz="2400" dirty="0"/>
              <a:t>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a:t>
            </a:r>
            <a:r>
              <a:rPr lang="en-US" sz="2400" dirty="0" smtClean="0"/>
              <a:t>user specific </a:t>
            </a:r>
            <a:r>
              <a:rPr lang="en-US" sz="2400" dirty="0"/>
              <a:t>application configuration settings.</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663"/>
          <a:stretch/>
        </p:blipFill>
        <p:spPr bwMode="auto">
          <a:xfrm>
            <a:off x="8615966" y="1445654"/>
            <a:ext cx="238592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51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Deployment Model</a:t>
            </a:r>
            <a:endParaRPr lang="en-CA" dirty="0"/>
          </a:p>
        </p:txBody>
      </p:sp>
      <p:sp>
        <p:nvSpPr>
          <p:cNvPr id="3" name="Content Placeholder 2"/>
          <p:cNvSpPr>
            <a:spLocks noGrp="1"/>
          </p:cNvSpPr>
          <p:nvPr>
            <p:ph idx="1"/>
          </p:nvPr>
        </p:nvSpPr>
        <p:spPr/>
        <p:txBody>
          <a:bodyPr/>
          <a:lstStyle/>
          <a:p>
            <a:pPr marL="0" indent="0">
              <a:buNone/>
            </a:pPr>
            <a:r>
              <a:rPr lang="en-US" b="1" dirty="0"/>
              <a:t>Private cloud. </a:t>
            </a:r>
            <a:endParaRPr lang="en-US" b="1" dirty="0" smtClean="0"/>
          </a:p>
          <a:p>
            <a:pPr lvl="1"/>
            <a:r>
              <a:rPr lang="en-US" sz="2400" dirty="0" smtClean="0"/>
              <a:t>The </a:t>
            </a:r>
            <a:r>
              <a:rPr lang="en-US" sz="2400" dirty="0"/>
              <a:t>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pic>
        <p:nvPicPr>
          <p:cNvPr id="2052" name="Picture 4"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293" y="3616057"/>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0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Deployment Model</a:t>
            </a:r>
            <a:endParaRPr lang="en-CA" dirty="0"/>
          </a:p>
        </p:txBody>
      </p:sp>
      <p:sp>
        <p:nvSpPr>
          <p:cNvPr id="3" name="Content Placeholder 2"/>
          <p:cNvSpPr>
            <a:spLocks noGrp="1"/>
          </p:cNvSpPr>
          <p:nvPr>
            <p:ph idx="1"/>
          </p:nvPr>
        </p:nvSpPr>
        <p:spPr/>
        <p:txBody>
          <a:bodyPr/>
          <a:lstStyle/>
          <a:p>
            <a:pPr marL="0" indent="0">
              <a:buNone/>
            </a:pPr>
            <a:r>
              <a:rPr lang="en-US" b="1" dirty="0"/>
              <a:t>Public cloud. </a:t>
            </a:r>
          </a:p>
          <a:p>
            <a:pPr lvl="1"/>
            <a:r>
              <a:rPr lang="en-US" sz="2400" dirty="0" smtClean="0"/>
              <a:t>The </a:t>
            </a:r>
            <a:r>
              <a:rPr lang="en-US" sz="2400" dirty="0"/>
              <a:t>cloud infrastructure is provisioned for open use by the general public. It may be owned, managed, and operated by a business, academic, or government organization, or some combination of them. It exists on the premises of the cloud provider</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3074"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03" y="3654693"/>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8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Deployment Model</a:t>
            </a:r>
            <a:endParaRPr lang="en-CA" dirty="0"/>
          </a:p>
        </p:txBody>
      </p:sp>
      <p:sp>
        <p:nvSpPr>
          <p:cNvPr id="3" name="Content Placeholder 2"/>
          <p:cNvSpPr>
            <a:spLocks noGrp="1"/>
          </p:cNvSpPr>
          <p:nvPr>
            <p:ph idx="1"/>
          </p:nvPr>
        </p:nvSpPr>
        <p:spPr/>
        <p:txBody>
          <a:bodyPr/>
          <a:lstStyle/>
          <a:p>
            <a:pPr marL="0" indent="0">
              <a:buNone/>
            </a:pPr>
            <a:r>
              <a:rPr lang="en-US" b="1" dirty="0"/>
              <a:t>Hybrid cloud. </a:t>
            </a:r>
            <a:endParaRPr lang="en-US" b="1" dirty="0" smtClean="0"/>
          </a:p>
          <a:p>
            <a:pPr lvl="1"/>
            <a:r>
              <a:rPr lang="en-US" sz="2400" dirty="0" smtClean="0"/>
              <a:t>The </a:t>
            </a:r>
            <a:r>
              <a:rPr lang="en-US" sz="2400" dirty="0"/>
              <a:t>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4098"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15" y="3801682"/>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Brief History of Amazon Cloud</a:t>
            </a:r>
          </a:p>
        </p:txBody>
      </p:sp>
      <p:sp>
        <p:nvSpPr>
          <p:cNvPr id="3" name="Content Placeholder 2"/>
          <p:cNvSpPr>
            <a:spLocks noGrp="1"/>
          </p:cNvSpPr>
          <p:nvPr>
            <p:ph idx="1"/>
          </p:nvPr>
        </p:nvSpPr>
        <p:spPr/>
        <p:txBody>
          <a:bodyPr/>
          <a:lstStyle/>
          <a:p>
            <a:endParaRPr lang="en-CA"/>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7760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sp>
        <p:nvSpPr>
          <p:cNvPr id="3" name="Content Placeholder 2"/>
          <p:cNvSpPr>
            <a:spLocks noGrp="1"/>
          </p:cNvSpPr>
          <p:nvPr>
            <p:ph idx="1"/>
          </p:nvPr>
        </p:nvSpPr>
        <p:spPr/>
        <p:txBody>
          <a:bodyPr/>
          <a:lstStyle/>
          <a:p>
            <a:endParaRPr lang="en-CA"/>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0968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Market Share</a:t>
            </a:r>
          </a:p>
        </p:txBody>
      </p:sp>
      <p:sp>
        <p:nvSpPr>
          <p:cNvPr id="3" name="Content Placeholder 2"/>
          <p:cNvSpPr>
            <a:spLocks noGrp="1"/>
          </p:cNvSpPr>
          <p:nvPr>
            <p:ph idx="1"/>
          </p:nvPr>
        </p:nvSpPr>
        <p:spPr/>
        <p:txBody>
          <a:bodyPr/>
          <a:lstStyle/>
          <a:p>
            <a:endParaRPr lang="en-CA"/>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35675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Cloud Computing</a:t>
            </a:r>
          </a:p>
        </p:txBody>
      </p:sp>
      <p:sp>
        <p:nvSpPr>
          <p:cNvPr id="3" name="Content Placeholder 2"/>
          <p:cNvSpPr>
            <a:spLocks noGrp="1"/>
          </p:cNvSpPr>
          <p:nvPr>
            <p:ph idx="1"/>
          </p:nvPr>
        </p:nvSpPr>
        <p:spPr/>
        <p:txBody>
          <a:bodyPr/>
          <a:lstStyle/>
          <a:p>
            <a:r>
              <a:rPr lang="en-US" sz="3200" dirty="0"/>
              <a:t>Cloud computing is a model for enabling </a:t>
            </a:r>
            <a:r>
              <a:rPr lang="en-US" sz="3200" u="sng" dirty="0"/>
              <a:t>ubiquitous</a:t>
            </a:r>
            <a:r>
              <a:rPr lang="en-US" sz="3200" dirty="0"/>
              <a:t>, </a:t>
            </a:r>
            <a:r>
              <a:rPr lang="en-US" sz="3200" u="sng" dirty="0"/>
              <a:t>convenient</a:t>
            </a:r>
            <a:r>
              <a:rPr lang="en-US" sz="3200" dirty="0"/>
              <a:t>, </a:t>
            </a:r>
            <a:r>
              <a:rPr lang="en-US" sz="3200" u="sng" dirty="0"/>
              <a:t>on-demand</a:t>
            </a:r>
            <a:r>
              <a:rPr lang="en-US" sz="3200" dirty="0"/>
              <a:t> network access to a </a:t>
            </a:r>
            <a:r>
              <a:rPr lang="en-US" sz="3200" u="sng" dirty="0"/>
              <a:t>shared </a:t>
            </a:r>
            <a:r>
              <a:rPr lang="en-US" sz="3200" dirty="0"/>
              <a:t>pool of </a:t>
            </a:r>
            <a:r>
              <a:rPr lang="en-US" sz="3200" u="sng" dirty="0"/>
              <a:t>configurable</a:t>
            </a:r>
            <a:r>
              <a:rPr lang="en-US" sz="3200" dirty="0"/>
              <a:t> computing resources (e.g., networks, servers, storage, applications, and services) that can be </a:t>
            </a:r>
            <a:r>
              <a:rPr lang="en-US" sz="3200" u="sng" dirty="0"/>
              <a:t>rapidly </a:t>
            </a:r>
            <a:r>
              <a:rPr lang="en-US" sz="3200" dirty="0"/>
              <a:t>provisioned and released with </a:t>
            </a:r>
            <a:r>
              <a:rPr lang="en-US" sz="3200" u="sng" dirty="0"/>
              <a:t>minimal </a:t>
            </a:r>
            <a:r>
              <a:rPr lang="en-US" sz="3200" dirty="0"/>
              <a:t>management effort or service provider </a:t>
            </a:r>
            <a:r>
              <a:rPr lang="en-US" sz="3200" dirty="0" smtClean="0"/>
              <a:t>interaction.</a:t>
            </a:r>
          </a:p>
          <a:p>
            <a:pPr marL="0" indent="0" algn="r">
              <a:buNone/>
            </a:pPr>
            <a:endParaRPr lang="en-US" sz="2000" dirty="0" smtClean="0"/>
          </a:p>
          <a:p>
            <a:pPr marL="0" indent="0" algn="r">
              <a:buNone/>
            </a:pPr>
            <a:r>
              <a:rPr lang="en-US" sz="2800" dirty="0" smtClean="0"/>
              <a:t>-National </a:t>
            </a:r>
            <a:r>
              <a:rPr lang="en-US" sz="2800" dirty="0"/>
              <a:t>Institute of Standards and Technology</a:t>
            </a:r>
          </a:p>
          <a:p>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56356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On-demand self-service. </a:t>
            </a:r>
            <a:endParaRPr lang="en-US" b="1" dirty="0" smtClean="0"/>
          </a:p>
          <a:p>
            <a:pPr lvl="1"/>
            <a:r>
              <a:rPr lang="en-US" sz="2400" dirty="0" smtClean="0"/>
              <a:t>A </a:t>
            </a:r>
            <a:r>
              <a:rPr lang="en-US" sz="2400" dirty="0"/>
              <a:t>consumer can unilaterally provision computing capabilities, such as server time and network storage, as needed automatically without requiring human interaction with each service provider.</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63813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Broad network access</a:t>
            </a:r>
            <a:r>
              <a:rPr lang="en-US" b="1" dirty="0" smtClean="0"/>
              <a:t>.</a:t>
            </a:r>
          </a:p>
          <a:p>
            <a:pPr lvl="1"/>
            <a:r>
              <a:rPr lang="en-US" dirty="0" smtClean="0"/>
              <a:t> </a:t>
            </a:r>
            <a:r>
              <a:rPr lang="en-US" sz="2400" dirty="0"/>
              <a:t>Capabilities are available over the network and accessed through standard mechanisms that promote use by heterogeneous thin or thick client platforms (e.g., mobile phones, tablets, laptops, and workstations)</a:t>
            </a:r>
            <a:r>
              <a:rPr lang="en-US" sz="2400" dirty="0" smtClean="0"/>
              <a:t>.</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271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Resource pooling</a:t>
            </a:r>
            <a:r>
              <a:rPr lang="en-US" dirty="0" smtClean="0"/>
              <a:t>.</a:t>
            </a:r>
          </a:p>
          <a:p>
            <a:pPr lvl="1"/>
            <a:r>
              <a:rPr lang="en-US" sz="2400" dirty="0" smtClean="0"/>
              <a:t> </a:t>
            </a:r>
            <a:r>
              <a:rPr lang="en-US" sz="2400" dirty="0"/>
              <a:t>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6362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Rapid elasticity. </a:t>
            </a:r>
            <a:endParaRPr lang="en-US" b="1" dirty="0" smtClean="0"/>
          </a:p>
          <a:p>
            <a:pPr lvl="1"/>
            <a:r>
              <a:rPr lang="en-US" sz="2400" dirty="0" smtClean="0"/>
              <a:t>Capabilities </a:t>
            </a:r>
            <a:r>
              <a:rPr lang="en-US" sz="2400" dirty="0"/>
              <a:t>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493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Measured service. </a:t>
            </a:r>
            <a:endParaRPr lang="en-US" b="1" dirty="0" smtClean="0"/>
          </a:p>
          <a:p>
            <a:pPr lvl="1"/>
            <a:r>
              <a:rPr lang="en-US" sz="2400" dirty="0" smtClean="0"/>
              <a:t>Cloud </a:t>
            </a:r>
            <a:r>
              <a:rPr lang="en-US" sz="2400" dirty="0"/>
              <a:t>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15299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Cloud Computing Models</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050" y="1600200"/>
            <a:ext cx="1022389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09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310907" cy="4876800"/>
          </a:xfrm>
        </p:spPr>
        <p:txBody>
          <a:bodyPr/>
          <a:lstStyle/>
          <a:p>
            <a:pPr marL="0" indent="0">
              <a:buNone/>
            </a:pPr>
            <a:r>
              <a:rPr lang="en-US" b="1" dirty="0"/>
              <a:t>Infrastructure as a Service (IaaS). </a:t>
            </a:r>
            <a:endParaRPr lang="en-US" b="1" dirty="0" smtClean="0"/>
          </a:p>
          <a:p>
            <a:pPr lvl="1"/>
            <a:r>
              <a:rPr lang="en-US" sz="2400" dirty="0" smtClean="0"/>
              <a:t>The </a:t>
            </a:r>
            <a:r>
              <a:rPr lang="en-US" sz="2400" dirty="0"/>
              <a:t>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endParaRPr lang="en-CA" sz="2400"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grpSp>
        <p:nvGrpSpPr>
          <p:cNvPr id="6" name="Group 5"/>
          <p:cNvGrpSpPr/>
          <p:nvPr/>
        </p:nvGrpSpPr>
        <p:grpSpPr>
          <a:xfrm>
            <a:off x="8306875" y="1355501"/>
            <a:ext cx="2743200" cy="4876800"/>
            <a:chOff x="8306875" y="1355501"/>
            <a:chExt cx="2743200" cy="487680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68" r="47900"/>
            <a:stretch/>
          </p:blipFill>
          <p:spPr bwMode="auto">
            <a:xfrm>
              <a:off x="8306875" y="1355501"/>
              <a:ext cx="2743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818254" y="1355501"/>
              <a:ext cx="231821" cy="1902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9657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1295</TotalTime>
  <Words>848</Words>
  <Application>Microsoft Office PowerPoint</Application>
  <PresentationFormat>Custom</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Amazon Web Services 101</vt:lpstr>
      <vt:lpstr>What is Cloud Computing</vt:lpstr>
      <vt:lpstr>Cloud Computing Characteristics</vt:lpstr>
      <vt:lpstr>Cloud Computing Characteristics</vt:lpstr>
      <vt:lpstr>Cloud Computing Characteristics</vt:lpstr>
      <vt:lpstr>Cloud Computing Characteristics</vt:lpstr>
      <vt:lpstr>Cloud Computing Characteristics</vt:lpstr>
      <vt:lpstr>Cloud Computing Models</vt:lpstr>
      <vt:lpstr>Cloud Computing Models</vt:lpstr>
      <vt:lpstr>Cloud Computing Models</vt:lpstr>
      <vt:lpstr>Cloud Computing Models</vt:lpstr>
      <vt:lpstr>Cloud Deployment Model</vt:lpstr>
      <vt:lpstr>Cloud Deployment Model</vt:lpstr>
      <vt:lpstr>Cloud Deployment Model</vt:lpstr>
      <vt:lpstr>A Brief History of Amazon Cloud</vt:lpstr>
      <vt:lpstr>AWS Growth</vt:lpstr>
      <vt:lpstr>AWS Market Share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101</dc:title>
  <dc:creator>Yi Liang Dong</dc:creator>
  <cp:lastModifiedBy>eman</cp:lastModifiedBy>
  <cp:revision>9</cp:revision>
  <dcterms:created xsi:type="dcterms:W3CDTF">2017-04-02T04:47:08Z</dcterms:created>
  <dcterms:modified xsi:type="dcterms:W3CDTF">2017-04-08T01:14:11Z</dcterms:modified>
</cp:coreProperties>
</file>