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17"/>
  </p:notesMasterIdLst>
  <p:sldIdLst>
    <p:sldId id="256" r:id="rId2"/>
    <p:sldId id="306" r:id="rId3"/>
    <p:sldId id="305" r:id="rId4"/>
    <p:sldId id="308" r:id="rId5"/>
    <p:sldId id="309" r:id="rId6"/>
    <p:sldId id="310" r:id="rId7"/>
    <p:sldId id="311" r:id="rId8"/>
    <p:sldId id="312" r:id="rId9"/>
    <p:sldId id="313" r:id="rId10"/>
    <p:sldId id="314" r:id="rId11"/>
    <p:sldId id="315" r:id="rId12"/>
    <p:sldId id="316" r:id="rId13"/>
    <p:sldId id="317" r:id="rId14"/>
    <p:sldId id="318" r:id="rId15"/>
    <p:sldId id="31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6" d="100"/>
          <a:sy n="66" d="100"/>
        </p:scale>
        <p:origin x="-870"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720111-BA70-4E3D-B1D7-15F2563EF00A}" type="datetimeFigureOut">
              <a:rPr lang="en-US" smtClean="0"/>
              <a:t>5/30/2017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2D14D-CA52-4DD6-A364-857EF5B782F3}" type="slidenum">
              <a:rPr lang="en-US" smtClean="0"/>
              <a:t>‹#›</a:t>
            </a:fld>
            <a:endParaRPr lang="en-US"/>
          </a:p>
        </p:txBody>
      </p:sp>
    </p:spTree>
    <p:extLst>
      <p:ext uri="{BB962C8B-B14F-4D97-AF65-F5344CB8AC3E}">
        <p14:creationId xmlns:p14="http://schemas.microsoft.com/office/powerpoint/2010/main" val="180857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0F2D97-A948-4461-8760-8C9CAD7AE36A}" type="datetime1">
              <a:rPr lang="en-US" smtClean="0"/>
              <a:t>5/30/2017</a:t>
            </a:fld>
            <a:endParaRPr lang="en-US" dirty="0"/>
          </a:p>
        </p:txBody>
      </p:sp>
      <p:sp>
        <p:nvSpPr>
          <p:cNvPr id="5" name="Footer Placeholder 4"/>
          <p:cNvSpPr>
            <a:spLocks noGrp="1"/>
          </p:cNvSpPr>
          <p:nvPr>
            <p:ph type="ftr" sz="quarter" idx="11"/>
          </p:nvPr>
        </p:nvSpPr>
        <p:spPr/>
        <p:txBody>
          <a:bodyPr/>
          <a:lstStyle/>
          <a:p>
            <a:r>
              <a:rPr lang="en-US" smtClean="0"/>
              <a:t>Lesson 1: Cloud Computing and AWS Overview</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FCCFE7-4662-4EDA-9560-CEC3B329F522}" type="datetime1">
              <a:rPr lang="en-US" smtClean="0"/>
              <a:t>5/30/2017</a:t>
            </a:fld>
            <a:endParaRPr lang="en-US" dirty="0"/>
          </a:p>
        </p:txBody>
      </p:sp>
      <p:sp>
        <p:nvSpPr>
          <p:cNvPr id="5" name="Footer Placeholder 4"/>
          <p:cNvSpPr>
            <a:spLocks noGrp="1"/>
          </p:cNvSpPr>
          <p:nvPr>
            <p:ph type="ftr" sz="quarter" idx="11"/>
          </p:nvPr>
        </p:nvSpPr>
        <p:spPr/>
        <p:txBody>
          <a:bodyPr/>
          <a:lstStyle/>
          <a:p>
            <a:r>
              <a:rPr lang="en-US" smtClean="0"/>
              <a:t>Lesson 1: Cloud Computing and AWS Overview</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177F7-9B9F-4089-892D-410942DF4387}" type="datetime1">
              <a:rPr lang="en-US" smtClean="0"/>
              <a:t>5/30/2017</a:t>
            </a:fld>
            <a:endParaRPr lang="en-US" dirty="0"/>
          </a:p>
        </p:txBody>
      </p:sp>
      <p:sp>
        <p:nvSpPr>
          <p:cNvPr id="5" name="Footer Placeholder 4"/>
          <p:cNvSpPr>
            <a:spLocks noGrp="1"/>
          </p:cNvSpPr>
          <p:nvPr>
            <p:ph type="ftr" sz="quarter" idx="11"/>
          </p:nvPr>
        </p:nvSpPr>
        <p:spPr/>
        <p:txBody>
          <a:bodyPr/>
          <a:lstStyle/>
          <a:p>
            <a:r>
              <a:rPr lang="en-US" smtClean="0"/>
              <a:t>Lesson 1: Cloud Computing and AWS Overview</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DDF309-9F78-4AA5-90D1-88B0130F1157}" type="datetime1">
              <a:rPr lang="en-US" smtClean="0"/>
              <a:t>5/30/2017</a:t>
            </a:fld>
            <a:endParaRPr lang="en-US" dirty="0"/>
          </a:p>
        </p:txBody>
      </p:sp>
      <p:sp>
        <p:nvSpPr>
          <p:cNvPr id="5" name="Footer Placeholder 4"/>
          <p:cNvSpPr>
            <a:spLocks noGrp="1"/>
          </p:cNvSpPr>
          <p:nvPr>
            <p:ph type="ftr" sz="quarter" idx="11"/>
          </p:nvPr>
        </p:nvSpPr>
        <p:spPr/>
        <p:txBody>
          <a:bodyPr/>
          <a:lstStyle/>
          <a:p>
            <a:r>
              <a:rPr lang="en-US" smtClean="0"/>
              <a:t>Lesson 1: Cloud Computing and AWS Overview</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BF1498-852D-4EAC-AFD4-09D6F4A97870}" type="datetime1">
              <a:rPr lang="en-US" smtClean="0"/>
              <a:t>5/30/2017</a:t>
            </a:fld>
            <a:endParaRPr lang="en-US" dirty="0"/>
          </a:p>
        </p:txBody>
      </p:sp>
      <p:sp>
        <p:nvSpPr>
          <p:cNvPr id="5" name="Footer Placeholder 4"/>
          <p:cNvSpPr>
            <a:spLocks noGrp="1"/>
          </p:cNvSpPr>
          <p:nvPr>
            <p:ph type="ftr" sz="quarter" idx="11"/>
          </p:nvPr>
        </p:nvSpPr>
        <p:spPr/>
        <p:txBody>
          <a:bodyPr/>
          <a:lstStyle/>
          <a:p>
            <a:r>
              <a:rPr lang="en-US" smtClean="0"/>
              <a:t>Lesson 1: Cloud Computing and AWS Overview</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7BBD6D-6A2A-400A-BA35-20D52CE37080}" type="datetime1">
              <a:rPr lang="en-US" smtClean="0"/>
              <a:t>5/30/2017</a:t>
            </a:fld>
            <a:endParaRPr lang="en-US" dirty="0"/>
          </a:p>
        </p:txBody>
      </p:sp>
      <p:sp>
        <p:nvSpPr>
          <p:cNvPr id="6" name="Footer Placeholder 5"/>
          <p:cNvSpPr>
            <a:spLocks noGrp="1"/>
          </p:cNvSpPr>
          <p:nvPr>
            <p:ph type="ftr" sz="quarter" idx="11"/>
          </p:nvPr>
        </p:nvSpPr>
        <p:spPr/>
        <p:txBody>
          <a:bodyPr/>
          <a:lstStyle/>
          <a:p>
            <a:r>
              <a:rPr lang="en-US" smtClean="0"/>
              <a:t>Lesson 1: Cloud Computing and AWS Overview</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D8FEAE-8B70-4752-9B3F-71B430B62F9D}" type="datetime1">
              <a:rPr lang="en-US" smtClean="0"/>
              <a:t>5/30/2017</a:t>
            </a:fld>
            <a:endParaRPr lang="en-US" dirty="0"/>
          </a:p>
        </p:txBody>
      </p:sp>
      <p:sp>
        <p:nvSpPr>
          <p:cNvPr id="8" name="Footer Placeholder 7"/>
          <p:cNvSpPr>
            <a:spLocks noGrp="1"/>
          </p:cNvSpPr>
          <p:nvPr>
            <p:ph type="ftr" sz="quarter" idx="11"/>
          </p:nvPr>
        </p:nvSpPr>
        <p:spPr/>
        <p:txBody>
          <a:bodyPr/>
          <a:lstStyle/>
          <a:p>
            <a:r>
              <a:rPr lang="en-US" smtClean="0"/>
              <a:t>Lesson 1: Cloud Computing and AWS Overview</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41F196-52FD-4595-AC9E-866A9D77A7C8}" type="datetime1">
              <a:rPr lang="en-US" smtClean="0"/>
              <a:t>5/30/2017</a:t>
            </a:fld>
            <a:endParaRPr lang="en-US" dirty="0"/>
          </a:p>
        </p:txBody>
      </p:sp>
      <p:sp>
        <p:nvSpPr>
          <p:cNvPr id="4" name="Footer Placeholder 3"/>
          <p:cNvSpPr>
            <a:spLocks noGrp="1"/>
          </p:cNvSpPr>
          <p:nvPr>
            <p:ph type="ftr" sz="quarter" idx="11"/>
          </p:nvPr>
        </p:nvSpPr>
        <p:spPr/>
        <p:txBody>
          <a:bodyPr/>
          <a:lstStyle/>
          <a:p>
            <a:r>
              <a:rPr lang="en-US" smtClean="0"/>
              <a:t>Lesson 1: Cloud Computing and AWS Overview</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EC49A-732F-441D-978A-85BAFBDE8CC5}" type="datetime1">
              <a:rPr lang="en-US" smtClean="0"/>
              <a:t>5/30/2017</a:t>
            </a:fld>
            <a:endParaRPr lang="en-US" dirty="0"/>
          </a:p>
        </p:txBody>
      </p:sp>
      <p:sp>
        <p:nvSpPr>
          <p:cNvPr id="3" name="Footer Placeholder 2"/>
          <p:cNvSpPr>
            <a:spLocks noGrp="1"/>
          </p:cNvSpPr>
          <p:nvPr>
            <p:ph type="ftr" sz="quarter" idx="11"/>
          </p:nvPr>
        </p:nvSpPr>
        <p:spPr/>
        <p:txBody>
          <a:bodyPr/>
          <a:lstStyle/>
          <a:p>
            <a:r>
              <a:rPr lang="en-US" smtClean="0"/>
              <a:t>Lesson 1: Cloud Computing and AWS Overview</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0FF25B-A5C5-46CD-96FA-9AC449F8500C}" type="datetime1">
              <a:rPr lang="en-US" smtClean="0"/>
              <a:t>5/30/2017</a:t>
            </a:fld>
            <a:endParaRPr lang="en-US" dirty="0"/>
          </a:p>
        </p:txBody>
      </p:sp>
      <p:sp>
        <p:nvSpPr>
          <p:cNvPr id="6" name="Footer Placeholder 5"/>
          <p:cNvSpPr>
            <a:spLocks noGrp="1"/>
          </p:cNvSpPr>
          <p:nvPr>
            <p:ph type="ftr" sz="quarter" idx="11"/>
          </p:nvPr>
        </p:nvSpPr>
        <p:spPr/>
        <p:txBody>
          <a:bodyPr/>
          <a:lstStyle/>
          <a:p>
            <a:r>
              <a:rPr lang="en-US" smtClean="0"/>
              <a:t>Lesson 1: Cloud Computing and AWS Overview</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D983F2-CB39-4E55-8D3D-E56E1D82FD10}" type="datetime1">
              <a:rPr lang="en-US" smtClean="0"/>
              <a:t>5/30/2017</a:t>
            </a:fld>
            <a:endParaRPr lang="en-US" dirty="0"/>
          </a:p>
        </p:txBody>
      </p:sp>
      <p:sp>
        <p:nvSpPr>
          <p:cNvPr id="6" name="Footer Placeholder 5"/>
          <p:cNvSpPr>
            <a:spLocks noGrp="1"/>
          </p:cNvSpPr>
          <p:nvPr>
            <p:ph type="ftr" sz="quarter" idx="11"/>
          </p:nvPr>
        </p:nvSpPr>
        <p:spPr/>
        <p:txBody>
          <a:bodyPr/>
          <a:lstStyle/>
          <a:p>
            <a:r>
              <a:rPr lang="en-US" smtClean="0"/>
              <a:t>Lesson 1: Cloud Computing and AWS Overview</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4543C077-07B5-484F-B108-76CA5CECA42B}" type="datetime1">
              <a:rPr lang="en-US" smtClean="0"/>
              <a:t>5/30/2017</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Lesson 1: Cloud Computing and AWS Overview</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3.ca-central-1.amazonaws.com/ignis01/awsTraining/aws101.pptx" TargetMode="External"/><Relationship Id="rId2" Type="http://schemas.openxmlformats.org/officeDocument/2006/relationships/hyperlink" Target="mailto:yiliang.dong@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Amazon Web Services 101</a:t>
            </a:r>
          </a:p>
        </p:txBody>
      </p:sp>
      <p:sp>
        <p:nvSpPr>
          <p:cNvPr id="3" name="Subtitle 2"/>
          <p:cNvSpPr>
            <a:spLocks noGrp="1"/>
          </p:cNvSpPr>
          <p:nvPr>
            <p:ph type="subTitle" idx="1"/>
          </p:nvPr>
        </p:nvSpPr>
        <p:spPr/>
        <p:txBody>
          <a:bodyPr/>
          <a:lstStyle/>
          <a:p>
            <a:endParaRPr lang="en-CA"/>
          </a:p>
        </p:txBody>
      </p:sp>
      <p:sp>
        <p:nvSpPr>
          <p:cNvPr id="4" name="Footer Placeholder 3"/>
          <p:cNvSpPr>
            <a:spLocks noGrp="1"/>
          </p:cNvSpPr>
          <p:nvPr>
            <p:ph type="ftr" sz="quarter" idx="11"/>
          </p:nvPr>
        </p:nvSpPr>
        <p:spPr/>
        <p:txBody>
          <a:bodyPr/>
          <a:lstStyle/>
          <a:p>
            <a:r>
              <a:rPr lang="en-US" smtClean="0"/>
              <a:t>Lesson 1: Cloud Computing and AWS Overview</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70580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Management – Permissions	</a:t>
            </a:r>
            <a:endParaRPr lang="en-US" dirty="0"/>
          </a:p>
        </p:txBody>
      </p:sp>
      <p:sp>
        <p:nvSpPr>
          <p:cNvPr id="3" name="Content Placeholder 2"/>
          <p:cNvSpPr>
            <a:spLocks noGrp="1"/>
          </p:cNvSpPr>
          <p:nvPr>
            <p:ph idx="1"/>
          </p:nvPr>
        </p:nvSpPr>
        <p:spPr>
          <a:xfrm>
            <a:off x="609600" y="1600200"/>
            <a:ext cx="7344229" cy="4876800"/>
          </a:xfrm>
        </p:spPr>
        <p:txBody>
          <a:bodyPr/>
          <a:lstStyle/>
          <a:p>
            <a:r>
              <a:rPr lang="en-US" dirty="0" smtClean="0"/>
              <a:t>Permissions let you specify who has access to AWS resources and what actions they can perform on those resources.’</a:t>
            </a:r>
          </a:p>
          <a:p>
            <a:pPr lvl="1"/>
            <a:r>
              <a:rPr lang="en-US" dirty="0" smtClean="0"/>
              <a:t>Identity-based or IAM permissions are attached to an IAM user, group, or role and let you specify what that user, group, or role can do</a:t>
            </a:r>
          </a:p>
          <a:p>
            <a:pPr lvl="1"/>
            <a:r>
              <a:rPr lang="en-US" dirty="0" smtClean="0"/>
              <a:t>Resource-based permissions are attached to a resource (S3 buckets, Glacier vaults, SNS topics, SQS queues and AWS key management Service), let you specify who has access to the resources and what actions can be performed on.</a:t>
            </a:r>
            <a:endParaRPr lang="en-US" dirty="0"/>
          </a:p>
        </p:txBody>
      </p:sp>
      <p:sp>
        <p:nvSpPr>
          <p:cNvPr id="4" name="Footer Placeholder 3"/>
          <p:cNvSpPr>
            <a:spLocks noGrp="1"/>
          </p:cNvSpPr>
          <p:nvPr>
            <p:ph type="ftr" sz="quarter" idx="11"/>
          </p:nvPr>
        </p:nvSpPr>
        <p:spPr/>
        <p:txBody>
          <a:bodyPr/>
          <a:lstStyle/>
          <a:p>
            <a:r>
              <a:rPr lang="en-US" smtClean="0"/>
              <a:t>Lesson 1: Cloud Computing and AWS Overview</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7936" y="1458233"/>
            <a:ext cx="377190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806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Management - Policies</a:t>
            </a:r>
            <a:endParaRPr lang="en-US" dirty="0"/>
          </a:p>
        </p:txBody>
      </p:sp>
      <p:sp>
        <p:nvSpPr>
          <p:cNvPr id="3" name="Content Placeholder 2"/>
          <p:cNvSpPr>
            <a:spLocks noGrp="1"/>
          </p:cNvSpPr>
          <p:nvPr>
            <p:ph idx="1"/>
          </p:nvPr>
        </p:nvSpPr>
        <p:spPr/>
        <p:txBody>
          <a:bodyPr>
            <a:normAutofit lnSpcReduction="10000"/>
          </a:bodyPr>
          <a:lstStyle/>
          <a:p>
            <a:r>
              <a:rPr lang="en-US" dirty="0" smtClean="0"/>
              <a:t>A policy is a document that formally states one or more permissions</a:t>
            </a:r>
          </a:p>
          <a:p>
            <a:r>
              <a:rPr lang="en-US" dirty="0" smtClean="0"/>
              <a:t>Create using JSON format</a:t>
            </a:r>
          </a:p>
          <a:p>
            <a:r>
              <a:rPr lang="en-US" dirty="0" smtClean="0"/>
              <a:t>A policy basically specifies</a:t>
            </a:r>
          </a:p>
          <a:p>
            <a:pPr lvl="1"/>
            <a:r>
              <a:rPr lang="en-US" dirty="0" smtClean="0"/>
              <a:t>Action: What action you will allow</a:t>
            </a:r>
          </a:p>
          <a:p>
            <a:pPr lvl="1"/>
            <a:r>
              <a:rPr lang="en-US" dirty="0" smtClean="0"/>
              <a:t>Resources: Which resources you allow the action on</a:t>
            </a:r>
          </a:p>
          <a:p>
            <a:pPr lvl="1"/>
            <a:r>
              <a:rPr lang="en-US" dirty="0" smtClean="0"/>
              <a:t>Effect : What the effect will be when the user request access (allow or deny)</a:t>
            </a:r>
          </a:p>
          <a:p>
            <a:pPr marL="274320" lvl="1" indent="0">
              <a:buNone/>
            </a:pPr>
            <a:r>
              <a:rPr lang="en-US" sz="1800" i="1" dirty="0"/>
              <a:t>{</a:t>
            </a:r>
          </a:p>
          <a:p>
            <a:pPr marL="274320" lvl="1" indent="0">
              <a:buNone/>
            </a:pPr>
            <a:r>
              <a:rPr lang="en-US" sz="1800" i="1" dirty="0"/>
              <a:t>  "Version": "2012-10-17",</a:t>
            </a:r>
          </a:p>
          <a:p>
            <a:pPr marL="274320" lvl="1" indent="0">
              <a:buNone/>
            </a:pPr>
            <a:r>
              <a:rPr lang="en-US" sz="1800" i="1" dirty="0"/>
              <a:t>  "Statement": {</a:t>
            </a:r>
          </a:p>
          <a:p>
            <a:pPr marL="274320" lvl="1" indent="0">
              <a:buNone/>
            </a:pPr>
            <a:r>
              <a:rPr lang="en-US" sz="1800" i="1" dirty="0"/>
              <a:t>    "Effect": "Allow",</a:t>
            </a:r>
          </a:p>
          <a:p>
            <a:pPr marL="274320" lvl="1" indent="0">
              <a:buNone/>
            </a:pPr>
            <a:r>
              <a:rPr lang="en-US" sz="1800" i="1" dirty="0"/>
              <a:t>    "Action": "s3:ListBucket",</a:t>
            </a:r>
          </a:p>
          <a:p>
            <a:pPr marL="274320" lvl="1" indent="0">
              <a:buNone/>
            </a:pPr>
            <a:r>
              <a:rPr lang="en-US" sz="1800" i="1" dirty="0"/>
              <a:t>    "Resource": "arn:aws:s3:::</a:t>
            </a:r>
            <a:r>
              <a:rPr lang="en-US" sz="1800" i="1" dirty="0" err="1"/>
              <a:t>example_bucket</a:t>
            </a:r>
            <a:r>
              <a:rPr lang="en-US" sz="1800" i="1" dirty="0"/>
              <a:t>"</a:t>
            </a:r>
          </a:p>
          <a:p>
            <a:pPr marL="274320" lvl="1" indent="0">
              <a:buNone/>
            </a:pPr>
            <a:r>
              <a:rPr lang="en-US" sz="1800" i="1" dirty="0"/>
              <a:t>  }</a:t>
            </a:r>
          </a:p>
          <a:p>
            <a:pPr marL="274320" lvl="1" indent="0">
              <a:buNone/>
            </a:pPr>
            <a:r>
              <a:rPr lang="en-US" sz="1800" i="1" dirty="0"/>
              <a:t>}</a:t>
            </a:r>
          </a:p>
        </p:txBody>
      </p:sp>
      <p:sp>
        <p:nvSpPr>
          <p:cNvPr id="4" name="Footer Placeholder 3"/>
          <p:cNvSpPr>
            <a:spLocks noGrp="1"/>
          </p:cNvSpPr>
          <p:nvPr>
            <p:ph type="ftr" sz="quarter" idx="11"/>
          </p:nvPr>
        </p:nvSpPr>
        <p:spPr/>
        <p:txBody>
          <a:bodyPr/>
          <a:lstStyle/>
          <a:p>
            <a:r>
              <a:rPr lang="en-US" smtClean="0"/>
              <a:t>Lesson 1: Cloud Computing and AWS Overview</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0058" y="3918857"/>
            <a:ext cx="4354286"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934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Federation</a:t>
            </a:r>
            <a:endParaRPr lang="en-US" dirty="0"/>
          </a:p>
        </p:txBody>
      </p:sp>
      <p:sp>
        <p:nvSpPr>
          <p:cNvPr id="3" name="Content Placeholder 2"/>
          <p:cNvSpPr>
            <a:spLocks noGrp="1"/>
          </p:cNvSpPr>
          <p:nvPr>
            <p:ph idx="1"/>
          </p:nvPr>
        </p:nvSpPr>
        <p:spPr/>
        <p:txBody>
          <a:bodyPr/>
          <a:lstStyle/>
          <a:p>
            <a:r>
              <a:rPr lang="en-US" dirty="0" smtClean="0"/>
              <a:t>You can manage your user identities in an external system outside if AWS and grant users who sign in from those systems access to perform AWS tasks and access AWS resources</a:t>
            </a:r>
          </a:p>
          <a:p>
            <a:pPr lvl="1"/>
            <a:r>
              <a:rPr lang="en-US" dirty="0" smtClean="0"/>
              <a:t>Enterprise Identity Federation – authenticate users in a organization’s network and then provide those users access to AWS without creating new AWS identities and entering user name and password</a:t>
            </a:r>
          </a:p>
          <a:p>
            <a:pPr lvl="1"/>
            <a:r>
              <a:rPr lang="en-US" dirty="0" smtClean="0"/>
              <a:t>Web Identity Federation – Let users sign in using a well-known third party provider such as Login with Amazon, Facebook, Google or any OpenID Connect 2.0 compatible provider and exchange for temporary permissions to use resources in AWS</a:t>
            </a:r>
            <a:endParaRPr lang="en-US" dirty="0"/>
          </a:p>
        </p:txBody>
      </p:sp>
      <p:sp>
        <p:nvSpPr>
          <p:cNvPr id="4" name="Footer Placeholder 3"/>
          <p:cNvSpPr>
            <a:spLocks noGrp="1"/>
          </p:cNvSpPr>
          <p:nvPr>
            <p:ph type="ftr" sz="quarter" idx="11"/>
          </p:nvPr>
        </p:nvSpPr>
        <p:spPr/>
        <p:txBody>
          <a:bodyPr/>
          <a:lstStyle/>
          <a:p>
            <a:r>
              <a:rPr lang="en-US" smtClean="0"/>
              <a:t>Lesson 1: Cloud Computing and AWS Overview</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31399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Federation</a:t>
            </a:r>
            <a:endParaRPr lang="en-US" dirty="0"/>
          </a:p>
        </p:txBody>
      </p:sp>
      <p:sp>
        <p:nvSpPr>
          <p:cNvPr id="4" name="Footer Placeholder 3"/>
          <p:cNvSpPr>
            <a:spLocks noGrp="1"/>
          </p:cNvSpPr>
          <p:nvPr>
            <p:ph type="ftr" sz="quarter" idx="11"/>
          </p:nvPr>
        </p:nvSpPr>
        <p:spPr/>
        <p:txBody>
          <a:bodyPr/>
          <a:lstStyle/>
          <a:p>
            <a:r>
              <a:rPr lang="en-US" smtClean="0"/>
              <a:t>Lesson 1: Cloud Computing and AWS Overview</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pic>
        <p:nvPicPr>
          <p:cNvPr id="3074" name="Picture 2" descr="&#10;          Getting temporary security credentials based on a SAML assertion&#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888" y="2168071"/>
            <a:ext cx="8048625" cy="45243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27314" y="1679638"/>
            <a:ext cx="5849258" cy="369332"/>
          </a:xfrm>
          <a:prstGeom prst="rect">
            <a:avLst/>
          </a:prstGeom>
          <a:noFill/>
        </p:spPr>
        <p:txBody>
          <a:bodyPr wrap="square" rtlCol="0">
            <a:spAutoFit/>
          </a:bodyPr>
          <a:lstStyle/>
          <a:p>
            <a:r>
              <a:rPr lang="en-US" b="1" dirty="0" smtClean="0"/>
              <a:t>Enterprise Identity Federation</a:t>
            </a:r>
            <a:endParaRPr lang="en-US" b="1" dirty="0"/>
          </a:p>
        </p:txBody>
      </p:sp>
    </p:spTree>
    <p:extLst>
      <p:ext uri="{BB962C8B-B14F-4D97-AF65-F5344CB8AC3E}">
        <p14:creationId xmlns:p14="http://schemas.microsoft.com/office/powerpoint/2010/main" val="259496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Federation</a:t>
            </a:r>
            <a:endParaRPr lang="en-US" dirty="0"/>
          </a:p>
        </p:txBody>
      </p:sp>
      <p:sp>
        <p:nvSpPr>
          <p:cNvPr id="4" name="Footer Placeholder 3"/>
          <p:cNvSpPr>
            <a:spLocks noGrp="1"/>
          </p:cNvSpPr>
          <p:nvPr>
            <p:ph type="ftr" sz="quarter" idx="11"/>
          </p:nvPr>
        </p:nvSpPr>
        <p:spPr/>
        <p:txBody>
          <a:bodyPr/>
          <a:lstStyle/>
          <a:p>
            <a:r>
              <a:rPr lang="en-US" smtClean="0"/>
              <a:t>Lesson 1: Cloud Computing and AWS Overview</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sp>
        <p:nvSpPr>
          <p:cNvPr id="7" name="TextBox 6"/>
          <p:cNvSpPr txBox="1"/>
          <p:nvPr/>
        </p:nvSpPr>
        <p:spPr>
          <a:xfrm>
            <a:off x="827314" y="1679638"/>
            <a:ext cx="5849258" cy="369332"/>
          </a:xfrm>
          <a:prstGeom prst="rect">
            <a:avLst/>
          </a:prstGeom>
          <a:noFill/>
        </p:spPr>
        <p:txBody>
          <a:bodyPr wrap="square" rtlCol="0">
            <a:spAutoFit/>
          </a:bodyPr>
          <a:lstStyle/>
          <a:p>
            <a:r>
              <a:rPr lang="en-US" b="1" dirty="0" smtClean="0"/>
              <a:t>Web  Identity Federation</a:t>
            </a:r>
            <a:endParaRPr lang="en-US" b="1" dirty="0"/>
          </a:p>
        </p:txBody>
      </p:sp>
      <p:pic>
        <p:nvPicPr>
          <p:cNvPr id="4098" name="Picture 2" descr="&#10;      Sample workflow using Amazon Cognito to federate users for a mobile application&#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4" y="2222047"/>
            <a:ext cx="760095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20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Lab 1: Set Up MFA and Create Users, Groups, Roles and Permissions </a:t>
            </a:r>
            <a:endParaRPr lang="en-US" dirty="0"/>
          </a:p>
        </p:txBody>
      </p:sp>
      <p:sp>
        <p:nvSpPr>
          <p:cNvPr id="6" name="Subtitle 5"/>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Lesson 1: Cloud Computing and AWS Overview</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6421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About Me	</a:t>
            </a:r>
            <a:endParaRPr lang="en-CA" dirty="0"/>
          </a:p>
        </p:txBody>
      </p:sp>
      <p:sp>
        <p:nvSpPr>
          <p:cNvPr id="3" name="Content Placeholder 2"/>
          <p:cNvSpPr>
            <a:spLocks noGrp="1"/>
          </p:cNvSpPr>
          <p:nvPr>
            <p:ph idx="1"/>
          </p:nvPr>
        </p:nvSpPr>
        <p:spPr/>
        <p:txBody>
          <a:bodyPr/>
          <a:lstStyle/>
          <a:p>
            <a:r>
              <a:rPr lang="en-CA" dirty="0" smtClean="0"/>
              <a:t>My Name: Yi Liang Dong </a:t>
            </a:r>
          </a:p>
          <a:p>
            <a:r>
              <a:rPr lang="en-CA" dirty="0" smtClean="0"/>
              <a:t>My Job: Senior Solution Architect at BMO</a:t>
            </a:r>
          </a:p>
          <a:p>
            <a:r>
              <a:rPr lang="en-CA" dirty="0" smtClean="0"/>
              <a:t>Email: </a:t>
            </a:r>
            <a:r>
              <a:rPr lang="en-CA" dirty="0" smtClean="0">
                <a:hlinkClick r:id="rId2"/>
              </a:rPr>
              <a:t>yiliang.dong@gmail.com</a:t>
            </a:r>
            <a:endParaRPr lang="en-CA" dirty="0" smtClean="0"/>
          </a:p>
          <a:p>
            <a:r>
              <a:rPr lang="en-CA" dirty="0" err="1" smtClean="0"/>
              <a:t>Wechat</a:t>
            </a:r>
            <a:r>
              <a:rPr lang="en-CA" dirty="0" smtClean="0"/>
              <a:t> ID: </a:t>
            </a:r>
            <a:r>
              <a:rPr lang="en-CA" dirty="0" err="1" smtClean="0"/>
              <a:t>eman_dyl</a:t>
            </a:r>
            <a:endParaRPr lang="en-CA" dirty="0" smtClean="0"/>
          </a:p>
          <a:p>
            <a:r>
              <a:rPr lang="en-CA" dirty="0" smtClean="0"/>
              <a:t>PPT Download Link:</a:t>
            </a:r>
          </a:p>
          <a:p>
            <a:pPr marL="274320" lvl="1" indent="0">
              <a:buNone/>
            </a:pPr>
            <a:r>
              <a:rPr lang="en-CA" u="sng" dirty="0" smtClean="0">
                <a:hlinkClick r:id="rId3"/>
              </a:rPr>
              <a:t>https</a:t>
            </a:r>
            <a:r>
              <a:rPr lang="en-CA" u="sng" dirty="0">
                <a:hlinkClick r:id="rId3"/>
              </a:rPr>
              <a:t>://s3.ca-central-1.amazonaws.com/ignis01/awsTraining/aws101.pptx</a:t>
            </a:r>
            <a:endParaRPr lang="en-CA" dirty="0" smtClean="0"/>
          </a:p>
        </p:txBody>
      </p:sp>
      <p:sp>
        <p:nvSpPr>
          <p:cNvPr id="4" name="Footer Placeholder 3"/>
          <p:cNvSpPr>
            <a:spLocks noGrp="1"/>
          </p:cNvSpPr>
          <p:nvPr>
            <p:ph type="ftr" sz="quarter" idx="11"/>
          </p:nvPr>
        </p:nvSpPr>
        <p:spPr/>
        <p:txBody>
          <a:bodyPr/>
          <a:lstStyle/>
          <a:p>
            <a:r>
              <a:rPr lang="en-US" smtClean="0"/>
              <a:t>Lesson 1: Cloud Computing and AWS Overview</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39772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 Agenda</a:t>
            </a:r>
            <a:endParaRPr lang="en-CA" dirty="0"/>
          </a:p>
        </p:txBody>
      </p:sp>
      <p:sp>
        <p:nvSpPr>
          <p:cNvPr id="3" name="Content Placeholder 2"/>
          <p:cNvSpPr>
            <a:spLocks noGrp="1"/>
          </p:cNvSpPr>
          <p:nvPr>
            <p:ph idx="1"/>
          </p:nvPr>
        </p:nvSpPr>
        <p:spPr/>
        <p:txBody>
          <a:bodyPr>
            <a:normAutofit/>
          </a:bodyPr>
          <a:lstStyle/>
          <a:p>
            <a:r>
              <a:rPr lang="en-CA" sz="2800" dirty="0"/>
              <a:t>Lesson 1: Cloud Computing and AWS Overview</a:t>
            </a:r>
          </a:p>
          <a:p>
            <a:r>
              <a:rPr lang="en-CA" sz="2800" dirty="0"/>
              <a:t>Lesson 2: IAM and S3</a:t>
            </a:r>
          </a:p>
          <a:p>
            <a:r>
              <a:rPr lang="en-CA" sz="2800" dirty="0"/>
              <a:t>Lesson 3: EC2 Part 1</a:t>
            </a:r>
          </a:p>
          <a:p>
            <a:r>
              <a:rPr lang="en-CA" sz="2800" dirty="0"/>
              <a:t>Lesson 4: EC2 Part 2</a:t>
            </a:r>
          </a:p>
          <a:p>
            <a:r>
              <a:rPr lang="en-CA" sz="2800" dirty="0"/>
              <a:t>Lesson 5: AWS </a:t>
            </a:r>
            <a:r>
              <a:rPr lang="en-CA" sz="2800" smtClean="0"/>
              <a:t>Database Services </a:t>
            </a:r>
            <a:endParaRPr lang="en-CA" sz="2800" dirty="0"/>
          </a:p>
          <a:p>
            <a:r>
              <a:rPr lang="en-CA" sz="2800" dirty="0"/>
              <a:t>Lesson 6: VPC</a:t>
            </a:r>
          </a:p>
          <a:p>
            <a:r>
              <a:rPr lang="en-CA" sz="2800" dirty="0"/>
              <a:t>Lesson 7: Route 53 and Application Services </a:t>
            </a:r>
          </a:p>
          <a:p>
            <a:r>
              <a:rPr lang="en-CA" sz="2800" dirty="0"/>
              <a:t>Lesson 8: Put it all together</a:t>
            </a:r>
          </a:p>
        </p:txBody>
      </p:sp>
      <p:sp>
        <p:nvSpPr>
          <p:cNvPr id="4" name="Footer Placeholder 3"/>
          <p:cNvSpPr>
            <a:spLocks noGrp="1"/>
          </p:cNvSpPr>
          <p:nvPr>
            <p:ph type="ftr" sz="quarter" idx="11"/>
          </p:nvPr>
        </p:nvSpPr>
        <p:spPr/>
        <p:txBody>
          <a:bodyPr/>
          <a:lstStyle/>
          <a:p>
            <a:r>
              <a:rPr lang="en-US" smtClean="0"/>
              <a:t>Lesson 1: Cloud Computing and AWS Overview</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80737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Lesson 2: IAM and S3</a:t>
            </a:r>
            <a:endParaRPr lang="en-CA" dirty="0"/>
          </a:p>
        </p:txBody>
      </p:sp>
      <p:sp>
        <p:nvSpPr>
          <p:cNvPr id="6" name="Subtitle 5"/>
          <p:cNvSpPr>
            <a:spLocks noGrp="1"/>
          </p:cNvSpPr>
          <p:nvPr>
            <p:ph type="subTitle" idx="1"/>
          </p:nvPr>
        </p:nvSpPr>
        <p:spPr/>
        <p:txBody>
          <a:bodyPr/>
          <a:lstStyle/>
          <a:p>
            <a:endParaRPr lang="en-CA"/>
          </a:p>
        </p:txBody>
      </p:sp>
      <p:sp>
        <p:nvSpPr>
          <p:cNvPr id="4" name="Footer Placeholder 3"/>
          <p:cNvSpPr>
            <a:spLocks noGrp="1"/>
          </p:cNvSpPr>
          <p:nvPr>
            <p:ph type="ftr" sz="quarter" idx="11"/>
          </p:nvPr>
        </p:nvSpPr>
        <p:spPr/>
        <p:txBody>
          <a:bodyPr/>
          <a:lstStyle/>
          <a:p>
            <a:r>
              <a:rPr lang="en-US" smtClean="0"/>
              <a:t>Lesson 1: Cloud Computing and AWS Overview</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65855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Agenda	</a:t>
            </a:r>
            <a:endParaRPr lang="en-CA" dirty="0"/>
          </a:p>
        </p:txBody>
      </p:sp>
      <p:sp>
        <p:nvSpPr>
          <p:cNvPr id="3" name="Content Placeholder 2"/>
          <p:cNvSpPr>
            <a:spLocks noGrp="1"/>
          </p:cNvSpPr>
          <p:nvPr>
            <p:ph idx="1"/>
          </p:nvPr>
        </p:nvSpPr>
        <p:spPr/>
        <p:txBody>
          <a:bodyPr numCol="2">
            <a:normAutofit fontScale="92500" lnSpcReduction="10000"/>
          </a:bodyPr>
          <a:lstStyle/>
          <a:p>
            <a:r>
              <a:rPr lang="en-CA" dirty="0" smtClean="0"/>
              <a:t>IAM Overview</a:t>
            </a:r>
            <a:endParaRPr lang="en-CA" dirty="0"/>
          </a:p>
          <a:p>
            <a:r>
              <a:rPr lang="en-CA" dirty="0" smtClean="0"/>
              <a:t>Identity Management 101</a:t>
            </a:r>
          </a:p>
          <a:p>
            <a:pPr lvl="1"/>
            <a:r>
              <a:rPr lang="en-CA" dirty="0" smtClean="0"/>
              <a:t>Users</a:t>
            </a:r>
          </a:p>
          <a:p>
            <a:pPr lvl="1"/>
            <a:r>
              <a:rPr lang="en-CA" dirty="0" smtClean="0"/>
              <a:t>Groups</a:t>
            </a:r>
          </a:p>
          <a:p>
            <a:pPr lvl="1"/>
            <a:r>
              <a:rPr lang="en-CA" dirty="0" smtClean="0"/>
              <a:t>Roles</a:t>
            </a:r>
          </a:p>
          <a:p>
            <a:pPr lvl="1"/>
            <a:r>
              <a:rPr lang="en-CA" dirty="0" smtClean="0"/>
              <a:t>Temporary Security Credentials</a:t>
            </a:r>
          </a:p>
          <a:p>
            <a:r>
              <a:rPr lang="en-CA" dirty="0" smtClean="0"/>
              <a:t>Access Management 101</a:t>
            </a:r>
          </a:p>
          <a:p>
            <a:pPr lvl="1"/>
            <a:r>
              <a:rPr lang="en-CA" dirty="0" smtClean="0"/>
              <a:t>Permissions</a:t>
            </a:r>
          </a:p>
          <a:p>
            <a:pPr lvl="1"/>
            <a:r>
              <a:rPr lang="en-CA" dirty="0" smtClean="0"/>
              <a:t>Polices</a:t>
            </a:r>
          </a:p>
          <a:p>
            <a:r>
              <a:rPr lang="en-CA" dirty="0" smtClean="0"/>
              <a:t>Lab 1: Set up Users with MFA and </a:t>
            </a:r>
            <a:r>
              <a:rPr lang="en-CA" dirty="0" smtClean="0"/>
              <a:t>Create User, Group, Roles and Permissions</a:t>
            </a:r>
            <a:endParaRPr lang="en-CA" dirty="0" smtClean="0"/>
          </a:p>
          <a:p>
            <a:endParaRPr lang="en-CA" dirty="0" smtClean="0"/>
          </a:p>
          <a:p>
            <a:endParaRPr lang="en-CA" dirty="0"/>
          </a:p>
          <a:p>
            <a:endParaRPr lang="en-CA" dirty="0" smtClean="0"/>
          </a:p>
          <a:p>
            <a:r>
              <a:rPr lang="en-CA" dirty="0" smtClean="0"/>
              <a:t>S3 101</a:t>
            </a:r>
          </a:p>
          <a:p>
            <a:pPr lvl="1"/>
            <a:r>
              <a:rPr lang="en-CA" dirty="0" smtClean="0"/>
              <a:t>Buckets, Folders and Objects</a:t>
            </a:r>
          </a:p>
          <a:p>
            <a:pPr lvl="1"/>
            <a:r>
              <a:rPr lang="en-CA" dirty="0" smtClean="0"/>
              <a:t>Consistency Model</a:t>
            </a:r>
          </a:p>
          <a:p>
            <a:pPr lvl="1"/>
            <a:r>
              <a:rPr lang="en-CA" dirty="0" smtClean="0"/>
              <a:t>Cross Region Replication</a:t>
            </a:r>
          </a:p>
          <a:p>
            <a:pPr lvl="1"/>
            <a:r>
              <a:rPr lang="en-CA" dirty="0" smtClean="0"/>
              <a:t>S3 Security and Encryption</a:t>
            </a:r>
          </a:p>
          <a:p>
            <a:pPr lvl="1"/>
            <a:r>
              <a:rPr lang="en-CA" dirty="0" smtClean="0"/>
              <a:t>Lifecycle Management and Glacier</a:t>
            </a:r>
          </a:p>
          <a:p>
            <a:r>
              <a:rPr lang="en-CA" dirty="0" smtClean="0"/>
              <a:t>Cloud Front CDN</a:t>
            </a:r>
          </a:p>
          <a:p>
            <a:pPr lvl="1"/>
            <a:r>
              <a:rPr lang="en-CA" dirty="0" smtClean="0"/>
              <a:t>Cloud Front Overview </a:t>
            </a:r>
          </a:p>
          <a:p>
            <a:pPr lvl="1"/>
            <a:r>
              <a:rPr lang="en-CA" dirty="0" smtClean="0"/>
              <a:t>Create a Cloud Front CDN</a:t>
            </a:r>
          </a:p>
          <a:p>
            <a:r>
              <a:rPr lang="en-CA" dirty="0" smtClean="0"/>
              <a:t>Storage Gateway and Snowball</a:t>
            </a:r>
          </a:p>
          <a:p>
            <a:r>
              <a:rPr lang="en-CA" dirty="0" smtClean="0"/>
              <a:t>Lab2: Create a static Website with S3</a:t>
            </a:r>
          </a:p>
          <a:p>
            <a:pPr lvl="1"/>
            <a:endParaRPr lang="en-CA" dirty="0" smtClean="0"/>
          </a:p>
          <a:p>
            <a:pPr lvl="1"/>
            <a:endParaRPr lang="en-CA" dirty="0"/>
          </a:p>
        </p:txBody>
      </p:sp>
      <p:sp>
        <p:nvSpPr>
          <p:cNvPr id="4" name="Footer Placeholder 3"/>
          <p:cNvSpPr>
            <a:spLocks noGrp="1"/>
          </p:cNvSpPr>
          <p:nvPr>
            <p:ph type="ftr" sz="quarter" idx="11"/>
          </p:nvPr>
        </p:nvSpPr>
        <p:spPr/>
        <p:txBody>
          <a:bodyPr/>
          <a:lstStyle/>
          <a:p>
            <a:r>
              <a:rPr lang="en-US" smtClean="0"/>
              <a:t>Lesson 1: Cloud Computing and AWS Overview</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40445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 Overview</a:t>
            </a:r>
            <a:endParaRPr lang="en-US" dirty="0"/>
          </a:p>
        </p:txBody>
      </p:sp>
      <p:sp>
        <p:nvSpPr>
          <p:cNvPr id="3" name="Content Placeholder 2"/>
          <p:cNvSpPr>
            <a:spLocks noGrp="1"/>
          </p:cNvSpPr>
          <p:nvPr>
            <p:ph idx="1"/>
          </p:nvPr>
        </p:nvSpPr>
        <p:spPr>
          <a:xfrm>
            <a:off x="609600" y="1600200"/>
            <a:ext cx="10972800" cy="5090886"/>
          </a:xfrm>
        </p:spPr>
        <p:txBody>
          <a:bodyPr>
            <a:normAutofit lnSpcReduction="10000"/>
          </a:bodyPr>
          <a:lstStyle/>
          <a:p>
            <a:r>
              <a:rPr lang="en-US" dirty="0" smtClean="0"/>
              <a:t>What is IAM</a:t>
            </a:r>
          </a:p>
          <a:p>
            <a:pPr lvl="1"/>
            <a:r>
              <a:rPr lang="en-US" dirty="0" smtClean="0"/>
              <a:t>AWS IAM manages Users and their level of access to AWS console.</a:t>
            </a:r>
          </a:p>
          <a:p>
            <a:r>
              <a:rPr lang="en-US" dirty="0" smtClean="0"/>
              <a:t>IAM essentials</a:t>
            </a:r>
          </a:p>
          <a:p>
            <a:pPr lvl="1"/>
            <a:r>
              <a:rPr lang="en-US" dirty="0" smtClean="0"/>
              <a:t>IAM is global</a:t>
            </a:r>
          </a:p>
          <a:p>
            <a:pPr lvl="1"/>
            <a:r>
              <a:rPr lang="en-US" dirty="0" smtClean="0"/>
              <a:t>IAM is Completely </a:t>
            </a:r>
            <a:r>
              <a:rPr lang="en-US" dirty="0" smtClean="0"/>
              <a:t>free</a:t>
            </a:r>
          </a:p>
          <a:p>
            <a:pPr lvl="1"/>
            <a:r>
              <a:rPr lang="en-US" dirty="0" smtClean="0"/>
              <a:t>Centralized control of your AWS account</a:t>
            </a:r>
          </a:p>
          <a:p>
            <a:pPr lvl="1"/>
            <a:r>
              <a:rPr lang="en-US" dirty="0" smtClean="0"/>
              <a:t>Shared Access to your AWS account</a:t>
            </a:r>
          </a:p>
          <a:p>
            <a:pPr lvl="1"/>
            <a:r>
              <a:rPr lang="en-US" dirty="0" smtClean="0"/>
              <a:t>Granular Permissions</a:t>
            </a:r>
          </a:p>
          <a:p>
            <a:pPr lvl="1"/>
            <a:r>
              <a:rPr lang="en-US" dirty="0" smtClean="0"/>
              <a:t>Identity Federation (Including Active Directory, Facebook, </a:t>
            </a:r>
            <a:r>
              <a:rPr lang="en-US" dirty="0" err="1" smtClean="0"/>
              <a:t>Linkedin</a:t>
            </a:r>
            <a:r>
              <a:rPr lang="en-US" dirty="0" smtClean="0"/>
              <a:t> </a:t>
            </a:r>
            <a:r>
              <a:rPr lang="en-US" dirty="0" err="1" smtClean="0"/>
              <a:t>etc</a:t>
            </a:r>
            <a:r>
              <a:rPr lang="en-US" dirty="0" smtClean="0"/>
              <a:t>)</a:t>
            </a:r>
          </a:p>
          <a:p>
            <a:pPr lvl="1"/>
            <a:r>
              <a:rPr lang="en-US" dirty="0" smtClean="0"/>
              <a:t>Multifactor Authentication (MFA)</a:t>
            </a:r>
          </a:p>
          <a:p>
            <a:pPr lvl="1"/>
            <a:r>
              <a:rPr lang="en-US" dirty="0" smtClean="0"/>
              <a:t>Provide temporary access for users/devices and services where necessary</a:t>
            </a:r>
          </a:p>
          <a:p>
            <a:pPr lvl="1"/>
            <a:r>
              <a:rPr lang="en-US" dirty="0" smtClean="0"/>
              <a:t>Set up password rotation policy</a:t>
            </a:r>
          </a:p>
          <a:p>
            <a:pPr lvl="1"/>
            <a:r>
              <a:rPr lang="en-US" dirty="0" smtClean="0"/>
              <a:t>Integrate with many different AWS services</a:t>
            </a:r>
          </a:p>
          <a:p>
            <a:pPr lvl="1"/>
            <a:r>
              <a:rPr lang="en-US" dirty="0" smtClean="0"/>
              <a:t>Supports PCI DSS compliance</a:t>
            </a:r>
            <a:endParaRPr lang="en-US" dirty="0"/>
          </a:p>
        </p:txBody>
      </p:sp>
      <p:sp>
        <p:nvSpPr>
          <p:cNvPr id="4" name="Footer Placeholder 3"/>
          <p:cNvSpPr>
            <a:spLocks noGrp="1"/>
          </p:cNvSpPr>
          <p:nvPr>
            <p:ph type="ftr" sz="quarter" idx="11"/>
          </p:nvPr>
        </p:nvSpPr>
        <p:spPr/>
        <p:txBody>
          <a:bodyPr/>
          <a:lstStyle/>
          <a:p>
            <a:r>
              <a:rPr lang="en-US" smtClean="0"/>
              <a:t>Lesson 1: Cloud Computing and AWS Overview</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62002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Management - Users</a:t>
            </a:r>
            <a:endParaRPr lang="en-US" dirty="0"/>
          </a:p>
        </p:txBody>
      </p:sp>
      <p:sp>
        <p:nvSpPr>
          <p:cNvPr id="3" name="Content Placeholder 2"/>
          <p:cNvSpPr>
            <a:spLocks noGrp="1"/>
          </p:cNvSpPr>
          <p:nvPr>
            <p:ph idx="1"/>
          </p:nvPr>
        </p:nvSpPr>
        <p:spPr>
          <a:xfrm>
            <a:off x="609600" y="1600200"/>
            <a:ext cx="10972800" cy="5090886"/>
          </a:xfrm>
        </p:spPr>
        <p:txBody>
          <a:bodyPr>
            <a:normAutofit fontScale="77500" lnSpcReduction="20000"/>
          </a:bodyPr>
          <a:lstStyle/>
          <a:p>
            <a:r>
              <a:rPr lang="en-US" sz="2500" b="1" dirty="0" smtClean="0"/>
              <a:t>An IAM user is an entity that you create in AWS to represent the person or service that uses it to interact with AWS</a:t>
            </a:r>
          </a:p>
          <a:p>
            <a:endParaRPr lang="en-US" sz="2500" b="1" dirty="0" smtClean="0"/>
          </a:p>
          <a:p>
            <a:r>
              <a:rPr lang="en-US" sz="2500" b="1" dirty="0" smtClean="0"/>
              <a:t>User Identification:</a:t>
            </a:r>
          </a:p>
          <a:p>
            <a:pPr lvl="1"/>
            <a:r>
              <a:rPr lang="en-US" sz="2300" dirty="0" smtClean="0"/>
              <a:t>A “friendly name” for the user(Bob or Alex)</a:t>
            </a:r>
          </a:p>
          <a:p>
            <a:pPr lvl="1"/>
            <a:r>
              <a:rPr lang="en-US" sz="2300" dirty="0" smtClean="0"/>
              <a:t>An Amazon Resource Name (ARN) – </a:t>
            </a:r>
            <a:r>
              <a:rPr lang="en-US" sz="2300" dirty="0" err="1" smtClean="0"/>
              <a:t>arn:partition:service:region:account:resource</a:t>
            </a:r>
            <a:endParaRPr lang="en-US" sz="2300" dirty="0" smtClean="0"/>
          </a:p>
          <a:p>
            <a:pPr lvl="2"/>
            <a:r>
              <a:rPr lang="en-US" sz="2300" dirty="0" smtClean="0"/>
              <a:t>e.g. </a:t>
            </a:r>
            <a:r>
              <a:rPr lang="en-US" sz="2300" dirty="0" err="1" smtClean="0"/>
              <a:t>arn:aws:iam</a:t>
            </a:r>
            <a:r>
              <a:rPr lang="en-US" sz="2300" dirty="0" smtClean="0"/>
              <a:t>::</a:t>
            </a:r>
            <a:r>
              <a:rPr lang="en-US" sz="2300" dirty="0" err="1" smtClean="0"/>
              <a:t>account-id-without-hyphens:user</a:t>
            </a:r>
            <a:r>
              <a:rPr lang="en-US" sz="2300" dirty="0" smtClean="0"/>
              <a:t>/Bob (region is always blank)</a:t>
            </a:r>
          </a:p>
          <a:p>
            <a:pPr lvl="1"/>
            <a:r>
              <a:rPr lang="en-US" sz="2300" dirty="0" smtClean="0"/>
              <a:t>Unique ID - AIDAJQABLZS4A3QDU576Q</a:t>
            </a:r>
          </a:p>
          <a:p>
            <a:pPr lvl="2"/>
            <a:r>
              <a:rPr lang="en-US" sz="2300" dirty="0" smtClean="0"/>
              <a:t>Is not available from Console, can be retrieved via AWS CLI commands or IAM API calls</a:t>
            </a:r>
          </a:p>
          <a:p>
            <a:r>
              <a:rPr lang="en-US" sz="2500" b="1" dirty="0" smtClean="0"/>
              <a:t>Credentials</a:t>
            </a:r>
          </a:p>
          <a:p>
            <a:pPr lvl="1"/>
            <a:r>
              <a:rPr lang="en-US" sz="2300" dirty="0" smtClean="0"/>
              <a:t>Console password – Password Policy</a:t>
            </a:r>
          </a:p>
          <a:p>
            <a:pPr lvl="1"/>
            <a:r>
              <a:rPr lang="en-US" sz="2300" dirty="0" smtClean="0"/>
              <a:t>Access keys</a:t>
            </a:r>
          </a:p>
          <a:p>
            <a:pPr lvl="1"/>
            <a:r>
              <a:rPr lang="en-US" sz="2300" dirty="0" smtClean="0"/>
              <a:t>SSH Keys</a:t>
            </a:r>
          </a:p>
          <a:p>
            <a:pPr lvl="1"/>
            <a:r>
              <a:rPr lang="en-US" sz="2300" dirty="0" smtClean="0"/>
              <a:t>Server Certificates</a:t>
            </a:r>
          </a:p>
          <a:p>
            <a:r>
              <a:rPr lang="en-US" sz="2500" b="1" dirty="0" smtClean="0"/>
              <a:t>Multi-Factor Authentication(MFA) </a:t>
            </a:r>
          </a:p>
          <a:p>
            <a:pPr lvl="1"/>
            <a:r>
              <a:rPr lang="en-US" sz="2300" dirty="0" smtClean="0"/>
              <a:t>Hardware Token Device </a:t>
            </a:r>
          </a:p>
          <a:p>
            <a:pPr lvl="1"/>
            <a:r>
              <a:rPr lang="en-US" sz="2300" dirty="0" smtClean="0"/>
              <a:t>Virtual MFA Device</a:t>
            </a:r>
          </a:p>
          <a:p>
            <a:pPr lvl="1"/>
            <a:r>
              <a:rPr lang="en-US" sz="2300" dirty="0" smtClean="0"/>
              <a:t>SMS</a:t>
            </a:r>
          </a:p>
          <a:p>
            <a:pPr lvl="2"/>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en-US" smtClean="0"/>
              <a:t>Lesson 1: Cloud Computing and AWS Overview</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91602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Management - Groups</a:t>
            </a:r>
            <a:endParaRPr lang="en-US" dirty="0"/>
          </a:p>
        </p:txBody>
      </p:sp>
      <p:sp>
        <p:nvSpPr>
          <p:cNvPr id="3" name="Content Placeholder 2"/>
          <p:cNvSpPr>
            <a:spLocks noGrp="1"/>
          </p:cNvSpPr>
          <p:nvPr>
            <p:ph idx="1"/>
          </p:nvPr>
        </p:nvSpPr>
        <p:spPr>
          <a:xfrm>
            <a:off x="609600" y="1600200"/>
            <a:ext cx="7097486" cy="4876800"/>
          </a:xfrm>
        </p:spPr>
        <p:txBody>
          <a:bodyPr/>
          <a:lstStyle/>
          <a:p>
            <a:r>
              <a:rPr lang="en-US" dirty="0" smtClean="0"/>
              <a:t>An IAM group is a collection of IAM users under one set of permissions</a:t>
            </a:r>
          </a:p>
          <a:p>
            <a:pPr lvl="1"/>
            <a:r>
              <a:rPr lang="en-US" dirty="0" smtClean="0"/>
              <a:t>A group can contain many users, and a user can belong to many groups</a:t>
            </a:r>
          </a:p>
          <a:p>
            <a:pPr lvl="1"/>
            <a:r>
              <a:rPr lang="en-US" dirty="0" smtClean="0"/>
              <a:t>Group cannot be nested, they can only contain users, not other groups</a:t>
            </a:r>
          </a:p>
          <a:p>
            <a:pPr lvl="1"/>
            <a:r>
              <a:rPr lang="en-US" dirty="0" smtClean="0"/>
              <a:t>You can attach policy to an IAM group</a:t>
            </a:r>
          </a:p>
          <a:p>
            <a:pPr lvl="1"/>
            <a:r>
              <a:rPr lang="en-US" dirty="0" smtClean="0"/>
              <a:t>AWS IAM has predefined groups</a:t>
            </a:r>
          </a:p>
          <a:p>
            <a:endParaRPr lang="en-US" dirty="0"/>
          </a:p>
        </p:txBody>
      </p:sp>
      <p:sp>
        <p:nvSpPr>
          <p:cNvPr id="4" name="Footer Placeholder 3"/>
          <p:cNvSpPr>
            <a:spLocks noGrp="1"/>
          </p:cNvSpPr>
          <p:nvPr>
            <p:ph type="ftr" sz="quarter" idx="11"/>
          </p:nvPr>
        </p:nvSpPr>
        <p:spPr/>
        <p:txBody>
          <a:bodyPr/>
          <a:lstStyle/>
          <a:p>
            <a:r>
              <a:rPr lang="en-US" smtClean="0"/>
              <a:t>Lesson 1: Cloud Computing and AWS Overview</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961" y="1262141"/>
            <a:ext cx="3755781" cy="4885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486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Management - Roles</a:t>
            </a:r>
            <a:endParaRPr lang="en-US" dirty="0"/>
          </a:p>
        </p:txBody>
      </p:sp>
      <p:sp>
        <p:nvSpPr>
          <p:cNvPr id="3" name="Content Placeholder 2"/>
          <p:cNvSpPr>
            <a:spLocks noGrp="1"/>
          </p:cNvSpPr>
          <p:nvPr>
            <p:ph idx="1"/>
          </p:nvPr>
        </p:nvSpPr>
        <p:spPr/>
        <p:txBody>
          <a:bodyPr/>
          <a:lstStyle/>
          <a:p>
            <a:r>
              <a:rPr lang="en-US" dirty="0" smtClean="0"/>
              <a:t>An IAM Role is an AWS identity with permission policies that determine what the identity can and cannot do in </a:t>
            </a:r>
            <a:r>
              <a:rPr lang="en-US" dirty="0" smtClean="0"/>
              <a:t>AWS</a:t>
            </a:r>
          </a:p>
          <a:p>
            <a:r>
              <a:rPr lang="en-US" dirty="0" smtClean="0"/>
              <a:t>A role do not have any credentials(password or access key)</a:t>
            </a:r>
            <a:endParaRPr lang="en-US" dirty="0" smtClean="0"/>
          </a:p>
          <a:p>
            <a:r>
              <a:rPr lang="en-US" dirty="0" smtClean="0"/>
              <a:t>Can be assigned to an user in your AWS account</a:t>
            </a:r>
          </a:p>
          <a:p>
            <a:r>
              <a:rPr lang="en-US" dirty="0" smtClean="0"/>
              <a:t>Can be assigned to an user in a different AWS account</a:t>
            </a:r>
          </a:p>
          <a:p>
            <a:r>
              <a:rPr lang="en-US" dirty="0" smtClean="0"/>
              <a:t>Can be assigned to an user whose identity is defined outside of AWS (Corporate Active Directory)</a:t>
            </a:r>
          </a:p>
          <a:p>
            <a:r>
              <a:rPr lang="en-US" dirty="0" smtClean="0"/>
              <a:t>Can be assigned to a AWS service to access AWS resources on your behalf</a:t>
            </a:r>
          </a:p>
          <a:p>
            <a:endParaRPr lang="en-US" dirty="0"/>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Lesson 1: Cloud Computing and AWS Overview</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97629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14333</TotalTime>
  <Words>959</Words>
  <Application>Microsoft Office PowerPoint</Application>
  <PresentationFormat>Custom</PresentationFormat>
  <Paragraphs>148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Clarity</vt:lpstr>
      <vt:lpstr>Amazon Web Services 101</vt:lpstr>
      <vt:lpstr>About Me </vt:lpstr>
      <vt:lpstr>Class Agenda</vt:lpstr>
      <vt:lpstr>Lesson 2: IAM and S3</vt:lpstr>
      <vt:lpstr>Agenda </vt:lpstr>
      <vt:lpstr>IAM Overview</vt:lpstr>
      <vt:lpstr>Identity Management - Users</vt:lpstr>
      <vt:lpstr>Identity Management - Groups</vt:lpstr>
      <vt:lpstr>Identity Management - Roles</vt:lpstr>
      <vt:lpstr>Access Management – Permissions </vt:lpstr>
      <vt:lpstr>Access Management - Policies</vt:lpstr>
      <vt:lpstr>Identity Federation</vt:lpstr>
      <vt:lpstr>Identity Federation</vt:lpstr>
      <vt:lpstr>Identity Federation</vt:lpstr>
      <vt:lpstr>Lab 1: Set Up MFA and Create Users, Groups, Roles and Permissions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 101</dc:title>
  <dc:creator>Yi Liang Dong</dc:creator>
  <cp:lastModifiedBy>eman</cp:lastModifiedBy>
  <cp:revision>118</cp:revision>
  <dcterms:created xsi:type="dcterms:W3CDTF">2017-04-02T04:47:08Z</dcterms:created>
  <dcterms:modified xsi:type="dcterms:W3CDTF">2017-06-01T02:06:09Z</dcterms:modified>
</cp:coreProperties>
</file>