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8e87e85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8e87e85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e8e87e8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e8e87e8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8e87e85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e8e87e85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8e87e85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e8e87e85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8e87e85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e8e87e85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e8e87e85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e8e87e85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0" type="dt"/>
          </p:nvPr>
        </p:nvSpPr>
        <p:spPr>
          <a:xfrm>
            <a:off x="0" y="0"/>
            <a:ext cx="25683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50" lIns="72925" spcFirstLastPara="1" rIns="72925" wrap="square" tIns="3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0" y="0"/>
            <a:ext cx="25683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50" lIns="72925" spcFirstLastPara="1" rIns="72925" wrap="square" tIns="3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169527" y="4690742"/>
            <a:ext cx="292200" cy="219300"/>
          </a:xfrm>
          <a:prstGeom prst="rect">
            <a:avLst/>
          </a:prstGeom>
          <a:noFill/>
          <a:ln>
            <a:noFill/>
          </a:ln>
        </p:spPr>
        <p:txBody>
          <a:bodyPr anchorCtr="1" anchor="t" bIns="41625" lIns="41625" spcFirstLastPara="1" rIns="41625" wrap="square" tIns="416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1" anchor="t" bIns="41625" lIns="41625" spcFirstLastPara="1" rIns="41625" wrap="square" tIns="4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169527" y="4690742"/>
            <a:ext cx="292200" cy="219300"/>
          </a:xfrm>
          <a:prstGeom prst="rect">
            <a:avLst/>
          </a:prstGeom>
          <a:noFill/>
          <a:ln>
            <a:noFill/>
          </a:ln>
        </p:spPr>
        <p:txBody>
          <a:bodyPr anchorCtr="1" anchor="t" bIns="41625" lIns="41625" spcFirstLastPara="1" rIns="41625" wrap="square" tIns="416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pl.wikipedia.org/wiki/Pakiet_telekomunikacyjny" TargetMode="External"/><Relationship Id="rId5" Type="http://schemas.openxmlformats.org/officeDocument/2006/relationships/hyperlink" Target="https://pl.wikipedia.org/wiki/Protok%C3%B3%C5%82_komunikacyjny" TargetMode="External"/><Relationship Id="rId6" Type="http://schemas.openxmlformats.org/officeDocument/2006/relationships/hyperlink" Target="https://pl.wikipedia.org/wiki/Model_OS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ctrTitle"/>
          </p:nvPr>
        </p:nvSpPr>
        <p:spPr>
          <a:xfrm>
            <a:off x="419600" y="1021375"/>
            <a:ext cx="8669400" cy="8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600">
                <a:latin typeface="Calibri"/>
                <a:ea typeface="Calibri"/>
                <a:cs typeface="Calibri"/>
                <a:sym typeface="Calibri"/>
              </a:rPr>
              <a:t>Ethernet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latin typeface="Calibri"/>
                <a:ea typeface="Calibri"/>
                <a:cs typeface="Calibri"/>
                <a:sym typeface="Calibri"/>
              </a:rPr>
              <a:t>komunikacja ethernet z użyciem wyłącznie adresów MAC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760650" y="2571750"/>
            <a:ext cx="4098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/>
              <a:t>Autorzy: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Mateusz Rzeszutko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Łukasz Hajec</a:t>
            </a:r>
            <a:endParaRPr sz="1800"/>
          </a:p>
        </p:txBody>
      </p:sp>
      <p:sp>
        <p:nvSpPr>
          <p:cNvPr id="66" name="Google Shape;66;p16"/>
          <p:cNvSpPr txBox="1"/>
          <p:nvPr/>
        </p:nvSpPr>
        <p:spPr>
          <a:xfrm>
            <a:off x="3614400" y="4175050"/>
            <a:ext cx="14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Kraków, 2022</a:t>
            </a:r>
            <a:endParaRPr/>
          </a:p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1" anchor="t" bIns="41625" lIns="41625" spcFirstLastPara="1" rIns="41625" wrap="square" tIns="41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8" name="Google Shape;68;p16"/>
          <p:cNvSpPr txBox="1"/>
          <p:nvPr/>
        </p:nvSpPr>
        <p:spPr>
          <a:xfrm>
            <a:off x="5395100" y="4230725"/>
            <a:ext cx="3491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/>
              <a:t>źródło: https://www.euro.com.pl/artykuly/wszystkie/artykul-zlacze-ethernet-co-to-jest-do-czego-sluzy-informacje.bhtml</a:t>
            </a:r>
            <a:endParaRPr sz="900"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900" y="1808938"/>
            <a:ext cx="3308099" cy="24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56125" y="529950"/>
            <a:ext cx="8591400" cy="8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/>
              <a:t>Modele warstwowe ISO/OSI i TCP/IP</a:t>
            </a:r>
            <a:endParaRPr sz="3500"/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325" y="1398775"/>
            <a:ext cx="3466550" cy="30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00" y="1190100"/>
            <a:ext cx="3052100" cy="33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2451600" y="4412000"/>
            <a:ext cx="424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/>
              <a:t>źródło: </a:t>
            </a:r>
            <a:r>
              <a:rPr lang="pl" sz="900"/>
              <a:t>https://pasja-informatyki.pl/sieci-komputerowe/model-tcp-ip-iso-osi/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356125" y="529950"/>
            <a:ext cx="8591400" cy="8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/>
              <a:t>Ethernet</a:t>
            </a:r>
            <a:endParaRPr sz="3500"/>
          </a:p>
        </p:txBody>
      </p:sp>
      <p:sp>
        <p:nvSpPr>
          <p:cNvPr id="83" name="Google Shape;83;p18"/>
          <p:cNvSpPr txBox="1"/>
          <p:nvPr/>
        </p:nvSpPr>
        <p:spPr>
          <a:xfrm>
            <a:off x="614250" y="1509750"/>
            <a:ext cx="79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600" y="1460375"/>
            <a:ext cx="5180449" cy="28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81225" y="1465350"/>
            <a:ext cx="29232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dk1"/>
                </a:solidFill>
                <a:highlight>
                  <a:srgbClr val="FFFFFF"/>
                </a:highlight>
              </a:rPr>
              <a:t>Ethernet to cały zbiór rozwiązań sieciowych, które implementowane są zarówno w warstwie łącza danych, jak również w warstwie fizycznej. Standard 802.2 odnosi się do funkcji związanych z podwarstwą LLC, 802.3 natomiast do podwarstwy MAC oraz do warstwy fizycznej modelu OSI.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250">
                <a:solidFill>
                  <a:schemeClr val="dk1"/>
                </a:solidFill>
                <a:highlight>
                  <a:srgbClr val="FFFFFF"/>
                </a:highlight>
              </a:rPr>
              <a:t>Ethernet opisuje również format </a:t>
            </a:r>
            <a:r>
              <a:rPr lang="pl" sz="12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ramek</a:t>
            </a:r>
            <a:r>
              <a:rPr lang="pl" sz="125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l" sz="12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protokoły</a:t>
            </a:r>
            <a:r>
              <a:rPr lang="pl" sz="1250">
                <a:solidFill>
                  <a:schemeClr val="dk1"/>
                </a:solidFill>
                <a:highlight>
                  <a:srgbClr val="FFFFFF"/>
                </a:highlight>
              </a:rPr>
              <a:t> z dwóch najniższych warstw </a:t>
            </a:r>
            <a:r>
              <a:rPr lang="pl" sz="12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Modelu OSI</a:t>
            </a:r>
            <a:r>
              <a:rPr lang="pl" sz="125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768925" y="4340075"/>
            <a:ext cx="424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/>
              <a:t>źródło: https://pasja-informatyki.pl/sieci-komputerowe/ethernet/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41325" y="589150"/>
            <a:ext cx="8591400" cy="8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/>
              <a:t>Ramka Ethernet</a:t>
            </a:r>
            <a:endParaRPr sz="35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528" y="1643600"/>
            <a:ext cx="7135075" cy="17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3012075" y="2484175"/>
            <a:ext cx="349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4" name="Google Shape;94;p19"/>
          <p:cNvSpPr txBox="1"/>
          <p:nvPr/>
        </p:nvSpPr>
        <p:spPr>
          <a:xfrm>
            <a:off x="2718025" y="3396975"/>
            <a:ext cx="424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/>
              <a:t>źródło: </a:t>
            </a:r>
            <a:r>
              <a:rPr lang="pl" sz="900"/>
              <a:t>https://pasja-informatyki.pl/sieci-komputerowe/ethernet/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93125" y="330125"/>
            <a:ext cx="8591400" cy="8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/>
              <a:t>Analiza transmisji</a:t>
            </a:r>
            <a:endParaRPr sz="35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50" y="1271075"/>
            <a:ext cx="4298775" cy="26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4">
            <a:alphaModFix/>
          </a:blip>
          <a:srcRect b="0" l="0" r="31520" t="0"/>
          <a:stretch/>
        </p:blipFill>
        <p:spPr>
          <a:xfrm>
            <a:off x="3727825" y="3280850"/>
            <a:ext cx="5256700" cy="10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8164" y="1667263"/>
            <a:ext cx="4096175" cy="14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93125" y="330125"/>
            <a:ext cx="8591400" cy="8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500"/>
              <a:t>Przebieg ćwiczenia</a:t>
            </a:r>
            <a:endParaRPr sz="3500"/>
          </a:p>
        </p:txBody>
      </p:sp>
      <p:sp>
        <p:nvSpPr>
          <p:cNvPr id="108" name="Google Shape;108;p21"/>
          <p:cNvSpPr txBox="1"/>
          <p:nvPr/>
        </p:nvSpPr>
        <p:spPr>
          <a:xfrm>
            <a:off x="547650" y="1354325"/>
            <a:ext cx="643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przedstawienie </a:t>
            </a:r>
            <a:r>
              <a:rPr lang="pl"/>
              <a:t>nawiązania</a:t>
            </a:r>
            <a:r>
              <a:rPr lang="pl"/>
              <a:t> komunikacji i wstępnej konfiguracji </a:t>
            </a:r>
            <a:r>
              <a:rPr lang="pl">
                <a:solidFill>
                  <a:schemeClr val="dk1"/>
                </a:solidFill>
              </a:rPr>
              <a:t>BeagleBoard oraz narzędzia tcpdump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przedstawienie </a:t>
            </a:r>
            <a:r>
              <a:rPr lang="pl"/>
              <a:t>tworzenia</a:t>
            </a:r>
            <a:r>
              <a:rPr lang="pl"/>
              <a:t> ramki Ethernet z użyciem skryptu w Python’ie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odczyt ramki z BeagleBoard na komputerze z oprogramowaniem WireShark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prezentacja biblioteki do odczytu i </a:t>
            </a:r>
            <a:r>
              <a:rPr lang="pl"/>
              <a:t>wysyłania</a:t>
            </a:r>
            <a:r>
              <a:rPr lang="pl"/>
              <a:t> ramek Ethernet na stm32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komunikacja Ethernet pomiędzy BBB a stm32 (Cube, tcpdump, python)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