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Àlex Romano Mol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2T15:41:25.818">
    <p:pos x="6000" y="0"/>
    <p:text>En aquesta primera aproximació es creen fiures basiques per a disenyar una zona de joc molt basica dintre d'una figura per tal de limitar al jugador, important codi en player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5-12T15:37:14.538">
    <p:pos x="6000" y="0"/>
    <p:text>En aquest cas es vol fer una zona mes complexe composta de diverses figures geometriques, en aquest cas s'opta per delimitar en funcio de la posicio del jugador, fent tres grans zones que son cadascun dels rectangels.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12T15:13:04.605">
    <p:pos x="591" y="1364"/>
    <p:text>explicar, que tenim una imatge i des de la imatge hem de fer l'adaptació a la pantalla del joc, relatiu al tamany, per a posteriori poder fer les demarcacions dels limits. Per fer aixo ens ajudem d'un petit programa que a partir d'una imatge ens permet retornar les coordenades que premem.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c143a05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c143a05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9b8f1ed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9b8f1ed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c143a052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c143a052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143a052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143a052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c143a052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c143a052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143a05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143a05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c143a052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c143a052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c143a05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c143a05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c143a05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c143a05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c143a052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c143a05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c143a052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c143a052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c143a05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c143a05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c143a052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c143a052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c143a052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c143a052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c143a052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c143a052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c143a052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c143a052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c143a052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c143a052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c143a052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c143a052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c143a052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c143a052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c143a052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c143a052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c143a052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c143a052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c143a052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c143a052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c143a052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c143a052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c143a052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c143a052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c143a052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c143a052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c143a052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c143a052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c143a052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c143a052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9e4348a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9e4348a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c143a05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c143a05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c143a052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c143a052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c143a052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c143a052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9b8f1ed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9b8f1ed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9b8f1ed5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9b8f1ed5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9b8f1ed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9b8f1ed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6.png"/><Relationship Id="rId5"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10.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EL JOC MÉS DIFÍCIL DEL MÓN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ca"/>
              <a:t>Delimitar vores</a:t>
            </a:r>
            <a:endParaRPr/>
          </a:p>
        </p:txBody>
      </p:sp>
      <p:sp>
        <p:nvSpPr>
          <p:cNvPr id="196" name="Google Shape;196;p22"/>
          <p:cNvSpPr txBox="1"/>
          <p:nvPr>
            <p:ph idx="1" type="body"/>
          </p:nvPr>
        </p:nvSpPr>
        <p:spPr>
          <a:xfrm>
            <a:off x="819150" y="15647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-Escollir delimitació de l’espai del jugador</a:t>
            </a:r>
            <a:endParaRPr/>
          </a:p>
        </p:txBody>
      </p:sp>
      <p:pic>
        <p:nvPicPr>
          <p:cNvPr id="197" name="Google Shape;197;p22"/>
          <p:cNvPicPr preferRelativeResize="0"/>
          <p:nvPr/>
        </p:nvPicPr>
        <p:blipFill rotWithShape="1">
          <a:blip r:embed="rId4">
            <a:alphaModFix/>
          </a:blip>
          <a:srcRect b="5709" l="11971" r="0" t="8180"/>
          <a:stretch/>
        </p:blipFill>
        <p:spPr>
          <a:xfrm>
            <a:off x="4709325" y="739650"/>
            <a:ext cx="3966626" cy="4098100"/>
          </a:xfrm>
          <a:prstGeom prst="rect">
            <a:avLst/>
          </a:prstGeom>
          <a:noFill/>
          <a:ln>
            <a:noFill/>
          </a:ln>
        </p:spPr>
      </p:pic>
      <p:pic>
        <p:nvPicPr>
          <p:cNvPr id="198" name="Google Shape;198;p22"/>
          <p:cNvPicPr preferRelativeResize="0"/>
          <p:nvPr/>
        </p:nvPicPr>
        <p:blipFill rotWithShape="1">
          <a:blip r:embed="rId4">
            <a:alphaModFix/>
          </a:blip>
          <a:srcRect b="0" l="0" r="90724" t="77017"/>
          <a:stretch/>
        </p:blipFill>
        <p:spPr>
          <a:xfrm>
            <a:off x="938701" y="2166075"/>
            <a:ext cx="823075" cy="2153975"/>
          </a:xfrm>
          <a:prstGeom prst="rect">
            <a:avLst/>
          </a:prstGeom>
          <a:noFill/>
          <a:ln>
            <a:noFill/>
          </a:ln>
        </p:spPr>
      </p:pic>
      <p:sp>
        <p:nvSpPr>
          <p:cNvPr id="199" name="Google Shape;199;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458325" y="13115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Solució implementada</a:t>
            </a:r>
            <a:endParaRPr/>
          </a:p>
        </p:txBody>
      </p:sp>
      <p:sp>
        <p:nvSpPr>
          <p:cNvPr id="205" name="Google Shape;205;p23"/>
          <p:cNvSpPr txBox="1"/>
          <p:nvPr>
            <p:ph type="title"/>
          </p:nvPr>
        </p:nvSpPr>
        <p:spPr>
          <a:xfrm>
            <a:off x="323925" y="527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Delimitar vores</a:t>
            </a:r>
            <a:endParaRPr/>
          </a:p>
        </p:txBody>
      </p:sp>
      <p:pic>
        <p:nvPicPr>
          <p:cNvPr id="206" name="Google Shape;206;p23"/>
          <p:cNvPicPr preferRelativeResize="0"/>
          <p:nvPr/>
        </p:nvPicPr>
        <p:blipFill>
          <a:blip r:embed="rId3">
            <a:alphaModFix/>
          </a:blip>
          <a:stretch>
            <a:fillRect/>
          </a:stretch>
        </p:blipFill>
        <p:spPr>
          <a:xfrm>
            <a:off x="4147126" y="392662"/>
            <a:ext cx="4473324" cy="4358175"/>
          </a:xfrm>
          <a:prstGeom prst="rect">
            <a:avLst/>
          </a:prstGeom>
          <a:noFill/>
          <a:ln>
            <a:noFill/>
          </a:ln>
        </p:spPr>
      </p:pic>
      <p:pic>
        <p:nvPicPr>
          <p:cNvPr id="207" name="Google Shape;207;p23"/>
          <p:cNvPicPr preferRelativeResize="0"/>
          <p:nvPr/>
        </p:nvPicPr>
        <p:blipFill>
          <a:blip r:embed="rId4">
            <a:alphaModFix/>
          </a:blip>
          <a:stretch>
            <a:fillRect/>
          </a:stretch>
        </p:blipFill>
        <p:spPr>
          <a:xfrm>
            <a:off x="524375" y="1778722"/>
            <a:ext cx="3090950" cy="2910425"/>
          </a:xfrm>
          <a:prstGeom prst="rect">
            <a:avLst/>
          </a:prstGeom>
          <a:noFill/>
          <a:ln>
            <a:noFill/>
          </a:ln>
        </p:spPr>
      </p:pic>
      <p:sp>
        <p:nvSpPr>
          <p:cNvPr id="208" name="Google Shape;20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757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Field</a:t>
            </a:r>
            <a:endParaRPr/>
          </a:p>
        </p:txBody>
      </p:sp>
      <p:sp>
        <p:nvSpPr>
          <p:cNvPr id="214" name="Google Shape;21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921775" y="2076648"/>
            <a:ext cx="5827749" cy="2224400"/>
          </a:xfrm>
          <a:prstGeom prst="rect">
            <a:avLst/>
          </a:prstGeom>
          <a:noFill/>
          <a:ln>
            <a:noFill/>
          </a:ln>
        </p:spPr>
      </p:pic>
      <p:pic>
        <p:nvPicPr>
          <p:cNvPr id="216" name="Google Shape;216;p24"/>
          <p:cNvPicPr preferRelativeResize="0"/>
          <p:nvPr/>
        </p:nvPicPr>
        <p:blipFill>
          <a:blip r:embed="rId4">
            <a:alphaModFix/>
          </a:blip>
          <a:stretch>
            <a:fillRect/>
          </a:stretch>
        </p:blipFill>
        <p:spPr>
          <a:xfrm>
            <a:off x="6781888" y="1387375"/>
            <a:ext cx="1743075" cy="2857500"/>
          </a:xfrm>
          <a:prstGeom prst="rect">
            <a:avLst/>
          </a:prstGeom>
          <a:noFill/>
          <a:ln>
            <a:noFill/>
          </a:ln>
        </p:spPr>
      </p:pic>
      <p:sp>
        <p:nvSpPr>
          <p:cNvPr id="217" name="Google Shape;217;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a:t>
            </a:r>
            <a:endParaRPr/>
          </a:p>
        </p:txBody>
      </p:sp>
      <p:pic>
        <p:nvPicPr>
          <p:cNvPr id="223" name="Google Shape;223;p25"/>
          <p:cNvPicPr preferRelativeResize="0"/>
          <p:nvPr/>
        </p:nvPicPr>
        <p:blipFill>
          <a:blip r:embed="rId3">
            <a:alphaModFix/>
          </a:blip>
          <a:stretch>
            <a:fillRect/>
          </a:stretch>
        </p:blipFill>
        <p:spPr>
          <a:xfrm>
            <a:off x="3868200" y="1177275"/>
            <a:ext cx="4051334" cy="3038501"/>
          </a:xfrm>
          <a:prstGeom prst="rect">
            <a:avLst/>
          </a:prstGeom>
          <a:noFill/>
          <a:ln>
            <a:noFill/>
          </a:ln>
        </p:spPr>
      </p:pic>
      <p:sp>
        <p:nvSpPr>
          <p:cNvPr id="224" name="Google Shape;224;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Llegir el teclat</a:t>
            </a:r>
            <a:endParaRPr sz="2100"/>
          </a:p>
        </p:txBody>
      </p:sp>
      <p:pic>
        <p:nvPicPr>
          <p:cNvPr id="230" name="Google Shape;230;p26"/>
          <p:cNvPicPr preferRelativeResize="0"/>
          <p:nvPr/>
        </p:nvPicPr>
        <p:blipFill>
          <a:blip r:embed="rId3">
            <a:alphaModFix/>
          </a:blip>
          <a:stretch>
            <a:fillRect/>
          </a:stretch>
        </p:blipFill>
        <p:spPr>
          <a:xfrm>
            <a:off x="3832325" y="1537425"/>
            <a:ext cx="4987225" cy="1100125"/>
          </a:xfrm>
          <a:prstGeom prst="rect">
            <a:avLst/>
          </a:prstGeom>
          <a:noFill/>
          <a:ln>
            <a:noFill/>
          </a:ln>
        </p:spPr>
      </p:pic>
      <p:pic>
        <p:nvPicPr>
          <p:cNvPr id="231" name="Google Shape;231;p26"/>
          <p:cNvPicPr preferRelativeResize="0"/>
          <p:nvPr/>
        </p:nvPicPr>
        <p:blipFill>
          <a:blip r:embed="rId4">
            <a:alphaModFix/>
          </a:blip>
          <a:stretch>
            <a:fillRect/>
          </a:stretch>
        </p:blipFill>
        <p:spPr>
          <a:xfrm>
            <a:off x="3747562" y="3268625"/>
            <a:ext cx="5156750" cy="774450"/>
          </a:xfrm>
          <a:prstGeom prst="rect">
            <a:avLst/>
          </a:prstGeom>
          <a:noFill/>
          <a:ln>
            <a:noFill/>
          </a:ln>
        </p:spPr>
      </p:pic>
      <p:cxnSp>
        <p:nvCxnSpPr>
          <p:cNvPr id="232" name="Google Shape;232;p26"/>
          <p:cNvCxnSpPr/>
          <p:nvPr/>
        </p:nvCxnSpPr>
        <p:spPr>
          <a:xfrm>
            <a:off x="2214375" y="1947200"/>
            <a:ext cx="1246500" cy="0"/>
          </a:xfrm>
          <a:prstGeom prst="straightConnector1">
            <a:avLst/>
          </a:prstGeom>
          <a:noFill/>
          <a:ln cap="flat" cmpd="sng" w="9525">
            <a:solidFill>
              <a:schemeClr val="lt1"/>
            </a:solidFill>
            <a:prstDash val="solid"/>
            <a:round/>
            <a:headEnd len="med" w="med" type="none"/>
            <a:tailEnd len="med" w="med" type="triangle"/>
          </a:ln>
        </p:spPr>
      </p:cxnSp>
      <p:cxnSp>
        <p:nvCxnSpPr>
          <p:cNvPr id="233" name="Google Shape;233;p26"/>
          <p:cNvCxnSpPr/>
          <p:nvPr/>
        </p:nvCxnSpPr>
        <p:spPr>
          <a:xfrm flipH="1" rot="10800000">
            <a:off x="2440200" y="4090825"/>
            <a:ext cx="938700" cy="22500"/>
          </a:xfrm>
          <a:prstGeom prst="straightConnector1">
            <a:avLst/>
          </a:prstGeom>
          <a:noFill/>
          <a:ln cap="flat" cmpd="sng" w="9525">
            <a:solidFill>
              <a:schemeClr val="lt1"/>
            </a:solidFill>
            <a:prstDash val="solid"/>
            <a:round/>
            <a:headEnd len="med" w="med" type="none"/>
            <a:tailEnd len="med" w="med" type="triangle"/>
          </a:ln>
        </p:spPr>
      </p:cxnSp>
      <p:sp>
        <p:nvSpPr>
          <p:cNvPr id="234" name="Google Shape;234;p26"/>
          <p:cNvSpPr txBox="1"/>
          <p:nvPr/>
        </p:nvSpPr>
        <p:spPr>
          <a:xfrm>
            <a:off x="501800" y="1747100"/>
            <a:ext cx="163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a:latin typeface="Calibri"/>
                <a:ea typeface="Calibri"/>
                <a:cs typeface="Calibri"/>
                <a:sym typeface="Calibri"/>
              </a:rPr>
              <a:t>1ra implementació</a:t>
            </a:r>
            <a:endParaRPr b="1">
              <a:latin typeface="Calibri"/>
              <a:ea typeface="Calibri"/>
              <a:cs typeface="Calibri"/>
              <a:sym typeface="Calibri"/>
            </a:endParaRPr>
          </a:p>
        </p:txBody>
      </p:sp>
      <p:sp>
        <p:nvSpPr>
          <p:cNvPr id="235" name="Google Shape;235;p26"/>
          <p:cNvSpPr txBox="1"/>
          <p:nvPr/>
        </p:nvSpPr>
        <p:spPr>
          <a:xfrm>
            <a:off x="422300" y="3894325"/>
            <a:ext cx="1789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500">
                <a:latin typeface="Calibri"/>
                <a:ea typeface="Calibri"/>
                <a:cs typeface="Calibri"/>
                <a:sym typeface="Calibri"/>
              </a:rPr>
              <a:t>I</a:t>
            </a:r>
            <a:r>
              <a:rPr b="1" lang="ca" sz="1500">
                <a:latin typeface="Calibri"/>
                <a:ea typeface="Calibri"/>
                <a:cs typeface="Calibri"/>
                <a:sym typeface="Calibri"/>
              </a:rPr>
              <a:t>mplementació final</a:t>
            </a:r>
            <a:endParaRPr b="1" sz="1500">
              <a:latin typeface="Calibri"/>
              <a:ea typeface="Calibri"/>
              <a:cs typeface="Calibri"/>
              <a:sym typeface="Calibri"/>
            </a:endParaRPr>
          </a:p>
        </p:txBody>
      </p:sp>
      <p:pic>
        <p:nvPicPr>
          <p:cNvPr id="236" name="Google Shape;236;p26"/>
          <p:cNvPicPr preferRelativeResize="0"/>
          <p:nvPr/>
        </p:nvPicPr>
        <p:blipFill>
          <a:blip r:embed="rId5">
            <a:alphaModFix/>
          </a:blip>
          <a:stretch>
            <a:fillRect/>
          </a:stretch>
        </p:blipFill>
        <p:spPr>
          <a:xfrm>
            <a:off x="3747550" y="4167375"/>
            <a:ext cx="4700255" cy="400200"/>
          </a:xfrm>
          <a:prstGeom prst="rect">
            <a:avLst/>
          </a:prstGeom>
          <a:noFill/>
          <a:ln>
            <a:noFill/>
          </a:ln>
        </p:spPr>
      </p:pic>
      <p:sp>
        <p:nvSpPr>
          <p:cNvPr id="237" name="Google Shape;237;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move(keys)   1era implementació</a:t>
            </a:r>
            <a:endParaRPr sz="2100"/>
          </a:p>
        </p:txBody>
      </p:sp>
      <p:pic>
        <p:nvPicPr>
          <p:cNvPr id="243" name="Google Shape;243;p27"/>
          <p:cNvPicPr preferRelativeResize="0"/>
          <p:nvPr/>
        </p:nvPicPr>
        <p:blipFill>
          <a:blip r:embed="rId3">
            <a:alphaModFix/>
          </a:blip>
          <a:stretch>
            <a:fillRect/>
          </a:stretch>
        </p:blipFill>
        <p:spPr>
          <a:xfrm>
            <a:off x="819150" y="1765100"/>
            <a:ext cx="4229100" cy="2590800"/>
          </a:xfrm>
          <a:prstGeom prst="rect">
            <a:avLst/>
          </a:prstGeom>
          <a:noFill/>
          <a:ln>
            <a:noFill/>
          </a:ln>
        </p:spPr>
      </p:pic>
      <p:sp>
        <p:nvSpPr>
          <p:cNvPr id="244" name="Google Shape;244;p27"/>
          <p:cNvSpPr txBox="1"/>
          <p:nvPr/>
        </p:nvSpPr>
        <p:spPr>
          <a:xfrm>
            <a:off x="5626625" y="1765100"/>
            <a:ext cx="2793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Comprovem estat del teclat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Movem el player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Limitem el moviment fins a una posició determinada</a:t>
            </a:r>
            <a:endParaRPr>
              <a:latin typeface="Calibri"/>
              <a:ea typeface="Calibri"/>
              <a:cs typeface="Calibri"/>
              <a:sym typeface="Calibri"/>
            </a:endParaRPr>
          </a:p>
        </p:txBody>
      </p:sp>
      <p:sp>
        <p:nvSpPr>
          <p:cNvPr id="245" name="Google Shape;245;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move(keys)</a:t>
            </a:r>
            <a:r>
              <a:rPr lang="ca" sz="2100"/>
              <a:t>   2na implementació</a:t>
            </a:r>
            <a:endParaRPr sz="2100"/>
          </a:p>
        </p:txBody>
      </p:sp>
      <p:sp>
        <p:nvSpPr>
          <p:cNvPr id="251" name="Google Shape;251;p28"/>
          <p:cNvSpPr txBox="1"/>
          <p:nvPr/>
        </p:nvSpPr>
        <p:spPr>
          <a:xfrm>
            <a:off x="5258650" y="1617450"/>
            <a:ext cx="2793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Comprovem estat del teclat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Movem el player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Comprovem si hem sortit del mapa per </a:t>
            </a:r>
            <a:r>
              <a:rPr lang="ca">
                <a:latin typeface="Calibri"/>
                <a:ea typeface="Calibri"/>
                <a:cs typeface="Calibri"/>
                <a:sym typeface="Calibri"/>
              </a:rPr>
              <a:t>algun</a:t>
            </a:r>
            <a:r>
              <a:rPr lang="ca">
                <a:latin typeface="Calibri"/>
                <a:ea typeface="Calibri"/>
                <a:cs typeface="Calibri"/>
                <a:sym typeface="Calibri"/>
              </a:rPr>
              <a:t> dels casos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Problema →  MOLTS CASOS</a:t>
            </a:r>
            <a:endParaRPr>
              <a:latin typeface="Calibri"/>
              <a:ea typeface="Calibri"/>
              <a:cs typeface="Calibri"/>
              <a:sym typeface="Calibri"/>
            </a:endParaRPr>
          </a:p>
        </p:txBody>
      </p:sp>
      <p:pic>
        <p:nvPicPr>
          <p:cNvPr id="252" name="Google Shape;252;p28"/>
          <p:cNvPicPr preferRelativeResize="0"/>
          <p:nvPr/>
        </p:nvPicPr>
        <p:blipFill>
          <a:blip r:embed="rId3">
            <a:alphaModFix/>
          </a:blip>
          <a:stretch>
            <a:fillRect/>
          </a:stretch>
        </p:blipFill>
        <p:spPr>
          <a:xfrm>
            <a:off x="1022198" y="1439023"/>
            <a:ext cx="2381300" cy="3302625"/>
          </a:xfrm>
          <a:prstGeom prst="rect">
            <a:avLst/>
          </a:prstGeom>
          <a:noFill/>
          <a:ln>
            <a:noFill/>
          </a:ln>
        </p:spPr>
      </p:pic>
      <p:sp>
        <p:nvSpPr>
          <p:cNvPr id="253" name="Google Shape;253;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move(keys)</a:t>
            </a:r>
            <a:r>
              <a:rPr lang="ca" sz="2100"/>
              <a:t>   Implementació definitiva</a:t>
            </a:r>
            <a:endParaRPr sz="2100"/>
          </a:p>
        </p:txBody>
      </p:sp>
      <p:sp>
        <p:nvSpPr>
          <p:cNvPr id="259" name="Google Shape;259;p29"/>
          <p:cNvSpPr txBox="1"/>
          <p:nvPr/>
        </p:nvSpPr>
        <p:spPr>
          <a:xfrm>
            <a:off x="5258650" y="1617450"/>
            <a:ext cx="2793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Comprovem estat del teclat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Movem el player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Mirem si col·lisionem amb les vores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Bordes horitzontals i verticals</a:t>
            </a:r>
            <a:endParaRPr>
              <a:latin typeface="Calibri"/>
              <a:ea typeface="Calibri"/>
              <a:cs typeface="Calibri"/>
              <a:sym typeface="Calibri"/>
            </a:endParaRPr>
          </a:p>
        </p:txBody>
      </p:sp>
      <p:pic>
        <p:nvPicPr>
          <p:cNvPr id="260" name="Google Shape;260;p29"/>
          <p:cNvPicPr preferRelativeResize="0"/>
          <p:nvPr/>
        </p:nvPicPr>
        <p:blipFill rotWithShape="1">
          <a:blip r:embed="rId3">
            <a:alphaModFix/>
          </a:blip>
          <a:srcRect b="0" l="0" r="5428" t="0"/>
          <a:stretch/>
        </p:blipFill>
        <p:spPr>
          <a:xfrm>
            <a:off x="451100" y="1537425"/>
            <a:ext cx="4640300" cy="2236625"/>
          </a:xfrm>
          <a:prstGeom prst="rect">
            <a:avLst/>
          </a:prstGeom>
          <a:noFill/>
          <a:ln>
            <a:noFill/>
          </a:ln>
        </p:spPr>
      </p:pic>
      <p:sp>
        <p:nvSpPr>
          <p:cNvPr id="261" name="Google Shape;261;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border_collision(borders)</a:t>
            </a:r>
            <a:endParaRPr sz="2100"/>
          </a:p>
        </p:txBody>
      </p:sp>
      <p:sp>
        <p:nvSpPr>
          <p:cNvPr id="267" name="Google Shape;267;p30"/>
          <p:cNvSpPr txBox="1"/>
          <p:nvPr/>
        </p:nvSpPr>
        <p:spPr>
          <a:xfrm>
            <a:off x="6513200" y="1065913"/>
            <a:ext cx="2082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Creem el rectangle del player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Per cada borde del nivell :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Comprovem si el player esta col·lisionant amb el borde</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Si col·lisiona resituem el player a la vora del borde del nivell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68" name="Google Shape;268;p30"/>
          <p:cNvPicPr preferRelativeResize="0"/>
          <p:nvPr/>
        </p:nvPicPr>
        <p:blipFill>
          <a:blip r:embed="rId3">
            <a:alphaModFix/>
          </a:blip>
          <a:stretch>
            <a:fillRect/>
          </a:stretch>
        </p:blipFill>
        <p:spPr>
          <a:xfrm>
            <a:off x="570550" y="1841251"/>
            <a:ext cx="5825524" cy="2082025"/>
          </a:xfrm>
          <a:prstGeom prst="rect">
            <a:avLst/>
          </a:prstGeom>
          <a:noFill/>
          <a:ln>
            <a:noFill/>
          </a:ln>
        </p:spPr>
      </p:pic>
      <p:pic>
        <p:nvPicPr>
          <p:cNvPr id="269" name="Google Shape;269;p30"/>
          <p:cNvPicPr preferRelativeResize="0"/>
          <p:nvPr/>
        </p:nvPicPr>
        <p:blipFill>
          <a:blip r:embed="rId4">
            <a:alphaModFix/>
          </a:blip>
          <a:stretch>
            <a:fillRect/>
          </a:stretch>
        </p:blipFill>
        <p:spPr>
          <a:xfrm>
            <a:off x="730075" y="4021325"/>
            <a:ext cx="761626" cy="761626"/>
          </a:xfrm>
          <a:prstGeom prst="rect">
            <a:avLst/>
          </a:prstGeom>
          <a:noFill/>
          <a:ln>
            <a:noFill/>
          </a:ln>
        </p:spPr>
      </p:pic>
      <p:sp>
        <p:nvSpPr>
          <p:cNvPr id="270" name="Google Shape;270;p30"/>
          <p:cNvSpPr txBox="1"/>
          <p:nvPr/>
        </p:nvSpPr>
        <p:spPr>
          <a:xfrm>
            <a:off x="1729300" y="4202038"/>
            <a:ext cx="41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a:latin typeface="Calibri"/>
                <a:ea typeface="Calibri"/>
                <a:cs typeface="Calibri"/>
                <a:sym typeface="Calibri"/>
              </a:rPr>
              <a:t>NO és el mateix xocar per la dreta que per l’esquerra!!</a:t>
            </a:r>
            <a:endParaRPr>
              <a:latin typeface="Calibri"/>
              <a:ea typeface="Calibri"/>
              <a:cs typeface="Calibri"/>
              <a:sym typeface="Calibri"/>
            </a:endParaRPr>
          </a:p>
        </p:txBody>
      </p:sp>
      <p:sp>
        <p:nvSpPr>
          <p:cNvPr id="271" name="Google Shape;271;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win(final_field)</a:t>
            </a:r>
            <a:endParaRPr sz="2100"/>
          </a:p>
        </p:txBody>
      </p:sp>
      <p:sp>
        <p:nvSpPr>
          <p:cNvPr id="277" name="Google Shape;277;p31"/>
          <p:cNvSpPr txBox="1"/>
          <p:nvPr/>
        </p:nvSpPr>
        <p:spPr>
          <a:xfrm>
            <a:off x="1055250" y="3427500"/>
            <a:ext cx="7033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Generem</a:t>
            </a:r>
            <a:r>
              <a:rPr lang="ca">
                <a:latin typeface="Calibri"/>
                <a:ea typeface="Calibri"/>
                <a:cs typeface="Calibri"/>
                <a:sym typeface="Calibri"/>
              </a:rPr>
              <a:t> el rectangle del player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Retornem si el final_field conté el player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78" name="Google Shape;278;p31"/>
          <p:cNvPicPr preferRelativeResize="0"/>
          <p:nvPr/>
        </p:nvPicPr>
        <p:blipFill>
          <a:blip r:embed="rId3">
            <a:alphaModFix/>
          </a:blip>
          <a:stretch>
            <a:fillRect/>
          </a:stretch>
        </p:blipFill>
        <p:spPr>
          <a:xfrm>
            <a:off x="1137287" y="1679600"/>
            <a:ext cx="6869425" cy="1446850"/>
          </a:xfrm>
          <a:prstGeom prst="rect">
            <a:avLst/>
          </a:prstGeom>
          <a:noFill/>
          <a:ln>
            <a:noFill/>
          </a:ln>
        </p:spPr>
      </p:pic>
      <p:sp>
        <p:nvSpPr>
          <p:cNvPr id="279" name="Google Shape;279;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ÍNDEX</a:t>
            </a:r>
            <a:endParaRPr/>
          </a:p>
        </p:txBody>
      </p:sp>
      <p:sp>
        <p:nvSpPr>
          <p:cNvPr id="134" name="Google Shape;134;p14"/>
          <p:cNvSpPr txBox="1"/>
          <p:nvPr>
            <p:ph idx="1" type="body"/>
          </p:nvPr>
        </p:nvSpPr>
        <p:spPr>
          <a:xfrm>
            <a:off x="819150" y="1950750"/>
            <a:ext cx="2624700" cy="2448000"/>
          </a:xfrm>
          <a:prstGeom prst="rect">
            <a:avLst/>
          </a:prstGeom>
        </p:spPr>
        <p:txBody>
          <a:bodyPr anchorCtr="0" anchor="t" bIns="91425" lIns="91425" spcFirstLastPara="1" rIns="91425" wrap="square" tIns="91425">
            <a:normAutofit fontScale="62500"/>
          </a:bodyPr>
          <a:lstStyle/>
          <a:p>
            <a:pPr indent="-347662" lvl="0" marL="457200" marR="0" rtl="0" algn="l">
              <a:lnSpc>
                <a:spcPct val="115000"/>
              </a:lnSpc>
              <a:spcBef>
                <a:spcPts val="0"/>
              </a:spcBef>
              <a:spcAft>
                <a:spcPts val="0"/>
              </a:spcAft>
              <a:buClr>
                <a:schemeClr val="lt1"/>
              </a:buClr>
              <a:buSzPct val="100000"/>
              <a:buFont typeface="Nunito"/>
              <a:buChar char="●"/>
            </a:pPr>
            <a:r>
              <a:rPr lang="ca" sz="3000">
                <a:solidFill>
                  <a:schemeClr val="lt1"/>
                </a:solidFill>
                <a:latin typeface="Nunito"/>
                <a:ea typeface="Nunito"/>
                <a:cs typeface="Nunito"/>
                <a:sym typeface="Nunito"/>
              </a:rPr>
              <a:t>Presentació joc</a:t>
            </a:r>
            <a:endParaRPr sz="3000">
              <a:solidFill>
                <a:schemeClr val="lt1"/>
              </a:solidFill>
              <a:latin typeface="Nunito"/>
              <a:ea typeface="Nunito"/>
              <a:cs typeface="Nunito"/>
              <a:sym typeface="Nunito"/>
            </a:endParaRPr>
          </a:p>
          <a:p>
            <a:pPr indent="-347662" lvl="0" marL="457200" marR="0" rtl="0" algn="l">
              <a:lnSpc>
                <a:spcPct val="115000"/>
              </a:lnSpc>
              <a:spcBef>
                <a:spcPts val="0"/>
              </a:spcBef>
              <a:spcAft>
                <a:spcPts val="0"/>
              </a:spcAft>
              <a:buClr>
                <a:schemeClr val="lt1"/>
              </a:buClr>
              <a:buSzPct val="100000"/>
              <a:buFont typeface="Nunito"/>
              <a:buChar char="●"/>
            </a:pPr>
            <a:r>
              <a:rPr lang="ca" sz="3000">
                <a:solidFill>
                  <a:schemeClr val="lt1"/>
                </a:solidFill>
                <a:latin typeface="Nunito"/>
                <a:ea typeface="Nunito"/>
                <a:cs typeface="Nunito"/>
                <a:sym typeface="Nunito"/>
              </a:rPr>
              <a:t>Pygame</a:t>
            </a:r>
            <a:endParaRPr sz="3000">
              <a:solidFill>
                <a:schemeClr val="lt1"/>
              </a:solidFill>
              <a:latin typeface="Nunito"/>
              <a:ea typeface="Nunito"/>
              <a:cs typeface="Nunito"/>
              <a:sym typeface="Nunito"/>
            </a:endParaRPr>
          </a:p>
          <a:p>
            <a:pPr indent="-347662" lvl="0" marL="457200" marR="0" rtl="0" algn="l">
              <a:lnSpc>
                <a:spcPct val="115000"/>
              </a:lnSpc>
              <a:spcBef>
                <a:spcPts val="0"/>
              </a:spcBef>
              <a:spcAft>
                <a:spcPts val="0"/>
              </a:spcAft>
              <a:buClr>
                <a:schemeClr val="lt1"/>
              </a:buClr>
              <a:buSzPct val="100000"/>
              <a:buFont typeface="Nunito"/>
              <a:buChar char="●"/>
            </a:pPr>
            <a:r>
              <a:rPr lang="ca" sz="3000">
                <a:solidFill>
                  <a:schemeClr val="lt1"/>
                </a:solidFill>
                <a:latin typeface="Nunito"/>
                <a:ea typeface="Nunito"/>
                <a:cs typeface="Nunito"/>
                <a:sym typeface="Nunito"/>
              </a:rPr>
              <a:t>Creació d’un nivell</a:t>
            </a:r>
            <a:endParaRPr sz="3000">
              <a:solidFill>
                <a:schemeClr val="lt1"/>
              </a:solidFill>
              <a:latin typeface="Nunito"/>
              <a:ea typeface="Nunito"/>
              <a:cs typeface="Nunito"/>
              <a:sym typeface="Nunito"/>
            </a:endParaRPr>
          </a:p>
          <a:p>
            <a:pPr indent="-347662" lvl="0" marL="457200" marR="0" rtl="0" algn="l">
              <a:lnSpc>
                <a:spcPct val="115000"/>
              </a:lnSpc>
              <a:spcBef>
                <a:spcPts val="0"/>
              </a:spcBef>
              <a:spcAft>
                <a:spcPts val="0"/>
              </a:spcAft>
              <a:buClr>
                <a:schemeClr val="lt1"/>
              </a:buClr>
              <a:buSzPct val="100000"/>
              <a:buFont typeface="Nunito"/>
              <a:buChar char="●"/>
            </a:pPr>
            <a:r>
              <a:rPr lang="ca" sz="3000">
                <a:solidFill>
                  <a:schemeClr val="lt1"/>
                </a:solidFill>
                <a:latin typeface="Nunito"/>
                <a:ea typeface="Nunito"/>
                <a:cs typeface="Nunito"/>
                <a:sym typeface="Nunito"/>
              </a:rPr>
              <a:t>Borders</a:t>
            </a:r>
            <a:endParaRPr sz="3000">
              <a:solidFill>
                <a:schemeClr val="lt1"/>
              </a:solidFill>
              <a:latin typeface="Nunito"/>
              <a:ea typeface="Nunito"/>
              <a:cs typeface="Nunito"/>
              <a:sym typeface="Nunito"/>
            </a:endParaRPr>
          </a:p>
          <a:p>
            <a:pPr indent="-347662" lvl="0" marL="457200" marR="0" rtl="0" algn="l">
              <a:lnSpc>
                <a:spcPct val="115000"/>
              </a:lnSpc>
              <a:spcBef>
                <a:spcPts val="0"/>
              </a:spcBef>
              <a:spcAft>
                <a:spcPts val="0"/>
              </a:spcAft>
              <a:buClr>
                <a:schemeClr val="lt1"/>
              </a:buClr>
              <a:buSzPct val="100000"/>
              <a:buFont typeface="Nunito"/>
              <a:buChar char="●"/>
            </a:pPr>
            <a:r>
              <a:rPr lang="ca" sz="3000">
                <a:solidFill>
                  <a:schemeClr val="lt1"/>
                </a:solidFill>
                <a:latin typeface="Nunito"/>
                <a:ea typeface="Nunito"/>
                <a:cs typeface="Nunito"/>
                <a:sym typeface="Nunito"/>
              </a:rPr>
              <a:t>Field</a:t>
            </a:r>
            <a:endParaRPr sz="3000">
              <a:solidFill>
                <a:schemeClr val="lt1"/>
              </a:solidFill>
              <a:latin typeface="Nunito"/>
              <a:ea typeface="Nunito"/>
              <a:cs typeface="Nunito"/>
              <a:sym typeface="Nunito"/>
            </a:endParaRPr>
          </a:p>
          <a:p>
            <a:pPr indent="0" lvl="0" marL="0" rtl="0" algn="l">
              <a:spcBef>
                <a:spcPts val="1200"/>
              </a:spcBef>
              <a:spcAft>
                <a:spcPts val="1200"/>
              </a:spcAft>
              <a:buNone/>
            </a:pPr>
            <a:r>
              <a:t/>
            </a:r>
            <a:endParaRPr sz="3000">
              <a:solidFill>
                <a:schemeClr val="lt1"/>
              </a:solidFill>
              <a:latin typeface="Nunito"/>
              <a:ea typeface="Nunito"/>
              <a:cs typeface="Nunito"/>
              <a:sym typeface="Nunito"/>
            </a:endParaRPr>
          </a:p>
        </p:txBody>
      </p:sp>
      <p:sp>
        <p:nvSpPr>
          <p:cNvPr id="135" name="Google Shape;135;p14"/>
          <p:cNvSpPr txBox="1"/>
          <p:nvPr>
            <p:ph idx="1" type="body"/>
          </p:nvPr>
        </p:nvSpPr>
        <p:spPr>
          <a:xfrm>
            <a:off x="4572000" y="1950750"/>
            <a:ext cx="2624700" cy="2448000"/>
          </a:xfrm>
          <a:prstGeom prst="rect">
            <a:avLst/>
          </a:prstGeom>
        </p:spPr>
        <p:txBody>
          <a:bodyPr anchorCtr="0" anchor="t" bIns="91425" lIns="91425" spcFirstLastPara="1" rIns="91425" wrap="square" tIns="91425">
            <a:normAutofit lnSpcReduction="20000"/>
          </a:bodyPr>
          <a:lstStyle/>
          <a:p>
            <a:pPr indent="-349250" lvl="0" marL="457200" marR="0" rtl="0" algn="l">
              <a:lnSpc>
                <a:spcPct val="115000"/>
              </a:lnSpc>
              <a:spcBef>
                <a:spcPts val="0"/>
              </a:spcBef>
              <a:spcAft>
                <a:spcPts val="0"/>
              </a:spcAft>
              <a:buClr>
                <a:schemeClr val="lt1"/>
              </a:buClr>
              <a:buSzPts val="1900"/>
              <a:buFont typeface="Nunito"/>
              <a:buChar char="●"/>
            </a:pPr>
            <a:r>
              <a:rPr lang="ca" sz="1900">
                <a:solidFill>
                  <a:schemeClr val="lt1"/>
                </a:solidFill>
                <a:latin typeface="Nunito"/>
                <a:ea typeface="Nunito"/>
                <a:cs typeface="Nunito"/>
                <a:sym typeface="Nunito"/>
              </a:rPr>
              <a:t>Player</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ca" sz="1900">
                <a:solidFill>
                  <a:schemeClr val="lt1"/>
                </a:solidFill>
                <a:latin typeface="Nunito"/>
                <a:ea typeface="Nunito"/>
                <a:cs typeface="Nunito"/>
                <a:sym typeface="Nunito"/>
              </a:rPr>
              <a:t>Enemies</a:t>
            </a:r>
            <a:endParaRPr sz="1900">
              <a:solidFill>
                <a:schemeClr val="lt1"/>
              </a:solidFill>
              <a:latin typeface="Nunito"/>
              <a:ea typeface="Nunito"/>
              <a:cs typeface="Nunito"/>
              <a:sym typeface="Nunito"/>
            </a:endParaRPr>
          </a:p>
          <a:p>
            <a:pPr indent="-349250" lvl="0" marL="457200" marR="0" rtl="0" algn="l">
              <a:lnSpc>
                <a:spcPct val="115000"/>
              </a:lnSpc>
              <a:spcBef>
                <a:spcPts val="0"/>
              </a:spcBef>
              <a:spcAft>
                <a:spcPts val="0"/>
              </a:spcAft>
              <a:buClr>
                <a:schemeClr val="lt1"/>
              </a:buClr>
              <a:buSzPts val="1900"/>
              <a:buFont typeface="Nunito"/>
              <a:buChar char="●"/>
            </a:pPr>
            <a:r>
              <a:rPr lang="ca" sz="1900">
                <a:solidFill>
                  <a:schemeClr val="lt1"/>
                </a:solidFill>
                <a:latin typeface="Nunito"/>
                <a:ea typeface="Nunito"/>
                <a:cs typeface="Nunito"/>
                <a:sym typeface="Nunito"/>
              </a:rPr>
              <a:t>Key</a:t>
            </a:r>
            <a:endParaRPr sz="1900">
              <a:solidFill>
                <a:schemeClr val="lt1"/>
              </a:solidFill>
              <a:latin typeface="Nunito"/>
              <a:ea typeface="Nunito"/>
              <a:cs typeface="Nunito"/>
              <a:sym typeface="Nunito"/>
            </a:endParaRPr>
          </a:p>
          <a:p>
            <a:pPr indent="-349250" lvl="0" marL="457200" marR="0" rtl="0" algn="l">
              <a:lnSpc>
                <a:spcPct val="115000"/>
              </a:lnSpc>
              <a:spcBef>
                <a:spcPts val="0"/>
              </a:spcBef>
              <a:spcAft>
                <a:spcPts val="0"/>
              </a:spcAft>
              <a:buClr>
                <a:schemeClr val="lt1"/>
              </a:buClr>
              <a:buSzPts val="1900"/>
              <a:buFont typeface="Nunito"/>
              <a:buChar char="●"/>
            </a:pPr>
            <a:r>
              <a:rPr lang="ca" sz="1900">
                <a:solidFill>
                  <a:schemeClr val="lt1"/>
                </a:solidFill>
                <a:latin typeface="Nunito"/>
                <a:ea typeface="Nunito"/>
                <a:cs typeface="Nunito"/>
                <a:sym typeface="Nunito"/>
              </a:rPr>
              <a:t>Sound</a:t>
            </a:r>
            <a:endParaRPr sz="1900">
              <a:solidFill>
                <a:schemeClr val="lt1"/>
              </a:solidFill>
              <a:latin typeface="Nunito"/>
              <a:ea typeface="Nunito"/>
              <a:cs typeface="Nunito"/>
              <a:sym typeface="Nunito"/>
            </a:endParaRPr>
          </a:p>
          <a:p>
            <a:pPr indent="-349250" lvl="0" marL="457200" marR="0" rtl="0" algn="l">
              <a:lnSpc>
                <a:spcPct val="115000"/>
              </a:lnSpc>
              <a:spcBef>
                <a:spcPts val="0"/>
              </a:spcBef>
              <a:spcAft>
                <a:spcPts val="0"/>
              </a:spcAft>
              <a:buClr>
                <a:schemeClr val="lt1"/>
              </a:buClr>
              <a:buSzPts val="1900"/>
              <a:buFont typeface="Nunito"/>
              <a:buChar char="●"/>
            </a:pPr>
            <a:r>
              <a:rPr lang="ca" sz="1900">
                <a:solidFill>
                  <a:schemeClr val="lt1"/>
                </a:solidFill>
                <a:latin typeface="Nunito"/>
                <a:ea typeface="Nunito"/>
                <a:cs typeface="Nunito"/>
                <a:sym typeface="Nunito"/>
              </a:rPr>
              <a:t>Main</a:t>
            </a:r>
            <a:endParaRPr sz="1900">
              <a:solidFill>
                <a:schemeClr val="lt1"/>
              </a:solidFill>
              <a:latin typeface="Nunito"/>
              <a:ea typeface="Nunito"/>
              <a:cs typeface="Nunito"/>
              <a:sym typeface="Nunito"/>
            </a:endParaRPr>
          </a:p>
          <a:p>
            <a:pPr indent="-349250" lvl="0" marL="457200" marR="0" rtl="0" algn="l">
              <a:lnSpc>
                <a:spcPct val="115000"/>
              </a:lnSpc>
              <a:spcBef>
                <a:spcPts val="0"/>
              </a:spcBef>
              <a:spcAft>
                <a:spcPts val="0"/>
              </a:spcAft>
              <a:buClr>
                <a:schemeClr val="lt1"/>
              </a:buClr>
              <a:buSzPts val="1900"/>
              <a:buFont typeface="Nunito"/>
              <a:buChar char="●"/>
            </a:pPr>
            <a:r>
              <a:rPr lang="ca" sz="1900">
                <a:solidFill>
                  <a:schemeClr val="lt1"/>
                </a:solidFill>
                <a:latin typeface="Nunito"/>
                <a:ea typeface="Nunito"/>
                <a:cs typeface="Nunito"/>
                <a:sym typeface="Nunito"/>
              </a:rPr>
              <a:t>Demo</a:t>
            </a:r>
            <a:endParaRPr sz="1900">
              <a:solidFill>
                <a:schemeClr val="lt1"/>
              </a:solidFill>
              <a:latin typeface="Nunito"/>
              <a:ea typeface="Nunito"/>
              <a:cs typeface="Nunito"/>
              <a:sym typeface="Nunito"/>
            </a:endParaRPr>
          </a:p>
          <a:p>
            <a:pPr indent="0" lvl="0" marL="457200" rtl="0" algn="l">
              <a:spcBef>
                <a:spcPts val="1200"/>
              </a:spcBef>
              <a:spcAft>
                <a:spcPts val="1200"/>
              </a:spcAft>
              <a:buNone/>
            </a:pPr>
            <a:r>
              <a:t/>
            </a:r>
            <a:endParaRPr sz="30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100"/>
              <a:t>draw(screen)</a:t>
            </a:r>
            <a:endParaRPr sz="2100"/>
          </a:p>
        </p:txBody>
      </p:sp>
      <p:sp>
        <p:nvSpPr>
          <p:cNvPr id="285" name="Google Shape;285;p32"/>
          <p:cNvSpPr txBox="1"/>
          <p:nvPr/>
        </p:nvSpPr>
        <p:spPr>
          <a:xfrm>
            <a:off x="1055250" y="3427500"/>
            <a:ext cx="7033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Dibuixem el quadrat de la mida del player (seran els bordes)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Dibuixem a sobre un quadrat més petit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86" name="Google Shape;286;p32"/>
          <p:cNvPicPr preferRelativeResize="0"/>
          <p:nvPr/>
        </p:nvPicPr>
        <p:blipFill>
          <a:blip r:embed="rId3">
            <a:alphaModFix/>
          </a:blip>
          <a:stretch>
            <a:fillRect/>
          </a:stretch>
        </p:blipFill>
        <p:spPr>
          <a:xfrm>
            <a:off x="415200" y="1822513"/>
            <a:ext cx="8193300" cy="1411237"/>
          </a:xfrm>
          <a:prstGeom prst="rect">
            <a:avLst/>
          </a:prstGeom>
          <a:noFill/>
          <a:ln>
            <a:noFill/>
          </a:ln>
        </p:spPr>
      </p:pic>
      <p:pic>
        <p:nvPicPr>
          <p:cNvPr id="287" name="Google Shape;287;p32"/>
          <p:cNvPicPr preferRelativeResize="0"/>
          <p:nvPr/>
        </p:nvPicPr>
        <p:blipFill>
          <a:blip r:embed="rId4">
            <a:alphaModFix/>
          </a:blip>
          <a:stretch>
            <a:fillRect/>
          </a:stretch>
        </p:blipFill>
        <p:spPr>
          <a:xfrm>
            <a:off x="7027150" y="3519600"/>
            <a:ext cx="1259247" cy="954600"/>
          </a:xfrm>
          <a:prstGeom prst="rect">
            <a:avLst/>
          </a:prstGeom>
          <a:noFill/>
          <a:ln>
            <a:noFill/>
          </a:ln>
        </p:spPr>
      </p:pic>
      <p:sp>
        <p:nvSpPr>
          <p:cNvPr id="288" name="Google Shape;28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Enemy</a:t>
            </a:r>
            <a:endParaRPr sz="2100"/>
          </a:p>
        </p:txBody>
      </p:sp>
      <p:sp>
        <p:nvSpPr>
          <p:cNvPr id="294" name="Google Shape;294;p33"/>
          <p:cNvSpPr txBox="1"/>
          <p:nvPr/>
        </p:nvSpPr>
        <p:spPr>
          <a:xfrm>
            <a:off x="1055250" y="1629400"/>
            <a:ext cx="7033500" cy="2893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ca" sz="1800">
                <a:latin typeface="Calibri"/>
                <a:ea typeface="Calibri"/>
                <a:cs typeface="Calibri"/>
                <a:sym typeface="Calibri"/>
              </a:rPr>
              <a:t>Jugabilitat</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ca" sz="1800">
                <a:latin typeface="Calibri"/>
                <a:ea typeface="Calibri"/>
                <a:cs typeface="Calibri"/>
                <a:sym typeface="Calibri"/>
              </a:rPr>
              <a:t>Velocitat</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ca" sz="1800">
                <a:latin typeface="Calibri"/>
                <a:ea typeface="Calibri"/>
                <a:cs typeface="Calibri"/>
                <a:sym typeface="Calibri"/>
              </a:rPr>
              <a:t>Moviments que segueixen un patró</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ca" sz="1800">
                <a:latin typeface="Calibri"/>
                <a:ea typeface="Calibri"/>
                <a:cs typeface="Calibri"/>
                <a:sym typeface="Calibri"/>
              </a:rPr>
              <a:t>Dificultat</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ca" sz="1800">
                <a:latin typeface="Calibri"/>
                <a:ea typeface="Calibri"/>
                <a:cs typeface="Calibri"/>
                <a:sym typeface="Calibri"/>
              </a:rPr>
              <a:t>Superable</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95" name="Google Shape;295;p33"/>
          <p:cNvPicPr preferRelativeResize="0"/>
          <p:nvPr/>
        </p:nvPicPr>
        <p:blipFill>
          <a:blip r:embed="rId3">
            <a:alphaModFix/>
          </a:blip>
          <a:stretch>
            <a:fillRect/>
          </a:stretch>
        </p:blipFill>
        <p:spPr>
          <a:xfrm>
            <a:off x="5169625" y="832500"/>
            <a:ext cx="3672900" cy="2754675"/>
          </a:xfrm>
          <a:prstGeom prst="rect">
            <a:avLst/>
          </a:prstGeom>
          <a:noFill/>
          <a:ln>
            <a:noFill/>
          </a:ln>
        </p:spPr>
      </p:pic>
      <p:sp>
        <p:nvSpPr>
          <p:cNvPr id="296" name="Google Shape;296;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Enemy  → move_horitzontal( x1, x2) </a:t>
            </a:r>
            <a:endParaRPr sz="2100"/>
          </a:p>
        </p:txBody>
      </p:sp>
      <p:pic>
        <p:nvPicPr>
          <p:cNvPr id="302" name="Google Shape;302;p34"/>
          <p:cNvPicPr preferRelativeResize="0"/>
          <p:nvPr/>
        </p:nvPicPr>
        <p:blipFill>
          <a:blip r:embed="rId3">
            <a:alphaModFix/>
          </a:blip>
          <a:stretch>
            <a:fillRect/>
          </a:stretch>
        </p:blipFill>
        <p:spPr>
          <a:xfrm>
            <a:off x="681875" y="1670925"/>
            <a:ext cx="3667125" cy="2543175"/>
          </a:xfrm>
          <a:prstGeom prst="rect">
            <a:avLst/>
          </a:prstGeom>
          <a:noFill/>
          <a:ln>
            <a:noFill/>
          </a:ln>
        </p:spPr>
      </p:pic>
      <p:sp>
        <p:nvSpPr>
          <p:cNvPr id="303" name="Google Shape;303;p34"/>
          <p:cNvSpPr txBox="1"/>
          <p:nvPr/>
        </p:nvSpPr>
        <p:spPr>
          <a:xfrm>
            <a:off x="5547800" y="1719150"/>
            <a:ext cx="2777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ca">
                <a:latin typeface="Calibri"/>
                <a:ea typeface="Calibri"/>
                <a:cs typeface="Calibri"/>
                <a:sym typeface="Calibri"/>
              </a:rPr>
              <a:t>Movem l’enemic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Comprovem si es passa dels límits del seu moviment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ca">
                <a:latin typeface="Calibri"/>
                <a:ea typeface="Calibri"/>
                <a:cs typeface="Calibri"/>
                <a:sym typeface="Calibri"/>
              </a:rPr>
              <a:t>Si es passa situem l’enemic al límit i canvia de sentit la velocitat</a:t>
            </a:r>
            <a:endParaRPr>
              <a:latin typeface="Calibri"/>
              <a:ea typeface="Calibri"/>
              <a:cs typeface="Calibri"/>
              <a:sym typeface="Calibri"/>
            </a:endParaRPr>
          </a:p>
        </p:txBody>
      </p:sp>
      <p:pic>
        <p:nvPicPr>
          <p:cNvPr id="304" name="Google Shape;304;p34"/>
          <p:cNvPicPr preferRelativeResize="0"/>
          <p:nvPr/>
        </p:nvPicPr>
        <p:blipFill>
          <a:blip r:embed="rId4">
            <a:alphaModFix/>
          </a:blip>
          <a:stretch>
            <a:fillRect/>
          </a:stretch>
        </p:blipFill>
        <p:spPr>
          <a:xfrm>
            <a:off x="4971050" y="3856300"/>
            <a:ext cx="680852" cy="680852"/>
          </a:xfrm>
          <a:prstGeom prst="rect">
            <a:avLst/>
          </a:prstGeom>
          <a:noFill/>
          <a:ln>
            <a:noFill/>
          </a:ln>
        </p:spPr>
      </p:pic>
      <p:sp>
        <p:nvSpPr>
          <p:cNvPr id="305" name="Google Shape;305;p34"/>
          <p:cNvSpPr txBox="1"/>
          <p:nvPr/>
        </p:nvSpPr>
        <p:spPr>
          <a:xfrm>
            <a:off x="5801750" y="3996625"/>
            <a:ext cx="22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a:latin typeface="Calibri"/>
                <a:ea typeface="Calibri"/>
                <a:cs typeface="Calibri"/>
                <a:sym typeface="Calibri"/>
              </a:rPr>
              <a:t>Equivalent amb vertical</a:t>
            </a:r>
            <a:endParaRPr b="1">
              <a:latin typeface="Calibri"/>
              <a:ea typeface="Calibri"/>
              <a:cs typeface="Calibri"/>
              <a:sym typeface="Calibri"/>
            </a:endParaRPr>
          </a:p>
        </p:txBody>
      </p:sp>
      <p:sp>
        <p:nvSpPr>
          <p:cNvPr id="306" name="Google Shape;306;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Enemy  → move_circ( a, b,  radi) </a:t>
            </a:r>
            <a:endParaRPr sz="2100"/>
          </a:p>
        </p:txBody>
      </p:sp>
      <p:sp>
        <p:nvSpPr>
          <p:cNvPr id="312" name="Google Shape;312;p35"/>
          <p:cNvSpPr txBox="1"/>
          <p:nvPr/>
        </p:nvSpPr>
        <p:spPr>
          <a:xfrm>
            <a:off x="5185950" y="1988213"/>
            <a:ext cx="31389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ca" sz="1600">
                <a:latin typeface="Calibri"/>
                <a:ea typeface="Calibri"/>
                <a:cs typeface="Calibri"/>
                <a:sym typeface="Calibri"/>
              </a:rPr>
              <a:t>Passem la speed a radiants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ca" sz="1600">
                <a:latin typeface="Calibri"/>
                <a:ea typeface="Calibri"/>
                <a:cs typeface="Calibri"/>
                <a:sym typeface="Calibri"/>
              </a:rPr>
              <a:t>Movem el enemic circularment anant incrementant els radiants</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ca" sz="1600">
                <a:latin typeface="Calibri"/>
                <a:ea typeface="Calibri"/>
                <a:cs typeface="Calibri"/>
                <a:sym typeface="Calibri"/>
              </a:rPr>
              <a:t>Si arribem a &gt;360 tornem a 0</a:t>
            </a:r>
            <a:endParaRPr sz="1600">
              <a:latin typeface="Calibri"/>
              <a:ea typeface="Calibri"/>
              <a:cs typeface="Calibri"/>
              <a:sym typeface="Calibri"/>
            </a:endParaRPr>
          </a:p>
        </p:txBody>
      </p:sp>
      <p:pic>
        <p:nvPicPr>
          <p:cNvPr id="313" name="Google Shape;313;p35"/>
          <p:cNvPicPr preferRelativeResize="0"/>
          <p:nvPr/>
        </p:nvPicPr>
        <p:blipFill>
          <a:blip r:embed="rId3">
            <a:alphaModFix/>
          </a:blip>
          <a:stretch>
            <a:fillRect/>
          </a:stretch>
        </p:blipFill>
        <p:spPr>
          <a:xfrm>
            <a:off x="403150" y="1816913"/>
            <a:ext cx="4655300" cy="2251225"/>
          </a:xfrm>
          <a:prstGeom prst="rect">
            <a:avLst/>
          </a:prstGeom>
          <a:noFill/>
          <a:ln>
            <a:noFill/>
          </a:ln>
        </p:spPr>
      </p:pic>
      <p:sp>
        <p:nvSpPr>
          <p:cNvPr id="314" name="Google Shape;314;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Coins</a:t>
            </a:r>
            <a:r>
              <a:rPr lang="ca"/>
              <a:t>  </a:t>
            </a:r>
            <a:endParaRPr sz="1755"/>
          </a:p>
        </p:txBody>
      </p:sp>
      <p:sp>
        <p:nvSpPr>
          <p:cNvPr id="320" name="Google Shape;320;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21" name="Google Shape;321;p36"/>
          <p:cNvPicPr preferRelativeResize="0"/>
          <p:nvPr/>
        </p:nvPicPr>
        <p:blipFill>
          <a:blip r:embed="rId3">
            <a:alphaModFix/>
          </a:blip>
          <a:stretch>
            <a:fillRect/>
          </a:stretch>
        </p:blipFill>
        <p:spPr>
          <a:xfrm>
            <a:off x="3493883" y="760138"/>
            <a:ext cx="4830967" cy="3623225"/>
          </a:xfrm>
          <a:prstGeom prst="rect">
            <a:avLst/>
          </a:prstGeom>
          <a:noFill/>
          <a:ln>
            <a:noFill/>
          </a:ln>
        </p:spPr>
      </p:pic>
      <p:sp>
        <p:nvSpPr>
          <p:cNvPr id="322" name="Google Shape;322;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782500" y="677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Xocs entre player i enemics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Com ho fem per comprovar les col·lisons?</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Des de quina classe?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8" name="Google Shape;328;p37"/>
          <p:cNvSpPr txBox="1"/>
          <p:nvPr/>
        </p:nvSpPr>
        <p:spPr>
          <a:xfrm>
            <a:off x="782500" y="2771550"/>
            <a:ext cx="68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9" name="Google Shape;329;p37"/>
          <p:cNvSpPr txBox="1"/>
          <p:nvPr/>
        </p:nvSpPr>
        <p:spPr>
          <a:xfrm>
            <a:off x="1103975" y="3258100"/>
            <a:ext cx="44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30" name="Google Shape;330;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a:t> </a:t>
            </a:r>
            <a:r>
              <a:rPr lang="ca" sz="2177"/>
              <a:t>detect_collision(enemies_list) 1era implem</a:t>
            </a:r>
            <a:endParaRPr sz="2177"/>
          </a:p>
        </p:txBody>
      </p:sp>
      <p:sp>
        <p:nvSpPr>
          <p:cNvPr id="336" name="Google Shape;336;p38"/>
          <p:cNvSpPr txBox="1"/>
          <p:nvPr/>
        </p:nvSpPr>
        <p:spPr>
          <a:xfrm>
            <a:off x="474450" y="3260800"/>
            <a:ext cx="81951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ca" sz="1600">
                <a:latin typeface="Calibri"/>
                <a:ea typeface="Calibri"/>
                <a:cs typeface="Calibri"/>
                <a:sym typeface="Calibri"/>
              </a:rPr>
              <a:t>Comprovem si el rectangle del player en les mateixes posicions del rectangle del enemic tant per l’esquerra com per l’esquerra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ca" sz="1600">
                <a:latin typeface="Calibri"/>
                <a:ea typeface="Calibri"/>
                <a:cs typeface="Calibri"/>
                <a:sym typeface="Calibri"/>
              </a:rPr>
              <a:t>Si efectivament estan en les mateixes coordenades horitzontals comprovem si també ho estan en les verticals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ca" sz="1600">
                <a:latin typeface="Calibri"/>
                <a:ea typeface="Calibri"/>
                <a:cs typeface="Calibri"/>
                <a:sym typeface="Calibri"/>
              </a:rPr>
              <a:t>Si ho estan voldrà dir que estan xocant </a:t>
            </a:r>
            <a:endParaRPr sz="1600">
              <a:latin typeface="Calibri"/>
              <a:ea typeface="Calibri"/>
              <a:cs typeface="Calibri"/>
              <a:sym typeface="Calibri"/>
            </a:endParaRPr>
          </a:p>
        </p:txBody>
      </p:sp>
      <p:pic>
        <p:nvPicPr>
          <p:cNvPr id="337" name="Google Shape;337;p38"/>
          <p:cNvPicPr preferRelativeResize="0"/>
          <p:nvPr/>
        </p:nvPicPr>
        <p:blipFill>
          <a:blip r:embed="rId3">
            <a:alphaModFix/>
          </a:blip>
          <a:stretch>
            <a:fillRect/>
          </a:stretch>
        </p:blipFill>
        <p:spPr>
          <a:xfrm>
            <a:off x="328613" y="1537413"/>
            <a:ext cx="8486775" cy="1647825"/>
          </a:xfrm>
          <a:prstGeom prst="rect">
            <a:avLst/>
          </a:prstGeom>
          <a:noFill/>
          <a:ln>
            <a:noFill/>
          </a:ln>
        </p:spPr>
      </p:pic>
      <p:sp>
        <p:nvSpPr>
          <p:cNvPr id="338" name="Google Shape;338;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800"/>
              <a:t> </a:t>
            </a:r>
            <a:r>
              <a:rPr lang="ca" sz="1977"/>
              <a:t>detect_collision(enemies_list) </a:t>
            </a:r>
            <a:r>
              <a:rPr lang="ca" sz="1755"/>
              <a:t>Implem definitiva</a:t>
            </a:r>
            <a:endParaRPr sz="1755"/>
          </a:p>
        </p:txBody>
      </p:sp>
      <p:pic>
        <p:nvPicPr>
          <p:cNvPr id="344" name="Google Shape;344;p39"/>
          <p:cNvPicPr preferRelativeResize="0"/>
          <p:nvPr/>
        </p:nvPicPr>
        <p:blipFill>
          <a:blip r:embed="rId3">
            <a:alphaModFix/>
          </a:blip>
          <a:stretch>
            <a:fillRect/>
          </a:stretch>
        </p:blipFill>
        <p:spPr>
          <a:xfrm>
            <a:off x="1451375" y="1343626"/>
            <a:ext cx="6241250" cy="2956925"/>
          </a:xfrm>
          <a:prstGeom prst="rect">
            <a:avLst/>
          </a:prstGeom>
          <a:noFill/>
          <a:ln>
            <a:noFill/>
          </a:ln>
        </p:spPr>
      </p:pic>
      <p:cxnSp>
        <p:nvCxnSpPr>
          <p:cNvPr id="345" name="Google Shape;345;p39"/>
          <p:cNvCxnSpPr/>
          <p:nvPr/>
        </p:nvCxnSpPr>
        <p:spPr>
          <a:xfrm flipH="1" rot="10800000">
            <a:off x="697525" y="3394675"/>
            <a:ext cx="1407300" cy="17100"/>
          </a:xfrm>
          <a:prstGeom prst="straightConnector1">
            <a:avLst/>
          </a:prstGeom>
          <a:noFill/>
          <a:ln cap="flat" cmpd="sng" w="9525">
            <a:solidFill>
              <a:schemeClr val="lt1"/>
            </a:solidFill>
            <a:prstDash val="solid"/>
            <a:round/>
            <a:headEnd len="med" w="med" type="none"/>
            <a:tailEnd len="med" w="med" type="triangle"/>
          </a:ln>
        </p:spPr>
      </p:cxnSp>
      <p:cxnSp>
        <p:nvCxnSpPr>
          <p:cNvPr id="346" name="Google Shape;346;p39"/>
          <p:cNvCxnSpPr/>
          <p:nvPr/>
        </p:nvCxnSpPr>
        <p:spPr>
          <a:xfrm flipH="1">
            <a:off x="4144525" y="3394925"/>
            <a:ext cx="1129200" cy="16800"/>
          </a:xfrm>
          <a:prstGeom prst="straightConnector1">
            <a:avLst/>
          </a:prstGeom>
          <a:noFill/>
          <a:ln cap="flat" cmpd="sng" w="9525">
            <a:solidFill>
              <a:schemeClr val="lt1"/>
            </a:solidFill>
            <a:prstDash val="solid"/>
            <a:round/>
            <a:headEnd len="med" w="med" type="none"/>
            <a:tailEnd len="med" w="med" type="triangle"/>
          </a:ln>
        </p:spPr>
      </p:cxnSp>
      <p:sp>
        <p:nvSpPr>
          <p:cNvPr id="347" name="Google Shape;347;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Player → </a:t>
            </a:r>
            <a:r>
              <a:rPr lang="ca" sz="2800"/>
              <a:t> </a:t>
            </a:r>
            <a:r>
              <a:rPr lang="ca" sz="1977"/>
              <a:t>reset(initial_pos)</a:t>
            </a:r>
            <a:endParaRPr sz="1755"/>
          </a:p>
        </p:txBody>
      </p:sp>
      <p:pic>
        <p:nvPicPr>
          <p:cNvPr id="353" name="Google Shape;353;p40"/>
          <p:cNvPicPr preferRelativeResize="0"/>
          <p:nvPr/>
        </p:nvPicPr>
        <p:blipFill>
          <a:blip r:embed="rId3">
            <a:alphaModFix/>
          </a:blip>
          <a:stretch>
            <a:fillRect/>
          </a:stretch>
        </p:blipFill>
        <p:spPr>
          <a:xfrm>
            <a:off x="523250" y="3445500"/>
            <a:ext cx="7975600" cy="718300"/>
          </a:xfrm>
          <a:prstGeom prst="rect">
            <a:avLst/>
          </a:prstGeom>
          <a:noFill/>
          <a:ln>
            <a:noFill/>
          </a:ln>
        </p:spPr>
      </p:pic>
      <p:sp>
        <p:nvSpPr>
          <p:cNvPr id="354" name="Google Shape;354;p40"/>
          <p:cNvSpPr txBox="1"/>
          <p:nvPr/>
        </p:nvSpPr>
        <p:spPr>
          <a:xfrm>
            <a:off x="1472875" y="1658800"/>
            <a:ext cx="5520000" cy="1068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ca" sz="1600">
                <a:latin typeface="Calibri"/>
                <a:ea typeface="Calibri"/>
                <a:cs typeface="Calibri"/>
                <a:sym typeface="Calibri"/>
              </a:rPr>
              <a:t>Funció per retornar el player a la posició inicial quan col·lisiona amb un enemic</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cxnSp>
        <p:nvCxnSpPr>
          <p:cNvPr id="355" name="Google Shape;355;p40"/>
          <p:cNvCxnSpPr/>
          <p:nvPr/>
        </p:nvCxnSpPr>
        <p:spPr>
          <a:xfrm>
            <a:off x="4102300" y="2282475"/>
            <a:ext cx="8400" cy="918600"/>
          </a:xfrm>
          <a:prstGeom prst="straightConnector1">
            <a:avLst/>
          </a:prstGeom>
          <a:noFill/>
          <a:ln cap="flat" cmpd="sng" w="9525">
            <a:solidFill>
              <a:schemeClr val="lt1"/>
            </a:solidFill>
            <a:prstDash val="solid"/>
            <a:round/>
            <a:headEnd len="med" w="med" type="none"/>
            <a:tailEnd len="med" w="med" type="triangle"/>
          </a:ln>
        </p:spPr>
      </p:cxnSp>
      <p:sp>
        <p:nvSpPr>
          <p:cNvPr id="356" name="Google Shape;356;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Key</a:t>
            </a:r>
            <a:endParaRPr sz="1755"/>
          </a:p>
        </p:txBody>
      </p:sp>
      <p:pic>
        <p:nvPicPr>
          <p:cNvPr id="362" name="Google Shape;362;p41"/>
          <p:cNvPicPr preferRelativeResize="0"/>
          <p:nvPr/>
        </p:nvPicPr>
        <p:blipFill>
          <a:blip r:embed="rId3">
            <a:alphaModFix/>
          </a:blip>
          <a:stretch>
            <a:fillRect/>
          </a:stretch>
        </p:blipFill>
        <p:spPr>
          <a:xfrm>
            <a:off x="1720800" y="2741338"/>
            <a:ext cx="5810250" cy="1819275"/>
          </a:xfrm>
          <a:prstGeom prst="rect">
            <a:avLst/>
          </a:prstGeom>
          <a:noFill/>
          <a:ln>
            <a:noFill/>
          </a:ln>
        </p:spPr>
      </p:pic>
      <p:pic>
        <p:nvPicPr>
          <p:cNvPr id="363" name="Google Shape;363;p41"/>
          <p:cNvPicPr preferRelativeResize="0"/>
          <p:nvPr/>
        </p:nvPicPr>
        <p:blipFill rotWithShape="1">
          <a:blip r:embed="rId4">
            <a:alphaModFix/>
          </a:blip>
          <a:srcRect b="0" l="0" r="0" t="6032"/>
          <a:stretch/>
        </p:blipFill>
        <p:spPr>
          <a:xfrm>
            <a:off x="2862100" y="431575"/>
            <a:ext cx="2790800" cy="2557600"/>
          </a:xfrm>
          <a:prstGeom prst="rect">
            <a:avLst/>
          </a:prstGeom>
          <a:noFill/>
          <a:ln>
            <a:noFill/>
          </a:ln>
        </p:spPr>
      </p:pic>
      <p:sp>
        <p:nvSpPr>
          <p:cNvPr id="364" name="Google Shape;364;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Presentació joc</a:t>
            </a:r>
            <a:endParaRPr/>
          </a:p>
        </p:txBody>
      </p:sp>
      <p:pic>
        <p:nvPicPr>
          <p:cNvPr id="141" name="Google Shape;141;p15"/>
          <p:cNvPicPr preferRelativeResize="0"/>
          <p:nvPr/>
        </p:nvPicPr>
        <p:blipFill>
          <a:blip r:embed="rId3">
            <a:alphaModFix/>
          </a:blip>
          <a:stretch>
            <a:fillRect/>
          </a:stretch>
        </p:blipFill>
        <p:spPr>
          <a:xfrm>
            <a:off x="4040623" y="923975"/>
            <a:ext cx="4592275" cy="3742675"/>
          </a:xfrm>
          <a:prstGeom prst="rect">
            <a:avLst/>
          </a:prstGeom>
          <a:noFill/>
          <a:ln>
            <a:noFill/>
          </a:ln>
        </p:spPr>
      </p:pic>
      <p:sp>
        <p:nvSpPr>
          <p:cNvPr id="142" name="Google Shape;142;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Sound</a:t>
            </a:r>
            <a:endParaRPr sz="1755"/>
          </a:p>
        </p:txBody>
      </p:sp>
      <p:pic>
        <p:nvPicPr>
          <p:cNvPr id="370" name="Google Shape;370;p42"/>
          <p:cNvPicPr preferRelativeResize="0"/>
          <p:nvPr/>
        </p:nvPicPr>
        <p:blipFill>
          <a:blip r:embed="rId3">
            <a:alphaModFix/>
          </a:blip>
          <a:stretch>
            <a:fillRect/>
          </a:stretch>
        </p:blipFill>
        <p:spPr>
          <a:xfrm>
            <a:off x="5570625" y="2057700"/>
            <a:ext cx="2366375" cy="1592975"/>
          </a:xfrm>
          <a:prstGeom prst="rect">
            <a:avLst/>
          </a:prstGeom>
          <a:noFill/>
          <a:ln>
            <a:noFill/>
          </a:ln>
        </p:spPr>
      </p:pic>
      <p:pic>
        <p:nvPicPr>
          <p:cNvPr id="371" name="Google Shape;371;p42"/>
          <p:cNvPicPr preferRelativeResize="0"/>
          <p:nvPr/>
        </p:nvPicPr>
        <p:blipFill>
          <a:blip r:embed="rId4">
            <a:alphaModFix/>
          </a:blip>
          <a:stretch>
            <a:fillRect/>
          </a:stretch>
        </p:blipFill>
        <p:spPr>
          <a:xfrm>
            <a:off x="4730400" y="1776900"/>
            <a:ext cx="1575725" cy="1225050"/>
          </a:xfrm>
          <a:prstGeom prst="rect">
            <a:avLst/>
          </a:prstGeom>
          <a:noFill/>
          <a:ln>
            <a:noFill/>
          </a:ln>
        </p:spPr>
      </p:pic>
      <p:pic>
        <p:nvPicPr>
          <p:cNvPr id="372" name="Google Shape;372;p42"/>
          <p:cNvPicPr preferRelativeResize="0"/>
          <p:nvPr/>
        </p:nvPicPr>
        <p:blipFill>
          <a:blip r:embed="rId5">
            <a:alphaModFix/>
          </a:blip>
          <a:stretch>
            <a:fillRect/>
          </a:stretch>
        </p:blipFill>
        <p:spPr>
          <a:xfrm>
            <a:off x="1666425" y="2234575"/>
            <a:ext cx="1420200" cy="896975"/>
          </a:xfrm>
          <a:prstGeom prst="rect">
            <a:avLst/>
          </a:prstGeom>
          <a:noFill/>
          <a:ln>
            <a:noFill/>
          </a:ln>
        </p:spPr>
      </p:pic>
      <p:sp>
        <p:nvSpPr>
          <p:cNvPr id="373" name="Google Shape;373;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Main → Dins d’un bucle infinit:</a:t>
            </a:r>
            <a:endParaRPr sz="1755"/>
          </a:p>
        </p:txBody>
      </p:sp>
      <p:pic>
        <p:nvPicPr>
          <p:cNvPr id="379" name="Google Shape;379;p43"/>
          <p:cNvPicPr preferRelativeResize="0"/>
          <p:nvPr/>
        </p:nvPicPr>
        <p:blipFill>
          <a:blip r:embed="rId3">
            <a:alphaModFix/>
          </a:blip>
          <a:stretch>
            <a:fillRect/>
          </a:stretch>
        </p:blipFill>
        <p:spPr>
          <a:xfrm>
            <a:off x="599925" y="1260025"/>
            <a:ext cx="4179675" cy="3399075"/>
          </a:xfrm>
          <a:prstGeom prst="rect">
            <a:avLst/>
          </a:prstGeom>
          <a:noFill/>
          <a:ln>
            <a:noFill/>
          </a:ln>
        </p:spPr>
      </p:pic>
      <p:pic>
        <p:nvPicPr>
          <p:cNvPr id="380" name="Google Shape;380;p43"/>
          <p:cNvPicPr preferRelativeResize="0"/>
          <p:nvPr/>
        </p:nvPicPr>
        <p:blipFill>
          <a:blip r:embed="rId4">
            <a:alphaModFix/>
          </a:blip>
          <a:stretch>
            <a:fillRect/>
          </a:stretch>
        </p:blipFill>
        <p:spPr>
          <a:xfrm>
            <a:off x="4897150" y="1929638"/>
            <a:ext cx="3915400" cy="1570775"/>
          </a:xfrm>
          <a:prstGeom prst="rect">
            <a:avLst/>
          </a:prstGeom>
          <a:noFill/>
          <a:ln>
            <a:noFill/>
          </a:ln>
        </p:spPr>
      </p:pic>
      <p:sp>
        <p:nvSpPr>
          <p:cNvPr id="381" name="Google Shape;381;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Main</a:t>
            </a:r>
            <a:endParaRPr sz="1755"/>
          </a:p>
        </p:txBody>
      </p:sp>
      <p:pic>
        <p:nvPicPr>
          <p:cNvPr id="387" name="Google Shape;387;p44"/>
          <p:cNvPicPr preferRelativeResize="0"/>
          <p:nvPr/>
        </p:nvPicPr>
        <p:blipFill rotWithShape="1">
          <a:blip r:embed="rId3">
            <a:alphaModFix/>
          </a:blip>
          <a:srcRect b="0" l="0" r="0" t="20057"/>
          <a:stretch/>
        </p:blipFill>
        <p:spPr>
          <a:xfrm>
            <a:off x="1573338" y="1104600"/>
            <a:ext cx="5997324" cy="3595925"/>
          </a:xfrm>
          <a:prstGeom prst="rect">
            <a:avLst/>
          </a:prstGeom>
          <a:noFill/>
          <a:ln>
            <a:noFill/>
          </a:ln>
        </p:spPr>
      </p:pic>
      <p:sp>
        <p:nvSpPr>
          <p:cNvPr id="388" name="Google Shape;388;p4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5"/>
          <p:cNvPicPr preferRelativeResize="0"/>
          <p:nvPr/>
        </p:nvPicPr>
        <p:blipFill rotWithShape="1">
          <a:blip r:embed="rId3">
            <a:alphaModFix/>
          </a:blip>
          <a:srcRect b="24676" l="0" r="0" t="-8696"/>
          <a:stretch/>
        </p:blipFill>
        <p:spPr>
          <a:xfrm>
            <a:off x="819150" y="433275"/>
            <a:ext cx="7779576" cy="4510024"/>
          </a:xfrm>
          <a:prstGeom prst="rect">
            <a:avLst/>
          </a:prstGeom>
          <a:noFill/>
          <a:ln>
            <a:noFill/>
          </a:ln>
        </p:spPr>
      </p:pic>
      <p:sp>
        <p:nvSpPr>
          <p:cNvPr id="394" name="Google Shape;394;p45"/>
          <p:cNvSpPr txBox="1"/>
          <p:nvPr>
            <p:ph type="title"/>
          </p:nvPr>
        </p:nvSpPr>
        <p:spPr>
          <a:xfrm>
            <a:off x="819150" y="58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LevelX</a:t>
            </a:r>
            <a:endParaRPr sz="1755"/>
          </a:p>
        </p:txBody>
      </p:sp>
      <p:sp>
        <p:nvSpPr>
          <p:cNvPr id="395" name="Google Shape;395;p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txBox="1"/>
          <p:nvPr>
            <p:ph type="title"/>
          </p:nvPr>
        </p:nvSpPr>
        <p:spPr>
          <a:xfrm>
            <a:off x="819150" y="456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Gràcies per l’atenció</a:t>
            </a:r>
            <a:endParaRPr/>
          </a:p>
        </p:txBody>
      </p:sp>
      <p:sp>
        <p:nvSpPr>
          <p:cNvPr id="401" name="Google Shape;401;p4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2" name="Google Shape;402;p4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403" name="Google Shape;403;p46"/>
          <p:cNvPicPr preferRelativeResize="0"/>
          <p:nvPr/>
        </p:nvPicPr>
        <p:blipFill>
          <a:blip r:embed="rId3">
            <a:alphaModFix/>
          </a:blip>
          <a:stretch>
            <a:fillRect/>
          </a:stretch>
        </p:blipFill>
        <p:spPr>
          <a:xfrm>
            <a:off x="1400850" y="1202750"/>
            <a:ext cx="6365174" cy="3176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56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Esquema de l’aplicació</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pic>
        <p:nvPicPr>
          <p:cNvPr id="150" name="Google Shape;150;p16"/>
          <p:cNvPicPr preferRelativeResize="0"/>
          <p:nvPr/>
        </p:nvPicPr>
        <p:blipFill>
          <a:blip r:embed="rId3">
            <a:alphaModFix/>
          </a:blip>
          <a:stretch>
            <a:fillRect/>
          </a:stretch>
        </p:blipFill>
        <p:spPr>
          <a:xfrm>
            <a:off x="1400850" y="1202750"/>
            <a:ext cx="6365174" cy="3176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Pygame</a:t>
            </a:r>
            <a:endParaRPr/>
          </a:p>
        </p:txBody>
      </p:sp>
      <p:sp>
        <p:nvSpPr>
          <p:cNvPr id="156" name="Google Shape;156;p17"/>
          <p:cNvSpPr txBox="1"/>
          <p:nvPr>
            <p:ph idx="1" type="body"/>
          </p:nvPr>
        </p:nvSpPr>
        <p:spPr>
          <a:xfrm>
            <a:off x="819150" y="1688900"/>
            <a:ext cx="7894200" cy="27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sz="1500"/>
              <a:t>Que es Pygame?</a:t>
            </a:r>
            <a:endParaRPr b="1" sz="1500"/>
          </a:p>
          <a:p>
            <a:pPr indent="0" lvl="0" marL="0" rtl="0" algn="l">
              <a:spcBef>
                <a:spcPts val="1200"/>
              </a:spcBef>
              <a:spcAft>
                <a:spcPts val="0"/>
              </a:spcAft>
              <a:buNone/>
            </a:pPr>
            <a:r>
              <a:rPr lang="ca"/>
              <a:t>és un conjunt de </a:t>
            </a:r>
            <a:r>
              <a:rPr lang="ca"/>
              <a:t>mòduls</a:t>
            </a:r>
            <a:r>
              <a:rPr lang="ca"/>
              <a:t> de python especialment creats per a desenvolupar videojocs</a:t>
            </a:r>
            <a:endParaRPr/>
          </a:p>
          <a:p>
            <a:pPr indent="0" lvl="0" marL="0" rtl="0" algn="l">
              <a:spcBef>
                <a:spcPts val="1200"/>
              </a:spcBef>
              <a:spcAft>
                <a:spcPts val="0"/>
              </a:spcAft>
              <a:buNone/>
            </a:pPr>
            <a:r>
              <a:rPr b="1" lang="ca" sz="1508"/>
              <a:t>Per què Pygame?</a:t>
            </a:r>
            <a:endParaRPr b="1" sz="1508"/>
          </a:p>
          <a:p>
            <a:pPr indent="0" lvl="0" marL="0" rtl="0" algn="l">
              <a:spcBef>
                <a:spcPts val="1200"/>
              </a:spcBef>
              <a:spcAft>
                <a:spcPts val="0"/>
              </a:spcAft>
              <a:buNone/>
            </a:pPr>
            <a:r>
              <a:rPr lang="ca"/>
              <a:t>-qualitat</a:t>
            </a:r>
            <a:endParaRPr/>
          </a:p>
          <a:p>
            <a:pPr indent="0" lvl="0" marL="0" rtl="0" algn="l">
              <a:spcBef>
                <a:spcPts val="1200"/>
              </a:spcBef>
              <a:spcAft>
                <a:spcPts val="0"/>
              </a:spcAft>
              <a:buNone/>
            </a:pPr>
            <a:r>
              <a:rPr lang="ca"/>
              <a:t>-accessibilitat</a:t>
            </a:r>
            <a:endParaRPr/>
          </a:p>
          <a:p>
            <a:pPr indent="0" lvl="0" marL="0" rtl="0" algn="l">
              <a:spcBef>
                <a:spcPts val="1200"/>
              </a:spcBef>
              <a:spcAft>
                <a:spcPts val="0"/>
              </a:spcAft>
              <a:buNone/>
            </a:pPr>
            <a:r>
              <a:rPr lang="ca"/>
              <a:t>-tutorials</a:t>
            </a:r>
            <a:endParaRPr/>
          </a:p>
          <a:p>
            <a:pPr indent="0" lvl="0" marL="0" rtl="0" algn="l">
              <a:spcBef>
                <a:spcPts val="1200"/>
              </a:spcBef>
              <a:spcAft>
                <a:spcPts val="1200"/>
              </a:spcAft>
              <a:buNone/>
            </a:pPr>
            <a:r>
              <a:rPr lang="ca"/>
              <a:t>-documentació</a:t>
            </a:r>
            <a:endParaRPr/>
          </a:p>
        </p:txBody>
      </p:sp>
      <p:sp>
        <p:nvSpPr>
          <p:cNvPr id="157" name="Google Shape;15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Pygame</a:t>
            </a:r>
            <a:endParaRPr/>
          </a:p>
        </p:txBody>
      </p:sp>
      <p:sp>
        <p:nvSpPr>
          <p:cNvPr id="163" name="Google Shape;163;p18"/>
          <p:cNvSpPr txBox="1"/>
          <p:nvPr>
            <p:ph idx="1" type="body"/>
          </p:nvPr>
        </p:nvSpPr>
        <p:spPr>
          <a:xfrm>
            <a:off x="819150" y="1566075"/>
            <a:ext cx="7809600" cy="28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500"/>
              <a:t>Clases utilitzades:</a:t>
            </a:r>
            <a:endParaRPr sz="1500"/>
          </a:p>
          <a:p>
            <a:pPr indent="0" lvl="0" marL="0" rtl="0" algn="l">
              <a:spcBef>
                <a:spcPts val="1200"/>
              </a:spcBef>
              <a:spcAft>
                <a:spcPts val="0"/>
              </a:spcAft>
              <a:buNone/>
            </a:pPr>
            <a:r>
              <a:rPr lang="ca" sz="1500"/>
              <a:t>-draw</a:t>
            </a:r>
            <a:endParaRPr sz="1500"/>
          </a:p>
          <a:p>
            <a:pPr indent="0" lvl="0" marL="0" rtl="0" algn="l">
              <a:spcBef>
                <a:spcPts val="1200"/>
              </a:spcBef>
              <a:spcAft>
                <a:spcPts val="0"/>
              </a:spcAft>
              <a:buNone/>
            </a:pPr>
            <a:r>
              <a:rPr lang="ca" sz="1500"/>
              <a:t>-display</a:t>
            </a:r>
            <a:endParaRPr sz="1500"/>
          </a:p>
          <a:p>
            <a:pPr indent="0" lvl="0" marL="0" rtl="0" algn="l">
              <a:spcBef>
                <a:spcPts val="1200"/>
              </a:spcBef>
              <a:spcAft>
                <a:spcPts val="0"/>
              </a:spcAft>
              <a:buNone/>
            </a:pPr>
            <a:r>
              <a:rPr lang="ca" sz="1500"/>
              <a:t>-mixer</a:t>
            </a:r>
            <a:endParaRPr sz="1500"/>
          </a:p>
          <a:p>
            <a:pPr indent="0" lvl="0" marL="0" rtl="0" algn="l">
              <a:spcBef>
                <a:spcPts val="1200"/>
              </a:spcBef>
              <a:spcAft>
                <a:spcPts val="0"/>
              </a:spcAft>
              <a:buNone/>
            </a:pPr>
            <a:r>
              <a:rPr lang="ca" sz="1500"/>
              <a:t>-event</a:t>
            </a:r>
            <a:endParaRPr sz="1500"/>
          </a:p>
          <a:p>
            <a:pPr indent="0" lvl="0" marL="0" rtl="0" algn="l">
              <a:spcBef>
                <a:spcPts val="1200"/>
              </a:spcBef>
              <a:spcAft>
                <a:spcPts val="1200"/>
              </a:spcAft>
              <a:buNone/>
            </a:pPr>
            <a:r>
              <a:rPr lang="ca" sz="1500"/>
              <a:t>-key</a:t>
            </a:r>
            <a:endParaRPr sz="1500"/>
          </a:p>
        </p:txBody>
      </p:sp>
      <p:sp>
        <p:nvSpPr>
          <p:cNvPr id="164" name="Google Shape;16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Creació d’un nivell</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a:blip r:embed="rId3">
            <a:alphaModFix/>
          </a:blip>
          <a:stretch>
            <a:fillRect/>
          </a:stretch>
        </p:blipFill>
        <p:spPr>
          <a:xfrm>
            <a:off x="1722197" y="1517650"/>
            <a:ext cx="5260800" cy="3180625"/>
          </a:xfrm>
          <a:prstGeom prst="rect">
            <a:avLst/>
          </a:prstGeom>
          <a:noFill/>
          <a:ln>
            <a:noFill/>
          </a:ln>
        </p:spPr>
      </p:pic>
      <p:sp>
        <p:nvSpPr>
          <p:cNvPr id="172" name="Google Shape;172;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6667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ca"/>
              <a:t>Delimitar vores</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ca"/>
              <a:t>Primeres aproximacions:</a:t>
            </a:r>
            <a:endParaRPr/>
          </a:p>
        </p:txBody>
      </p:sp>
      <p:pic>
        <p:nvPicPr>
          <p:cNvPr id="179" name="Google Shape;179;p20"/>
          <p:cNvPicPr preferRelativeResize="0"/>
          <p:nvPr/>
        </p:nvPicPr>
        <p:blipFill rotWithShape="1">
          <a:blip r:embed="rId4">
            <a:alphaModFix/>
          </a:blip>
          <a:srcRect b="0" l="0" r="7595" t="0"/>
          <a:stretch/>
        </p:blipFill>
        <p:spPr>
          <a:xfrm>
            <a:off x="3654575" y="558850"/>
            <a:ext cx="4849525" cy="4181475"/>
          </a:xfrm>
          <a:prstGeom prst="rect">
            <a:avLst/>
          </a:prstGeom>
          <a:noFill/>
          <a:ln>
            <a:noFill/>
          </a:ln>
        </p:spPr>
      </p:pic>
      <p:pic>
        <p:nvPicPr>
          <p:cNvPr id="180" name="Google Shape;180;p20"/>
          <p:cNvPicPr preferRelativeResize="0"/>
          <p:nvPr/>
        </p:nvPicPr>
        <p:blipFill>
          <a:blip r:embed="rId5">
            <a:alphaModFix/>
          </a:blip>
          <a:stretch>
            <a:fillRect/>
          </a:stretch>
        </p:blipFill>
        <p:spPr>
          <a:xfrm>
            <a:off x="626876" y="2759225"/>
            <a:ext cx="2363850" cy="1433050"/>
          </a:xfrm>
          <a:prstGeom prst="rect">
            <a:avLst/>
          </a:prstGeom>
          <a:noFill/>
          <a:ln>
            <a:noFill/>
          </a:ln>
        </p:spPr>
      </p:pic>
      <p:sp>
        <p:nvSpPr>
          <p:cNvPr id="181" name="Google Shape;181;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23925" y="527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Delimitar vores</a:t>
            </a:r>
            <a:endParaRPr/>
          </a:p>
        </p:txBody>
      </p:sp>
      <p:sp>
        <p:nvSpPr>
          <p:cNvPr id="187" name="Google Shape;187;p21"/>
          <p:cNvSpPr txBox="1"/>
          <p:nvPr>
            <p:ph idx="1" type="body"/>
          </p:nvPr>
        </p:nvSpPr>
        <p:spPr>
          <a:xfrm>
            <a:off x="369850" y="12381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Primeres aproximacions:</a:t>
            </a:r>
            <a:endParaRPr/>
          </a:p>
          <a:p>
            <a:pPr indent="0" lvl="0" marL="0" rtl="0" algn="l">
              <a:spcBef>
                <a:spcPts val="1200"/>
              </a:spcBef>
              <a:spcAft>
                <a:spcPts val="1200"/>
              </a:spcAft>
              <a:buNone/>
            </a:pPr>
            <a:r>
              <a:t/>
            </a:r>
            <a:endParaRPr/>
          </a:p>
        </p:txBody>
      </p:sp>
      <p:pic>
        <p:nvPicPr>
          <p:cNvPr id="188" name="Google Shape;188;p21"/>
          <p:cNvPicPr preferRelativeResize="0"/>
          <p:nvPr/>
        </p:nvPicPr>
        <p:blipFill rotWithShape="1">
          <a:blip r:embed="rId4">
            <a:alphaModFix/>
          </a:blip>
          <a:srcRect b="0" l="0" r="4798" t="0"/>
          <a:stretch/>
        </p:blipFill>
        <p:spPr>
          <a:xfrm>
            <a:off x="3300025" y="1344425"/>
            <a:ext cx="5388026" cy="3572850"/>
          </a:xfrm>
          <a:prstGeom prst="rect">
            <a:avLst/>
          </a:prstGeom>
          <a:noFill/>
          <a:ln>
            <a:noFill/>
          </a:ln>
        </p:spPr>
      </p:pic>
      <p:pic>
        <p:nvPicPr>
          <p:cNvPr id="189" name="Google Shape;189;p21"/>
          <p:cNvPicPr preferRelativeResize="0"/>
          <p:nvPr/>
        </p:nvPicPr>
        <p:blipFill>
          <a:blip r:embed="rId5">
            <a:alphaModFix/>
          </a:blip>
          <a:stretch>
            <a:fillRect/>
          </a:stretch>
        </p:blipFill>
        <p:spPr>
          <a:xfrm>
            <a:off x="369848" y="1614648"/>
            <a:ext cx="2381300" cy="3302625"/>
          </a:xfrm>
          <a:prstGeom prst="rect">
            <a:avLst/>
          </a:prstGeom>
          <a:noFill/>
          <a:ln>
            <a:noFill/>
          </a:ln>
        </p:spPr>
      </p:pic>
      <p:sp>
        <p:nvSpPr>
          <p:cNvPr id="190" name="Google Shape;190;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