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>
              <a:spcBef>
                <a:spcPts val="0"/>
              </a:spcBef>
              <a:buSzTx/>
              <a:buNone/>
              <a:defRPr sz="5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>
              <a:spcBef>
                <a:spcPts val="0"/>
              </a:spcBef>
              <a:buSzTx/>
              <a:buNone/>
              <a:defRPr sz="5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>
              <a:spcBef>
                <a:spcPts val="0"/>
              </a:spcBef>
              <a:buSzTx/>
              <a:buNone/>
              <a:defRPr sz="5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>
              <a:spcBef>
                <a:spcPts val="0"/>
              </a:spcBef>
              <a:buSzTx/>
              <a:buNone/>
              <a:defRPr sz="5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14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Messaging"/>
          <p:cNvSpPr txBox="1"/>
          <p:nvPr/>
        </p:nvSpPr>
        <p:spPr>
          <a:xfrm>
            <a:off x="452758" y="348835"/>
            <a:ext cx="63944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Messaging</a:t>
            </a:r>
          </a:p>
        </p:txBody>
      </p:sp>
      <p:sp>
        <p:nvSpPr>
          <p:cNvPr id="129" name="MOM/…"/>
          <p:cNvSpPr/>
          <p:nvPr/>
        </p:nvSpPr>
        <p:spPr>
          <a:xfrm>
            <a:off x="11377363" y="3623519"/>
            <a:ext cx="2988154" cy="754785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MOM/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Messaging Server</a:t>
            </a:r>
          </a:p>
        </p:txBody>
      </p:sp>
      <p:sp>
        <p:nvSpPr>
          <p:cNvPr id="130" name="App1"/>
          <p:cNvSpPr/>
          <p:nvPr/>
        </p:nvSpPr>
        <p:spPr>
          <a:xfrm>
            <a:off x="3936198" y="5879991"/>
            <a:ext cx="2086285" cy="3034916"/>
          </a:xfrm>
          <a:prstGeom prst="roundRect">
            <a:avLst>
              <a:gd name="adj" fmla="val 9131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App1</a:t>
            </a:r>
          </a:p>
        </p:txBody>
      </p:sp>
      <p:sp>
        <p:nvSpPr>
          <p:cNvPr id="131" name="App2"/>
          <p:cNvSpPr/>
          <p:nvPr/>
        </p:nvSpPr>
        <p:spPr>
          <a:xfrm>
            <a:off x="20016164" y="6165758"/>
            <a:ext cx="2086285" cy="3034916"/>
          </a:xfrm>
          <a:prstGeom prst="roundRect">
            <a:avLst>
              <a:gd name="adj" fmla="val 9131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App2</a:t>
            </a:r>
          </a:p>
        </p:txBody>
      </p:sp>
      <p:sp>
        <p:nvSpPr>
          <p:cNvPr id="132" name="Line"/>
          <p:cNvSpPr/>
          <p:nvPr/>
        </p:nvSpPr>
        <p:spPr>
          <a:xfrm flipV="1">
            <a:off x="6317699" y="5188839"/>
            <a:ext cx="4914555" cy="84951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3" name="Line"/>
          <p:cNvSpPr/>
          <p:nvPr/>
        </p:nvSpPr>
        <p:spPr>
          <a:xfrm flipH="1" flipV="1">
            <a:off x="14658746" y="5082507"/>
            <a:ext cx="5060640" cy="158895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4" name="Sender"/>
          <p:cNvSpPr txBox="1"/>
          <p:nvPr/>
        </p:nvSpPr>
        <p:spPr>
          <a:xfrm>
            <a:off x="3513320" y="9245824"/>
            <a:ext cx="224277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Sender</a:t>
            </a:r>
          </a:p>
        </p:txBody>
      </p:sp>
      <p:sp>
        <p:nvSpPr>
          <p:cNvPr id="135" name="Receiver"/>
          <p:cNvSpPr txBox="1"/>
          <p:nvPr/>
        </p:nvSpPr>
        <p:spPr>
          <a:xfrm>
            <a:off x="19699186" y="9499837"/>
            <a:ext cx="272023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Receiver</a:t>
            </a:r>
          </a:p>
        </p:txBody>
      </p:sp>
      <p:sp>
        <p:nvSpPr>
          <p:cNvPr id="136" name="Message"/>
          <p:cNvSpPr txBox="1"/>
          <p:nvPr/>
        </p:nvSpPr>
        <p:spPr>
          <a:xfrm>
            <a:off x="7593257" y="4406582"/>
            <a:ext cx="282986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Message</a:t>
            </a:r>
          </a:p>
        </p:txBody>
      </p:sp>
      <p:sp>
        <p:nvSpPr>
          <p:cNvPr id="137" name="ActiveMQ"/>
          <p:cNvSpPr txBox="1"/>
          <p:nvPr/>
        </p:nvSpPr>
        <p:spPr>
          <a:xfrm>
            <a:off x="2707425" y="12163886"/>
            <a:ext cx="301345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ActiveMQ</a:t>
            </a:r>
          </a:p>
        </p:txBody>
      </p:sp>
      <p:sp>
        <p:nvSpPr>
          <p:cNvPr id="138" name="SonicMQ"/>
          <p:cNvSpPr txBox="1"/>
          <p:nvPr/>
        </p:nvSpPr>
        <p:spPr>
          <a:xfrm>
            <a:off x="7441127" y="12163886"/>
            <a:ext cx="282986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SonicMQ</a:t>
            </a:r>
          </a:p>
        </p:txBody>
      </p:sp>
      <p:sp>
        <p:nvSpPr>
          <p:cNvPr id="139" name="Websphere MQ"/>
          <p:cNvSpPr txBox="1"/>
          <p:nvPr/>
        </p:nvSpPr>
        <p:spPr>
          <a:xfrm>
            <a:off x="11991238" y="12163886"/>
            <a:ext cx="475097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Websphere MQ</a:t>
            </a:r>
          </a:p>
        </p:txBody>
      </p:sp>
      <p:sp>
        <p:nvSpPr>
          <p:cNvPr id="140" name="TIBCO MQ"/>
          <p:cNvSpPr txBox="1"/>
          <p:nvPr/>
        </p:nvSpPr>
        <p:spPr>
          <a:xfrm>
            <a:off x="18462453" y="12163886"/>
            <a:ext cx="334365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TIBCO MQ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12"/>
      <p:bldP build="whole" bldLvl="1" animBg="1" rev="0" advAuto="0" spid="136" grpId="4"/>
      <p:bldP build="whole" bldLvl="1" animBg="1" rev="0" advAuto="0" spid="132" grpId="3"/>
      <p:bldP build="whole" bldLvl="1" animBg="1" rev="0" advAuto="0" spid="130" grpId="2"/>
      <p:bldP build="whole" bldLvl="1" animBg="1" rev="0" advAuto="0" spid="128" grpId="1"/>
      <p:bldP build="whole" bldLvl="1" animBg="1" rev="0" advAuto="0" spid="138" grpId="11"/>
      <p:bldP build="whole" bldLvl="1" animBg="1" rev="0" advAuto="0" spid="135" grpId="9"/>
      <p:bldP build="whole" bldLvl="1" animBg="1" rev="0" advAuto="0" spid="131" grpId="6"/>
      <p:bldP build="whole" bldLvl="1" animBg="1" rev="0" advAuto="0" spid="134" grpId="8"/>
      <p:bldP build="whole" bldLvl="1" animBg="1" rev="0" advAuto="0" spid="129" grpId="5"/>
      <p:bldP build="whole" bldLvl="1" animBg="1" rev="0" advAuto="0" spid="133" grpId="7"/>
      <p:bldP build="whole" bldLvl="1" animBg="1" rev="0" advAuto="0" spid="137" grpId="10"/>
      <p:bldP build="whole" bldLvl="1" animBg="1" rev="0" advAuto="0" spid="140" grpId="1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JMS"/>
          <p:cNvSpPr txBox="1"/>
          <p:nvPr/>
        </p:nvSpPr>
        <p:spPr>
          <a:xfrm>
            <a:off x="1678274" y="6099448"/>
            <a:ext cx="18425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JMS</a:t>
            </a:r>
          </a:p>
        </p:txBody>
      </p:sp>
      <p:sp>
        <p:nvSpPr>
          <p:cNvPr id="225" name="Specification"/>
          <p:cNvSpPr txBox="1"/>
          <p:nvPr/>
        </p:nvSpPr>
        <p:spPr>
          <a:xfrm>
            <a:off x="8271533" y="2996662"/>
            <a:ext cx="525272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Specification</a:t>
            </a:r>
          </a:p>
        </p:txBody>
      </p:sp>
      <p:sp>
        <p:nvSpPr>
          <p:cNvPr id="226" name="API"/>
          <p:cNvSpPr txBox="1"/>
          <p:nvPr/>
        </p:nvSpPr>
        <p:spPr>
          <a:xfrm>
            <a:off x="8628909" y="9550937"/>
            <a:ext cx="14975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API</a:t>
            </a:r>
          </a:p>
        </p:txBody>
      </p:sp>
      <p:sp>
        <p:nvSpPr>
          <p:cNvPr id="227" name="Message Servers"/>
          <p:cNvSpPr txBox="1"/>
          <p:nvPr/>
        </p:nvSpPr>
        <p:spPr>
          <a:xfrm>
            <a:off x="16101211" y="2996662"/>
            <a:ext cx="70298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Message Servers</a:t>
            </a:r>
          </a:p>
        </p:txBody>
      </p:sp>
      <p:sp>
        <p:nvSpPr>
          <p:cNvPr id="228" name="Developers"/>
          <p:cNvSpPr txBox="1"/>
          <p:nvPr/>
        </p:nvSpPr>
        <p:spPr>
          <a:xfrm>
            <a:off x="16220863" y="9550937"/>
            <a:ext cx="46588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Developers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5" grpId="2"/>
      <p:bldP build="whole" bldLvl="1" animBg="1" rev="0" advAuto="0" spid="224" grpId="1"/>
      <p:bldP build="whole" bldLvl="1" animBg="1" rev="0" advAuto="0" spid="227" grpId="4"/>
      <p:bldP build="whole" bldLvl="1" animBg="1" rev="0" advAuto="0" spid="226" grpId="3"/>
      <p:bldP build="whole" bldLvl="1" animBg="1" rev="0" advAuto="0" spid="228" grpId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MOM"/>
          <p:cNvSpPr/>
          <p:nvPr/>
        </p:nvSpPr>
        <p:spPr>
          <a:xfrm>
            <a:off x="10754944" y="3508639"/>
            <a:ext cx="3700542" cy="6603817"/>
          </a:xfrm>
          <a:prstGeom prst="roundRect">
            <a:avLst>
              <a:gd name="adj" fmla="val 5148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MOM</a:t>
            </a:r>
          </a:p>
        </p:txBody>
      </p:sp>
      <p:sp>
        <p:nvSpPr>
          <p:cNvPr id="231" name="App1"/>
          <p:cNvSpPr/>
          <p:nvPr/>
        </p:nvSpPr>
        <p:spPr>
          <a:xfrm>
            <a:off x="2936668" y="5411391"/>
            <a:ext cx="3700542" cy="3129778"/>
          </a:xfrm>
          <a:prstGeom prst="roundRect">
            <a:avLst>
              <a:gd name="adj" fmla="val 6087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App1</a:t>
            </a:r>
          </a:p>
        </p:txBody>
      </p:sp>
      <p:sp>
        <p:nvSpPr>
          <p:cNvPr id="232" name="Line"/>
          <p:cNvSpPr/>
          <p:nvPr/>
        </p:nvSpPr>
        <p:spPr>
          <a:xfrm flipV="1">
            <a:off x="6725280" y="5485054"/>
            <a:ext cx="3944330" cy="83650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33" name="Line"/>
          <p:cNvSpPr/>
          <p:nvPr/>
        </p:nvSpPr>
        <p:spPr>
          <a:xfrm flipH="1" flipV="1">
            <a:off x="6950107" y="7951639"/>
            <a:ext cx="3489137" cy="77185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34" name="ActiveMQ"/>
          <p:cNvSpPr txBox="1"/>
          <p:nvPr/>
        </p:nvSpPr>
        <p:spPr>
          <a:xfrm>
            <a:off x="14969965" y="3709165"/>
            <a:ext cx="401701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ActiveMQ</a:t>
            </a:r>
          </a:p>
        </p:txBody>
      </p:sp>
      <p:sp>
        <p:nvSpPr>
          <p:cNvPr id="235" name="Websphere MQ"/>
          <p:cNvSpPr txBox="1"/>
          <p:nvPr/>
        </p:nvSpPr>
        <p:spPr>
          <a:xfrm>
            <a:off x="15091362" y="5807879"/>
            <a:ext cx="635597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Websphere MQ</a:t>
            </a:r>
          </a:p>
        </p:txBody>
      </p:sp>
      <p:sp>
        <p:nvSpPr>
          <p:cNvPr id="236" name="SonicMQ"/>
          <p:cNvSpPr txBox="1"/>
          <p:nvPr/>
        </p:nvSpPr>
        <p:spPr>
          <a:xfrm>
            <a:off x="15093536" y="7423420"/>
            <a:ext cx="37698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SonicMQ</a:t>
            </a:r>
          </a:p>
        </p:txBody>
      </p:sp>
      <p:sp>
        <p:nvSpPr>
          <p:cNvPr id="237" name="TibcoMQ"/>
          <p:cNvSpPr txBox="1"/>
          <p:nvPr/>
        </p:nvSpPr>
        <p:spPr>
          <a:xfrm>
            <a:off x="15093536" y="9038960"/>
            <a:ext cx="37698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TibcoMQ</a:t>
            </a:r>
          </a:p>
        </p:txBody>
      </p:sp>
      <p:sp>
        <p:nvSpPr>
          <p:cNvPr id="238" name="JMS"/>
          <p:cNvSpPr txBox="1"/>
          <p:nvPr/>
        </p:nvSpPr>
        <p:spPr>
          <a:xfrm>
            <a:off x="7565562" y="6681716"/>
            <a:ext cx="13981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JMS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5" grpId="7"/>
      <p:bldP build="whole" bldLvl="1" animBg="1" rev="0" advAuto="0" spid="230" grpId="2"/>
      <p:bldP build="whole" bldLvl="1" animBg="1" rev="0" advAuto="0" spid="236" grpId="8"/>
      <p:bldP build="whole" bldLvl="1" animBg="1" rev="0" advAuto="0" spid="237" grpId="9"/>
      <p:bldP build="whole" bldLvl="1" animBg="1" rev="0" advAuto="0" spid="232" grpId="4"/>
      <p:bldP build="whole" bldLvl="1" animBg="1" rev="0" advAuto="0" spid="233" grpId="5"/>
      <p:bldP build="whole" bldLvl="1" animBg="1" rev="0" advAuto="0" spid="234" grpId="6"/>
      <p:bldP build="whole" bldLvl="1" animBg="1" rev="0" advAuto="0" spid="231" grpId="1"/>
      <p:bldP build="whole" bldLvl="1" animBg="1" rev="0" advAuto="0" spid="238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JMS 2.0"/>
          <p:cNvSpPr txBox="1"/>
          <p:nvPr/>
        </p:nvSpPr>
        <p:spPr>
          <a:xfrm>
            <a:off x="10529315" y="4516852"/>
            <a:ext cx="33253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JMS 2.0</a:t>
            </a:r>
          </a:p>
        </p:txBody>
      </p:sp>
      <p:sp>
        <p:nvSpPr>
          <p:cNvPr id="241" name="JMS 1.2"/>
          <p:cNvSpPr txBox="1"/>
          <p:nvPr/>
        </p:nvSpPr>
        <p:spPr>
          <a:xfrm>
            <a:off x="10529315" y="7453767"/>
            <a:ext cx="33253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JMS 1.2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2"/>
      <p:bldP build="whole" bldLvl="1" animBg="1" rev="0" advAuto="0" spid="24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JMS 2.0"/>
          <p:cNvSpPr txBox="1"/>
          <p:nvPr/>
        </p:nvSpPr>
        <p:spPr>
          <a:xfrm>
            <a:off x="405577" y="419531"/>
            <a:ext cx="378409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JMS 2.0</a:t>
            </a:r>
          </a:p>
        </p:txBody>
      </p:sp>
      <p:sp>
        <p:nvSpPr>
          <p:cNvPr id="244" name="ConnectionFactory"/>
          <p:cNvSpPr txBox="1"/>
          <p:nvPr/>
        </p:nvSpPr>
        <p:spPr>
          <a:xfrm>
            <a:off x="3371335" y="3587620"/>
            <a:ext cx="87167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ConnectionFactory</a:t>
            </a:r>
          </a:p>
        </p:txBody>
      </p:sp>
      <p:sp>
        <p:nvSpPr>
          <p:cNvPr id="245" name="JMSContext"/>
          <p:cNvSpPr txBox="1"/>
          <p:nvPr/>
        </p:nvSpPr>
        <p:spPr>
          <a:xfrm>
            <a:off x="7217859" y="6197600"/>
            <a:ext cx="559054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JMSContext</a:t>
            </a:r>
          </a:p>
        </p:txBody>
      </p:sp>
      <p:sp>
        <p:nvSpPr>
          <p:cNvPr id="246" name="Consumer/Producer"/>
          <p:cNvSpPr txBox="1"/>
          <p:nvPr/>
        </p:nvSpPr>
        <p:spPr>
          <a:xfrm>
            <a:off x="10329556" y="8807579"/>
            <a:ext cx="924204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Consumer/Producer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5" grpId="3"/>
      <p:bldP build="whole" bldLvl="1" animBg="1" rev="0" advAuto="0" spid="244" grpId="2"/>
      <p:bldP build="whole" bldLvl="1" animBg="1" rev="0" advAuto="0" spid="243" grpId="1"/>
      <p:bldP build="whole" bldLvl="1" animBg="1" rev="0" advAuto="0" spid="246" grpId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teps To Send/Receive a JMS Message:"/>
          <p:cNvSpPr txBox="1"/>
          <p:nvPr/>
        </p:nvSpPr>
        <p:spPr>
          <a:xfrm>
            <a:off x="489898" y="496511"/>
            <a:ext cx="1846529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Steps To Send/Receive a JMS Message:</a:t>
            </a:r>
          </a:p>
        </p:txBody>
      </p:sp>
      <p:sp>
        <p:nvSpPr>
          <p:cNvPr id="249" name="Lookup for the connectionFactory"/>
          <p:cNvSpPr txBox="1"/>
          <p:nvPr/>
        </p:nvSpPr>
        <p:spPr>
          <a:xfrm>
            <a:off x="1954382" y="3276422"/>
            <a:ext cx="1347330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Lookup for the connectionFactory</a:t>
            </a:r>
          </a:p>
        </p:txBody>
      </p:sp>
      <p:sp>
        <p:nvSpPr>
          <p:cNvPr id="250" name="Create a session"/>
          <p:cNvSpPr txBox="1"/>
          <p:nvPr/>
        </p:nvSpPr>
        <p:spPr>
          <a:xfrm>
            <a:off x="2105655" y="5903933"/>
            <a:ext cx="676846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Create a session</a:t>
            </a:r>
          </a:p>
        </p:txBody>
      </p:sp>
      <p:sp>
        <p:nvSpPr>
          <p:cNvPr id="251" name="Look up for the destination"/>
          <p:cNvSpPr txBox="1"/>
          <p:nvPr/>
        </p:nvSpPr>
        <p:spPr>
          <a:xfrm>
            <a:off x="2188046" y="8531445"/>
            <a:ext cx="1068895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Look up for the destination</a:t>
            </a:r>
          </a:p>
        </p:txBody>
      </p:sp>
      <p:sp>
        <p:nvSpPr>
          <p:cNvPr id="252" name="Send/Receive the message"/>
          <p:cNvSpPr txBox="1"/>
          <p:nvPr/>
        </p:nvSpPr>
        <p:spPr>
          <a:xfrm>
            <a:off x="2350939" y="11158956"/>
            <a:ext cx="1103388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Send/Receive the message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8" grpId="1"/>
      <p:bldP build="whole" bldLvl="1" animBg="1" rev="0" advAuto="0" spid="250" grpId="3"/>
      <p:bldP build="whole" bldLvl="1" animBg="1" rev="0" advAuto="0" spid="249" grpId="2"/>
      <p:bldP build="whole" bldLvl="1" animBg="1" rev="0" advAuto="0" spid="251" grpId="4"/>
      <p:bldP build="whole" bldLvl="1" animBg="1" rev="0" advAuto="0" spid="252" grpId="5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Message Grouping"/>
          <p:cNvSpPr txBox="1"/>
          <p:nvPr/>
        </p:nvSpPr>
        <p:spPr>
          <a:xfrm>
            <a:off x="589749" y="571939"/>
            <a:ext cx="925728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Message Grouping</a:t>
            </a:r>
          </a:p>
        </p:txBody>
      </p:sp>
      <p:sp>
        <p:nvSpPr>
          <p:cNvPr id="255" name="JMS Provider"/>
          <p:cNvSpPr/>
          <p:nvPr/>
        </p:nvSpPr>
        <p:spPr>
          <a:xfrm>
            <a:off x="10651517" y="4253053"/>
            <a:ext cx="3632551" cy="7070723"/>
          </a:xfrm>
          <a:prstGeom prst="rect">
            <a:avLst/>
          </a:prstGeom>
          <a:solidFill>
            <a:srgbClr val="00A2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JMS Provider</a:t>
            </a:r>
          </a:p>
        </p:txBody>
      </p:sp>
      <p:sp>
        <p:nvSpPr>
          <p:cNvPr id="256" name="Consumer1"/>
          <p:cNvSpPr/>
          <p:nvPr/>
        </p:nvSpPr>
        <p:spPr>
          <a:xfrm>
            <a:off x="18632152" y="4040049"/>
            <a:ext cx="3632551" cy="1953480"/>
          </a:xfrm>
          <a:prstGeom prst="rect">
            <a:avLst/>
          </a:prstGeom>
          <a:solidFill>
            <a:srgbClr val="61D83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Consumer1</a:t>
            </a:r>
          </a:p>
        </p:txBody>
      </p:sp>
      <p:sp>
        <p:nvSpPr>
          <p:cNvPr id="257" name="Consumer2"/>
          <p:cNvSpPr/>
          <p:nvPr/>
        </p:nvSpPr>
        <p:spPr>
          <a:xfrm>
            <a:off x="18632152" y="9081514"/>
            <a:ext cx="3632551" cy="1953481"/>
          </a:xfrm>
          <a:prstGeom prst="rect">
            <a:avLst/>
          </a:prstGeom>
          <a:solidFill>
            <a:srgbClr val="61D83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Consumer2</a:t>
            </a:r>
          </a:p>
        </p:txBody>
      </p:sp>
      <p:sp>
        <p:nvSpPr>
          <p:cNvPr id="258" name="Sender"/>
          <p:cNvSpPr/>
          <p:nvPr/>
        </p:nvSpPr>
        <p:spPr>
          <a:xfrm>
            <a:off x="2671143" y="6520584"/>
            <a:ext cx="3632551" cy="1953481"/>
          </a:xfrm>
          <a:prstGeom prst="rect">
            <a:avLst/>
          </a:prstGeom>
          <a:solidFill>
            <a:srgbClr val="F8BA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Sender</a:t>
            </a:r>
          </a:p>
        </p:txBody>
      </p:sp>
      <p:sp>
        <p:nvSpPr>
          <p:cNvPr id="259" name="Line"/>
          <p:cNvSpPr/>
          <p:nvPr/>
        </p:nvSpPr>
        <p:spPr>
          <a:xfrm flipV="1">
            <a:off x="14409019" y="5170464"/>
            <a:ext cx="4109999" cy="164813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60" name="Line"/>
          <p:cNvSpPr/>
          <p:nvPr/>
        </p:nvSpPr>
        <p:spPr>
          <a:xfrm>
            <a:off x="6759134" y="7541201"/>
            <a:ext cx="3690942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61" name="Line"/>
          <p:cNvSpPr/>
          <p:nvPr/>
        </p:nvSpPr>
        <p:spPr>
          <a:xfrm>
            <a:off x="14430499" y="8191422"/>
            <a:ext cx="4067416" cy="169153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62" name="msg1"/>
          <p:cNvSpPr txBox="1"/>
          <p:nvPr/>
        </p:nvSpPr>
        <p:spPr>
          <a:xfrm>
            <a:off x="7884515" y="4289233"/>
            <a:ext cx="14401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msg1</a:t>
            </a:r>
          </a:p>
        </p:txBody>
      </p:sp>
      <p:sp>
        <p:nvSpPr>
          <p:cNvPr id="263" name="msg2"/>
          <p:cNvSpPr txBox="1"/>
          <p:nvPr/>
        </p:nvSpPr>
        <p:spPr>
          <a:xfrm>
            <a:off x="7884515" y="5204211"/>
            <a:ext cx="14401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msg2</a:t>
            </a:r>
          </a:p>
        </p:txBody>
      </p:sp>
      <p:sp>
        <p:nvSpPr>
          <p:cNvPr id="264" name="msg10"/>
          <p:cNvSpPr txBox="1"/>
          <p:nvPr/>
        </p:nvSpPr>
        <p:spPr>
          <a:xfrm>
            <a:off x="7743291" y="8678012"/>
            <a:ext cx="172262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msg10</a:t>
            </a:r>
          </a:p>
        </p:txBody>
      </p:sp>
      <p:sp>
        <p:nvSpPr>
          <p:cNvPr id="265" name="msg3"/>
          <p:cNvSpPr txBox="1"/>
          <p:nvPr/>
        </p:nvSpPr>
        <p:spPr>
          <a:xfrm>
            <a:off x="7884515" y="6270757"/>
            <a:ext cx="144018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msg3</a:t>
            </a:r>
          </a:p>
        </p:txBody>
      </p:sp>
      <p:sp>
        <p:nvSpPr>
          <p:cNvPr id="266" name="…"/>
          <p:cNvSpPr txBox="1"/>
          <p:nvPr/>
        </p:nvSpPr>
        <p:spPr>
          <a:xfrm>
            <a:off x="7884168" y="7894152"/>
            <a:ext cx="49530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6" grpId="6"/>
      <p:bldP build="whole" bldLvl="1" animBg="1" rev="0" advAuto="0" spid="264" grpId="13"/>
      <p:bldP build="whole" bldLvl="1" animBg="1" rev="0" advAuto="0" spid="263" grpId="10"/>
      <p:bldP build="whole" bldLvl="1" animBg="1" rev="0" advAuto="0" spid="257" grpId="8"/>
      <p:bldP build="whole" bldLvl="1" animBg="1" rev="0" advAuto="0" spid="258" grpId="2"/>
      <p:bldP build="whole" bldLvl="1" animBg="1" rev="0" advAuto="0" spid="265" grpId="11"/>
      <p:bldP build="whole" bldLvl="1" animBg="1" rev="0" advAuto="0" spid="262" grpId="9"/>
      <p:bldP build="whole" bldLvl="1" animBg="1" rev="0" advAuto="0" spid="259" grpId="5"/>
      <p:bldP build="whole" bldLvl="1" animBg="1" rev="0" advAuto="0" spid="254" grpId="1"/>
      <p:bldP build="whole" bldLvl="1" animBg="1" rev="0" advAuto="0" spid="260" grpId="3"/>
      <p:bldP build="whole" bldLvl="1" animBg="1" rev="0" advAuto="0" spid="255" grpId="4"/>
      <p:bldP build="whole" bldLvl="1" animBg="1" rev="0" advAuto="0" spid="261" grpId="7"/>
      <p:bldP build="whole" bldLvl="1" animBg="1" rev="0" advAuto="0" spid="266" grpId="1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reate the Managed Bean"/>
          <p:cNvSpPr txBox="1"/>
          <p:nvPr/>
        </p:nvSpPr>
        <p:spPr>
          <a:xfrm>
            <a:off x="5573547" y="6012423"/>
            <a:ext cx="1212443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Create the Managed Bean</a:t>
            </a:r>
          </a:p>
        </p:txBody>
      </p:sp>
      <p:sp>
        <p:nvSpPr>
          <p:cNvPr id="269" name="Create the Servlet"/>
          <p:cNvSpPr txBox="1"/>
          <p:nvPr/>
        </p:nvSpPr>
        <p:spPr>
          <a:xfrm>
            <a:off x="5644944" y="8920595"/>
            <a:ext cx="82270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Create the Servlet</a:t>
            </a:r>
          </a:p>
        </p:txBody>
      </p:sp>
      <p:sp>
        <p:nvSpPr>
          <p:cNvPr id="270" name="Create the Web Application"/>
          <p:cNvSpPr txBox="1"/>
          <p:nvPr/>
        </p:nvSpPr>
        <p:spPr>
          <a:xfrm>
            <a:off x="5537788" y="3104251"/>
            <a:ext cx="1261313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Create the Web 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0" grpId="1"/>
      <p:bldP build="whole" bldLvl="1" animBg="1" rev="0" advAuto="0" spid="268" grpId="2"/>
      <p:bldP build="whole" bldLvl="1" animBg="1" rev="0" advAuto="0" spid="269" grpId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MessageSender"/>
          <p:cNvSpPr txBox="1"/>
          <p:nvPr/>
        </p:nvSpPr>
        <p:spPr>
          <a:xfrm>
            <a:off x="167281" y="565725"/>
            <a:ext cx="78491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MessageSender </a:t>
            </a:r>
          </a:p>
        </p:txBody>
      </p:sp>
      <p:sp>
        <p:nvSpPr>
          <p:cNvPr id="273" name="@Resource"/>
          <p:cNvSpPr txBox="1"/>
          <p:nvPr/>
        </p:nvSpPr>
        <p:spPr>
          <a:xfrm>
            <a:off x="4993268" y="3470306"/>
            <a:ext cx="345724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@Resource</a:t>
            </a:r>
          </a:p>
        </p:txBody>
      </p:sp>
      <p:sp>
        <p:nvSpPr>
          <p:cNvPr id="274" name="@Inject"/>
          <p:cNvSpPr txBox="1"/>
          <p:nvPr/>
        </p:nvSpPr>
        <p:spPr>
          <a:xfrm>
            <a:off x="5001912" y="6413500"/>
            <a:ext cx="225795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@Inject</a:t>
            </a:r>
          </a:p>
        </p:txBody>
      </p:sp>
      <p:sp>
        <p:nvSpPr>
          <p:cNvPr id="275" name="@ConnectionFactory"/>
          <p:cNvSpPr txBox="1"/>
          <p:nvPr/>
        </p:nvSpPr>
        <p:spPr>
          <a:xfrm>
            <a:off x="5030127" y="7805881"/>
            <a:ext cx="623422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@ConnectionFactory</a:t>
            </a:r>
          </a:p>
        </p:txBody>
      </p:sp>
      <p:sp>
        <p:nvSpPr>
          <p:cNvPr id="276" name="JMSContext context;"/>
          <p:cNvSpPr txBox="1"/>
          <p:nvPr/>
        </p:nvSpPr>
        <p:spPr>
          <a:xfrm>
            <a:off x="5043666" y="8732468"/>
            <a:ext cx="620715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JMSContext context;</a:t>
            </a:r>
          </a:p>
        </p:txBody>
      </p:sp>
      <p:sp>
        <p:nvSpPr>
          <p:cNvPr id="277" name="Queue queue;"/>
          <p:cNvSpPr txBox="1"/>
          <p:nvPr/>
        </p:nvSpPr>
        <p:spPr>
          <a:xfrm>
            <a:off x="5132712" y="4722282"/>
            <a:ext cx="433623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Queue queue;</a:t>
            </a:r>
          </a:p>
        </p:txBody>
      </p:sp>
      <p:sp>
        <p:nvSpPr>
          <p:cNvPr id="278" name="sendMessage(String message)"/>
          <p:cNvSpPr txBox="1"/>
          <p:nvPr/>
        </p:nvSpPr>
        <p:spPr>
          <a:xfrm>
            <a:off x="4926746" y="10389113"/>
            <a:ext cx="936122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sendMessage(String message)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6" grpId="3"/>
      <p:bldP build="whole" bldLvl="1" animBg="1" rev="0" advAuto="0" spid="275" grpId="7"/>
      <p:bldP build="whole" bldLvl="1" animBg="1" rev="0" advAuto="0" spid="277" grpId="2"/>
      <p:bldP build="whole" bldLvl="1" animBg="1" rev="0" advAuto="0" spid="273" grpId="5"/>
      <p:bldP build="whole" bldLvl="1" animBg="1" rev="0" advAuto="0" spid="272" grpId="1"/>
      <p:bldP build="whole" bldLvl="1" animBg="1" rev="0" advAuto="0" spid="278" grpId="4"/>
      <p:bldP build="whole" bldLvl="1" animBg="1" rev="0" advAuto="0" spid="274" grpId="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MOM/…"/>
          <p:cNvSpPr/>
          <p:nvPr/>
        </p:nvSpPr>
        <p:spPr>
          <a:xfrm>
            <a:off x="10602990" y="2797496"/>
            <a:ext cx="2988155" cy="754786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MOM/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Messaging Server</a:t>
            </a:r>
          </a:p>
        </p:txBody>
      </p:sp>
      <p:sp>
        <p:nvSpPr>
          <p:cNvPr id="143" name="Bank Teller"/>
          <p:cNvSpPr/>
          <p:nvPr/>
        </p:nvSpPr>
        <p:spPr>
          <a:xfrm>
            <a:off x="3161826" y="5053968"/>
            <a:ext cx="2086285" cy="3034916"/>
          </a:xfrm>
          <a:prstGeom prst="roundRect">
            <a:avLst>
              <a:gd name="adj" fmla="val 9131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Bank Teller</a:t>
            </a:r>
          </a:p>
        </p:txBody>
      </p:sp>
      <p:sp>
        <p:nvSpPr>
          <p:cNvPr id="144" name="Check…"/>
          <p:cNvSpPr/>
          <p:nvPr/>
        </p:nvSpPr>
        <p:spPr>
          <a:xfrm>
            <a:off x="19241791" y="5339735"/>
            <a:ext cx="2086285" cy="3034916"/>
          </a:xfrm>
          <a:prstGeom prst="roundRect">
            <a:avLst>
              <a:gd name="adj" fmla="val 9131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Check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Processor</a:t>
            </a:r>
          </a:p>
        </p:txBody>
      </p:sp>
      <p:sp>
        <p:nvSpPr>
          <p:cNvPr id="145" name="Line"/>
          <p:cNvSpPr/>
          <p:nvPr/>
        </p:nvSpPr>
        <p:spPr>
          <a:xfrm flipV="1">
            <a:off x="5543326" y="4362817"/>
            <a:ext cx="4914555" cy="84951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6" name="Line"/>
          <p:cNvSpPr/>
          <p:nvPr/>
        </p:nvSpPr>
        <p:spPr>
          <a:xfrm flipH="1" flipV="1">
            <a:off x="13884373" y="4256485"/>
            <a:ext cx="5060640" cy="158895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7" name="Sender"/>
          <p:cNvSpPr txBox="1"/>
          <p:nvPr/>
        </p:nvSpPr>
        <p:spPr>
          <a:xfrm>
            <a:off x="3083583" y="8419802"/>
            <a:ext cx="224277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Sender</a:t>
            </a:r>
          </a:p>
        </p:txBody>
      </p:sp>
      <p:sp>
        <p:nvSpPr>
          <p:cNvPr id="148" name="Receiver"/>
          <p:cNvSpPr txBox="1"/>
          <p:nvPr/>
        </p:nvSpPr>
        <p:spPr>
          <a:xfrm>
            <a:off x="18924813" y="8673815"/>
            <a:ext cx="272023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Receiver</a:t>
            </a:r>
          </a:p>
        </p:txBody>
      </p:sp>
      <p:sp>
        <p:nvSpPr>
          <p:cNvPr id="149" name="Message"/>
          <p:cNvSpPr txBox="1"/>
          <p:nvPr/>
        </p:nvSpPr>
        <p:spPr>
          <a:xfrm>
            <a:off x="6818884" y="3580560"/>
            <a:ext cx="282986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Message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4"/>
      <p:bldP build="whole" bldLvl="1" animBg="1" rev="0" advAuto="0" spid="143" grpId="1"/>
      <p:bldP build="whole" bldLvl="1" animBg="1" rev="0" advAuto="0" spid="148" grpId="8"/>
      <p:bldP build="whole" bldLvl="1" animBg="1" rev="0" advAuto="0" spid="146" grpId="6"/>
      <p:bldP build="whole" bldLvl="1" animBg="1" rev="0" advAuto="0" spid="147" grpId="7"/>
      <p:bldP build="whole" bldLvl="1" animBg="1" rev="0" advAuto="0" spid="144" grpId="5"/>
      <p:bldP build="whole" bldLvl="1" animBg="1" rev="0" advAuto="0" spid="145" grpId="2"/>
      <p:bldP build="whole" bldLvl="1" animBg="1" rev="0" advAuto="0" spid="142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OM/Message Server"/>
          <p:cNvSpPr/>
          <p:nvPr/>
        </p:nvSpPr>
        <p:spPr>
          <a:xfrm>
            <a:off x="10322111" y="2742210"/>
            <a:ext cx="3700541" cy="6603818"/>
          </a:xfrm>
          <a:prstGeom prst="roundRect">
            <a:avLst>
              <a:gd name="adj" fmla="val 5148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MOM/Message Server</a:t>
            </a:r>
          </a:p>
        </p:txBody>
      </p:sp>
      <p:sp>
        <p:nvSpPr>
          <p:cNvPr id="152" name="App1"/>
          <p:cNvSpPr/>
          <p:nvPr/>
        </p:nvSpPr>
        <p:spPr>
          <a:xfrm>
            <a:off x="2503835" y="4644962"/>
            <a:ext cx="3700542" cy="3129778"/>
          </a:xfrm>
          <a:prstGeom prst="roundRect">
            <a:avLst>
              <a:gd name="adj" fmla="val 6087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App1</a:t>
            </a:r>
          </a:p>
        </p:txBody>
      </p:sp>
      <p:sp>
        <p:nvSpPr>
          <p:cNvPr id="153" name="App2"/>
          <p:cNvSpPr/>
          <p:nvPr/>
        </p:nvSpPr>
        <p:spPr>
          <a:xfrm>
            <a:off x="17390961" y="4644962"/>
            <a:ext cx="3700542" cy="3129778"/>
          </a:xfrm>
          <a:prstGeom prst="roundRect">
            <a:avLst>
              <a:gd name="adj" fmla="val 6087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App2</a:t>
            </a:r>
          </a:p>
        </p:txBody>
      </p:sp>
      <p:sp>
        <p:nvSpPr>
          <p:cNvPr id="154" name="Line"/>
          <p:cNvSpPr/>
          <p:nvPr/>
        </p:nvSpPr>
        <p:spPr>
          <a:xfrm flipV="1">
            <a:off x="6292447" y="4718625"/>
            <a:ext cx="3944330" cy="83650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5" name="Line"/>
          <p:cNvSpPr/>
          <p:nvPr/>
        </p:nvSpPr>
        <p:spPr>
          <a:xfrm flipH="1" flipV="1">
            <a:off x="14141762" y="4991147"/>
            <a:ext cx="3128624" cy="3034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6" name="Line"/>
          <p:cNvSpPr/>
          <p:nvPr/>
        </p:nvSpPr>
        <p:spPr>
          <a:xfrm flipH="1" flipV="1">
            <a:off x="6517274" y="7185211"/>
            <a:ext cx="3489137" cy="77185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7" name="Line"/>
          <p:cNvSpPr/>
          <p:nvPr/>
        </p:nvSpPr>
        <p:spPr>
          <a:xfrm flipV="1">
            <a:off x="14144396" y="7149460"/>
            <a:ext cx="3127596" cy="84049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8" name="ActiveMQ"/>
          <p:cNvSpPr txBox="1"/>
          <p:nvPr/>
        </p:nvSpPr>
        <p:spPr>
          <a:xfrm>
            <a:off x="911814" y="10629629"/>
            <a:ext cx="401701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ActiveMQ</a:t>
            </a:r>
          </a:p>
        </p:txBody>
      </p:sp>
      <p:sp>
        <p:nvSpPr>
          <p:cNvPr id="159" name="Websphere MQ"/>
          <p:cNvSpPr txBox="1"/>
          <p:nvPr/>
        </p:nvSpPr>
        <p:spPr>
          <a:xfrm>
            <a:off x="6167420" y="10629629"/>
            <a:ext cx="635597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Websphere MQ</a:t>
            </a:r>
          </a:p>
        </p:txBody>
      </p:sp>
      <p:sp>
        <p:nvSpPr>
          <p:cNvPr id="160" name="SonicMQ"/>
          <p:cNvSpPr txBox="1"/>
          <p:nvPr/>
        </p:nvSpPr>
        <p:spPr>
          <a:xfrm>
            <a:off x="13562575" y="10629629"/>
            <a:ext cx="37698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SonicMQ</a:t>
            </a:r>
          </a:p>
        </p:txBody>
      </p:sp>
      <p:sp>
        <p:nvSpPr>
          <p:cNvPr id="161" name="TibcoMQ"/>
          <p:cNvSpPr txBox="1"/>
          <p:nvPr/>
        </p:nvSpPr>
        <p:spPr>
          <a:xfrm>
            <a:off x="18371631" y="10629629"/>
            <a:ext cx="37698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TibcoMQ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7"/>
      <p:bldP build="whole" bldLvl="1" animBg="1" rev="0" advAuto="0" spid="151" grpId="3"/>
      <p:bldP build="whole" bldLvl="1" animBg="1" rev="0" advAuto="0" spid="158" grpId="8"/>
      <p:bldP build="whole" bldLvl="1" animBg="1" rev="0" advAuto="0" spid="159" grpId="9"/>
      <p:bldP build="whole" bldLvl="1" animBg="1" rev="0" advAuto="0" spid="157" grpId="5"/>
      <p:bldP build="whole" bldLvl="1" animBg="1" rev="0" advAuto="0" spid="152" grpId="1"/>
      <p:bldP build="whole" bldLvl="1" animBg="1" rev="0" advAuto="0" spid="154" grpId="4"/>
      <p:bldP build="whole" bldLvl="1" animBg="1" rev="0" advAuto="0" spid="155" grpId="6"/>
      <p:bldP build="whole" bldLvl="1" animBg="1" rev="0" advAuto="0" spid="160" grpId="10"/>
      <p:bldP build="whole" bldLvl="1" animBg="1" rev="0" advAuto="0" spid="153" grpId="2"/>
      <p:bldP build="whole" bldLvl="1" animBg="1" rev="0" advAuto="0" spid="161" grpId="1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oint to Point"/>
          <p:cNvSpPr txBox="1"/>
          <p:nvPr/>
        </p:nvSpPr>
        <p:spPr>
          <a:xfrm>
            <a:off x="7222362" y="3895623"/>
            <a:ext cx="75260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Point to Point</a:t>
            </a:r>
          </a:p>
        </p:txBody>
      </p:sp>
      <p:sp>
        <p:nvSpPr>
          <p:cNvPr id="164" name="Publish/Subscribe"/>
          <p:cNvSpPr txBox="1"/>
          <p:nvPr/>
        </p:nvSpPr>
        <p:spPr>
          <a:xfrm>
            <a:off x="7364770" y="8194776"/>
            <a:ext cx="1041654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Publish/Subscribe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4" grpId="2"/>
      <p:bldP build="whole" bldLvl="1" animBg="1" rev="0" advAuto="0" spid="16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oint to Point"/>
          <p:cNvSpPr txBox="1"/>
          <p:nvPr/>
        </p:nvSpPr>
        <p:spPr>
          <a:xfrm>
            <a:off x="585915" y="444146"/>
            <a:ext cx="75260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Point to Point</a:t>
            </a:r>
          </a:p>
        </p:txBody>
      </p:sp>
      <p:sp>
        <p:nvSpPr>
          <p:cNvPr id="167" name="JMS Provider"/>
          <p:cNvSpPr/>
          <p:nvPr/>
        </p:nvSpPr>
        <p:spPr>
          <a:xfrm>
            <a:off x="11377363" y="2886914"/>
            <a:ext cx="2988154" cy="754786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JMS Provider</a:t>
            </a:r>
          </a:p>
        </p:txBody>
      </p:sp>
      <p:sp>
        <p:nvSpPr>
          <p:cNvPr id="168" name="App1"/>
          <p:cNvSpPr/>
          <p:nvPr/>
        </p:nvSpPr>
        <p:spPr>
          <a:xfrm>
            <a:off x="3936198" y="5143386"/>
            <a:ext cx="2086285" cy="3034916"/>
          </a:xfrm>
          <a:prstGeom prst="roundRect">
            <a:avLst>
              <a:gd name="adj" fmla="val 9131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App1</a:t>
            </a:r>
          </a:p>
        </p:txBody>
      </p:sp>
      <p:sp>
        <p:nvSpPr>
          <p:cNvPr id="169" name="App2"/>
          <p:cNvSpPr/>
          <p:nvPr/>
        </p:nvSpPr>
        <p:spPr>
          <a:xfrm>
            <a:off x="20016164" y="5429153"/>
            <a:ext cx="2086285" cy="3034916"/>
          </a:xfrm>
          <a:prstGeom prst="roundRect">
            <a:avLst>
              <a:gd name="adj" fmla="val 9131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App2</a:t>
            </a:r>
          </a:p>
        </p:txBody>
      </p:sp>
      <p:sp>
        <p:nvSpPr>
          <p:cNvPr id="170" name="Line"/>
          <p:cNvSpPr/>
          <p:nvPr/>
        </p:nvSpPr>
        <p:spPr>
          <a:xfrm flipV="1">
            <a:off x="6317699" y="4960556"/>
            <a:ext cx="4914555" cy="84951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71" name="Line"/>
          <p:cNvSpPr/>
          <p:nvPr/>
        </p:nvSpPr>
        <p:spPr>
          <a:xfrm flipH="1" flipV="1">
            <a:off x="14806393" y="4851542"/>
            <a:ext cx="4912993" cy="159163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72" name="Line"/>
          <p:cNvSpPr/>
          <p:nvPr/>
        </p:nvSpPr>
        <p:spPr>
          <a:xfrm flipH="1" flipV="1">
            <a:off x="6315287" y="7074263"/>
            <a:ext cx="4912993" cy="159163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73" name="Line"/>
          <p:cNvSpPr/>
          <p:nvPr/>
        </p:nvSpPr>
        <p:spPr>
          <a:xfrm flipH="1">
            <a:off x="14657153" y="7197745"/>
            <a:ext cx="5064506" cy="13168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74" name="Producer"/>
          <p:cNvSpPr txBox="1"/>
          <p:nvPr/>
        </p:nvSpPr>
        <p:spPr>
          <a:xfrm>
            <a:off x="3225716" y="8509220"/>
            <a:ext cx="28179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Producer</a:t>
            </a:r>
          </a:p>
        </p:txBody>
      </p:sp>
      <p:sp>
        <p:nvSpPr>
          <p:cNvPr id="175" name="Receiver"/>
          <p:cNvSpPr txBox="1"/>
          <p:nvPr/>
        </p:nvSpPr>
        <p:spPr>
          <a:xfrm>
            <a:off x="19699186" y="8763233"/>
            <a:ext cx="272023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Receiver</a:t>
            </a:r>
          </a:p>
        </p:txBody>
      </p:sp>
      <p:sp>
        <p:nvSpPr>
          <p:cNvPr id="176" name="Line"/>
          <p:cNvSpPr/>
          <p:nvPr/>
        </p:nvSpPr>
        <p:spPr>
          <a:xfrm>
            <a:off x="11621567" y="4892557"/>
            <a:ext cx="2524690" cy="958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4955" y="0"/>
                </a:lnTo>
                <a:lnTo>
                  <a:pt x="4763" y="21600"/>
                </a:lnTo>
                <a:lnTo>
                  <a:pt x="13942" y="21600"/>
                </a:lnTo>
                <a:lnTo>
                  <a:pt x="13942" y="258"/>
                </a:lnTo>
                <a:lnTo>
                  <a:pt x="21600" y="1002"/>
                </a:ln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77" name="Only One"/>
          <p:cNvSpPr txBox="1"/>
          <p:nvPr/>
        </p:nvSpPr>
        <p:spPr>
          <a:xfrm>
            <a:off x="19313485" y="3619206"/>
            <a:ext cx="290383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Only One</a:t>
            </a:r>
          </a:p>
        </p:txBody>
      </p:sp>
      <p:sp>
        <p:nvSpPr>
          <p:cNvPr id="178" name="Async Fire and Forget"/>
          <p:cNvSpPr txBox="1"/>
          <p:nvPr/>
        </p:nvSpPr>
        <p:spPr>
          <a:xfrm>
            <a:off x="2078897" y="11960205"/>
            <a:ext cx="663575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Async Fire and Forget</a:t>
            </a:r>
          </a:p>
        </p:txBody>
      </p:sp>
      <p:sp>
        <p:nvSpPr>
          <p:cNvPr id="179" name="Synchronous request/reply messaging"/>
          <p:cNvSpPr txBox="1"/>
          <p:nvPr/>
        </p:nvSpPr>
        <p:spPr>
          <a:xfrm>
            <a:off x="11537170" y="11960205"/>
            <a:ext cx="1145535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Synchronous request/reply messaging</a:t>
            </a:r>
          </a:p>
        </p:txBody>
      </p:sp>
      <p:sp>
        <p:nvSpPr>
          <p:cNvPr id="180" name="Mail"/>
          <p:cNvSpPr txBox="1"/>
          <p:nvPr/>
        </p:nvSpPr>
        <p:spPr>
          <a:xfrm>
            <a:off x="12221734" y="10531292"/>
            <a:ext cx="13248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Mail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7"/>
      <p:bldP build="whole" bldLvl="1" animBg="1" rev="0" advAuto="0" spid="174" grpId="10"/>
      <p:bldP build="whole" bldLvl="1" animBg="1" rev="0" advAuto="0" spid="172" grpId="9"/>
      <p:bldP build="whole" bldLvl="1" animBg="1" rev="0" advAuto="0" spid="166" grpId="1"/>
      <p:bldP build="whole" bldLvl="1" animBg="1" rev="0" advAuto="0" spid="180" grpId="15"/>
      <p:bldP build="whole" bldLvl="1" animBg="1" rev="0" advAuto="0" spid="168" grpId="2"/>
      <p:bldP build="whole" bldLvl="1" animBg="1" rev="0" advAuto="0" spid="167" grpId="4"/>
      <p:bldP build="whole" bldLvl="1" animBg="1" rev="0" advAuto="0" spid="177" grpId="12"/>
      <p:bldP build="whole" bldLvl="1" animBg="1" rev="0" advAuto="0" spid="178" grpId="13"/>
      <p:bldP build="whole" bldLvl="1" animBg="1" rev="0" advAuto="0" spid="176" grpId="5"/>
      <p:bldP build="whole" bldLvl="1" animBg="1" rev="0" advAuto="0" spid="179" grpId="14"/>
      <p:bldP build="whole" bldLvl="1" animBg="1" rev="0" advAuto="0" spid="169" grpId="6"/>
      <p:bldP build="whole" bldLvl="1" animBg="1" rev="0" advAuto="0" spid="175" grpId="11"/>
      <p:bldP build="whole" bldLvl="1" animBg="1" rev="0" advAuto="0" spid="170" grpId="3"/>
      <p:bldP build="whole" bldLvl="1" animBg="1" rev="0" advAuto="0" spid="173" grpId="8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ublish/Subscribe"/>
          <p:cNvSpPr txBox="1"/>
          <p:nvPr/>
        </p:nvSpPr>
        <p:spPr>
          <a:xfrm>
            <a:off x="442542" y="444146"/>
            <a:ext cx="1041654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Publish/Subscribe</a:t>
            </a:r>
          </a:p>
        </p:txBody>
      </p:sp>
      <p:sp>
        <p:nvSpPr>
          <p:cNvPr id="183" name="JMS Provider"/>
          <p:cNvSpPr/>
          <p:nvPr/>
        </p:nvSpPr>
        <p:spPr>
          <a:xfrm>
            <a:off x="11493420" y="2886914"/>
            <a:ext cx="2988155" cy="754786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JMS Provider</a:t>
            </a:r>
          </a:p>
        </p:txBody>
      </p:sp>
      <p:sp>
        <p:nvSpPr>
          <p:cNvPr id="184" name="App1"/>
          <p:cNvSpPr/>
          <p:nvPr/>
        </p:nvSpPr>
        <p:spPr>
          <a:xfrm>
            <a:off x="3936198" y="5143386"/>
            <a:ext cx="2086285" cy="3034916"/>
          </a:xfrm>
          <a:prstGeom prst="roundRect">
            <a:avLst>
              <a:gd name="adj" fmla="val 9131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App1</a:t>
            </a:r>
          </a:p>
        </p:txBody>
      </p:sp>
      <p:sp>
        <p:nvSpPr>
          <p:cNvPr id="185" name="App2"/>
          <p:cNvSpPr/>
          <p:nvPr/>
        </p:nvSpPr>
        <p:spPr>
          <a:xfrm>
            <a:off x="20016162" y="3420346"/>
            <a:ext cx="2086285" cy="3034916"/>
          </a:xfrm>
          <a:prstGeom prst="roundRect">
            <a:avLst>
              <a:gd name="adj" fmla="val 9131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App2</a:t>
            </a:r>
          </a:p>
        </p:txBody>
      </p:sp>
      <p:sp>
        <p:nvSpPr>
          <p:cNvPr id="186" name="Line"/>
          <p:cNvSpPr/>
          <p:nvPr/>
        </p:nvSpPr>
        <p:spPr>
          <a:xfrm flipV="1">
            <a:off x="6317699" y="4960556"/>
            <a:ext cx="4914555" cy="84951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87" name="Line"/>
          <p:cNvSpPr/>
          <p:nvPr/>
        </p:nvSpPr>
        <p:spPr>
          <a:xfrm>
            <a:off x="14792399" y="4886280"/>
            <a:ext cx="491294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88" name="Producer"/>
          <p:cNvSpPr txBox="1"/>
          <p:nvPr/>
        </p:nvSpPr>
        <p:spPr>
          <a:xfrm>
            <a:off x="3570352" y="8446896"/>
            <a:ext cx="281797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Producer</a:t>
            </a:r>
          </a:p>
        </p:txBody>
      </p:sp>
      <p:sp>
        <p:nvSpPr>
          <p:cNvPr id="189" name="Subscriber"/>
          <p:cNvSpPr txBox="1"/>
          <p:nvPr/>
        </p:nvSpPr>
        <p:spPr>
          <a:xfrm>
            <a:off x="19387807" y="6953293"/>
            <a:ext cx="334299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Subscriber</a:t>
            </a:r>
          </a:p>
        </p:txBody>
      </p:sp>
      <p:sp>
        <p:nvSpPr>
          <p:cNvPr id="190" name="App3"/>
          <p:cNvSpPr/>
          <p:nvPr/>
        </p:nvSpPr>
        <p:spPr>
          <a:xfrm>
            <a:off x="19984395" y="7961060"/>
            <a:ext cx="2086285" cy="3034916"/>
          </a:xfrm>
          <a:prstGeom prst="roundRect">
            <a:avLst>
              <a:gd name="adj" fmla="val 9131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App3</a:t>
            </a:r>
          </a:p>
        </p:txBody>
      </p:sp>
      <p:sp>
        <p:nvSpPr>
          <p:cNvPr id="191" name="Line"/>
          <p:cNvSpPr/>
          <p:nvPr/>
        </p:nvSpPr>
        <p:spPr>
          <a:xfrm>
            <a:off x="14792399" y="8959926"/>
            <a:ext cx="513128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92" name="Subscriber"/>
          <p:cNvSpPr txBox="1"/>
          <p:nvPr/>
        </p:nvSpPr>
        <p:spPr>
          <a:xfrm>
            <a:off x="19768833" y="11114742"/>
            <a:ext cx="334299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Subscriber</a:t>
            </a:r>
          </a:p>
        </p:txBody>
      </p:sp>
      <p:sp>
        <p:nvSpPr>
          <p:cNvPr id="193" name="topic"/>
          <p:cNvSpPr/>
          <p:nvPr/>
        </p:nvSpPr>
        <p:spPr>
          <a:xfrm>
            <a:off x="12352497" y="4508319"/>
            <a:ext cx="1270001" cy="1270001"/>
          </a:xfrm>
          <a:prstGeom prst="ellipse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topic</a:t>
            </a:r>
          </a:p>
        </p:txBody>
      </p:sp>
      <p:sp>
        <p:nvSpPr>
          <p:cNvPr id="194" name="News Paper Subscription"/>
          <p:cNvSpPr txBox="1"/>
          <p:nvPr/>
        </p:nvSpPr>
        <p:spPr>
          <a:xfrm>
            <a:off x="9187530" y="11303513"/>
            <a:ext cx="759993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News Paper Subscription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3"/>
      <p:bldP build="whole" bldLvl="1" animBg="1" rev="0" advAuto="0" spid="187" grpId="6"/>
      <p:bldP build="whole" bldLvl="1" animBg="1" rev="0" advAuto="0" spid="191" grpId="8"/>
      <p:bldP build="whole" bldLvl="1" animBg="1" rev="0" advAuto="0" spid="193" grpId="5"/>
      <p:bldP build="whole" bldLvl="1" animBg="1" rev="0" advAuto="0" spid="194" grpId="13"/>
      <p:bldP build="whole" bldLvl="1" animBg="1" rev="0" advAuto="0" spid="182" grpId="1"/>
      <p:bldP build="whole" bldLvl="1" animBg="1" rev="0" advAuto="0" spid="192" grpId="12"/>
      <p:bldP build="whole" bldLvl="1" animBg="1" rev="0" advAuto="0" spid="188" grpId="10"/>
      <p:bldP build="whole" bldLvl="1" animBg="1" rev="0" advAuto="0" spid="184" grpId="2"/>
      <p:bldP build="whole" bldLvl="1" animBg="1" rev="0" advAuto="0" spid="190" grpId="9"/>
      <p:bldP build="whole" bldLvl="1" animBg="1" rev="0" advAuto="0" spid="183" grpId="4"/>
      <p:bldP build="whole" bldLvl="1" animBg="1" rev="0" advAuto="0" spid="185" grpId="7"/>
      <p:bldP build="whole" bldLvl="1" animBg="1" rev="0" advAuto="0" spid="189" grpId="1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When to use P2P"/>
          <p:cNvSpPr txBox="1"/>
          <p:nvPr/>
        </p:nvSpPr>
        <p:spPr>
          <a:xfrm>
            <a:off x="505897" y="436753"/>
            <a:ext cx="68840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When to use P2P</a:t>
            </a:r>
          </a:p>
        </p:txBody>
      </p:sp>
      <p:sp>
        <p:nvSpPr>
          <p:cNvPr id="197" name="Patient…"/>
          <p:cNvSpPr/>
          <p:nvPr/>
        </p:nvSpPr>
        <p:spPr>
          <a:xfrm>
            <a:off x="2243959" y="4205371"/>
            <a:ext cx="5244286" cy="4511196"/>
          </a:xfrm>
          <a:prstGeom prst="roundRect">
            <a:avLst>
              <a:gd name="adj" fmla="val 422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5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Patient</a:t>
            </a:r>
          </a:p>
          <a:p>
            <a:pPr>
              <a:defRPr sz="5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Checkin</a:t>
            </a:r>
          </a:p>
        </p:txBody>
      </p:sp>
      <p:sp>
        <p:nvSpPr>
          <p:cNvPr id="198" name="Bed…"/>
          <p:cNvSpPr/>
          <p:nvPr/>
        </p:nvSpPr>
        <p:spPr>
          <a:xfrm>
            <a:off x="17987697" y="4270955"/>
            <a:ext cx="4513758" cy="4380027"/>
          </a:xfrm>
          <a:prstGeom prst="roundRect">
            <a:avLst>
              <a:gd name="adj" fmla="val 4349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Bed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Management</a:t>
            </a:r>
          </a:p>
        </p:txBody>
      </p:sp>
      <p:sp>
        <p:nvSpPr>
          <p:cNvPr id="199" name="Line"/>
          <p:cNvSpPr/>
          <p:nvPr/>
        </p:nvSpPr>
        <p:spPr>
          <a:xfrm flipH="1" flipV="1">
            <a:off x="14469971" y="5380309"/>
            <a:ext cx="3448754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00" name="Line"/>
          <p:cNvSpPr/>
          <p:nvPr/>
        </p:nvSpPr>
        <p:spPr>
          <a:xfrm>
            <a:off x="7683327" y="5380309"/>
            <a:ext cx="3715781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01" name="Line"/>
          <p:cNvSpPr/>
          <p:nvPr/>
        </p:nvSpPr>
        <p:spPr>
          <a:xfrm>
            <a:off x="10882591" y="4988177"/>
            <a:ext cx="4178341" cy="120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70"/>
                </a:moveTo>
                <a:lnTo>
                  <a:pt x="6707" y="570"/>
                </a:lnTo>
                <a:lnTo>
                  <a:pt x="6758" y="21600"/>
                </a:lnTo>
                <a:lnTo>
                  <a:pt x="14503" y="21217"/>
                </a:lnTo>
                <a:lnTo>
                  <a:pt x="14489" y="0"/>
                </a:lnTo>
                <a:lnTo>
                  <a:pt x="21600" y="206"/>
                </a:ln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02" name="Heterogenous Communication"/>
          <p:cNvSpPr txBox="1"/>
          <p:nvPr/>
        </p:nvSpPr>
        <p:spPr>
          <a:xfrm>
            <a:off x="6532268" y="8860229"/>
            <a:ext cx="122029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Heterogenous Communication</a:t>
            </a:r>
          </a:p>
        </p:txBody>
      </p:sp>
      <p:sp>
        <p:nvSpPr>
          <p:cNvPr id="203" name="Java"/>
          <p:cNvSpPr txBox="1"/>
          <p:nvPr/>
        </p:nvSpPr>
        <p:spPr>
          <a:xfrm>
            <a:off x="1730918" y="8999929"/>
            <a:ext cx="150906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</a:t>
            </a:r>
          </a:p>
        </p:txBody>
      </p:sp>
      <p:sp>
        <p:nvSpPr>
          <p:cNvPr id="204" name=".NET"/>
          <p:cNvSpPr txBox="1"/>
          <p:nvPr/>
        </p:nvSpPr>
        <p:spPr>
          <a:xfrm>
            <a:off x="21023309" y="9192514"/>
            <a:ext cx="154538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.NET</a:t>
            </a:r>
          </a:p>
        </p:txBody>
      </p:sp>
      <p:sp>
        <p:nvSpPr>
          <p:cNvPr id="205" name="Only Once"/>
          <p:cNvSpPr txBox="1"/>
          <p:nvPr/>
        </p:nvSpPr>
        <p:spPr>
          <a:xfrm>
            <a:off x="10451869" y="10692434"/>
            <a:ext cx="436372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Only Once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7"/>
      <p:bldP build="whole" bldLvl="1" animBg="1" rev="0" advAuto="0" spid="197" grpId="3"/>
      <p:bldP build="whole" bldLvl="1" animBg="1" rev="0" advAuto="0" spid="199" grpId="9"/>
      <p:bldP build="whole" bldLvl="1" animBg="1" rev="0" advAuto="0" spid="204" grpId="6"/>
      <p:bldP build="whole" bldLvl="1" animBg="1" rev="0" advAuto="0" spid="201" grpId="8"/>
      <p:bldP build="whole" bldLvl="1" animBg="1" rev="0" advAuto="0" spid="198" grpId="5"/>
      <p:bldP build="whole" bldLvl="1" animBg="1" rev="0" advAuto="0" spid="205" grpId="10"/>
      <p:bldP build="whole" bldLvl="1" animBg="1" rev="0" advAuto="0" spid="202" grpId="2"/>
      <p:bldP build="whole" bldLvl="1" animBg="1" rev="0" advAuto="0" spid="196" grpId="1"/>
      <p:bldP build="whole" bldLvl="1" animBg="1" rev="0" advAuto="0" spid="203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atient…"/>
          <p:cNvSpPr/>
          <p:nvPr/>
        </p:nvSpPr>
        <p:spPr>
          <a:xfrm>
            <a:off x="2243959" y="4205371"/>
            <a:ext cx="5244286" cy="4511196"/>
          </a:xfrm>
          <a:prstGeom prst="roundRect">
            <a:avLst>
              <a:gd name="adj" fmla="val 422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5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Patient</a:t>
            </a:r>
          </a:p>
          <a:p>
            <a:pPr>
              <a:defRPr sz="5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Checkin</a:t>
            </a:r>
          </a:p>
        </p:txBody>
      </p:sp>
      <p:sp>
        <p:nvSpPr>
          <p:cNvPr id="208" name="Bed…"/>
          <p:cNvSpPr/>
          <p:nvPr/>
        </p:nvSpPr>
        <p:spPr>
          <a:xfrm>
            <a:off x="18676337" y="1450809"/>
            <a:ext cx="4513758" cy="4380027"/>
          </a:xfrm>
          <a:prstGeom prst="roundRect">
            <a:avLst>
              <a:gd name="adj" fmla="val 4349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Bed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Management</a:t>
            </a:r>
          </a:p>
        </p:txBody>
      </p:sp>
      <p:sp>
        <p:nvSpPr>
          <p:cNvPr id="209" name="Line"/>
          <p:cNvSpPr/>
          <p:nvPr/>
        </p:nvSpPr>
        <p:spPr>
          <a:xfrm flipH="1" flipV="1">
            <a:off x="14308538" y="7123697"/>
            <a:ext cx="4166881" cy="1613489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10" name="Line"/>
          <p:cNvSpPr/>
          <p:nvPr/>
        </p:nvSpPr>
        <p:spPr>
          <a:xfrm>
            <a:off x="7620272" y="6205510"/>
            <a:ext cx="3715780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11" name="Line"/>
          <p:cNvSpPr/>
          <p:nvPr/>
        </p:nvSpPr>
        <p:spPr>
          <a:xfrm>
            <a:off x="10819535" y="5813377"/>
            <a:ext cx="4178342" cy="1295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70"/>
                </a:moveTo>
                <a:lnTo>
                  <a:pt x="6707" y="570"/>
                </a:lnTo>
                <a:lnTo>
                  <a:pt x="6758" y="21600"/>
                </a:lnTo>
                <a:lnTo>
                  <a:pt x="14503" y="21217"/>
                </a:lnTo>
                <a:lnTo>
                  <a:pt x="14489" y="0"/>
                </a:lnTo>
                <a:lnTo>
                  <a:pt x="21600" y="206"/>
                </a:ln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12" name="Load Balancing"/>
          <p:cNvSpPr txBox="1"/>
          <p:nvPr/>
        </p:nvSpPr>
        <p:spPr>
          <a:xfrm>
            <a:off x="9499482" y="9345669"/>
            <a:ext cx="728624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Load Balancing</a:t>
            </a:r>
          </a:p>
        </p:txBody>
      </p:sp>
      <p:sp>
        <p:nvSpPr>
          <p:cNvPr id="213" name="Bed…"/>
          <p:cNvSpPr/>
          <p:nvPr/>
        </p:nvSpPr>
        <p:spPr>
          <a:xfrm>
            <a:off x="18676337" y="7611610"/>
            <a:ext cx="4513758" cy="4380027"/>
          </a:xfrm>
          <a:prstGeom prst="roundRect">
            <a:avLst>
              <a:gd name="adj" fmla="val 4349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Bed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Management</a:t>
            </a:r>
          </a:p>
        </p:txBody>
      </p:sp>
      <p:sp>
        <p:nvSpPr>
          <p:cNvPr id="214" name="Line"/>
          <p:cNvSpPr/>
          <p:nvPr/>
        </p:nvSpPr>
        <p:spPr>
          <a:xfrm flipH="1">
            <a:off x="15025801" y="5157491"/>
            <a:ext cx="3425954" cy="945473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4"/>
      <p:bldP build="whole" bldLvl="1" animBg="1" rev="0" advAuto="0" spid="212" grpId="8"/>
      <p:bldP build="whole" bldLvl="1" animBg="1" rev="0" advAuto="0" spid="214" grpId="5"/>
      <p:bldP build="whole" bldLvl="1" animBg="1" rev="0" advAuto="0" spid="207" grpId="1"/>
      <p:bldP build="whole" bldLvl="1" animBg="1" rev="0" advAuto="0" spid="211" grpId="3"/>
      <p:bldP build="whole" bldLvl="1" animBg="1" rev="0" advAuto="0" spid="209" grpId="7"/>
      <p:bldP build="whole" bldLvl="1" animBg="1" rev="0" advAuto="0" spid="210" grpId="2"/>
      <p:bldP build="whole" bldLvl="1" animBg="1" rev="0" advAuto="0" spid="213" grpId="6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atient…"/>
          <p:cNvSpPr/>
          <p:nvPr/>
        </p:nvSpPr>
        <p:spPr>
          <a:xfrm>
            <a:off x="2243959" y="4205371"/>
            <a:ext cx="5244286" cy="4511196"/>
          </a:xfrm>
          <a:prstGeom prst="roundRect">
            <a:avLst>
              <a:gd name="adj" fmla="val 422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5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Patient</a:t>
            </a:r>
          </a:p>
          <a:p>
            <a:pPr>
              <a:defRPr sz="5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Checkin</a:t>
            </a:r>
          </a:p>
        </p:txBody>
      </p:sp>
      <p:sp>
        <p:nvSpPr>
          <p:cNvPr id="217" name="Bed…"/>
          <p:cNvSpPr/>
          <p:nvPr/>
        </p:nvSpPr>
        <p:spPr>
          <a:xfrm>
            <a:off x="17987697" y="4270955"/>
            <a:ext cx="4513758" cy="4380027"/>
          </a:xfrm>
          <a:prstGeom prst="roundRect">
            <a:avLst>
              <a:gd name="adj" fmla="val 4349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Bed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Management</a:t>
            </a:r>
          </a:p>
        </p:txBody>
      </p:sp>
      <p:sp>
        <p:nvSpPr>
          <p:cNvPr id="218" name="Line"/>
          <p:cNvSpPr/>
          <p:nvPr/>
        </p:nvSpPr>
        <p:spPr>
          <a:xfrm flipH="1" flipV="1">
            <a:off x="14469971" y="5380309"/>
            <a:ext cx="3448754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19" name="Line"/>
          <p:cNvSpPr/>
          <p:nvPr/>
        </p:nvSpPr>
        <p:spPr>
          <a:xfrm>
            <a:off x="7683327" y="5380309"/>
            <a:ext cx="3715781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20" name="Line"/>
          <p:cNvSpPr/>
          <p:nvPr/>
        </p:nvSpPr>
        <p:spPr>
          <a:xfrm>
            <a:off x="10882591" y="4988177"/>
            <a:ext cx="4178341" cy="120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70"/>
                </a:moveTo>
                <a:lnTo>
                  <a:pt x="6707" y="570"/>
                </a:lnTo>
                <a:lnTo>
                  <a:pt x="6758" y="21600"/>
                </a:lnTo>
                <a:lnTo>
                  <a:pt x="14503" y="21217"/>
                </a:lnTo>
                <a:lnTo>
                  <a:pt x="14489" y="0"/>
                </a:lnTo>
                <a:lnTo>
                  <a:pt x="21600" y="206"/>
                </a:ln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21" name="QueueBrowser"/>
          <p:cNvSpPr txBox="1"/>
          <p:nvPr/>
        </p:nvSpPr>
        <p:spPr>
          <a:xfrm>
            <a:off x="17231055" y="1814034"/>
            <a:ext cx="602704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QueueBrowser</a:t>
            </a:r>
          </a:p>
        </p:txBody>
      </p:sp>
      <p:sp>
        <p:nvSpPr>
          <p:cNvPr id="222" name="Line"/>
          <p:cNvSpPr/>
          <p:nvPr/>
        </p:nvSpPr>
        <p:spPr>
          <a:xfrm flipH="1">
            <a:off x="12573335" y="2698948"/>
            <a:ext cx="4500105" cy="2083215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9" grpId="4"/>
      <p:bldP build="whole" bldLvl="1" animBg="1" rev="0" advAuto="0" spid="217" grpId="3"/>
      <p:bldP build="whole" bldLvl="1" animBg="1" rev="0" advAuto="0" spid="218" grpId="6"/>
      <p:bldP build="whole" bldLvl="1" animBg="1" rev="0" advAuto="0" spid="216" grpId="2"/>
      <p:bldP build="whole" bldLvl="1" animBg="1" rev="0" advAuto="0" spid="220" grpId="5"/>
      <p:bldP build="whole" bldLvl="1" animBg="1" rev="0" advAuto="0" spid="221" grpId="1"/>
      <p:bldP build="whole" bldLvl="1" animBg="1" rev="0" advAuto="0" spid="222" grpId="7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