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1"/>
  </p:notesMasterIdLst>
  <p:sldIdLst>
    <p:sldId id="256" r:id="rId2"/>
    <p:sldId id="259" r:id="rId3"/>
    <p:sldId id="289" r:id="rId4"/>
    <p:sldId id="309" r:id="rId5"/>
    <p:sldId id="310" r:id="rId6"/>
    <p:sldId id="258" r:id="rId7"/>
    <p:sldId id="260" r:id="rId8"/>
    <p:sldId id="312" r:id="rId9"/>
    <p:sldId id="313" r:id="rId10"/>
    <p:sldId id="314" r:id="rId11"/>
    <p:sldId id="315" r:id="rId12"/>
    <p:sldId id="316" r:id="rId13"/>
    <p:sldId id="317" r:id="rId14"/>
    <p:sldId id="318" r:id="rId15"/>
    <p:sldId id="319" r:id="rId16"/>
    <p:sldId id="320" r:id="rId17"/>
    <p:sldId id="322" r:id="rId18"/>
    <p:sldId id="323" r:id="rId19"/>
    <p:sldId id="324" r:id="rId20"/>
    <p:sldId id="325" r:id="rId21"/>
    <p:sldId id="326" r:id="rId22"/>
    <p:sldId id="327" r:id="rId23"/>
    <p:sldId id="328" r:id="rId24"/>
    <p:sldId id="329" r:id="rId25"/>
    <p:sldId id="330" r:id="rId26"/>
    <p:sldId id="331" r:id="rId27"/>
    <p:sldId id="283" r:id="rId28"/>
    <p:sldId id="261" r:id="rId29"/>
    <p:sldId id="288"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Fira Sans Extra Condensed Medium" panose="020B0604020202020204"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36BA0E-6035-4CD8-AE5F-F59BD39062AB}">
  <a:tblStyle styleId="{BE36BA0E-6035-4CD8-AE5F-F59BD39062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9fa94098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9fa94098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63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01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46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96CD-B752-FE7C-77EB-AEFF2F61CCD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CF75080-7294-C201-29B6-962A03D3D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1828323-6047-6623-0E21-6D5440E6B5E7}"/>
              </a:ext>
            </a:extLst>
          </p:cNvPr>
          <p:cNvSpPr>
            <a:spLocks noGrp="1"/>
          </p:cNvSpPr>
          <p:nvPr>
            <p:ph type="dt" sz="half" idx="10"/>
          </p:nvPr>
        </p:nvSpPr>
        <p:spPr/>
        <p:txBody>
          <a:bodyPr/>
          <a:lstStyle/>
          <a:p>
            <a:fld id="{A596E792-1570-4E1C-8545-9AFC47878D4D}" type="datetimeFigureOut">
              <a:rPr lang="en-ID" smtClean="0"/>
              <a:t>14/06/2023</a:t>
            </a:fld>
            <a:endParaRPr lang="en-ID"/>
          </a:p>
        </p:txBody>
      </p:sp>
      <p:sp>
        <p:nvSpPr>
          <p:cNvPr id="5" name="Footer Placeholder 4">
            <a:extLst>
              <a:ext uri="{FF2B5EF4-FFF2-40B4-BE49-F238E27FC236}">
                <a16:creationId xmlns:a16="http://schemas.microsoft.com/office/drawing/2014/main" id="{CDC65E68-8F0E-7450-4E46-D2919FAFAB9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B6B1504-C170-5329-3463-24BF6F00B0B6}"/>
              </a:ext>
            </a:extLst>
          </p:cNvPr>
          <p:cNvSpPr>
            <a:spLocks noGrp="1"/>
          </p:cNvSpPr>
          <p:nvPr>
            <p:ph type="sldNum" sz="quarter" idx="12"/>
          </p:nvPr>
        </p:nvSpPr>
        <p:spPr/>
        <p:txBody>
          <a:bodyPr/>
          <a:lstStyle/>
          <a:p>
            <a:fld id="{142D9C71-813D-4AA7-9EA8-D0FAC56DC1B8}" type="slidenum">
              <a:rPr lang="en-ID" smtClean="0"/>
              <a:t>‹#›</a:t>
            </a:fld>
            <a:endParaRPr lang="en-ID"/>
          </a:p>
        </p:txBody>
      </p:sp>
    </p:spTree>
    <p:extLst>
      <p:ext uri="{BB962C8B-B14F-4D97-AF65-F5344CB8AC3E}">
        <p14:creationId xmlns:p14="http://schemas.microsoft.com/office/powerpoint/2010/main" val="303543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4" name="Google Shape;144;p2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145" name="Google Shape;145;p24"/>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6" r:id="rId7"/>
    <p:sldLayoutId id="2147483670" r:id="rId8"/>
    <p:sldLayoutId id="2147483673"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 Id="rId4" Type="http://schemas.openxmlformats.org/officeDocument/2006/relationships/image" Target="../media/image43.jp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dirty="0">
                <a:solidFill>
                  <a:schemeClr val="accent1"/>
                </a:solidFill>
              </a:rPr>
              <a:t>RISK CLASSIFICATION FOR INDIVIDUAL LOAN</a:t>
            </a:r>
            <a:endParaRPr sz="4000"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BY : STEPHEN JAMES</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8E9-DC4A-3D29-F849-01C9DC6F4F1B}"/>
              </a:ext>
            </a:extLst>
          </p:cNvPr>
          <p:cNvSpPr>
            <a:spLocks noGrp="1"/>
          </p:cNvSpPr>
          <p:nvPr>
            <p:ph type="title"/>
          </p:nvPr>
        </p:nvSpPr>
        <p:spPr>
          <a:xfrm>
            <a:off x="404444" y="422714"/>
            <a:ext cx="2780472" cy="994172"/>
          </a:xfrm>
        </p:spPr>
        <p:txBody>
          <a:bodyPr>
            <a:normAutofit fontScale="90000"/>
          </a:bodyPr>
          <a:lstStyle/>
          <a:p>
            <a:r>
              <a:rPr lang="en-US" dirty="0">
                <a:solidFill>
                  <a:srgbClr val="003BA3"/>
                </a:solidFill>
              </a:rPr>
              <a:t>Exploratory </a:t>
            </a:r>
            <a:br>
              <a:rPr lang="en-US" dirty="0">
                <a:solidFill>
                  <a:srgbClr val="003BA3"/>
                </a:solidFill>
              </a:rPr>
            </a:br>
            <a:r>
              <a:rPr lang="en-US" dirty="0">
                <a:solidFill>
                  <a:srgbClr val="003BA3"/>
                </a:solidFill>
              </a:rPr>
              <a:t>Data Analysis </a:t>
            </a:r>
            <a:r>
              <a:rPr lang="en-US" sz="1200" dirty="0">
                <a:solidFill>
                  <a:srgbClr val="003BA3"/>
                </a:solidFill>
              </a:rPr>
              <a:t>(numerical)</a:t>
            </a:r>
            <a:endParaRPr lang="en-ID" dirty="0">
              <a:solidFill>
                <a:srgbClr val="003BA3"/>
              </a:solidFill>
            </a:endParaRPr>
          </a:p>
        </p:txBody>
      </p:sp>
      <p:sp>
        <p:nvSpPr>
          <p:cNvPr id="3" name="Content Placeholder 2">
            <a:extLst>
              <a:ext uri="{FF2B5EF4-FFF2-40B4-BE49-F238E27FC236}">
                <a16:creationId xmlns:a16="http://schemas.microsoft.com/office/drawing/2014/main" id="{23633476-C615-85B2-B37E-E4C45738C044}"/>
              </a:ext>
            </a:extLst>
          </p:cNvPr>
          <p:cNvSpPr>
            <a:spLocks noGrp="1"/>
          </p:cNvSpPr>
          <p:nvPr>
            <p:ph idx="1"/>
          </p:nvPr>
        </p:nvSpPr>
        <p:spPr>
          <a:xfrm>
            <a:off x="628650" y="1608060"/>
            <a:ext cx="2343150" cy="3263504"/>
          </a:xfrm>
        </p:spPr>
        <p:txBody>
          <a:bodyPr/>
          <a:lstStyle/>
          <a:p>
            <a:pPr>
              <a:buClrTx/>
            </a:pPr>
            <a:r>
              <a:rPr lang="en-US" sz="1500" dirty="0">
                <a:solidFill>
                  <a:schemeClr val="tx1"/>
                </a:solidFill>
              </a:rPr>
              <a:t>Univariate</a:t>
            </a:r>
          </a:p>
          <a:p>
            <a:pPr marL="0" indent="0">
              <a:buNone/>
            </a:pPr>
            <a:endParaRPr lang="en-US" sz="1400" dirty="0">
              <a:solidFill>
                <a:schemeClr val="tx1"/>
              </a:solidFill>
            </a:endParaRPr>
          </a:p>
          <a:p>
            <a:pPr marL="0" indent="0">
              <a:buNone/>
            </a:pPr>
            <a:r>
              <a:rPr lang="en-US" sz="1400" dirty="0">
                <a:solidFill>
                  <a:schemeClr val="tx1"/>
                </a:solidFill>
              </a:rPr>
              <a:t>Numerical features distribution</a:t>
            </a:r>
          </a:p>
          <a:p>
            <a:endParaRPr lang="en-ID" dirty="0"/>
          </a:p>
        </p:txBody>
      </p:sp>
      <p:pic>
        <p:nvPicPr>
          <p:cNvPr id="7" name="Picture 6" descr="A picture containing text, diagram, plan, schematic&#10;&#10;Description automatically generated">
            <a:extLst>
              <a:ext uri="{FF2B5EF4-FFF2-40B4-BE49-F238E27FC236}">
                <a16:creationId xmlns:a16="http://schemas.microsoft.com/office/drawing/2014/main" id="{536E9B39-55FF-F4F0-6012-F839DA90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848" y="271936"/>
            <a:ext cx="5134708" cy="4599628"/>
          </a:xfrm>
          <a:prstGeom prst="rect">
            <a:avLst/>
          </a:prstGeom>
        </p:spPr>
      </p:pic>
      <p:pic>
        <p:nvPicPr>
          <p:cNvPr id="9" name="Picture 8">
            <a:extLst>
              <a:ext uri="{FF2B5EF4-FFF2-40B4-BE49-F238E27FC236}">
                <a16:creationId xmlns:a16="http://schemas.microsoft.com/office/drawing/2014/main" id="{78A8CD75-DDAE-0A97-6051-2AA77BE0DA0B}"/>
              </a:ext>
            </a:extLst>
          </p:cNvPr>
          <p:cNvPicPr>
            <a:picLocks noChangeAspect="1"/>
          </p:cNvPicPr>
          <p:nvPr/>
        </p:nvPicPr>
        <p:blipFill>
          <a:blip r:embed="rId3"/>
          <a:stretch>
            <a:fillRect/>
          </a:stretch>
        </p:blipFill>
        <p:spPr>
          <a:xfrm>
            <a:off x="628650" y="2693211"/>
            <a:ext cx="2335899" cy="1093201"/>
          </a:xfrm>
          <a:prstGeom prst="rect">
            <a:avLst/>
          </a:prstGeom>
        </p:spPr>
      </p:pic>
    </p:spTree>
    <p:extLst>
      <p:ext uri="{BB962C8B-B14F-4D97-AF65-F5344CB8AC3E}">
        <p14:creationId xmlns:p14="http://schemas.microsoft.com/office/powerpoint/2010/main" val="197859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B78F9-DF4F-7CB6-D1CF-5F0ED31B9B09}"/>
              </a:ext>
            </a:extLst>
          </p:cNvPr>
          <p:cNvSpPr>
            <a:spLocks noGrp="1"/>
          </p:cNvSpPr>
          <p:nvPr>
            <p:ph idx="1"/>
          </p:nvPr>
        </p:nvSpPr>
        <p:spPr>
          <a:xfrm>
            <a:off x="480743" y="1747631"/>
            <a:ext cx="2251710" cy="1891235"/>
          </a:xfrm>
        </p:spPr>
        <p:txBody>
          <a:bodyPr>
            <a:normAutofit fontScale="92500" lnSpcReduction="10000"/>
          </a:bodyPr>
          <a:lstStyle/>
          <a:p>
            <a:pPr>
              <a:buClr>
                <a:schemeClr val="tx1"/>
              </a:buClr>
            </a:pPr>
            <a:r>
              <a:rPr lang="en-US" sz="1500" dirty="0">
                <a:solidFill>
                  <a:schemeClr val="tx1"/>
                </a:solidFill>
              </a:rPr>
              <a:t>Bivariate</a:t>
            </a:r>
          </a:p>
          <a:p>
            <a:pPr marL="0" indent="0">
              <a:buNone/>
            </a:pPr>
            <a:endParaRPr lang="en-US" sz="1300" dirty="0">
              <a:solidFill>
                <a:schemeClr val="tx1"/>
              </a:solidFill>
            </a:endParaRPr>
          </a:p>
          <a:p>
            <a:pPr marL="0" indent="0">
              <a:buNone/>
            </a:pPr>
            <a:r>
              <a:rPr lang="en-US" sz="1300" dirty="0">
                <a:solidFill>
                  <a:schemeClr val="tx1"/>
                </a:solidFill>
              </a:rPr>
              <a:t>Analyzing the correlation between the target and numerical features.</a:t>
            </a:r>
          </a:p>
          <a:p>
            <a:pPr marL="0" indent="0">
              <a:buNone/>
            </a:pPr>
            <a:endParaRPr lang="en-ID" sz="1300" dirty="0">
              <a:solidFill>
                <a:schemeClr val="tx1"/>
              </a:solidFill>
            </a:endParaRPr>
          </a:p>
          <a:p>
            <a:pPr marL="0" indent="0">
              <a:buNone/>
            </a:pPr>
            <a:r>
              <a:rPr lang="en-ID" sz="1300" dirty="0">
                <a:solidFill>
                  <a:schemeClr val="tx1"/>
                </a:solidFill>
              </a:rPr>
              <a:t>From this boxplot, we could also see that almost all numerical feature has outliers</a:t>
            </a:r>
            <a:endParaRPr lang="en-US" sz="1300" dirty="0">
              <a:solidFill>
                <a:schemeClr val="tx1"/>
              </a:solidFill>
            </a:endParaRPr>
          </a:p>
        </p:txBody>
      </p:sp>
      <p:pic>
        <p:nvPicPr>
          <p:cNvPr id="5" name="Picture 4" descr="A picture containing text, diagram, plan, screenshot&#10;&#10;Description automatically generated">
            <a:extLst>
              <a:ext uri="{FF2B5EF4-FFF2-40B4-BE49-F238E27FC236}">
                <a16:creationId xmlns:a16="http://schemas.microsoft.com/office/drawing/2014/main" id="{D8C64630-B09C-9623-7516-6EB4BF835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583" y="677666"/>
            <a:ext cx="5273955" cy="3941171"/>
          </a:xfrm>
          <a:prstGeom prst="rect">
            <a:avLst/>
          </a:prstGeom>
        </p:spPr>
      </p:pic>
      <p:pic>
        <p:nvPicPr>
          <p:cNvPr id="7" name="Picture 6">
            <a:extLst>
              <a:ext uri="{FF2B5EF4-FFF2-40B4-BE49-F238E27FC236}">
                <a16:creationId xmlns:a16="http://schemas.microsoft.com/office/drawing/2014/main" id="{8D606829-85CD-77CE-D6C9-545B9E1DC448}"/>
              </a:ext>
            </a:extLst>
          </p:cNvPr>
          <p:cNvPicPr>
            <a:picLocks noChangeAspect="1"/>
          </p:cNvPicPr>
          <p:nvPr/>
        </p:nvPicPr>
        <p:blipFill>
          <a:blip r:embed="rId3"/>
          <a:stretch>
            <a:fillRect/>
          </a:stretch>
        </p:blipFill>
        <p:spPr>
          <a:xfrm>
            <a:off x="480743" y="3740156"/>
            <a:ext cx="3028950" cy="878681"/>
          </a:xfrm>
          <a:prstGeom prst="rect">
            <a:avLst/>
          </a:prstGeom>
        </p:spPr>
      </p:pic>
      <p:sp>
        <p:nvSpPr>
          <p:cNvPr id="2" name="Title 1">
            <a:extLst>
              <a:ext uri="{FF2B5EF4-FFF2-40B4-BE49-F238E27FC236}">
                <a16:creationId xmlns:a16="http://schemas.microsoft.com/office/drawing/2014/main" id="{0CEF0888-C93A-5665-C70D-97687482DF0F}"/>
              </a:ext>
            </a:extLst>
          </p:cNvPr>
          <p:cNvSpPr>
            <a:spLocks noGrp="1"/>
          </p:cNvSpPr>
          <p:nvPr>
            <p:ph type="title"/>
          </p:nvPr>
        </p:nvSpPr>
        <p:spPr>
          <a:xfrm>
            <a:off x="343953" y="524663"/>
            <a:ext cx="2780472" cy="994172"/>
          </a:xfrm>
        </p:spPr>
        <p:txBody>
          <a:bodyPr>
            <a:normAutofit fontScale="90000"/>
          </a:bodyPr>
          <a:lstStyle/>
          <a:p>
            <a:r>
              <a:rPr lang="en-US" dirty="0">
                <a:solidFill>
                  <a:srgbClr val="003BA3"/>
                </a:solidFill>
              </a:rPr>
              <a:t>Exploratory </a:t>
            </a:r>
            <a:br>
              <a:rPr lang="en-US" dirty="0">
                <a:solidFill>
                  <a:srgbClr val="003BA3"/>
                </a:solidFill>
              </a:rPr>
            </a:br>
            <a:r>
              <a:rPr lang="en-US" dirty="0">
                <a:solidFill>
                  <a:srgbClr val="003BA3"/>
                </a:solidFill>
              </a:rPr>
              <a:t>Data Analysis </a:t>
            </a:r>
            <a:r>
              <a:rPr lang="en-US" sz="1200" dirty="0">
                <a:solidFill>
                  <a:srgbClr val="003BA3"/>
                </a:solidFill>
              </a:rPr>
              <a:t>(numerical)</a:t>
            </a:r>
            <a:endParaRPr lang="en-ID" dirty="0">
              <a:solidFill>
                <a:srgbClr val="003BA3"/>
              </a:solidFill>
            </a:endParaRPr>
          </a:p>
        </p:txBody>
      </p:sp>
    </p:spTree>
    <p:extLst>
      <p:ext uri="{BB962C8B-B14F-4D97-AF65-F5344CB8AC3E}">
        <p14:creationId xmlns:p14="http://schemas.microsoft.com/office/powerpoint/2010/main" val="293785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21DC28-0726-4FAB-AA9E-5B650D0DE470}"/>
              </a:ext>
            </a:extLst>
          </p:cNvPr>
          <p:cNvSpPr>
            <a:spLocks noGrp="1"/>
          </p:cNvSpPr>
          <p:nvPr>
            <p:ph type="title"/>
          </p:nvPr>
        </p:nvSpPr>
        <p:spPr>
          <a:xfrm>
            <a:off x="407121" y="419658"/>
            <a:ext cx="2780472" cy="994172"/>
          </a:xfrm>
        </p:spPr>
        <p:txBody>
          <a:bodyPr>
            <a:normAutofit fontScale="90000"/>
          </a:bodyPr>
          <a:lstStyle/>
          <a:p>
            <a:r>
              <a:rPr lang="en-US" dirty="0">
                <a:solidFill>
                  <a:srgbClr val="003BA3"/>
                </a:solidFill>
              </a:rPr>
              <a:t>Exploratory </a:t>
            </a:r>
            <a:br>
              <a:rPr lang="en-US" dirty="0">
                <a:solidFill>
                  <a:srgbClr val="003BA3"/>
                </a:solidFill>
              </a:rPr>
            </a:br>
            <a:r>
              <a:rPr lang="en-US" dirty="0">
                <a:solidFill>
                  <a:srgbClr val="003BA3"/>
                </a:solidFill>
              </a:rPr>
              <a:t>Data Analysis </a:t>
            </a:r>
            <a:r>
              <a:rPr lang="en-US" sz="1200" dirty="0">
                <a:solidFill>
                  <a:srgbClr val="003BA3"/>
                </a:solidFill>
              </a:rPr>
              <a:t>(categorical)</a:t>
            </a:r>
            <a:endParaRPr lang="en-ID" dirty="0">
              <a:solidFill>
                <a:srgbClr val="003BA3"/>
              </a:solidFill>
            </a:endParaRPr>
          </a:p>
        </p:txBody>
      </p:sp>
      <p:sp>
        <p:nvSpPr>
          <p:cNvPr id="5" name="Content Placeholder 2">
            <a:extLst>
              <a:ext uri="{FF2B5EF4-FFF2-40B4-BE49-F238E27FC236}">
                <a16:creationId xmlns:a16="http://schemas.microsoft.com/office/drawing/2014/main" id="{81390CE8-D2A8-B7D9-F813-F29BC9BB6457}"/>
              </a:ext>
            </a:extLst>
          </p:cNvPr>
          <p:cNvSpPr>
            <a:spLocks noGrp="1"/>
          </p:cNvSpPr>
          <p:nvPr>
            <p:ph idx="1"/>
          </p:nvPr>
        </p:nvSpPr>
        <p:spPr>
          <a:xfrm>
            <a:off x="628650" y="1646841"/>
            <a:ext cx="2780472" cy="837943"/>
          </a:xfrm>
        </p:spPr>
        <p:txBody>
          <a:bodyPr/>
          <a:lstStyle/>
          <a:p>
            <a:pPr>
              <a:buClrTx/>
            </a:pPr>
            <a:r>
              <a:rPr lang="en-US" sz="1500" dirty="0">
                <a:solidFill>
                  <a:schemeClr val="tx1"/>
                </a:solidFill>
              </a:rPr>
              <a:t>Statistical Descriptive</a:t>
            </a:r>
          </a:p>
          <a:p>
            <a:pPr marL="0" indent="0">
              <a:buNone/>
            </a:pPr>
            <a:endParaRPr lang="en-ID" dirty="0"/>
          </a:p>
        </p:txBody>
      </p:sp>
      <p:pic>
        <p:nvPicPr>
          <p:cNvPr id="7" name="Picture 6">
            <a:extLst>
              <a:ext uri="{FF2B5EF4-FFF2-40B4-BE49-F238E27FC236}">
                <a16:creationId xmlns:a16="http://schemas.microsoft.com/office/drawing/2014/main" id="{98895717-7B3E-45B2-CDAF-F6A372F60303}"/>
              </a:ext>
            </a:extLst>
          </p:cNvPr>
          <p:cNvPicPr>
            <a:picLocks noChangeAspect="1"/>
          </p:cNvPicPr>
          <p:nvPr/>
        </p:nvPicPr>
        <p:blipFill>
          <a:blip r:embed="rId2"/>
          <a:stretch>
            <a:fillRect/>
          </a:stretch>
        </p:blipFill>
        <p:spPr>
          <a:xfrm>
            <a:off x="3783237" y="207946"/>
            <a:ext cx="4579144" cy="3336131"/>
          </a:xfrm>
          <a:prstGeom prst="rect">
            <a:avLst/>
          </a:prstGeom>
        </p:spPr>
      </p:pic>
      <p:pic>
        <p:nvPicPr>
          <p:cNvPr id="11" name="Picture 10">
            <a:extLst>
              <a:ext uri="{FF2B5EF4-FFF2-40B4-BE49-F238E27FC236}">
                <a16:creationId xmlns:a16="http://schemas.microsoft.com/office/drawing/2014/main" id="{C71E1A39-16AC-E2D3-A831-032D48520716}"/>
              </a:ext>
            </a:extLst>
          </p:cNvPr>
          <p:cNvPicPr>
            <a:picLocks noChangeAspect="1"/>
          </p:cNvPicPr>
          <p:nvPr/>
        </p:nvPicPr>
        <p:blipFill>
          <a:blip r:embed="rId3"/>
          <a:stretch>
            <a:fillRect/>
          </a:stretch>
        </p:blipFill>
        <p:spPr>
          <a:xfrm>
            <a:off x="3783236" y="3547431"/>
            <a:ext cx="4572000" cy="921544"/>
          </a:xfrm>
          <a:prstGeom prst="rect">
            <a:avLst/>
          </a:prstGeom>
        </p:spPr>
      </p:pic>
      <p:pic>
        <p:nvPicPr>
          <p:cNvPr id="13" name="Picture 12">
            <a:extLst>
              <a:ext uri="{FF2B5EF4-FFF2-40B4-BE49-F238E27FC236}">
                <a16:creationId xmlns:a16="http://schemas.microsoft.com/office/drawing/2014/main" id="{3B593D85-966C-9924-917C-1088A7530DA3}"/>
              </a:ext>
            </a:extLst>
          </p:cNvPr>
          <p:cNvPicPr>
            <a:picLocks noChangeAspect="1"/>
          </p:cNvPicPr>
          <p:nvPr/>
        </p:nvPicPr>
        <p:blipFill>
          <a:blip r:embed="rId4"/>
          <a:stretch>
            <a:fillRect/>
          </a:stretch>
        </p:blipFill>
        <p:spPr>
          <a:xfrm>
            <a:off x="781619" y="2112863"/>
            <a:ext cx="2031477" cy="446925"/>
          </a:xfrm>
          <a:prstGeom prst="rect">
            <a:avLst/>
          </a:prstGeom>
        </p:spPr>
      </p:pic>
    </p:spTree>
    <p:extLst>
      <p:ext uri="{BB962C8B-B14F-4D97-AF65-F5344CB8AC3E}">
        <p14:creationId xmlns:p14="http://schemas.microsoft.com/office/powerpoint/2010/main" val="212998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21DC28-0726-4FAB-AA9E-5B650D0DE470}"/>
              </a:ext>
            </a:extLst>
          </p:cNvPr>
          <p:cNvSpPr>
            <a:spLocks noGrp="1"/>
          </p:cNvSpPr>
          <p:nvPr>
            <p:ph type="title"/>
          </p:nvPr>
        </p:nvSpPr>
        <p:spPr>
          <a:xfrm>
            <a:off x="411241" y="401448"/>
            <a:ext cx="2780472" cy="994172"/>
          </a:xfrm>
        </p:spPr>
        <p:txBody>
          <a:bodyPr>
            <a:normAutofit fontScale="90000"/>
          </a:bodyPr>
          <a:lstStyle/>
          <a:p>
            <a:r>
              <a:rPr lang="en-US" dirty="0">
                <a:solidFill>
                  <a:srgbClr val="003BA3"/>
                </a:solidFill>
              </a:rPr>
              <a:t>Exploratory </a:t>
            </a:r>
            <a:br>
              <a:rPr lang="en-US" dirty="0">
                <a:solidFill>
                  <a:srgbClr val="003BA3"/>
                </a:solidFill>
              </a:rPr>
            </a:br>
            <a:r>
              <a:rPr lang="en-US" dirty="0">
                <a:solidFill>
                  <a:srgbClr val="003BA3"/>
                </a:solidFill>
              </a:rPr>
              <a:t>Data Analysis </a:t>
            </a:r>
            <a:r>
              <a:rPr lang="en-US" sz="1200" dirty="0">
                <a:solidFill>
                  <a:srgbClr val="003BA3"/>
                </a:solidFill>
              </a:rPr>
              <a:t>(categorical)</a:t>
            </a:r>
            <a:endParaRPr lang="en-ID" dirty="0">
              <a:solidFill>
                <a:srgbClr val="003BA3"/>
              </a:solidFill>
            </a:endParaRPr>
          </a:p>
        </p:txBody>
      </p:sp>
      <p:sp>
        <p:nvSpPr>
          <p:cNvPr id="2" name="Content Placeholder 2">
            <a:extLst>
              <a:ext uri="{FF2B5EF4-FFF2-40B4-BE49-F238E27FC236}">
                <a16:creationId xmlns:a16="http://schemas.microsoft.com/office/drawing/2014/main" id="{59A99EDC-7098-4FA7-678E-7DC0A074EB62}"/>
              </a:ext>
            </a:extLst>
          </p:cNvPr>
          <p:cNvSpPr>
            <a:spLocks noGrp="1"/>
          </p:cNvSpPr>
          <p:nvPr>
            <p:ph idx="1"/>
          </p:nvPr>
        </p:nvSpPr>
        <p:spPr>
          <a:xfrm>
            <a:off x="629903" y="1605516"/>
            <a:ext cx="2343150" cy="3136536"/>
          </a:xfrm>
        </p:spPr>
        <p:txBody>
          <a:bodyPr/>
          <a:lstStyle/>
          <a:p>
            <a:pPr>
              <a:buClrTx/>
            </a:pPr>
            <a:r>
              <a:rPr lang="en-US" sz="1500" dirty="0">
                <a:solidFill>
                  <a:schemeClr val="tx1"/>
                </a:solidFill>
              </a:rPr>
              <a:t>Univariate</a:t>
            </a:r>
          </a:p>
          <a:p>
            <a:pPr marL="114300" indent="0">
              <a:buNone/>
            </a:pPr>
            <a:endParaRPr lang="en-US" sz="1400" dirty="0">
              <a:solidFill>
                <a:schemeClr val="tx1"/>
              </a:solidFill>
            </a:endParaRPr>
          </a:p>
          <a:p>
            <a:pPr marL="0" indent="0">
              <a:buNone/>
            </a:pPr>
            <a:r>
              <a:rPr lang="en-US" sz="1200" dirty="0">
                <a:solidFill>
                  <a:schemeClr val="tx1"/>
                </a:solidFill>
              </a:rPr>
              <a:t>Categorical features count using </a:t>
            </a:r>
            <a:r>
              <a:rPr lang="en-US" sz="1200" dirty="0" err="1">
                <a:solidFill>
                  <a:schemeClr val="tx1"/>
                </a:solidFill>
              </a:rPr>
              <a:t>countplot</a:t>
            </a:r>
            <a:r>
              <a:rPr lang="en-US" sz="1200" dirty="0">
                <a:solidFill>
                  <a:schemeClr val="tx1"/>
                </a:solidFill>
              </a:rPr>
              <a:t> for </a:t>
            </a:r>
            <a:r>
              <a:rPr lang="en-US" sz="1200" dirty="0" err="1">
                <a:solidFill>
                  <a:schemeClr val="tx1"/>
                </a:solidFill>
              </a:rPr>
              <a:t>nunique</a:t>
            </a:r>
            <a:r>
              <a:rPr lang="en-US" sz="1200" dirty="0">
                <a:solidFill>
                  <a:schemeClr val="tx1"/>
                </a:solidFill>
              </a:rPr>
              <a:t> &lt;15</a:t>
            </a:r>
          </a:p>
          <a:p>
            <a:endParaRPr lang="en-ID" dirty="0"/>
          </a:p>
        </p:txBody>
      </p:sp>
      <p:pic>
        <p:nvPicPr>
          <p:cNvPr id="7" name="Picture 6">
            <a:extLst>
              <a:ext uri="{FF2B5EF4-FFF2-40B4-BE49-F238E27FC236}">
                <a16:creationId xmlns:a16="http://schemas.microsoft.com/office/drawing/2014/main" id="{C076D10E-3AB7-6864-CD73-5D346E3B96A6}"/>
              </a:ext>
            </a:extLst>
          </p:cNvPr>
          <p:cNvPicPr>
            <a:picLocks noChangeAspect="1"/>
          </p:cNvPicPr>
          <p:nvPr/>
        </p:nvPicPr>
        <p:blipFill>
          <a:blip r:embed="rId2"/>
          <a:stretch>
            <a:fillRect/>
          </a:stretch>
        </p:blipFill>
        <p:spPr>
          <a:xfrm>
            <a:off x="629276" y="2798761"/>
            <a:ext cx="2344403" cy="554590"/>
          </a:xfrm>
          <a:prstGeom prst="rect">
            <a:avLst/>
          </a:prstGeom>
        </p:spPr>
      </p:pic>
      <p:pic>
        <p:nvPicPr>
          <p:cNvPr id="9" name="Picture 8">
            <a:extLst>
              <a:ext uri="{FF2B5EF4-FFF2-40B4-BE49-F238E27FC236}">
                <a16:creationId xmlns:a16="http://schemas.microsoft.com/office/drawing/2014/main" id="{EE69079F-7BB4-B581-F36E-FD99CC208925}"/>
              </a:ext>
            </a:extLst>
          </p:cNvPr>
          <p:cNvPicPr>
            <a:picLocks noChangeAspect="1"/>
          </p:cNvPicPr>
          <p:nvPr/>
        </p:nvPicPr>
        <p:blipFill>
          <a:blip r:embed="rId3"/>
          <a:stretch>
            <a:fillRect/>
          </a:stretch>
        </p:blipFill>
        <p:spPr>
          <a:xfrm>
            <a:off x="628650" y="3458299"/>
            <a:ext cx="2486025" cy="992981"/>
          </a:xfrm>
          <a:prstGeom prst="rect">
            <a:avLst/>
          </a:prstGeom>
        </p:spPr>
      </p:pic>
      <p:pic>
        <p:nvPicPr>
          <p:cNvPr id="13" name="Picture 12" descr="A picture containing text, diagram, plan, technical drawing&#10;&#10;Description automatically generated">
            <a:extLst>
              <a:ext uri="{FF2B5EF4-FFF2-40B4-BE49-F238E27FC236}">
                <a16:creationId xmlns:a16="http://schemas.microsoft.com/office/drawing/2014/main" id="{129352C9-83BC-6DB6-F269-19C354482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845" y="95694"/>
            <a:ext cx="5293001" cy="5047806"/>
          </a:xfrm>
          <a:prstGeom prst="rect">
            <a:avLst/>
          </a:prstGeom>
        </p:spPr>
      </p:pic>
    </p:spTree>
    <p:extLst>
      <p:ext uri="{BB962C8B-B14F-4D97-AF65-F5344CB8AC3E}">
        <p14:creationId xmlns:p14="http://schemas.microsoft.com/office/powerpoint/2010/main" val="181657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21DC28-0726-4FAB-AA9E-5B650D0DE470}"/>
              </a:ext>
            </a:extLst>
          </p:cNvPr>
          <p:cNvSpPr>
            <a:spLocks noGrp="1"/>
          </p:cNvSpPr>
          <p:nvPr>
            <p:ph type="title"/>
          </p:nvPr>
        </p:nvSpPr>
        <p:spPr>
          <a:xfrm>
            <a:off x="532957" y="412081"/>
            <a:ext cx="2780472" cy="994172"/>
          </a:xfrm>
        </p:spPr>
        <p:txBody>
          <a:bodyPr>
            <a:normAutofit fontScale="90000"/>
          </a:bodyPr>
          <a:lstStyle/>
          <a:p>
            <a:r>
              <a:rPr lang="en-US" dirty="0">
                <a:solidFill>
                  <a:srgbClr val="003BA3"/>
                </a:solidFill>
              </a:rPr>
              <a:t>Exploratory </a:t>
            </a:r>
            <a:br>
              <a:rPr lang="en-US" dirty="0">
                <a:solidFill>
                  <a:srgbClr val="003BA3"/>
                </a:solidFill>
              </a:rPr>
            </a:br>
            <a:r>
              <a:rPr lang="en-US" dirty="0">
                <a:solidFill>
                  <a:srgbClr val="003BA3"/>
                </a:solidFill>
              </a:rPr>
              <a:t>Data Analysis </a:t>
            </a:r>
            <a:r>
              <a:rPr lang="en-US" sz="1200" dirty="0">
                <a:solidFill>
                  <a:srgbClr val="003BA3"/>
                </a:solidFill>
              </a:rPr>
              <a:t>(categorical)</a:t>
            </a:r>
            <a:endParaRPr lang="en-ID" dirty="0">
              <a:solidFill>
                <a:srgbClr val="003BA3"/>
              </a:solidFill>
            </a:endParaRPr>
          </a:p>
        </p:txBody>
      </p:sp>
      <p:sp>
        <p:nvSpPr>
          <p:cNvPr id="2" name="Content Placeholder 2">
            <a:extLst>
              <a:ext uri="{FF2B5EF4-FFF2-40B4-BE49-F238E27FC236}">
                <a16:creationId xmlns:a16="http://schemas.microsoft.com/office/drawing/2014/main" id="{73A6CEFD-7691-053D-92AF-9EB1409478D4}"/>
              </a:ext>
            </a:extLst>
          </p:cNvPr>
          <p:cNvSpPr>
            <a:spLocks noGrp="1"/>
          </p:cNvSpPr>
          <p:nvPr>
            <p:ph idx="1"/>
          </p:nvPr>
        </p:nvSpPr>
        <p:spPr>
          <a:xfrm>
            <a:off x="709343" y="1686339"/>
            <a:ext cx="2251710" cy="1770821"/>
          </a:xfrm>
        </p:spPr>
        <p:txBody>
          <a:bodyPr>
            <a:normAutofit/>
          </a:bodyPr>
          <a:lstStyle/>
          <a:p>
            <a:pPr>
              <a:buClrTx/>
            </a:pPr>
            <a:r>
              <a:rPr lang="en-US" sz="1500" dirty="0">
                <a:solidFill>
                  <a:schemeClr val="tx1"/>
                </a:solidFill>
              </a:rPr>
              <a:t>Bivariate</a:t>
            </a:r>
          </a:p>
          <a:p>
            <a:pPr marL="114300" indent="0">
              <a:buNone/>
            </a:pPr>
            <a:endParaRPr lang="en-US" sz="1500" dirty="0">
              <a:solidFill>
                <a:schemeClr val="tx1"/>
              </a:solidFill>
            </a:endParaRPr>
          </a:p>
          <a:p>
            <a:pPr marL="0" indent="0">
              <a:buNone/>
            </a:pPr>
            <a:r>
              <a:rPr lang="en-US" sz="1200" dirty="0">
                <a:solidFill>
                  <a:schemeClr val="tx1"/>
                </a:solidFill>
              </a:rPr>
              <a:t>Analyzing the correlation between the target and categorical features</a:t>
            </a:r>
            <a:endParaRPr lang="en-ID" sz="1200" dirty="0">
              <a:solidFill>
                <a:schemeClr val="tx1"/>
              </a:solidFill>
            </a:endParaRPr>
          </a:p>
        </p:txBody>
      </p:sp>
      <p:pic>
        <p:nvPicPr>
          <p:cNvPr id="5" name="Picture 4">
            <a:extLst>
              <a:ext uri="{FF2B5EF4-FFF2-40B4-BE49-F238E27FC236}">
                <a16:creationId xmlns:a16="http://schemas.microsoft.com/office/drawing/2014/main" id="{0537B717-DE7B-0833-A8BD-86323836E643}"/>
              </a:ext>
            </a:extLst>
          </p:cNvPr>
          <p:cNvPicPr>
            <a:picLocks noChangeAspect="1"/>
          </p:cNvPicPr>
          <p:nvPr/>
        </p:nvPicPr>
        <p:blipFill>
          <a:blip r:embed="rId2"/>
          <a:stretch>
            <a:fillRect/>
          </a:stretch>
        </p:blipFill>
        <p:spPr>
          <a:xfrm>
            <a:off x="709343" y="2953525"/>
            <a:ext cx="3007519" cy="1007269"/>
          </a:xfrm>
          <a:prstGeom prst="rect">
            <a:avLst/>
          </a:prstGeom>
        </p:spPr>
      </p:pic>
      <p:pic>
        <p:nvPicPr>
          <p:cNvPr id="7" name="Picture 6" descr="A picture containing text, diagram, screenshot, plan&#10;&#10;Description automatically generated">
            <a:extLst>
              <a:ext uri="{FF2B5EF4-FFF2-40B4-BE49-F238E27FC236}">
                <a16:creationId xmlns:a16="http://schemas.microsoft.com/office/drawing/2014/main" id="{5AC3E854-41B9-F26B-050D-578DC9734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776" y="253448"/>
            <a:ext cx="4901015" cy="4673978"/>
          </a:xfrm>
          <a:prstGeom prst="rect">
            <a:avLst/>
          </a:prstGeom>
        </p:spPr>
      </p:pic>
    </p:spTree>
    <p:extLst>
      <p:ext uri="{BB962C8B-B14F-4D97-AF65-F5344CB8AC3E}">
        <p14:creationId xmlns:p14="http://schemas.microsoft.com/office/powerpoint/2010/main" val="159892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56699"/>
            <a:ext cx="4707817"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Preprocessing</a:t>
            </a:r>
            <a:endParaRPr dirty="0"/>
          </a:p>
        </p:txBody>
      </p:sp>
      <p:sp>
        <p:nvSpPr>
          <p:cNvPr id="224" name="Google Shape;224;p34"/>
          <p:cNvSpPr txBox="1">
            <a:spLocks noGrp="1"/>
          </p:cNvSpPr>
          <p:nvPr>
            <p:ph type="title" idx="2"/>
          </p:nvPr>
        </p:nvSpPr>
        <p:spPr>
          <a:xfrm>
            <a:off x="3968350" y="1504378"/>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349700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6EC9-06FD-FE7D-D1DE-25EB6AF6903C}"/>
              </a:ext>
            </a:extLst>
          </p:cNvPr>
          <p:cNvSpPr>
            <a:spLocks noGrp="1"/>
          </p:cNvSpPr>
          <p:nvPr>
            <p:ph type="title"/>
          </p:nvPr>
        </p:nvSpPr>
        <p:spPr/>
        <p:txBody>
          <a:bodyPr/>
          <a:lstStyle/>
          <a:p>
            <a:r>
              <a:rPr lang="en-US" dirty="0">
                <a:solidFill>
                  <a:schemeClr val="accent1"/>
                </a:solidFill>
              </a:rPr>
              <a:t>Preprocessing</a:t>
            </a:r>
            <a:endParaRPr lang="en-ID" dirty="0">
              <a:solidFill>
                <a:schemeClr val="accent1"/>
              </a:solidFill>
            </a:endParaRPr>
          </a:p>
        </p:txBody>
      </p:sp>
      <p:sp>
        <p:nvSpPr>
          <p:cNvPr id="3" name="Content Placeholder 2">
            <a:extLst>
              <a:ext uri="{FF2B5EF4-FFF2-40B4-BE49-F238E27FC236}">
                <a16:creationId xmlns:a16="http://schemas.microsoft.com/office/drawing/2014/main" id="{9E3BF8D5-4CAD-F8EF-F863-AF01CC7A32E4}"/>
              </a:ext>
            </a:extLst>
          </p:cNvPr>
          <p:cNvSpPr>
            <a:spLocks noGrp="1"/>
          </p:cNvSpPr>
          <p:nvPr>
            <p:ph idx="1"/>
          </p:nvPr>
        </p:nvSpPr>
        <p:spPr>
          <a:xfrm>
            <a:off x="628650" y="1307177"/>
            <a:ext cx="4132193" cy="3263504"/>
          </a:xfrm>
        </p:spPr>
        <p:txBody>
          <a:bodyPr>
            <a:normAutofit/>
          </a:bodyPr>
          <a:lstStyle/>
          <a:p>
            <a:pPr>
              <a:buClrTx/>
              <a:buFont typeface="Arial" panose="020B0604020202020204" pitchFamily="34" charset="0"/>
              <a:buChar char="•"/>
            </a:pPr>
            <a:r>
              <a:rPr lang="en-US" dirty="0" err="1">
                <a:solidFill>
                  <a:schemeClr val="tx1"/>
                </a:solidFill>
                <a:latin typeface="Calibri" panose="020F0502020204030204" pitchFamily="34" charset="0"/>
                <a:cs typeface="Calibri" panose="020F0502020204030204" pitchFamily="34" charset="0"/>
              </a:rPr>
              <a:t>Unnecesary</a:t>
            </a:r>
            <a:r>
              <a:rPr lang="en-US" dirty="0">
                <a:solidFill>
                  <a:schemeClr val="tx1"/>
                </a:solidFill>
                <a:latin typeface="Calibri" panose="020F0502020204030204" pitchFamily="34" charset="0"/>
                <a:cs typeface="Calibri" panose="020F0502020204030204" pitchFamily="34" charset="0"/>
              </a:rPr>
              <a:t> Columns</a:t>
            </a:r>
            <a:endParaRPr lang="en-ID" dirty="0">
              <a:solidFill>
                <a:schemeClr val="tx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00621860-49F5-46B2-C3D6-39FB3691DB9E}"/>
              </a:ext>
            </a:extLst>
          </p:cNvPr>
          <p:cNvPicPr>
            <a:picLocks noChangeAspect="1"/>
          </p:cNvPicPr>
          <p:nvPr/>
        </p:nvPicPr>
        <p:blipFill>
          <a:blip r:embed="rId2"/>
          <a:stretch>
            <a:fillRect/>
          </a:stretch>
        </p:blipFill>
        <p:spPr>
          <a:xfrm>
            <a:off x="344000" y="1851132"/>
            <a:ext cx="4321960" cy="546177"/>
          </a:xfrm>
          <a:prstGeom prst="rect">
            <a:avLst/>
          </a:prstGeom>
        </p:spPr>
      </p:pic>
      <p:sp>
        <p:nvSpPr>
          <p:cNvPr id="10" name="TextBox 9">
            <a:extLst>
              <a:ext uri="{FF2B5EF4-FFF2-40B4-BE49-F238E27FC236}">
                <a16:creationId xmlns:a16="http://schemas.microsoft.com/office/drawing/2014/main" id="{37E8E494-A477-A1E8-80A8-11BF3F7CA071}"/>
              </a:ext>
            </a:extLst>
          </p:cNvPr>
          <p:cNvSpPr txBox="1"/>
          <p:nvPr/>
        </p:nvSpPr>
        <p:spPr>
          <a:xfrm>
            <a:off x="639506" y="2699801"/>
            <a:ext cx="3418450" cy="1061829"/>
          </a:xfrm>
          <a:prstGeom prst="rect">
            <a:avLst/>
          </a:prstGeom>
          <a:solidFill>
            <a:schemeClr val="bg2">
              <a:lumMod val="20000"/>
              <a:lumOff val="80000"/>
            </a:schemeClr>
          </a:solidFill>
        </p:spPr>
        <p:txBody>
          <a:bodyPr wrap="square" rtlCol="0">
            <a:spAutoFit/>
          </a:bodyPr>
          <a:lstStyle/>
          <a:p>
            <a:pPr marL="214313" indent="-214313">
              <a:buFontTx/>
              <a:buChar char="-"/>
            </a:pPr>
            <a:r>
              <a:rPr lang="en-US" sz="1050" b="1" dirty="0" err="1"/>
              <a:t>policy_code</a:t>
            </a:r>
            <a:r>
              <a:rPr lang="en-US" sz="1050" b="1" dirty="0"/>
              <a:t> and </a:t>
            </a:r>
            <a:r>
              <a:rPr lang="en-US" sz="1050" b="1" dirty="0" err="1"/>
              <a:t>application_type</a:t>
            </a:r>
            <a:r>
              <a:rPr lang="en-US" sz="1050" dirty="0"/>
              <a:t>: only has 1 unique value</a:t>
            </a:r>
          </a:p>
          <a:p>
            <a:pPr marL="214313" indent="-214313">
              <a:buFontTx/>
              <a:buChar char="-"/>
            </a:pPr>
            <a:r>
              <a:rPr lang="en-US" sz="1050" b="1" dirty="0" err="1"/>
              <a:t>sub_grade</a:t>
            </a:r>
            <a:r>
              <a:rPr lang="en-US" sz="1050" dirty="0"/>
              <a:t>: already represented by grade</a:t>
            </a:r>
          </a:p>
          <a:p>
            <a:pPr marL="214313" indent="-214313">
              <a:buFontTx/>
              <a:buChar char="-"/>
            </a:pPr>
            <a:r>
              <a:rPr lang="en-US" sz="1050" b="1" dirty="0" err="1"/>
              <a:t>emp_title</a:t>
            </a:r>
            <a:r>
              <a:rPr lang="en-US" sz="1050" b="1" dirty="0"/>
              <a:t>, </a:t>
            </a:r>
            <a:r>
              <a:rPr lang="en-US" sz="1050" b="1" dirty="0" err="1"/>
              <a:t>url</a:t>
            </a:r>
            <a:r>
              <a:rPr lang="en-US" sz="1050" b="1" dirty="0"/>
              <a:t>, desc, title, </a:t>
            </a:r>
            <a:r>
              <a:rPr lang="en-US" sz="1050" b="1" dirty="0" err="1"/>
              <a:t>zip_code</a:t>
            </a:r>
            <a:r>
              <a:rPr lang="en-US" sz="1050" b="1" dirty="0"/>
              <a:t>, </a:t>
            </a:r>
            <a:r>
              <a:rPr lang="en-US" sz="1050" b="1" dirty="0" err="1"/>
              <a:t>addr_state</a:t>
            </a:r>
            <a:r>
              <a:rPr lang="en-US" sz="1050" dirty="0"/>
              <a:t>: too much unique values</a:t>
            </a:r>
          </a:p>
          <a:p>
            <a:pPr marL="214313" indent="-214313">
              <a:buFontTx/>
              <a:buChar char="-"/>
            </a:pPr>
            <a:endParaRPr lang="en-ID" sz="1050" dirty="0"/>
          </a:p>
        </p:txBody>
      </p:sp>
      <p:sp>
        <p:nvSpPr>
          <p:cNvPr id="5" name="TextBox 4">
            <a:extLst>
              <a:ext uri="{FF2B5EF4-FFF2-40B4-BE49-F238E27FC236}">
                <a16:creationId xmlns:a16="http://schemas.microsoft.com/office/drawing/2014/main" id="{9A56B74B-EAE6-B585-1986-FF7CD308D782}"/>
              </a:ext>
            </a:extLst>
          </p:cNvPr>
          <p:cNvSpPr txBox="1"/>
          <p:nvPr/>
        </p:nvSpPr>
        <p:spPr>
          <a:xfrm>
            <a:off x="4743483" y="1307177"/>
            <a:ext cx="4573758" cy="1992853"/>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Handle missing value (1):</a:t>
            </a:r>
          </a:p>
          <a:p>
            <a:r>
              <a:rPr lang="en-US" sz="1000" dirty="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Remove null value higher than 50%</a:t>
            </a:r>
          </a:p>
          <a:p>
            <a:endParaRPr lang="en-US" dirty="0">
              <a:latin typeface="Calibri" panose="020F0502020204030204" pitchFamily="34" charset="0"/>
              <a:cs typeface="Calibri" panose="020F0502020204030204" pitchFamily="34" charset="0"/>
            </a:endParaRP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 </a:t>
            </a:r>
          </a:p>
          <a:p>
            <a:r>
              <a:rPr lang="en-US" sz="1100"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Fill missing </a:t>
            </a:r>
            <a:r>
              <a:rPr lang="en-US" dirty="0" err="1">
                <a:latin typeface="Calibri" panose="020F0502020204030204" pitchFamily="34" charset="0"/>
                <a:cs typeface="Calibri" panose="020F0502020204030204" pitchFamily="34" charset="0"/>
              </a:rPr>
              <a:t>emp_length</a:t>
            </a:r>
            <a:r>
              <a:rPr lang="en-US" dirty="0">
                <a:latin typeface="Calibri" panose="020F0502020204030204" pitchFamily="34" charset="0"/>
                <a:cs typeface="Calibri" panose="020F0502020204030204" pitchFamily="34" charset="0"/>
              </a:rPr>
              <a:t> value with zero</a:t>
            </a:r>
          </a:p>
          <a:p>
            <a:endParaRPr lang="en-US" sz="1000" dirty="0">
              <a:latin typeface="Calibri" panose="020F0502020204030204" pitchFamily="34" charset="0"/>
              <a:cs typeface="Calibri" panose="020F0502020204030204" pitchFamily="34" charset="0"/>
            </a:endParaRPr>
          </a:p>
          <a:p>
            <a:pPr>
              <a:buFontTx/>
              <a:buChar char="-"/>
            </a:pPr>
            <a:endParaRPr lang="en-US" sz="1000" dirty="0">
              <a:latin typeface="Calibri" panose="020F0502020204030204" pitchFamily="34" charset="0"/>
              <a:cs typeface="Calibri" panose="020F0502020204030204" pitchFamily="34" charset="0"/>
            </a:endParaRPr>
          </a:p>
          <a:p>
            <a:endParaRPr lang="en-ID" sz="1050" dirty="0"/>
          </a:p>
        </p:txBody>
      </p:sp>
      <p:pic>
        <p:nvPicPr>
          <p:cNvPr id="6" name="Picture 5">
            <a:extLst>
              <a:ext uri="{FF2B5EF4-FFF2-40B4-BE49-F238E27FC236}">
                <a16:creationId xmlns:a16="http://schemas.microsoft.com/office/drawing/2014/main" id="{2C12327B-E6AA-10F8-358B-56828262961E}"/>
              </a:ext>
            </a:extLst>
          </p:cNvPr>
          <p:cNvPicPr>
            <a:picLocks noChangeAspect="1"/>
          </p:cNvPicPr>
          <p:nvPr/>
        </p:nvPicPr>
        <p:blipFill>
          <a:blip r:embed="rId3"/>
          <a:stretch>
            <a:fillRect/>
          </a:stretch>
        </p:blipFill>
        <p:spPr>
          <a:xfrm>
            <a:off x="4950611" y="1895621"/>
            <a:ext cx="2085975" cy="457200"/>
          </a:xfrm>
          <a:prstGeom prst="rect">
            <a:avLst/>
          </a:prstGeom>
        </p:spPr>
      </p:pic>
      <p:pic>
        <p:nvPicPr>
          <p:cNvPr id="7" name="Picture 6">
            <a:extLst>
              <a:ext uri="{FF2B5EF4-FFF2-40B4-BE49-F238E27FC236}">
                <a16:creationId xmlns:a16="http://schemas.microsoft.com/office/drawing/2014/main" id="{A80F0FA6-88CC-9DA7-BD98-22FAAD95B928}"/>
              </a:ext>
            </a:extLst>
          </p:cNvPr>
          <p:cNvPicPr>
            <a:picLocks noChangeAspect="1"/>
          </p:cNvPicPr>
          <p:nvPr/>
        </p:nvPicPr>
        <p:blipFill>
          <a:blip r:embed="rId4"/>
          <a:stretch>
            <a:fillRect/>
          </a:stretch>
        </p:blipFill>
        <p:spPr>
          <a:xfrm>
            <a:off x="4866582" y="2864472"/>
            <a:ext cx="3388775" cy="2048004"/>
          </a:xfrm>
          <a:prstGeom prst="rect">
            <a:avLst/>
          </a:prstGeom>
        </p:spPr>
      </p:pic>
    </p:spTree>
    <p:extLst>
      <p:ext uri="{BB962C8B-B14F-4D97-AF65-F5344CB8AC3E}">
        <p14:creationId xmlns:p14="http://schemas.microsoft.com/office/powerpoint/2010/main" val="34783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311700" y="620346"/>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solidFill>
                  <a:schemeClr val="tx1"/>
                </a:solidFill>
                <a:latin typeface="Calibri" panose="020F0502020204030204" pitchFamily="34" charset="0"/>
                <a:cs typeface="Calibri" panose="020F0502020204030204" pitchFamily="34" charset="0"/>
              </a:rPr>
              <a:t>Handle Missing Values (2)</a:t>
            </a:r>
            <a:endParaRPr sz="1800" b="0" dirty="0">
              <a:solidFill>
                <a:schemeClr val="tx1"/>
              </a:solidFill>
              <a:latin typeface="Calibri" panose="020F0502020204030204" pitchFamily="34" charset="0"/>
              <a:cs typeface="Calibri" panose="020F0502020204030204" pitchFamily="34" charset="0"/>
            </a:endParaRPr>
          </a:p>
        </p:txBody>
      </p:sp>
      <p:sp>
        <p:nvSpPr>
          <p:cNvPr id="2" name="Content Placeholder 2">
            <a:extLst>
              <a:ext uri="{FF2B5EF4-FFF2-40B4-BE49-F238E27FC236}">
                <a16:creationId xmlns:a16="http://schemas.microsoft.com/office/drawing/2014/main" id="{30FB1534-6C04-B2A8-5761-37E2D7A9C6C0}"/>
              </a:ext>
            </a:extLst>
          </p:cNvPr>
          <p:cNvSpPr txBox="1">
            <a:spLocks/>
          </p:cNvSpPr>
          <p:nvPr/>
        </p:nvSpPr>
        <p:spPr>
          <a:xfrm>
            <a:off x="311700" y="1152475"/>
            <a:ext cx="85206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 </a:t>
            </a:r>
            <a:r>
              <a:rPr lang="en-US" sz="1600" dirty="0">
                <a:solidFill>
                  <a:schemeClr val="tx1"/>
                </a:solidFill>
              </a:rPr>
              <a:t>- Fill some features with median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r>
              <a:rPr lang="en-US" sz="1600" dirty="0">
                <a:solidFill>
                  <a:schemeClr val="tx1"/>
                </a:solidFill>
              </a:rPr>
              <a:t> - Removing rows with missing value</a:t>
            </a:r>
          </a:p>
          <a:p>
            <a:pPr>
              <a:buFontTx/>
              <a:buChar char="-"/>
            </a:pPr>
            <a:endParaRPr lang="en-US" sz="1600" dirty="0">
              <a:solidFill>
                <a:schemeClr val="tx1"/>
              </a:solidFill>
            </a:endParaRPr>
          </a:p>
          <a:p>
            <a:endParaRPr lang="en-ID" dirty="0"/>
          </a:p>
        </p:txBody>
      </p:sp>
      <p:pic>
        <p:nvPicPr>
          <p:cNvPr id="3" name="Picture 2">
            <a:extLst>
              <a:ext uri="{FF2B5EF4-FFF2-40B4-BE49-F238E27FC236}">
                <a16:creationId xmlns:a16="http://schemas.microsoft.com/office/drawing/2014/main" id="{6249B659-D266-5E52-1947-9BDE0020BC7E}"/>
              </a:ext>
            </a:extLst>
          </p:cNvPr>
          <p:cNvPicPr>
            <a:picLocks noChangeAspect="1"/>
          </p:cNvPicPr>
          <p:nvPr/>
        </p:nvPicPr>
        <p:blipFill>
          <a:blip r:embed="rId3"/>
          <a:stretch>
            <a:fillRect/>
          </a:stretch>
        </p:blipFill>
        <p:spPr>
          <a:xfrm>
            <a:off x="522324" y="1627570"/>
            <a:ext cx="7394447" cy="689683"/>
          </a:xfrm>
          <a:prstGeom prst="rect">
            <a:avLst/>
          </a:prstGeom>
        </p:spPr>
      </p:pic>
      <p:pic>
        <p:nvPicPr>
          <p:cNvPr id="4" name="Picture 3">
            <a:extLst>
              <a:ext uri="{FF2B5EF4-FFF2-40B4-BE49-F238E27FC236}">
                <a16:creationId xmlns:a16="http://schemas.microsoft.com/office/drawing/2014/main" id="{BDB9D04A-F025-7728-9A24-4C3F6E806C4C}"/>
              </a:ext>
            </a:extLst>
          </p:cNvPr>
          <p:cNvPicPr>
            <a:picLocks noChangeAspect="1"/>
          </p:cNvPicPr>
          <p:nvPr/>
        </p:nvPicPr>
        <p:blipFill>
          <a:blip r:embed="rId4"/>
          <a:stretch>
            <a:fillRect/>
          </a:stretch>
        </p:blipFill>
        <p:spPr>
          <a:xfrm>
            <a:off x="522324" y="3036301"/>
            <a:ext cx="6666673" cy="245262"/>
          </a:xfrm>
          <a:prstGeom prst="rect">
            <a:avLst/>
          </a:prstGeom>
        </p:spPr>
      </p:pic>
    </p:spTree>
    <p:extLst>
      <p:ext uri="{BB962C8B-B14F-4D97-AF65-F5344CB8AC3E}">
        <p14:creationId xmlns:p14="http://schemas.microsoft.com/office/powerpoint/2010/main" val="75066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A480-CFEB-F245-4C75-309BD869FEE8}"/>
              </a:ext>
            </a:extLst>
          </p:cNvPr>
          <p:cNvSpPr>
            <a:spLocks noGrp="1"/>
          </p:cNvSpPr>
          <p:nvPr>
            <p:ph type="title"/>
          </p:nvPr>
        </p:nvSpPr>
        <p:spPr>
          <a:xfrm>
            <a:off x="311700" y="303892"/>
            <a:ext cx="8520600" cy="572700"/>
          </a:xfrm>
        </p:spPr>
        <p:txBody>
          <a:bodyPr/>
          <a:lstStyle/>
          <a:p>
            <a:r>
              <a:rPr lang="en-US" dirty="0">
                <a:solidFill>
                  <a:schemeClr val="accent1"/>
                </a:solidFill>
              </a:rPr>
              <a:t>Feature Engineering</a:t>
            </a:r>
            <a:endParaRPr lang="en-ID" dirty="0">
              <a:solidFill>
                <a:schemeClr val="accent1"/>
              </a:solidFill>
            </a:endParaRPr>
          </a:p>
        </p:txBody>
      </p:sp>
      <p:sp>
        <p:nvSpPr>
          <p:cNvPr id="3" name="Content Placeholder 2">
            <a:extLst>
              <a:ext uri="{FF2B5EF4-FFF2-40B4-BE49-F238E27FC236}">
                <a16:creationId xmlns:a16="http://schemas.microsoft.com/office/drawing/2014/main" id="{052D36E5-1ECE-8A6B-FD7B-3F837F981A90}"/>
              </a:ext>
            </a:extLst>
          </p:cNvPr>
          <p:cNvSpPr>
            <a:spLocks noGrp="1"/>
          </p:cNvSpPr>
          <p:nvPr>
            <p:ph idx="1"/>
          </p:nvPr>
        </p:nvSpPr>
        <p:spPr>
          <a:xfrm>
            <a:off x="628650" y="837421"/>
            <a:ext cx="7886700" cy="3392650"/>
          </a:xfrm>
        </p:spPr>
        <p:txBody>
          <a:bodyPr/>
          <a:lstStyle/>
          <a:p>
            <a:pPr>
              <a:lnSpc>
                <a:spcPct val="150000"/>
              </a:lnSpc>
              <a:buClrTx/>
            </a:pPr>
            <a:r>
              <a:rPr lang="en-US" dirty="0">
                <a:solidFill>
                  <a:schemeClr val="tx1"/>
                </a:solidFill>
              </a:rPr>
              <a:t>Creating new features: Credit length history</a:t>
            </a:r>
            <a:endParaRPr lang="en-US" dirty="0"/>
          </a:p>
          <a:p>
            <a:pPr marL="0" indent="0">
              <a:lnSpc>
                <a:spcPct val="150000"/>
              </a:lnSpc>
              <a:buNone/>
            </a:pPr>
            <a:r>
              <a:rPr lang="en-ID" sz="1200" b="1" dirty="0">
                <a:solidFill>
                  <a:schemeClr val="accent1"/>
                </a:solidFill>
                <a:latin typeface="Calibri" panose="020F0502020204030204" pitchFamily="34" charset="0"/>
                <a:cs typeface="Calibri" panose="020F0502020204030204" pitchFamily="34" charset="0"/>
              </a:rPr>
              <a:t>Time deficit </a:t>
            </a:r>
            <a:r>
              <a:rPr lang="en-ID" sz="1200" dirty="0">
                <a:solidFill>
                  <a:schemeClr val="tx1"/>
                </a:solidFill>
                <a:latin typeface="Calibri" panose="020F0502020204030204" pitchFamily="34" charset="0"/>
                <a:cs typeface="Calibri" panose="020F0502020204030204" pitchFamily="34" charset="0"/>
              </a:rPr>
              <a:t>from earliest credit line to issue date.</a:t>
            </a:r>
          </a:p>
          <a:p>
            <a:pPr marL="0" indent="0">
              <a:buNone/>
            </a:pPr>
            <a:r>
              <a:rPr lang="en-ID" sz="1200" dirty="0">
                <a:solidFill>
                  <a:schemeClr val="tx1"/>
                </a:solidFill>
                <a:latin typeface="Calibri" panose="020F0502020204030204" pitchFamily="34" charset="0"/>
                <a:cs typeface="Calibri" panose="020F0502020204030204" pitchFamily="34" charset="0"/>
              </a:rPr>
              <a:t>In this dataset, the issue date should be a target leakage, but I will use it assuming that the issued date time will not be far away from the time borrower applying for the loan. Later, the issue date and earliest credit line features will be dropped.</a:t>
            </a:r>
            <a:endParaRPr lang="en-US" sz="1200"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4D8B287-684A-F7DB-683E-D4700DD6BFEE}"/>
              </a:ext>
            </a:extLst>
          </p:cNvPr>
          <p:cNvPicPr>
            <a:picLocks noChangeAspect="1"/>
          </p:cNvPicPr>
          <p:nvPr/>
        </p:nvPicPr>
        <p:blipFill>
          <a:blip r:embed="rId2"/>
          <a:stretch>
            <a:fillRect/>
          </a:stretch>
        </p:blipFill>
        <p:spPr>
          <a:xfrm>
            <a:off x="724159" y="2106647"/>
            <a:ext cx="2964656" cy="1135856"/>
          </a:xfrm>
          <a:prstGeom prst="rect">
            <a:avLst/>
          </a:prstGeom>
        </p:spPr>
      </p:pic>
      <p:sp>
        <p:nvSpPr>
          <p:cNvPr id="6" name="TextBox 5">
            <a:extLst>
              <a:ext uri="{FF2B5EF4-FFF2-40B4-BE49-F238E27FC236}">
                <a16:creationId xmlns:a16="http://schemas.microsoft.com/office/drawing/2014/main" id="{5E803214-20CE-572B-DCE2-A2DFD8ECDC81}"/>
              </a:ext>
            </a:extLst>
          </p:cNvPr>
          <p:cNvSpPr txBox="1"/>
          <p:nvPr/>
        </p:nvSpPr>
        <p:spPr>
          <a:xfrm>
            <a:off x="724159" y="3378605"/>
            <a:ext cx="2724131" cy="1384995"/>
          </a:xfrm>
          <a:prstGeom prst="rect">
            <a:avLst/>
          </a:prstGeom>
          <a:solidFill>
            <a:schemeClr val="bg2">
              <a:lumMod val="20000"/>
              <a:lumOff val="80000"/>
            </a:schemeClr>
          </a:solidFill>
        </p:spPr>
        <p:txBody>
          <a:bodyPr wrap="square" rtlCol="0">
            <a:spAutoFit/>
          </a:bodyPr>
          <a:lstStyle/>
          <a:p>
            <a:pPr algn="just"/>
            <a:r>
              <a:rPr lang="en-US" sz="1050" dirty="0"/>
              <a:t>- Checking the earliest credit manually because when it converted to </a:t>
            </a:r>
            <a:r>
              <a:rPr lang="en-US" sz="1050" dirty="0" err="1"/>
              <a:t>DateTime</a:t>
            </a:r>
            <a:r>
              <a:rPr lang="en-US" sz="1050" dirty="0"/>
              <a:t>, the year below 1969 automatically converted to 2068, etc.</a:t>
            </a:r>
          </a:p>
          <a:p>
            <a:pPr marL="214313" indent="-214313" algn="just">
              <a:buFontTx/>
              <a:buChar char="-"/>
            </a:pPr>
            <a:endParaRPr lang="en-US" sz="1050" dirty="0"/>
          </a:p>
          <a:p>
            <a:pPr algn="just"/>
            <a:r>
              <a:rPr lang="en-US" sz="1050" dirty="0"/>
              <a:t>- Turns out that the earliest credit is from 1946.</a:t>
            </a:r>
          </a:p>
          <a:p>
            <a:pPr marL="214313" indent="-214313">
              <a:buFontTx/>
              <a:buChar char="-"/>
            </a:pPr>
            <a:endParaRPr lang="en-ID" sz="1050" dirty="0"/>
          </a:p>
        </p:txBody>
      </p:sp>
      <p:pic>
        <p:nvPicPr>
          <p:cNvPr id="8" name="Picture 7">
            <a:extLst>
              <a:ext uri="{FF2B5EF4-FFF2-40B4-BE49-F238E27FC236}">
                <a16:creationId xmlns:a16="http://schemas.microsoft.com/office/drawing/2014/main" id="{D68951F4-060B-C04C-59A9-65405510D240}"/>
              </a:ext>
            </a:extLst>
          </p:cNvPr>
          <p:cNvPicPr>
            <a:picLocks noChangeAspect="1"/>
          </p:cNvPicPr>
          <p:nvPr/>
        </p:nvPicPr>
        <p:blipFill>
          <a:blip r:embed="rId3"/>
          <a:stretch>
            <a:fillRect/>
          </a:stretch>
        </p:blipFill>
        <p:spPr>
          <a:xfrm>
            <a:off x="4231707" y="2106647"/>
            <a:ext cx="3057525" cy="935831"/>
          </a:xfrm>
          <a:prstGeom prst="rect">
            <a:avLst/>
          </a:prstGeom>
        </p:spPr>
      </p:pic>
      <p:pic>
        <p:nvPicPr>
          <p:cNvPr id="13" name="Picture 12">
            <a:extLst>
              <a:ext uri="{FF2B5EF4-FFF2-40B4-BE49-F238E27FC236}">
                <a16:creationId xmlns:a16="http://schemas.microsoft.com/office/drawing/2014/main" id="{9C783C82-5F9C-5A49-2C17-B6451CB77DB3}"/>
              </a:ext>
            </a:extLst>
          </p:cNvPr>
          <p:cNvPicPr>
            <a:picLocks noChangeAspect="1"/>
          </p:cNvPicPr>
          <p:nvPr/>
        </p:nvPicPr>
        <p:blipFill>
          <a:blip r:embed="rId4"/>
          <a:stretch>
            <a:fillRect/>
          </a:stretch>
        </p:blipFill>
        <p:spPr>
          <a:xfrm>
            <a:off x="4231707" y="3274180"/>
            <a:ext cx="3264694" cy="1423865"/>
          </a:xfrm>
          <a:prstGeom prst="rect">
            <a:avLst/>
          </a:prstGeom>
        </p:spPr>
      </p:pic>
      <p:sp>
        <p:nvSpPr>
          <p:cNvPr id="14" name="Arrow: Right 13">
            <a:extLst>
              <a:ext uri="{FF2B5EF4-FFF2-40B4-BE49-F238E27FC236}">
                <a16:creationId xmlns:a16="http://schemas.microsoft.com/office/drawing/2014/main" id="{B6988221-ADDE-381C-3FA3-4029653D8A74}"/>
              </a:ext>
            </a:extLst>
          </p:cNvPr>
          <p:cNvSpPr/>
          <p:nvPr/>
        </p:nvSpPr>
        <p:spPr>
          <a:xfrm>
            <a:off x="7496401" y="2385429"/>
            <a:ext cx="504599" cy="181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p>
        </p:txBody>
      </p:sp>
      <p:sp>
        <p:nvSpPr>
          <p:cNvPr id="15" name="TextBox 14">
            <a:extLst>
              <a:ext uri="{FF2B5EF4-FFF2-40B4-BE49-F238E27FC236}">
                <a16:creationId xmlns:a16="http://schemas.microsoft.com/office/drawing/2014/main" id="{6F34C347-7A9C-1A22-B2EB-31B4D6E05673}"/>
              </a:ext>
            </a:extLst>
          </p:cNvPr>
          <p:cNvSpPr txBox="1"/>
          <p:nvPr/>
        </p:nvSpPr>
        <p:spPr>
          <a:xfrm>
            <a:off x="8108311" y="2230533"/>
            <a:ext cx="647597" cy="784830"/>
          </a:xfrm>
          <a:prstGeom prst="rect">
            <a:avLst/>
          </a:prstGeom>
          <a:noFill/>
        </p:spPr>
        <p:txBody>
          <a:bodyPr wrap="square" rtlCol="0">
            <a:spAutoFit/>
          </a:bodyPr>
          <a:lstStyle/>
          <a:p>
            <a:r>
              <a:rPr lang="en-US" sz="900" dirty="0"/>
              <a:t>Function to get the correct year</a:t>
            </a:r>
            <a:endParaRPr lang="en-ID" sz="900" dirty="0"/>
          </a:p>
        </p:txBody>
      </p:sp>
    </p:spTree>
    <p:extLst>
      <p:ext uri="{BB962C8B-B14F-4D97-AF65-F5344CB8AC3E}">
        <p14:creationId xmlns:p14="http://schemas.microsoft.com/office/powerpoint/2010/main" val="387997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4313-45A1-93A2-47EC-7A2EC71B0918}"/>
              </a:ext>
            </a:extLst>
          </p:cNvPr>
          <p:cNvSpPr>
            <a:spLocks noGrp="1"/>
          </p:cNvSpPr>
          <p:nvPr>
            <p:ph type="title"/>
          </p:nvPr>
        </p:nvSpPr>
        <p:spPr/>
        <p:txBody>
          <a:bodyPr/>
          <a:lstStyle/>
          <a:p>
            <a:r>
              <a:rPr lang="en-US" dirty="0">
                <a:solidFill>
                  <a:schemeClr val="accent1"/>
                </a:solidFill>
              </a:rPr>
              <a:t>Feature Transformation</a:t>
            </a:r>
            <a:endParaRPr lang="en-ID" dirty="0">
              <a:solidFill>
                <a:schemeClr val="accent1"/>
              </a:solidFill>
            </a:endParaRPr>
          </a:p>
        </p:txBody>
      </p:sp>
      <p:sp>
        <p:nvSpPr>
          <p:cNvPr id="3" name="Content Placeholder 2">
            <a:extLst>
              <a:ext uri="{FF2B5EF4-FFF2-40B4-BE49-F238E27FC236}">
                <a16:creationId xmlns:a16="http://schemas.microsoft.com/office/drawing/2014/main" id="{F8B9DE4A-9F29-63D2-614D-07A6D1D046B8}"/>
              </a:ext>
            </a:extLst>
          </p:cNvPr>
          <p:cNvSpPr>
            <a:spLocks noGrp="1"/>
          </p:cNvSpPr>
          <p:nvPr>
            <p:ph idx="1"/>
          </p:nvPr>
        </p:nvSpPr>
        <p:spPr>
          <a:xfrm>
            <a:off x="442767" y="1369219"/>
            <a:ext cx="2534219" cy="3263504"/>
          </a:xfrm>
        </p:spPr>
        <p:txBody>
          <a:bodyPr>
            <a:normAutofit/>
          </a:bodyPr>
          <a:lstStyle/>
          <a:p>
            <a:pPr>
              <a:lnSpc>
                <a:spcPct val="150000"/>
              </a:lnSpc>
              <a:buClrTx/>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One hot encoding:</a:t>
            </a:r>
          </a:p>
          <a:p>
            <a:pPr marL="0" indent="0">
              <a:lnSpc>
                <a:spcPct val="150000"/>
              </a:lnSpc>
              <a:buNone/>
            </a:pPr>
            <a:r>
              <a:rPr lang="en-US" sz="1500" dirty="0">
                <a:solidFill>
                  <a:schemeClr val="tx1"/>
                </a:solidFill>
                <a:latin typeface="Calibri" panose="020F0502020204030204" pitchFamily="34" charset="0"/>
                <a:cs typeface="Calibri" panose="020F0502020204030204" pitchFamily="34" charset="0"/>
              </a:rPr>
              <a:t> - purpose</a:t>
            </a:r>
          </a:p>
          <a:p>
            <a:pPr marL="0" indent="0">
              <a:buNone/>
            </a:pPr>
            <a:r>
              <a:rPr lang="en-US" sz="1050" dirty="0">
                <a:solidFill>
                  <a:schemeClr val="tx1"/>
                </a:solidFill>
                <a:latin typeface="Calibri" panose="020F0502020204030204" pitchFamily="34" charset="0"/>
                <a:cs typeface="Calibri" panose="020F0502020204030204" pitchFamily="34" charset="0"/>
              </a:rPr>
              <a:t>Grouping other purposes besides debt consolidation and credit card since they have the most count.</a:t>
            </a:r>
          </a:p>
          <a:p>
            <a:pPr marL="0" indent="0">
              <a:buNone/>
            </a:pPr>
            <a:endParaRPr lang="en-US" sz="1050" dirty="0">
              <a:solidFill>
                <a:schemeClr val="tx1"/>
              </a:solidFill>
              <a:latin typeface="Calibri" panose="020F0502020204030204" pitchFamily="34" charset="0"/>
              <a:cs typeface="Calibri" panose="020F0502020204030204" pitchFamily="34" charset="0"/>
            </a:endParaRPr>
          </a:p>
          <a:p>
            <a:pPr marL="0" indent="0">
              <a:buNone/>
            </a:pPr>
            <a:r>
              <a:rPr lang="en-US" sz="1500" dirty="0">
                <a:solidFill>
                  <a:schemeClr val="tx1"/>
                </a:solidFill>
                <a:latin typeface="Calibri" panose="020F0502020204030204" pitchFamily="34" charset="0"/>
                <a:cs typeface="Calibri" panose="020F0502020204030204" pitchFamily="34" charset="0"/>
              </a:rPr>
              <a:t> - home ownership</a:t>
            </a:r>
          </a:p>
          <a:p>
            <a:pPr marL="0" indent="0">
              <a:buNone/>
            </a:pPr>
            <a:r>
              <a:rPr lang="en-US" sz="1050" dirty="0">
                <a:solidFill>
                  <a:schemeClr val="tx1"/>
                </a:solidFill>
                <a:latin typeface="Calibri" panose="020F0502020204030204" pitchFamily="34" charset="0"/>
                <a:cs typeface="Calibri" panose="020F0502020204030204" pitchFamily="34" charset="0"/>
              </a:rPr>
              <a:t>Moved other and any values in home ownership into none because they have a very low count compared to other.</a:t>
            </a:r>
          </a:p>
          <a:p>
            <a:pPr marL="0" indent="0">
              <a:buNone/>
            </a:pPr>
            <a:endParaRPr lang="en-US" sz="1050" dirty="0">
              <a:solidFill>
                <a:schemeClr val="tx1"/>
              </a:solidFill>
              <a:latin typeface="Calibri" panose="020F0502020204030204" pitchFamily="34" charset="0"/>
              <a:cs typeface="Calibri" panose="020F0502020204030204" pitchFamily="34" charset="0"/>
            </a:endParaRPr>
          </a:p>
          <a:p>
            <a:pPr marL="0" indent="0">
              <a:buNone/>
            </a:pPr>
            <a:r>
              <a:rPr lang="en-US" sz="1500" dirty="0">
                <a:solidFill>
                  <a:schemeClr val="tx1"/>
                </a:solidFill>
                <a:latin typeface="Calibri" panose="020F0502020204030204" pitchFamily="34" charset="0"/>
                <a:cs typeface="Calibri" panose="020F0502020204030204" pitchFamily="34" charset="0"/>
              </a:rPr>
              <a:t>- initial list status, term, and verification status</a:t>
            </a:r>
          </a:p>
          <a:p>
            <a:pPr marL="0" indent="0">
              <a:buNone/>
            </a:pPr>
            <a:endParaRPr lang="en-US" sz="1500" dirty="0"/>
          </a:p>
          <a:p>
            <a:pPr marL="0" indent="0">
              <a:buNone/>
            </a:pPr>
            <a:endParaRPr lang="en-US" sz="1500" dirty="0"/>
          </a:p>
          <a:p>
            <a:pPr marL="0" indent="0">
              <a:buNone/>
            </a:pPr>
            <a:endParaRPr lang="en-US" sz="1500" dirty="0"/>
          </a:p>
        </p:txBody>
      </p:sp>
      <p:pic>
        <p:nvPicPr>
          <p:cNvPr id="5" name="Picture 4">
            <a:extLst>
              <a:ext uri="{FF2B5EF4-FFF2-40B4-BE49-F238E27FC236}">
                <a16:creationId xmlns:a16="http://schemas.microsoft.com/office/drawing/2014/main" id="{3E71F2FC-15CC-4438-0067-F965B70FC98D}"/>
              </a:ext>
            </a:extLst>
          </p:cNvPr>
          <p:cNvPicPr>
            <a:picLocks noChangeAspect="1"/>
          </p:cNvPicPr>
          <p:nvPr/>
        </p:nvPicPr>
        <p:blipFill>
          <a:blip r:embed="rId2"/>
          <a:stretch>
            <a:fillRect/>
          </a:stretch>
        </p:blipFill>
        <p:spPr>
          <a:xfrm>
            <a:off x="3261033" y="1369219"/>
            <a:ext cx="5440200" cy="569793"/>
          </a:xfrm>
          <a:prstGeom prst="rect">
            <a:avLst/>
          </a:prstGeom>
        </p:spPr>
      </p:pic>
      <p:pic>
        <p:nvPicPr>
          <p:cNvPr id="9" name="Picture 8">
            <a:extLst>
              <a:ext uri="{FF2B5EF4-FFF2-40B4-BE49-F238E27FC236}">
                <a16:creationId xmlns:a16="http://schemas.microsoft.com/office/drawing/2014/main" id="{3001626E-C755-3E05-7A4A-4A699AFD08FA}"/>
              </a:ext>
            </a:extLst>
          </p:cNvPr>
          <p:cNvPicPr>
            <a:picLocks noChangeAspect="1"/>
          </p:cNvPicPr>
          <p:nvPr/>
        </p:nvPicPr>
        <p:blipFill>
          <a:blip r:embed="rId3"/>
          <a:stretch>
            <a:fillRect/>
          </a:stretch>
        </p:blipFill>
        <p:spPr>
          <a:xfrm>
            <a:off x="3283805" y="2051753"/>
            <a:ext cx="3193256" cy="1157288"/>
          </a:xfrm>
          <a:prstGeom prst="rect">
            <a:avLst/>
          </a:prstGeom>
        </p:spPr>
      </p:pic>
      <p:pic>
        <p:nvPicPr>
          <p:cNvPr id="6" name="Picture 5">
            <a:extLst>
              <a:ext uri="{FF2B5EF4-FFF2-40B4-BE49-F238E27FC236}">
                <a16:creationId xmlns:a16="http://schemas.microsoft.com/office/drawing/2014/main" id="{FA984122-2903-F2A8-DAD4-22EF2C977FFE}"/>
              </a:ext>
            </a:extLst>
          </p:cNvPr>
          <p:cNvPicPr>
            <a:picLocks noChangeAspect="1"/>
          </p:cNvPicPr>
          <p:nvPr/>
        </p:nvPicPr>
        <p:blipFill>
          <a:blip r:embed="rId4"/>
          <a:stretch>
            <a:fillRect/>
          </a:stretch>
        </p:blipFill>
        <p:spPr>
          <a:xfrm>
            <a:off x="3283805" y="3321782"/>
            <a:ext cx="3250406" cy="1357313"/>
          </a:xfrm>
          <a:prstGeom prst="rect">
            <a:avLst/>
          </a:prstGeom>
        </p:spPr>
      </p:pic>
    </p:spTree>
    <p:extLst>
      <p:ext uri="{BB962C8B-B14F-4D97-AF65-F5344CB8AC3E}">
        <p14:creationId xmlns:p14="http://schemas.microsoft.com/office/powerpoint/2010/main" val="195725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95675" y="1414828"/>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215" name="Google Shape;215;p33"/>
          <p:cNvSpPr txBox="1">
            <a:spLocks noGrp="1"/>
          </p:cNvSpPr>
          <p:nvPr>
            <p:ph type="body" idx="1"/>
          </p:nvPr>
        </p:nvSpPr>
        <p:spPr>
          <a:xfrm>
            <a:off x="1195675" y="2170528"/>
            <a:ext cx="4232100" cy="20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t>Making a machine learning model from the given individual loan dataset to classify loans based on their risk: Low risk or High risk.</a:t>
            </a:r>
            <a:endParaRPr sz="16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0F0B-9736-09E6-7F2D-1C0BB880FFF0}"/>
              </a:ext>
            </a:extLst>
          </p:cNvPr>
          <p:cNvSpPr>
            <a:spLocks noGrp="1"/>
          </p:cNvSpPr>
          <p:nvPr>
            <p:ph type="title"/>
          </p:nvPr>
        </p:nvSpPr>
        <p:spPr/>
        <p:txBody>
          <a:bodyPr/>
          <a:lstStyle/>
          <a:p>
            <a:r>
              <a:rPr lang="en-US" dirty="0">
                <a:solidFill>
                  <a:schemeClr val="accent1"/>
                </a:solidFill>
              </a:rPr>
              <a:t>Feature Transformation</a:t>
            </a:r>
            <a:endParaRPr lang="en-ID" dirty="0">
              <a:solidFill>
                <a:schemeClr val="accent1"/>
              </a:solidFill>
            </a:endParaRPr>
          </a:p>
        </p:txBody>
      </p:sp>
      <p:pic>
        <p:nvPicPr>
          <p:cNvPr id="5" name="Picture 4">
            <a:extLst>
              <a:ext uri="{FF2B5EF4-FFF2-40B4-BE49-F238E27FC236}">
                <a16:creationId xmlns:a16="http://schemas.microsoft.com/office/drawing/2014/main" id="{14283256-A9A7-F12B-E106-C629A76998CB}"/>
              </a:ext>
            </a:extLst>
          </p:cNvPr>
          <p:cNvPicPr>
            <a:picLocks noChangeAspect="1"/>
          </p:cNvPicPr>
          <p:nvPr/>
        </p:nvPicPr>
        <p:blipFill>
          <a:blip r:embed="rId2"/>
          <a:stretch>
            <a:fillRect/>
          </a:stretch>
        </p:blipFill>
        <p:spPr>
          <a:xfrm>
            <a:off x="3559402" y="1369219"/>
            <a:ext cx="2421731" cy="1521619"/>
          </a:xfrm>
          <a:prstGeom prst="rect">
            <a:avLst/>
          </a:prstGeom>
        </p:spPr>
      </p:pic>
      <p:pic>
        <p:nvPicPr>
          <p:cNvPr id="7" name="Picture 6">
            <a:extLst>
              <a:ext uri="{FF2B5EF4-FFF2-40B4-BE49-F238E27FC236}">
                <a16:creationId xmlns:a16="http://schemas.microsoft.com/office/drawing/2014/main" id="{F07EDF54-ECD5-FB90-73DB-A8D2B6211292}"/>
              </a:ext>
            </a:extLst>
          </p:cNvPr>
          <p:cNvPicPr>
            <a:picLocks noChangeAspect="1"/>
          </p:cNvPicPr>
          <p:nvPr/>
        </p:nvPicPr>
        <p:blipFill>
          <a:blip r:embed="rId3"/>
          <a:stretch>
            <a:fillRect/>
          </a:stretch>
        </p:blipFill>
        <p:spPr>
          <a:xfrm>
            <a:off x="3559402" y="3314300"/>
            <a:ext cx="2821781" cy="857250"/>
          </a:xfrm>
          <a:prstGeom prst="rect">
            <a:avLst/>
          </a:prstGeom>
        </p:spPr>
      </p:pic>
      <p:sp>
        <p:nvSpPr>
          <p:cNvPr id="8" name="Content Placeholder 2">
            <a:extLst>
              <a:ext uri="{FF2B5EF4-FFF2-40B4-BE49-F238E27FC236}">
                <a16:creationId xmlns:a16="http://schemas.microsoft.com/office/drawing/2014/main" id="{B8339585-64CF-69A7-2934-7809098A8B5E}"/>
              </a:ext>
            </a:extLst>
          </p:cNvPr>
          <p:cNvSpPr>
            <a:spLocks noGrp="1"/>
          </p:cNvSpPr>
          <p:nvPr>
            <p:ph idx="1"/>
          </p:nvPr>
        </p:nvSpPr>
        <p:spPr>
          <a:xfrm>
            <a:off x="511692" y="1369219"/>
            <a:ext cx="2534219" cy="3263504"/>
          </a:xfrm>
        </p:spPr>
        <p:txBody>
          <a:bodyPr>
            <a:normAutofit/>
          </a:bodyPr>
          <a:lstStyle/>
          <a:p>
            <a:pPr>
              <a:buClrTx/>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Label encoding:</a:t>
            </a:r>
          </a:p>
          <a:p>
            <a:pPr marL="0" indent="0">
              <a:buNone/>
            </a:pPr>
            <a:r>
              <a:rPr lang="en-US" sz="1500" dirty="0">
                <a:solidFill>
                  <a:schemeClr val="tx1"/>
                </a:solidFill>
                <a:latin typeface="Calibri" panose="020F0502020204030204" pitchFamily="34" charset="0"/>
                <a:cs typeface="Calibri" panose="020F0502020204030204" pitchFamily="34" charset="0"/>
              </a:rPr>
              <a:t> - grade</a:t>
            </a:r>
          </a:p>
          <a:p>
            <a:pPr marL="0" indent="0">
              <a:buNone/>
            </a:pPr>
            <a:r>
              <a:rPr lang="en-US" sz="1050" dirty="0">
                <a:solidFill>
                  <a:schemeClr val="tx1"/>
                </a:solidFill>
                <a:latin typeface="Calibri" panose="020F0502020204030204" pitchFamily="34" charset="0"/>
                <a:cs typeface="Calibri" panose="020F0502020204030204" pitchFamily="34" charset="0"/>
              </a:rPr>
              <a:t>Changed from A to G became 1 to 7.</a:t>
            </a:r>
          </a:p>
          <a:p>
            <a:pPr marL="0" indent="0">
              <a:buNone/>
            </a:pPr>
            <a:endParaRPr lang="en-US" sz="1050" dirty="0">
              <a:solidFill>
                <a:schemeClr val="tx1"/>
              </a:solidFill>
              <a:latin typeface="Calibri" panose="020F0502020204030204" pitchFamily="34" charset="0"/>
              <a:cs typeface="Calibri" panose="020F0502020204030204" pitchFamily="34" charset="0"/>
            </a:endParaRPr>
          </a:p>
          <a:p>
            <a:pPr marL="0" indent="0">
              <a:buNone/>
            </a:pPr>
            <a:r>
              <a:rPr lang="en-US" sz="1500" dirty="0">
                <a:solidFill>
                  <a:schemeClr val="tx1"/>
                </a:solidFill>
                <a:latin typeface="Calibri" panose="020F0502020204030204" pitchFamily="34" charset="0"/>
                <a:cs typeface="Calibri" panose="020F0502020204030204" pitchFamily="34" charset="0"/>
              </a:rPr>
              <a:t> - target</a:t>
            </a:r>
          </a:p>
          <a:p>
            <a:pPr marL="0" indent="0">
              <a:buNone/>
            </a:pPr>
            <a:r>
              <a:rPr lang="en-US" sz="1050" dirty="0">
                <a:solidFill>
                  <a:schemeClr val="tx1"/>
                </a:solidFill>
                <a:latin typeface="Calibri" panose="020F0502020204030204" pitchFamily="34" charset="0"/>
                <a:cs typeface="Calibri" panose="020F0502020204030204" pitchFamily="34" charset="0"/>
              </a:rPr>
              <a:t>Changed low risk to 1 and high risk to 0</a:t>
            </a:r>
          </a:p>
          <a:p>
            <a:pPr marL="0" indent="0">
              <a:buNone/>
            </a:pPr>
            <a:endParaRPr lang="en-US" sz="1500" dirty="0">
              <a:solidFill>
                <a:schemeClr val="tx1"/>
              </a:solidFill>
            </a:endParaRPr>
          </a:p>
          <a:p>
            <a:pPr marL="0" indent="0">
              <a:buNone/>
            </a:pPr>
            <a:endParaRPr lang="en-US" sz="1500" dirty="0">
              <a:solidFill>
                <a:schemeClr val="tx1"/>
              </a:solidFill>
            </a:endParaRPr>
          </a:p>
          <a:p>
            <a:pPr marL="0" indent="0">
              <a:buNone/>
            </a:pPr>
            <a:endParaRPr lang="en-US" sz="1500" dirty="0"/>
          </a:p>
        </p:txBody>
      </p:sp>
    </p:spTree>
    <p:extLst>
      <p:ext uri="{BB962C8B-B14F-4D97-AF65-F5344CB8AC3E}">
        <p14:creationId xmlns:p14="http://schemas.microsoft.com/office/powerpoint/2010/main" val="195895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FA15-77A8-DA4F-93B0-28C5C4EE763B}"/>
              </a:ext>
            </a:extLst>
          </p:cNvPr>
          <p:cNvSpPr>
            <a:spLocks noGrp="1"/>
          </p:cNvSpPr>
          <p:nvPr>
            <p:ph type="title"/>
          </p:nvPr>
        </p:nvSpPr>
        <p:spPr>
          <a:xfrm>
            <a:off x="694242" y="287095"/>
            <a:ext cx="2048958" cy="994172"/>
          </a:xfrm>
        </p:spPr>
        <p:txBody>
          <a:bodyPr/>
          <a:lstStyle/>
          <a:p>
            <a:r>
              <a:rPr lang="en-US" dirty="0">
                <a:solidFill>
                  <a:schemeClr val="accent1"/>
                </a:solidFill>
              </a:rPr>
              <a:t>Feature Selection</a:t>
            </a:r>
            <a:endParaRPr lang="en-ID" dirty="0">
              <a:solidFill>
                <a:schemeClr val="accent1"/>
              </a:solidFill>
            </a:endParaRPr>
          </a:p>
        </p:txBody>
      </p:sp>
      <p:sp>
        <p:nvSpPr>
          <p:cNvPr id="3" name="Content Placeholder 2">
            <a:extLst>
              <a:ext uri="{FF2B5EF4-FFF2-40B4-BE49-F238E27FC236}">
                <a16:creationId xmlns:a16="http://schemas.microsoft.com/office/drawing/2014/main" id="{C9E15079-6B7A-A8C2-E714-AED4DBA6ABB8}"/>
              </a:ext>
            </a:extLst>
          </p:cNvPr>
          <p:cNvSpPr>
            <a:spLocks noGrp="1"/>
          </p:cNvSpPr>
          <p:nvPr>
            <p:ph idx="1"/>
          </p:nvPr>
        </p:nvSpPr>
        <p:spPr>
          <a:xfrm>
            <a:off x="694242" y="1281267"/>
            <a:ext cx="2937333" cy="3771900"/>
          </a:xfrm>
        </p:spPr>
        <p:txBody>
          <a:bodyPr>
            <a:normAutofit fontScale="92500"/>
          </a:bodyPr>
          <a:lstStyle/>
          <a:p>
            <a:pPr marL="0" indent="0">
              <a:buNone/>
            </a:pPr>
            <a:r>
              <a:rPr lang="en-US" sz="1500" dirty="0">
                <a:solidFill>
                  <a:schemeClr val="tx1"/>
                </a:solidFill>
                <a:latin typeface="Calibri" panose="020F0502020204030204" pitchFamily="34" charset="0"/>
                <a:cs typeface="Calibri" panose="020F0502020204030204" pitchFamily="34" charset="0"/>
              </a:rPr>
              <a:t>Based on the correlation heatmap, I will remove features that:</a:t>
            </a:r>
          </a:p>
          <a:p>
            <a:pPr marL="0" indent="0">
              <a:buNone/>
            </a:pPr>
            <a:endParaRPr lang="en-US" sz="1500"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Redundant</a:t>
            </a:r>
          </a:p>
          <a:p>
            <a:pPr marL="0" indent="0">
              <a:buNone/>
            </a:pPr>
            <a:r>
              <a:rPr lang="en-US" sz="1200" dirty="0">
                <a:solidFill>
                  <a:schemeClr val="tx1"/>
                </a:solidFill>
                <a:latin typeface="Calibri" panose="020F0502020204030204" pitchFamily="34" charset="0"/>
                <a:cs typeface="Calibri" panose="020F0502020204030204" pitchFamily="34" charset="0"/>
              </a:rPr>
              <a:t>Two features with high correlation to each other (initial list status, term 36 months, int rate)</a:t>
            </a:r>
          </a:p>
          <a:p>
            <a:pPr marL="0" indent="0">
              <a:buNone/>
            </a:pPr>
            <a:endParaRPr lang="en-US" sz="1200"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Low correlation</a:t>
            </a:r>
          </a:p>
          <a:p>
            <a:pPr marL="0" indent="0">
              <a:buNone/>
            </a:pPr>
            <a:r>
              <a:rPr lang="en-US" sz="1200" dirty="0">
                <a:solidFill>
                  <a:schemeClr val="tx1"/>
                </a:solidFill>
                <a:latin typeface="Calibri" panose="020F0502020204030204" pitchFamily="34" charset="0"/>
                <a:cs typeface="Calibri" panose="020F0502020204030204" pitchFamily="34" charset="0"/>
              </a:rPr>
              <a:t>Features with low correlation with target (emp length, pub rec, </a:t>
            </a:r>
            <a:r>
              <a:rPr lang="en-US" sz="1200" dirty="0" err="1">
                <a:solidFill>
                  <a:schemeClr val="tx1"/>
                </a:solidFill>
                <a:latin typeface="Calibri" panose="020F0502020204030204" pitchFamily="34" charset="0"/>
                <a:cs typeface="Calibri" panose="020F0502020204030204" pitchFamily="34" charset="0"/>
              </a:rPr>
              <a:t>revol</a:t>
            </a:r>
            <a:r>
              <a:rPr lang="en-US" sz="1200" dirty="0">
                <a:solidFill>
                  <a:schemeClr val="tx1"/>
                </a:solidFill>
                <a:latin typeface="Calibri" panose="020F0502020204030204" pitchFamily="34" charset="0"/>
                <a:cs typeface="Calibri" panose="020F0502020204030204" pitchFamily="34" charset="0"/>
              </a:rPr>
              <a:t> </a:t>
            </a:r>
            <a:r>
              <a:rPr lang="en-US" sz="1200" dirty="0" err="1">
                <a:solidFill>
                  <a:schemeClr val="tx1"/>
                </a:solidFill>
                <a:latin typeface="Calibri" panose="020F0502020204030204" pitchFamily="34" charset="0"/>
                <a:cs typeface="Calibri" panose="020F0502020204030204" pitchFamily="34" charset="0"/>
              </a:rPr>
              <a:t>bal</a:t>
            </a:r>
            <a:r>
              <a:rPr lang="en-US" sz="1200" dirty="0">
                <a:solidFill>
                  <a:schemeClr val="tx1"/>
                </a:solidFill>
                <a:latin typeface="Calibri" panose="020F0502020204030204" pitchFamily="34" charset="0"/>
                <a:cs typeface="Calibri" panose="020F0502020204030204" pitchFamily="34" charset="0"/>
              </a:rPr>
              <a:t>, collection 12 </a:t>
            </a:r>
            <a:r>
              <a:rPr lang="en-US" sz="1200" dirty="0" err="1">
                <a:solidFill>
                  <a:schemeClr val="tx1"/>
                </a:solidFill>
                <a:latin typeface="Calibri" panose="020F0502020204030204" pitchFamily="34" charset="0"/>
                <a:cs typeface="Calibri" panose="020F0502020204030204" pitchFamily="34" charset="0"/>
              </a:rPr>
              <a:t>mhts</a:t>
            </a:r>
            <a:r>
              <a:rPr lang="en-US" sz="1200" dirty="0">
                <a:solidFill>
                  <a:schemeClr val="tx1"/>
                </a:solidFill>
                <a:latin typeface="Calibri" panose="020F0502020204030204" pitchFamily="34" charset="0"/>
                <a:cs typeface="Calibri" panose="020F0502020204030204" pitchFamily="34" charset="0"/>
              </a:rPr>
              <a:t> ex med, acc now </a:t>
            </a:r>
            <a:r>
              <a:rPr lang="en-US" sz="1200" dirty="0" err="1">
                <a:solidFill>
                  <a:schemeClr val="tx1"/>
                </a:solidFill>
                <a:latin typeface="Calibri" panose="020F0502020204030204" pitchFamily="34" charset="0"/>
                <a:cs typeface="Calibri" panose="020F0502020204030204" pitchFamily="34" charset="0"/>
              </a:rPr>
              <a:t>delinq</a:t>
            </a:r>
            <a:r>
              <a:rPr lang="en-US" sz="1200" dirty="0">
                <a:solidFill>
                  <a:schemeClr val="tx1"/>
                </a:solidFill>
                <a:latin typeface="Calibri" panose="020F0502020204030204" pitchFamily="34" charset="0"/>
                <a:cs typeface="Calibri" panose="020F0502020204030204" pitchFamily="34" charset="0"/>
              </a:rPr>
              <a:t>, purpose other, home ownership none, home ownership own</a:t>
            </a:r>
            <a:r>
              <a:rPr lang="en-US" sz="1050" dirty="0">
                <a:solidFill>
                  <a:schemeClr val="tx1"/>
                </a:solidFill>
                <a:latin typeface="Calibri" panose="020F0502020204030204" pitchFamily="34" charset="0"/>
                <a:cs typeface="Calibri" panose="020F0502020204030204" pitchFamily="34" charset="0"/>
              </a:rPr>
              <a:t>)</a:t>
            </a:r>
          </a:p>
          <a:p>
            <a:pPr marL="0" indent="0">
              <a:buNone/>
            </a:pPr>
            <a:endParaRPr lang="en-US" sz="1050"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Grade</a:t>
            </a:r>
          </a:p>
          <a:p>
            <a:pPr marL="0" indent="0">
              <a:buNone/>
            </a:pPr>
            <a:r>
              <a:rPr lang="en-US" sz="1200" dirty="0">
                <a:solidFill>
                  <a:schemeClr val="tx1"/>
                </a:solidFill>
                <a:latin typeface="Calibri" panose="020F0502020204030204" pitchFamily="34" charset="0"/>
                <a:cs typeface="Calibri" panose="020F0502020204030204" pitchFamily="34" charset="0"/>
              </a:rPr>
              <a:t>Decided to remove grade features as that feature is really deciding the result. Wanted to see the impact of other features without the grade feature</a:t>
            </a:r>
            <a:endParaRPr lang="en-ID" sz="1200" dirty="0">
              <a:solidFill>
                <a:schemeClr val="tx1"/>
              </a:solidFill>
              <a:latin typeface="Calibri" panose="020F0502020204030204" pitchFamily="34" charset="0"/>
              <a:cs typeface="Calibri" panose="020F0502020204030204" pitchFamily="34" charset="0"/>
            </a:endParaRPr>
          </a:p>
        </p:txBody>
      </p:sp>
      <p:pic>
        <p:nvPicPr>
          <p:cNvPr id="6" name="Picture 5" descr="A picture containing text, screenshot, font, menu&#10;&#10;Description automatically generated">
            <a:extLst>
              <a:ext uri="{FF2B5EF4-FFF2-40B4-BE49-F238E27FC236}">
                <a16:creationId xmlns:a16="http://schemas.microsoft.com/office/drawing/2014/main" id="{AFA9B524-B7B0-CEB0-53A0-46D3987E3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494" y="510363"/>
            <a:ext cx="3395080" cy="4633137"/>
          </a:xfrm>
          <a:prstGeom prst="rect">
            <a:avLst/>
          </a:prstGeom>
        </p:spPr>
      </p:pic>
    </p:spTree>
    <p:extLst>
      <p:ext uri="{BB962C8B-B14F-4D97-AF65-F5344CB8AC3E}">
        <p14:creationId xmlns:p14="http://schemas.microsoft.com/office/powerpoint/2010/main" val="306181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56699"/>
            <a:ext cx="4707817"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Modelling</a:t>
            </a:r>
            <a:endParaRPr dirty="0"/>
          </a:p>
        </p:txBody>
      </p:sp>
      <p:sp>
        <p:nvSpPr>
          <p:cNvPr id="224" name="Google Shape;224;p34"/>
          <p:cNvSpPr txBox="1">
            <a:spLocks noGrp="1"/>
          </p:cNvSpPr>
          <p:nvPr>
            <p:ph type="title" idx="2"/>
          </p:nvPr>
        </p:nvSpPr>
        <p:spPr>
          <a:xfrm>
            <a:off x="3968350" y="1504378"/>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3412362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536-B623-1AD4-6F98-59EE6DF0FAA2}"/>
              </a:ext>
            </a:extLst>
          </p:cNvPr>
          <p:cNvSpPr>
            <a:spLocks noGrp="1"/>
          </p:cNvSpPr>
          <p:nvPr>
            <p:ph type="title"/>
          </p:nvPr>
        </p:nvSpPr>
        <p:spPr>
          <a:xfrm>
            <a:off x="469162" y="268520"/>
            <a:ext cx="7886700" cy="994172"/>
          </a:xfrm>
        </p:spPr>
        <p:txBody>
          <a:bodyPr/>
          <a:lstStyle/>
          <a:p>
            <a:r>
              <a:rPr lang="en-US" dirty="0">
                <a:solidFill>
                  <a:schemeClr val="accent1"/>
                </a:solidFill>
              </a:rPr>
              <a:t>Modelling</a:t>
            </a:r>
            <a:endParaRPr lang="en-ID" dirty="0">
              <a:solidFill>
                <a:schemeClr val="accent1"/>
              </a:solidFill>
            </a:endParaRPr>
          </a:p>
        </p:txBody>
      </p:sp>
      <p:sp>
        <p:nvSpPr>
          <p:cNvPr id="3" name="Content Placeholder 2">
            <a:extLst>
              <a:ext uri="{FF2B5EF4-FFF2-40B4-BE49-F238E27FC236}">
                <a16:creationId xmlns:a16="http://schemas.microsoft.com/office/drawing/2014/main" id="{83088D6E-603F-35D9-EAEC-DB269BC17051}"/>
              </a:ext>
            </a:extLst>
          </p:cNvPr>
          <p:cNvSpPr>
            <a:spLocks noGrp="1"/>
          </p:cNvSpPr>
          <p:nvPr>
            <p:ph idx="1"/>
          </p:nvPr>
        </p:nvSpPr>
        <p:spPr>
          <a:xfrm>
            <a:off x="628650" y="840186"/>
            <a:ext cx="7886700" cy="4109525"/>
          </a:xfrm>
        </p:spPr>
        <p:txBody>
          <a:bodyPr>
            <a:normAutofit/>
          </a:bodyPr>
          <a:lstStyle/>
          <a:p>
            <a:pPr>
              <a:buClrTx/>
            </a:pPr>
            <a:r>
              <a:rPr lang="en-US" dirty="0">
                <a:solidFill>
                  <a:schemeClr val="tx1"/>
                </a:solidFill>
                <a:latin typeface="Calibri" panose="020F0502020204030204" pitchFamily="34" charset="0"/>
                <a:cs typeface="Calibri" panose="020F0502020204030204" pitchFamily="34" charset="0"/>
              </a:rPr>
              <a:t>Split into 2 variable, target (y) and features (X)</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a:buClrTx/>
            </a:pPr>
            <a:r>
              <a:rPr lang="en-US" dirty="0">
                <a:solidFill>
                  <a:schemeClr val="tx1"/>
                </a:solidFill>
                <a:latin typeface="Calibri" panose="020F0502020204030204" pitchFamily="34" charset="0"/>
                <a:cs typeface="Calibri" panose="020F0502020204030204" pitchFamily="34" charset="0"/>
              </a:rPr>
              <a:t>Train test split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pPr>
              <a:buClrTx/>
            </a:pPr>
            <a:r>
              <a:rPr lang="en-US" dirty="0">
                <a:solidFill>
                  <a:schemeClr val="tx1"/>
                </a:solidFill>
                <a:latin typeface="Calibri" panose="020F0502020204030204" pitchFamily="34" charset="0"/>
                <a:cs typeface="Calibri" panose="020F0502020204030204" pitchFamily="34" charset="0"/>
              </a:rPr>
              <a:t>Scaling with standardization</a:t>
            </a:r>
          </a:p>
          <a:p>
            <a:endParaRPr lang="en-ID" dirty="0"/>
          </a:p>
        </p:txBody>
      </p:sp>
      <p:pic>
        <p:nvPicPr>
          <p:cNvPr id="6" name="Picture 5">
            <a:extLst>
              <a:ext uri="{FF2B5EF4-FFF2-40B4-BE49-F238E27FC236}">
                <a16:creationId xmlns:a16="http://schemas.microsoft.com/office/drawing/2014/main" id="{8E429BFE-702C-11BD-D98D-DFE99048DB10}"/>
              </a:ext>
            </a:extLst>
          </p:cNvPr>
          <p:cNvPicPr>
            <a:picLocks noChangeAspect="1"/>
          </p:cNvPicPr>
          <p:nvPr/>
        </p:nvPicPr>
        <p:blipFill>
          <a:blip r:embed="rId2"/>
          <a:stretch>
            <a:fillRect/>
          </a:stretch>
        </p:blipFill>
        <p:spPr>
          <a:xfrm>
            <a:off x="940827" y="1262692"/>
            <a:ext cx="1925210" cy="1204061"/>
          </a:xfrm>
          <a:prstGeom prst="rect">
            <a:avLst/>
          </a:prstGeom>
        </p:spPr>
      </p:pic>
      <p:pic>
        <p:nvPicPr>
          <p:cNvPr id="8" name="Picture 7">
            <a:extLst>
              <a:ext uri="{FF2B5EF4-FFF2-40B4-BE49-F238E27FC236}">
                <a16:creationId xmlns:a16="http://schemas.microsoft.com/office/drawing/2014/main" id="{603E443C-6F88-B900-8DC8-924F01D61288}"/>
              </a:ext>
            </a:extLst>
          </p:cNvPr>
          <p:cNvPicPr>
            <a:picLocks noChangeAspect="1"/>
          </p:cNvPicPr>
          <p:nvPr/>
        </p:nvPicPr>
        <p:blipFill>
          <a:blip r:embed="rId3"/>
          <a:stretch>
            <a:fillRect/>
          </a:stretch>
        </p:blipFill>
        <p:spPr>
          <a:xfrm>
            <a:off x="855766" y="2894949"/>
            <a:ext cx="5264944" cy="321469"/>
          </a:xfrm>
          <a:prstGeom prst="rect">
            <a:avLst/>
          </a:prstGeom>
        </p:spPr>
      </p:pic>
      <p:pic>
        <p:nvPicPr>
          <p:cNvPr id="10" name="Picture 9">
            <a:extLst>
              <a:ext uri="{FF2B5EF4-FFF2-40B4-BE49-F238E27FC236}">
                <a16:creationId xmlns:a16="http://schemas.microsoft.com/office/drawing/2014/main" id="{F6DB6960-7FB7-7497-5238-2D1ED7C55FAD}"/>
              </a:ext>
            </a:extLst>
          </p:cNvPr>
          <p:cNvPicPr>
            <a:picLocks noChangeAspect="1"/>
          </p:cNvPicPr>
          <p:nvPr/>
        </p:nvPicPr>
        <p:blipFill>
          <a:blip r:embed="rId4"/>
          <a:stretch>
            <a:fillRect/>
          </a:stretch>
        </p:blipFill>
        <p:spPr>
          <a:xfrm>
            <a:off x="855766" y="3730767"/>
            <a:ext cx="4143375" cy="1000125"/>
          </a:xfrm>
          <a:prstGeom prst="rect">
            <a:avLst/>
          </a:prstGeom>
        </p:spPr>
      </p:pic>
    </p:spTree>
    <p:extLst>
      <p:ext uri="{BB962C8B-B14F-4D97-AF65-F5344CB8AC3E}">
        <p14:creationId xmlns:p14="http://schemas.microsoft.com/office/powerpoint/2010/main" val="269561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536-B623-1AD4-6F98-59EE6DF0FAA2}"/>
              </a:ext>
            </a:extLst>
          </p:cNvPr>
          <p:cNvSpPr>
            <a:spLocks noGrp="1"/>
          </p:cNvSpPr>
          <p:nvPr>
            <p:ph type="title"/>
          </p:nvPr>
        </p:nvSpPr>
        <p:spPr/>
        <p:txBody>
          <a:bodyPr/>
          <a:lstStyle/>
          <a:p>
            <a:r>
              <a:rPr lang="en-US" dirty="0">
                <a:solidFill>
                  <a:schemeClr val="accent1"/>
                </a:solidFill>
              </a:rPr>
              <a:t>Modelling</a:t>
            </a:r>
            <a:endParaRPr lang="en-ID" dirty="0">
              <a:solidFill>
                <a:schemeClr val="accent1"/>
              </a:solidFill>
            </a:endParaRPr>
          </a:p>
        </p:txBody>
      </p:sp>
      <p:sp>
        <p:nvSpPr>
          <p:cNvPr id="3" name="Content Placeholder 2">
            <a:extLst>
              <a:ext uri="{FF2B5EF4-FFF2-40B4-BE49-F238E27FC236}">
                <a16:creationId xmlns:a16="http://schemas.microsoft.com/office/drawing/2014/main" id="{83088D6E-603F-35D9-EAEC-DB269BC17051}"/>
              </a:ext>
            </a:extLst>
          </p:cNvPr>
          <p:cNvSpPr>
            <a:spLocks noGrp="1"/>
          </p:cNvSpPr>
          <p:nvPr>
            <p:ph idx="1"/>
          </p:nvPr>
        </p:nvSpPr>
        <p:spPr>
          <a:xfrm>
            <a:off x="428003" y="1169581"/>
            <a:ext cx="7886700" cy="3361939"/>
          </a:xfrm>
        </p:spPr>
        <p:txBody>
          <a:bodyPr/>
          <a:lstStyle/>
          <a:p>
            <a:pPr>
              <a:buClrTx/>
            </a:pPr>
            <a:r>
              <a:rPr lang="en-US" dirty="0">
                <a:solidFill>
                  <a:schemeClr val="tx1"/>
                </a:solidFill>
              </a:rPr>
              <a:t>Machine learning</a:t>
            </a:r>
          </a:p>
          <a:p>
            <a:endParaRPr lang="en-US" dirty="0">
              <a:solidFill>
                <a:schemeClr val="tx1"/>
              </a:solidFill>
            </a:endParaRPr>
          </a:p>
          <a:p>
            <a:pPr marL="114300" indent="0">
              <a:buNone/>
            </a:pPr>
            <a:r>
              <a:rPr lang="en-US" sz="1600" dirty="0">
                <a:solidFill>
                  <a:schemeClr val="tx1"/>
                </a:solidFill>
              </a:rPr>
              <a:t>Fit some models into the dataset and this is the result:</a:t>
            </a:r>
            <a:endParaRPr lang="en-ID" sz="1600" dirty="0">
              <a:solidFill>
                <a:schemeClr val="tx1"/>
              </a:solidFill>
            </a:endParaRPr>
          </a:p>
        </p:txBody>
      </p:sp>
      <p:pic>
        <p:nvPicPr>
          <p:cNvPr id="7" name="Picture 6" descr="A picture containing text, screenshot, font&#10;&#10;Description automatically generated">
            <a:extLst>
              <a:ext uri="{FF2B5EF4-FFF2-40B4-BE49-F238E27FC236}">
                <a16:creationId xmlns:a16="http://schemas.microsoft.com/office/drawing/2014/main" id="{87357D74-CDA4-BFEE-659C-D67F48A1F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2195306"/>
            <a:ext cx="8287994" cy="1680178"/>
          </a:xfrm>
          <a:prstGeom prst="rect">
            <a:avLst/>
          </a:prstGeom>
        </p:spPr>
      </p:pic>
      <p:sp>
        <p:nvSpPr>
          <p:cNvPr id="8" name="TextBox 7">
            <a:extLst>
              <a:ext uri="{FF2B5EF4-FFF2-40B4-BE49-F238E27FC236}">
                <a16:creationId xmlns:a16="http://schemas.microsoft.com/office/drawing/2014/main" id="{11E29528-B4C6-C2B0-B702-1E2D93F063E6}"/>
              </a:ext>
            </a:extLst>
          </p:cNvPr>
          <p:cNvSpPr txBox="1"/>
          <p:nvPr/>
        </p:nvSpPr>
        <p:spPr>
          <a:xfrm>
            <a:off x="629580" y="4125775"/>
            <a:ext cx="7483545" cy="577081"/>
          </a:xfrm>
          <a:prstGeom prst="rect">
            <a:avLst/>
          </a:prstGeom>
          <a:solidFill>
            <a:schemeClr val="bg2">
              <a:lumMod val="20000"/>
              <a:lumOff val="80000"/>
            </a:schemeClr>
          </a:solidFill>
        </p:spPr>
        <p:txBody>
          <a:bodyPr wrap="square" rtlCol="0">
            <a:spAutoFit/>
          </a:bodyPr>
          <a:lstStyle/>
          <a:p>
            <a:pPr algn="just"/>
            <a:r>
              <a:rPr lang="en-US" sz="1050" dirty="0"/>
              <a:t>From this credit risk classification, F1 is used as a metrics evaluation in order to </a:t>
            </a:r>
            <a:r>
              <a:rPr lang="en-US" sz="1050" b="1" dirty="0">
                <a:solidFill>
                  <a:schemeClr val="accent1"/>
                </a:solidFill>
              </a:rPr>
              <a:t>minimalized false positive</a:t>
            </a:r>
            <a:r>
              <a:rPr lang="en-US" sz="1050" dirty="0"/>
              <a:t>. Investor doesn’t want a loan that is indicated as a low risk loan but in the end, the borrower defaults and investor ended up losing money. Based on that, logistic regression and </a:t>
            </a:r>
            <a:r>
              <a:rPr lang="en-US" sz="1050" dirty="0" err="1"/>
              <a:t>Adaboost</a:t>
            </a:r>
            <a:r>
              <a:rPr lang="en-US" sz="1050" dirty="0"/>
              <a:t> used.</a:t>
            </a:r>
            <a:endParaRPr lang="en-ID" sz="1050" dirty="0"/>
          </a:p>
        </p:txBody>
      </p:sp>
    </p:spTree>
    <p:extLst>
      <p:ext uri="{BB962C8B-B14F-4D97-AF65-F5344CB8AC3E}">
        <p14:creationId xmlns:p14="http://schemas.microsoft.com/office/powerpoint/2010/main" val="3465332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536-B623-1AD4-6F98-59EE6DF0FAA2}"/>
              </a:ext>
            </a:extLst>
          </p:cNvPr>
          <p:cNvSpPr>
            <a:spLocks noGrp="1"/>
          </p:cNvSpPr>
          <p:nvPr>
            <p:ph type="title"/>
          </p:nvPr>
        </p:nvSpPr>
        <p:spPr/>
        <p:txBody>
          <a:bodyPr/>
          <a:lstStyle/>
          <a:p>
            <a:r>
              <a:rPr lang="en-US" dirty="0">
                <a:solidFill>
                  <a:schemeClr val="accent1"/>
                </a:solidFill>
              </a:rPr>
              <a:t>Modelling</a:t>
            </a:r>
            <a:endParaRPr lang="en-ID" dirty="0">
              <a:solidFill>
                <a:schemeClr val="accent1"/>
              </a:solidFill>
            </a:endParaRPr>
          </a:p>
        </p:txBody>
      </p:sp>
      <p:sp>
        <p:nvSpPr>
          <p:cNvPr id="3" name="Content Placeholder 2">
            <a:extLst>
              <a:ext uri="{FF2B5EF4-FFF2-40B4-BE49-F238E27FC236}">
                <a16:creationId xmlns:a16="http://schemas.microsoft.com/office/drawing/2014/main" id="{83088D6E-603F-35D9-EAEC-DB269BC17051}"/>
              </a:ext>
            </a:extLst>
          </p:cNvPr>
          <p:cNvSpPr>
            <a:spLocks noGrp="1"/>
          </p:cNvSpPr>
          <p:nvPr>
            <p:ph idx="1"/>
          </p:nvPr>
        </p:nvSpPr>
        <p:spPr>
          <a:xfrm>
            <a:off x="311700" y="1152475"/>
            <a:ext cx="3388982" cy="3416400"/>
          </a:xfrm>
        </p:spPr>
        <p:txBody>
          <a:bodyPr/>
          <a:lstStyle/>
          <a:p>
            <a:pPr>
              <a:buClrTx/>
            </a:pPr>
            <a:r>
              <a:rPr lang="en-US" dirty="0">
                <a:solidFill>
                  <a:schemeClr val="tx1"/>
                </a:solidFill>
              </a:rPr>
              <a:t>Logistic Regression</a:t>
            </a:r>
          </a:p>
          <a:p>
            <a:pPr marL="114300" indent="0">
              <a:buNone/>
            </a:pPr>
            <a:r>
              <a:rPr lang="en-US" sz="1400" dirty="0">
                <a:solidFill>
                  <a:schemeClr val="tx1"/>
                </a:solidFill>
              </a:rPr>
              <a:t>From this model, F1 Score resulted in 0,88 for test and train data</a:t>
            </a:r>
            <a:endParaRPr lang="en-ID" sz="1400" dirty="0">
              <a:solidFill>
                <a:schemeClr val="tx1"/>
              </a:solidFill>
            </a:endParaRPr>
          </a:p>
        </p:txBody>
      </p:sp>
      <p:pic>
        <p:nvPicPr>
          <p:cNvPr id="6" name="Picture 5">
            <a:extLst>
              <a:ext uri="{FF2B5EF4-FFF2-40B4-BE49-F238E27FC236}">
                <a16:creationId xmlns:a16="http://schemas.microsoft.com/office/drawing/2014/main" id="{AFD2966D-757C-A287-0ECB-A3000485F256}"/>
              </a:ext>
            </a:extLst>
          </p:cNvPr>
          <p:cNvPicPr>
            <a:picLocks noChangeAspect="1"/>
          </p:cNvPicPr>
          <p:nvPr/>
        </p:nvPicPr>
        <p:blipFill>
          <a:blip r:embed="rId2"/>
          <a:stretch>
            <a:fillRect/>
          </a:stretch>
        </p:blipFill>
        <p:spPr>
          <a:xfrm>
            <a:off x="511327" y="2119362"/>
            <a:ext cx="2693194" cy="1871663"/>
          </a:xfrm>
          <a:prstGeom prst="rect">
            <a:avLst/>
          </a:prstGeom>
        </p:spPr>
      </p:pic>
      <p:pic>
        <p:nvPicPr>
          <p:cNvPr id="8" name="Picture 7">
            <a:extLst>
              <a:ext uri="{FF2B5EF4-FFF2-40B4-BE49-F238E27FC236}">
                <a16:creationId xmlns:a16="http://schemas.microsoft.com/office/drawing/2014/main" id="{3EF8E178-6B67-3A00-674C-6B87CBA38831}"/>
              </a:ext>
            </a:extLst>
          </p:cNvPr>
          <p:cNvPicPr>
            <a:picLocks noChangeAspect="1"/>
          </p:cNvPicPr>
          <p:nvPr/>
        </p:nvPicPr>
        <p:blipFill>
          <a:blip r:embed="rId3"/>
          <a:stretch>
            <a:fillRect/>
          </a:stretch>
        </p:blipFill>
        <p:spPr>
          <a:xfrm>
            <a:off x="577441" y="4129137"/>
            <a:ext cx="2857500" cy="485775"/>
          </a:xfrm>
          <a:prstGeom prst="rect">
            <a:avLst/>
          </a:prstGeom>
        </p:spPr>
      </p:pic>
      <p:pic>
        <p:nvPicPr>
          <p:cNvPr id="10" name="Picture 9" descr="A picture containing text, screenshot, font, line&#10;&#10;Description automatically generated">
            <a:extLst>
              <a:ext uri="{FF2B5EF4-FFF2-40B4-BE49-F238E27FC236}">
                <a16:creationId xmlns:a16="http://schemas.microsoft.com/office/drawing/2014/main" id="{04FF6AC2-85A6-9A16-6D42-2EAC52518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553" y="416206"/>
            <a:ext cx="4389120" cy="3291840"/>
          </a:xfrm>
          <a:prstGeom prst="rect">
            <a:avLst/>
          </a:prstGeom>
        </p:spPr>
      </p:pic>
      <p:sp>
        <p:nvSpPr>
          <p:cNvPr id="11" name="TextBox 10">
            <a:extLst>
              <a:ext uri="{FF2B5EF4-FFF2-40B4-BE49-F238E27FC236}">
                <a16:creationId xmlns:a16="http://schemas.microsoft.com/office/drawing/2014/main" id="{8175C649-B701-9988-9BA4-2476194A32AB}"/>
              </a:ext>
            </a:extLst>
          </p:cNvPr>
          <p:cNvSpPr txBox="1"/>
          <p:nvPr/>
        </p:nvSpPr>
        <p:spPr>
          <a:xfrm>
            <a:off x="5536022" y="444542"/>
            <a:ext cx="1804182" cy="253916"/>
          </a:xfrm>
          <a:prstGeom prst="rect">
            <a:avLst/>
          </a:prstGeom>
          <a:noFill/>
        </p:spPr>
        <p:txBody>
          <a:bodyPr wrap="square" rtlCol="0">
            <a:spAutoFit/>
          </a:bodyPr>
          <a:lstStyle/>
          <a:p>
            <a:r>
              <a:rPr lang="en-US" sz="1050" dirty="0"/>
              <a:t>Feature Importance</a:t>
            </a:r>
            <a:endParaRPr lang="en-ID" sz="1050" dirty="0"/>
          </a:p>
        </p:txBody>
      </p:sp>
      <p:sp>
        <p:nvSpPr>
          <p:cNvPr id="12" name="TextBox 11">
            <a:extLst>
              <a:ext uri="{FF2B5EF4-FFF2-40B4-BE49-F238E27FC236}">
                <a16:creationId xmlns:a16="http://schemas.microsoft.com/office/drawing/2014/main" id="{8AE2D54D-48FE-1F6A-1D8A-41DE7D7F86BE}"/>
              </a:ext>
            </a:extLst>
          </p:cNvPr>
          <p:cNvSpPr txBox="1"/>
          <p:nvPr/>
        </p:nvSpPr>
        <p:spPr>
          <a:xfrm>
            <a:off x="4243553" y="3731231"/>
            <a:ext cx="4057265" cy="738664"/>
          </a:xfrm>
          <a:prstGeom prst="rect">
            <a:avLst/>
          </a:prstGeom>
          <a:solidFill>
            <a:schemeClr val="bg2">
              <a:lumMod val="20000"/>
              <a:lumOff val="80000"/>
            </a:schemeClr>
          </a:solidFill>
        </p:spPr>
        <p:txBody>
          <a:bodyPr wrap="square" rtlCol="0">
            <a:spAutoFit/>
          </a:bodyPr>
          <a:lstStyle/>
          <a:p>
            <a:pPr algn="just"/>
            <a:r>
              <a:rPr lang="en-US" sz="1050" dirty="0"/>
              <a:t>From feature importance, we could see that annual income becomes the most important feature that would make a borrower paid their loan. 5 years term and revolving utilization rate play a big role in defaulted loan.</a:t>
            </a:r>
            <a:endParaRPr lang="en-ID" sz="1050" dirty="0"/>
          </a:p>
        </p:txBody>
      </p:sp>
    </p:spTree>
    <p:extLst>
      <p:ext uri="{BB962C8B-B14F-4D97-AF65-F5344CB8AC3E}">
        <p14:creationId xmlns:p14="http://schemas.microsoft.com/office/powerpoint/2010/main" val="1474070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536-B623-1AD4-6F98-59EE6DF0FAA2}"/>
              </a:ext>
            </a:extLst>
          </p:cNvPr>
          <p:cNvSpPr>
            <a:spLocks noGrp="1"/>
          </p:cNvSpPr>
          <p:nvPr>
            <p:ph type="title"/>
          </p:nvPr>
        </p:nvSpPr>
        <p:spPr/>
        <p:txBody>
          <a:bodyPr/>
          <a:lstStyle/>
          <a:p>
            <a:r>
              <a:rPr lang="en-US" dirty="0">
                <a:solidFill>
                  <a:schemeClr val="accent1"/>
                </a:solidFill>
              </a:rPr>
              <a:t>Modelling</a:t>
            </a:r>
            <a:endParaRPr lang="en-ID" dirty="0">
              <a:solidFill>
                <a:schemeClr val="accent1"/>
              </a:solidFill>
            </a:endParaRPr>
          </a:p>
        </p:txBody>
      </p:sp>
      <p:sp>
        <p:nvSpPr>
          <p:cNvPr id="3" name="Content Placeholder 2">
            <a:extLst>
              <a:ext uri="{FF2B5EF4-FFF2-40B4-BE49-F238E27FC236}">
                <a16:creationId xmlns:a16="http://schemas.microsoft.com/office/drawing/2014/main" id="{83088D6E-603F-35D9-EAEC-DB269BC17051}"/>
              </a:ext>
            </a:extLst>
          </p:cNvPr>
          <p:cNvSpPr>
            <a:spLocks noGrp="1"/>
          </p:cNvSpPr>
          <p:nvPr>
            <p:ph idx="1"/>
          </p:nvPr>
        </p:nvSpPr>
        <p:spPr>
          <a:xfrm>
            <a:off x="404926" y="1294428"/>
            <a:ext cx="2135651" cy="3263504"/>
          </a:xfrm>
        </p:spPr>
        <p:txBody>
          <a:bodyPr/>
          <a:lstStyle/>
          <a:p>
            <a:pPr>
              <a:buClrTx/>
            </a:pPr>
            <a:r>
              <a:rPr lang="en-US" dirty="0" err="1">
                <a:solidFill>
                  <a:schemeClr val="tx1"/>
                </a:solidFill>
              </a:rPr>
              <a:t>Adaboost</a:t>
            </a:r>
            <a:endParaRPr lang="en-US" dirty="0">
              <a:solidFill>
                <a:schemeClr val="tx1"/>
              </a:solidFill>
            </a:endParaRPr>
          </a:p>
          <a:p>
            <a:pPr marL="114300" indent="0">
              <a:buNone/>
            </a:pPr>
            <a:endParaRPr lang="en-US" dirty="0">
              <a:solidFill>
                <a:schemeClr val="tx1"/>
              </a:solidFill>
            </a:endParaRPr>
          </a:p>
          <a:p>
            <a:pPr marL="0" indent="0" algn="just">
              <a:buNone/>
            </a:pPr>
            <a:r>
              <a:rPr lang="en-US" sz="1050" dirty="0">
                <a:solidFill>
                  <a:schemeClr val="tx1"/>
                </a:solidFill>
              </a:rPr>
              <a:t>F1 resulted in 0,87 before and after tuning.</a:t>
            </a:r>
          </a:p>
          <a:p>
            <a:pPr marL="0" indent="0">
              <a:buNone/>
            </a:pPr>
            <a:endParaRPr lang="en-ID" dirty="0"/>
          </a:p>
        </p:txBody>
      </p:sp>
      <p:pic>
        <p:nvPicPr>
          <p:cNvPr id="5" name="Picture 4">
            <a:extLst>
              <a:ext uri="{FF2B5EF4-FFF2-40B4-BE49-F238E27FC236}">
                <a16:creationId xmlns:a16="http://schemas.microsoft.com/office/drawing/2014/main" id="{A8980F0E-A093-7FD9-9679-96BD243BB314}"/>
              </a:ext>
            </a:extLst>
          </p:cNvPr>
          <p:cNvPicPr>
            <a:picLocks noChangeAspect="1"/>
          </p:cNvPicPr>
          <p:nvPr/>
        </p:nvPicPr>
        <p:blipFill>
          <a:blip r:embed="rId2"/>
          <a:stretch>
            <a:fillRect/>
          </a:stretch>
        </p:blipFill>
        <p:spPr>
          <a:xfrm>
            <a:off x="2987564" y="1017725"/>
            <a:ext cx="6282905" cy="3480303"/>
          </a:xfrm>
          <a:prstGeom prst="rect">
            <a:avLst/>
          </a:prstGeom>
        </p:spPr>
      </p:pic>
      <p:pic>
        <p:nvPicPr>
          <p:cNvPr id="6" name="Picture 5">
            <a:extLst>
              <a:ext uri="{FF2B5EF4-FFF2-40B4-BE49-F238E27FC236}">
                <a16:creationId xmlns:a16="http://schemas.microsoft.com/office/drawing/2014/main" id="{6F8DEC6D-BC40-6052-B8BC-30E30E5F8133}"/>
              </a:ext>
            </a:extLst>
          </p:cNvPr>
          <p:cNvPicPr>
            <a:picLocks noChangeAspect="1"/>
          </p:cNvPicPr>
          <p:nvPr/>
        </p:nvPicPr>
        <p:blipFill>
          <a:blip r:embed="rId3"/>
          <a:stretch>
            <a:fillRect/>
          </a:stretch>
        </p:blipFill>
        <p:spPr>
          <a:xfrm>
            <a:off x="168015" y="2486975"/>
            <a:ext cx="2846970" cy="2130861"/>
          </a:xfrm>
          <a:prstGeom prst="rect">
            <a:avLst/>
          </a:prstGeom>
        </p:spPr>
      </p:pic>
    </p:spTree>
    <p:extLst>
      <p:ext uri="{BB962C8B-B14F-4D97-AF65-F5344CB8AC3E}">
        <p14:creationId xmlns:p14="http://schemas.microsoft.com/office/powerpoint/2010/main" val="3398936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536-B623-1AD4-6F98-59EE6DF0FAA2}"/>
              </a:ext>
            </a:extLst>
          </p:cNvPr>
          <p:cNvSpPr>
            <a:spLocks noGrp="1"/>
          </p:cNvSpPr>
          <p:nvPr>
            <p:ph type="title"/>
          </p:nvPr>
        </p:nvSpPr>
        <p:spPr/>
        <p:txBody>
          <a:bodyPr/>
          <a:lstStyle/>
          <a:p>
            <a:r>
              <a:rPr lang="en-US" dirty="0">
                <a:solidFill>
                  <a:schemeClr val="accent1"/>
                </a:solidFill>
              </a:rPr>
              <a:t>Modelling</a:t>
            </a:r>
            <a:endParaRPr lang="en-ID" dirty="0">
              <a:solidFill>
                <a:schemeClr val="accent1"/>
              </a:solidFill>
            </a:endParaRPr>
          </a:p>
        </p:txBody>
      </p:sp>
      <p:sp>
        <p:nvSpPr>
          <p:cNvPr id="3" name="Content Placeholder 2">
            <a:extLst>
              <a:ext uri="{FF2B5EF4-FFF2-40B4-BE49-F238E27FC236}">
                <a16:creationId xmlns:a16="http://schemas.microsoft.com/office/drawing/2014/main" id="{83088D6E-603F-35D9-EAEC-DB269BC17051}"/>
              </a:ext>
            </a:extLst>
          </p:cNvPr>
          <p:cNvSpPr>
            <a:spLocks noGrp="1"/>
          </p:cNvSpPr>
          <p:nvPr>
            <p:ph idx="1"/>
          </p:nvPr>
        </p:nvSpPr>
        <p:spPr>
          <a:xfrm>
            <a:off x="404926" y="1439107"/>
            <a:ext cx="2135651" cy="3263504"/>
          </a:xfrm>
        </p:spPr>
        <p:txBody>
          <a:bodyPr/>
          <a:lstStyle/>
          <a:p>
            <a:pPr>
              <a:buClrTx/>
            </a:pPr>
            <a:r>
              <a:rPr lang="en-US" dirty="0" err="1">
                <a:solidFill>
                  <a:schemeClr val="tx1"/>
                </a:solidFill>
              </a:rPr>
              <a:t>Adaboost</a:t>
            </a:r>
            <a:endParaRPr lang="en-US" dirty="0">
              <a:solidFill>
                <a:schemeClr val="tx1"/>
              </a:solidFill>
            </a:endParaRPr>
          </a:p>
          <a:p>
            <a:pPr marL="114300" indent="0">
              <a:buNone/>
            </a:pPr>
            <a:endParaRPr lang="en-US" dirty="0">
              <a:solidFill>
                <a:schemeClr val="tx1"/>
              </a:solidFill>
            </a:endParaRPr>
          </a:p>
          <a:p>
            <a:pPr marL="0" indent="0">
              <a:buNone/>
            </a:pPr>
            <a:r>
              <a:rPr lang="en-US" sz="1600" dirty="0">
                <a:solidFill>
                  <a:schemeClr val="tx1"/>
                </a:solidFill>
              </a:rPr>
              <a:t>Feature importance</a:t>
            </a:r>
            <a:endParaRPr lang="en-ID" sz="3200" dirty="0">
              <a:solidFill>
                <a:schemeClr val="tx1"/>
              </a:solidFill>
            </a:endParaRPr>
          </a:p>
        </p:txBody>
      </p:sp>
      <p:pic>
        <p:nvPicPr>
          <p:cNvPr id="9" name="Picture 8" descr="A picture containing text, screenshot, font, line&#10;&#10;Description automatically generated">
            <a:extLst>
              <a:ext uri="{FF2B5EF4-FFF2-40B4-BE49-F238E27FC236}">
                <a16:creationId xmlns:a16="http://schemas.microsoft.com/office/drawing/2014/main" id="{B4B4CFF3-5DB5-F457-A7E1-8E918DE15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271" y="588206"/>
            <a:ext cx="4389120" cy="3291840"/>
          </a:xfrm>
          <a:prstGeom prst="rect">
            <a:avLst/>
          </a:prstGeom>
        </p:spPr>
      </p:pic>
      <p:sp>
        <p:nvSpPr>
          <p:cNvPr id="12" name="TextBox 11">
            <a:extLst>
              <a:ext uri="{FF2B5EF4-FFF2-40B4-BE49-F238E27FC236}">
                <a16:creationId xmlns:a16="http://schemas.microsoft.com/office/drawing/2014/main" id="{D7424E82-7FDD-F838-4B36-B516ECDD2D15}"/>
              </a:ext>
            </a:extLst>
          </p:cNvPr>
          <p:cNvSpPr txBox="1"/>
          <p:nvPr/>
        </p:nvSpPr>
        <p:spPr>
          <a:xfrm>
            <a:off x="3485271" y="3952033"/>
            <a:ext cx="4573758" cy="415498"/>
          </a:xfrm>
          <a:prstGeom prst="rect">
            <a:avLst/>
          </a:prstGeom>
          <a:solidFill>
            <a:schemeClr val="bg2">
              <a:lumMod val="20000"/>
              <a:lumOff val="80000"/>
            </a:schemeClr>
          </a:solidFill>
        </p:spPr>
        <p:txBody>
          <a:bodyPr wrap="square">
            <a:spAutoFit/>
          </a:bodyPr>
          <a:lstStyle/>
          <a:p>
            <a:r>
              <a:rPr lang="en-US" sz="1050" dirty="0"/>
              <a:t>Revolving utilization rate, annual income, and total current balance have the most influence on AdaBoost results.</a:t>
            </a:r>
            <a:endParaRPr lang="en-ID" sz="1050" dirty="0"/>
          </a:p>
        </p:txBody>
      </p:sp>
    </p:spTree>
    <p:extLst>
      <p:ext uri="{BB962C8B-B14F-4D97-AF65-F5344CB8AC3E}">
        <p14:creationId xmlns:p14="http://schemas.microsoft.com/office/powerpoint/2010/main" val="67828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Conclusion</a:t>
            </a:r>
            <a:endParaRPr dirty="0"/>
          </a:p>
        </p:txBody>
      </p:sp>
      <p:sp>
        <p:nvSpPr>
          <p:cNvPr id="230" name="Google Shape;230;p35"/>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From both models used logistic regression and adaboost, the F1 score are quite the same about 0,87-0,88.</a:t>
            </a:r>
          </a:p>
          <a:p>
            <a:pPr marL="0" lvl="0" indent="0" algn="r" rtl="0">
              <a:spcBef>
                <a:spcPts val="0"/>
              </a:spcBef>
              <a:spcAft>
                <a:spcPts val="0"/>
              </a:spcAft>
              <a:buClr>
                <a:schemeClr val="dk1"/>
              </a:buClr>
              <a:buSzPts val="1100"/>
              <a:buFont typeface="Arial"/>
              <a:buNone/>
            </a:pPr>
            <a:endParaRPr lang="en" dirty="0"/>
          </a:p>
          <a:p>
            <a:pPr marL="0" lvl="0" indent="0" algn="r" rtl="0">
              <a:spcBef>
                <a:spcPts val="0"/>
              </a:spcBef>
              <a:spcAft>
                <a:spcPts val="0"/>
              </a:spcAft>
              <a:buClr>
                <a:schemeClr val="dk1"/>
              </a:buClr>
              <a:buSzPts val="1100"/>
              <a:buFont typeface="Arial"/>
              <a:buNone/>
            </a:pPr>
            <a:r>
              <a:rPr lang="en" dirty="0"/>
              <a:t>Revolving utilization rate and annual income appeared in both models’ feature importances. Showing that these two features play an important role in classifying loan risk.</a:t>
            </a:r>
          </a:p>
          <a:p>
            <a:pPr marL="0" lvl="0" indent="0" algn="r" rtl="0">
              <a:spcBef>
                <a:spcPts val="0"/>
              </a:spcBef>
              <a:spcAft>
                <a:spcPts val="0"/>
              </a:spcAft>
              <a:buClr>
                <a:schemeClr val="dk1"/>
              </a:buClr>
              <a:buSzPts val="1100"/>
              <a:buFont typeface="Arial"/>
              <a:buNone/>
            </a:pPr>
            <a:r>
              <a:rPr lang="en" dirty="0"/>
              <a:t>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649" name="Google Shape;649;p62"/>
          <p:cNvSpPr txBox="1"/>
          <p:nvPr/>
        </p:nvSpPr>
        <p:spPr>
          <a:xfrm>
            <a:off x="713225" y="1630928"/>
            <a:ext cx="4443566" cy="12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solidFill>
                <a:latin typeface="Montserrat"/>
                <a:ea typeface="Montserrat"/>
                <a:cs typeface="Montserrat"/>
                <a:sym typeface="Montserrat"/>
              </a:rPr>
              <a:t>Created by: Stephen James</a:t>
            </a:r>
            <a:endParaRPr dirty="0">
              <a:solidFill>
                <a:schemeClr val="accent2"/>
              </a:solidFill>
              <a:latin typeface="Montserrat"/>
              <a:ea typeface="Montserrat"/>
              <a:cs typeface="Montserrat"/>
              <a:sym typeface="Montserrat"/>
            </a:endParaRPr>
          </a:p>
          <a:p>
            <a:pPr marL="0" lvl="0" indent="0" algn="l" rtl="0">
              <a:spcBef>
                <a:spcPts val="1000"/>
              </a:spcBef>
              <a:spcAft>
                <a:spcPts val="0"/>
              </a:spcAft>
              <a:buNone/>
            </a:pPr>
            <a:r>
              <a:rPr lang="en-US" dirty="0">
                <a:solidFill>
                  <a:schemeClr val="accent2"/>
                </a:solidFill>
                <a:latin typeface="Montserrat"/>
                <a:ea typeface="Montserrat"/>
                <a:cs typeface="Montserrat"/>
                <a:sym typeface="Montserrat"/>
              </a:rPr>
              <a:t>Ign.james4@gmail.com</a:t>
            </a:r>
            <a:endParaRPr dirty="0">
              <a:solidFill>
                <a:schemeClr val="accent2"/>
              </a:solidFill>
              <a:latin typeface="Montserrat"/>
              <a:ea typeface="Montserrat"/>
              <a:cs typeface="Montserrat"/>
              <a:sym typeface="Montserrat"/>
            </a:endParaRPr>
          </a:p>
          <a:p>
            <a:pPr marL="0" lvl="0" indent="0" algn="l" rtl="0">
              <a:spcBef>
                <a:spcPts val="0"/>
              </a:spcBef>
              <a:spcAft>
                <a:spcPts val="0"/>
              </a:spcAft>
              <a:buNone/>
            </a:pPr>
            <a:r>
              <a:rPr lang="en-ID" dirty="0">
                <a:solidFill>
                  <a:schemeClr val="accent2"/>
                </a:solidFill>
                <a:latin typeface="Montserrat"/>
                <a:ea typeface="Montserrat"/>
                <a:cs typeface="Montserrat"/>
                <a:sym typeface="Montserrat"/>
              </a:rPr>
              <a:t>https://www.linkedin.com/in/stephenjames123/</a:t>
            </a:r>
            <a:endParaRPr dirty="0">
              <a:solidFill>
                <a:schemeClr val="accent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3"/>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Dataset</a:t>
            </a:r>
            <a:endParaRPr dirty="0"/>
          </a:p>
        </p:txBody>
      </p:sp>
      <p:sp>
        <p:nvSpPr>
          <p:cNvPr id="4" name="Google Shape;192;p31">
            <a:extLst>
              <a:ext uri="{FF2B5EF4-FFF2-40B4-BE49-F238E27FC236}">
                <a16:creationId xmlns:a16="http://schemas.microsoft.com/office/drawing/2014/main" id="{3DD548FD-ECCC-1B4F-5141-8B85F6E3809B}"/>
              </a:ext>
            </a:extLst>
          </p:cNvPr>
          <p:cNvSpPr txBox="1">
            <a:spLocks/>
          </p:cNvSpPr>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dirty="0"/>
              <a:t>A little </a:t>
            </a:r>
            <a:r>
              <a:rPr lang="en-US" b="1" dirty="0">
                <a:uFill>
                  <a:noFill/>
                </a:uFill>
              </a:rPr>
              <a:t>Summary</a:t>
            </a:r>
            <a:r>
              <a:rPr lang="en-US" dirty="0">
                <a:uFill>
                  <a:noFill/>
                </a:uFill>
                <a:hlinkClick r:id="rId3">
                  <a:extLst>
                    <a:ext uri="{A12FA001-AC4F-418D-AE19-62706E023703}">
                      <ahyp:hlinkClr xmlns:ahyp="http://schemas.microsoft.com/office/drawing/2018/hyperlinkcolor" val="tx"/>
                    </a:ext>
                  </a:extLst>
                </a:hlinkClick>
              </a:rPr>
              <a:t> </a:t>
            </a:r>
            <a:r>
              <a:rPr lang="en-US" dirty="0"/>
              <a:t>of this dataset: </a:t>
            </a:r>
          </a:p>
          <a:p>
            <a:pPr indent="-304800">
              <a:lnSpc>
                <a:spcPct val="150000"/>
              </a:lnSpc>
              <a:spcBef>
                <a:spcPts val="1000"/>
              </a:spcBef>
              <a:buSzPts val="1200"/>
            </a:pPr>
            <a:r>
              <a:rPr lang="en-US" dirty="0"/>
              <a:t>Based on the application type, this is a loan for individual data.</a:t>
            </a:r>
          </a:p>
          <a:p>
            <a:pPr indent="-304800">
              <a:lnSpc>
                <a:spcPct val="150000"/>
              </a:lnSpc>
              <a:buSzPts val="1200"/>
            </a:pPr>
            <a:r>
              <a:rPr lang="en-US" dirty="0"/>
              <a:t>There are 75 features originally.</a:t>
            </a:r>
          </a:p>
          <a:p>
            <a:pPr indent="-304800">
              <a:lnSpc>
                <a:spcPct val="150000"/>
              </a:lnSpc>
              <a:buSzPts val="1200"/>
            </a:pPr>
            <a:r>
              <a:rPr lang="en-US" dirty="0"/>
              <a:t>17 empty features (100% null value).</a:t>
            </a:r>
          </a:p>
          <a:p>
            <a:pPr indent="-304800">
              <a:lnSpc>
                <a:spcPct val="150000"/>
              </a:lnSpc>
              <a:buSzPts val="1200"/>
            </a:pPr>
            <a:r>
              <a:rPr lang="en-US" dirty="0"/>
              <a:t>17 Target Leakage.</a:t>
            </a:r>
          </a:p>
          <a:p>
            <a:pPr indent="-304800">
              <a:lnSpc>
                <a:spcPct val="150000"/>
              </a:lnSpc>
              <a:buSzPts val="1200"/>
            </a:pPr>
            <a:r>
              <a:rPr lang="en-US" dirty="0"/>
              <a:t>Target comes from the loan status feature.</a:t>
            </a:r>
          </a:p>
          <a:p>
            <a:pPr indent="-304800">
              <a:lnSpc>
                <a:spcPct val="150000"/>
              </a:lnSpc>
              <a:buSzPts val="1200"/>
            </a:pPr>
            <a:r>
              <a:rPr lang="en-US" dirty="0"/>
              <a:t>20 features with null values (exclude the 100% empty).</a:t>
            </a:r>
          </a:p>
          <a:p>
            <a:pPr indent="-304800">
              <a:lnSpc>
                <a:spcPct val="150000"/>
              </a:lnSpc>
              <a:buSzPts val="1200"/>
            </a:pPr>
            <a:r>
              <a:rPr lang="en-US" dirty="0"/>
              <a:t>No duplicated rows based on </a:t>
            </a:r>
            <a:r>
              <a:rPr lang="en-US" dirty="0" err="1"/>
              <a:t>member_id</a:t>
            </a:r>
            <a:r>
              <a:rPr lang="en-US" dirty="0"/>
              <a:t>.</a:t>
            </a:r>
          </a:p>
          <a:p>
            <a:pPr indent="-304800">
              <a:lnSpc>
                <a:spcPct val="150000"/>
              </a:lnSpc>
              <a:buSzPts val="1200"/>
            </a:pPr>
            <a:r>
              <a:rPr lang="en-US" dirty="0"/>
              <a:t>21 numerical features (exclude index, id, and member id).</a:t>
            </a:r>
          </a:p>
          <a:p>
            <a:pPr indent="-304800">
              <a:lnSpc>
                <a:spcPct val="150000"/>
              </a:lnSpc>
              <a:buSzPts val="1200"/>
            </a:pPr>
            <a:r>
              <a:rPr lang="en-US" dirty="0"/>
              <a:t>17 categorical features.</a:t>
            </a:r>
          </a:p>
          <a:p>
            <a:pPr indent="-304800">
              <a:lnSpc>
                <a:spcPct val="150000"/>
              </a:lnSpc>
              <a:buSzPts val="1200"/>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CF5-3F0A-A029-7A4A-74B0F5047CEB}"/>
              </a:ext>
            </a:extLst>
          </p:cNvPr>
          <p:cNvSpPr>
            <a:spLocks noGrp="1"/>
          </p:cNvSpPr>
          <p:nvPr>
            <p:ph type="title"/>
          </p:nvPr>
        </p:nvSpPr>
        <p:spPr>
          <a:xfrm>
            <a:off x="311699" y="445025"/>
            <a:ext cx="8520600" cy="572700"/>
          </a:xfrm>
        </p:spPr>
        <p:txBody>
          <a:bodyPr/>
          <a:lstStyle/>
          <a:p>
            <a:r>
              <a:rPr lang="en-US" dirty="0">
                <a:solidFill>
                  <a:schemeClr val="accent1"/>
                </a:solidFill>
              </a:rPr>
              <a:t>Defining Target</a:t>
            </a:r>
            <a:endParaRPr lang="en-ID" dirty="0">
              <a:solidFill>
                <a:schemeClr val="accent1"/>
              </a:solidFill>
            </a:endParaRPr>
          </a:p>
        </p:txBody>
      </p:sp>
      <p:sp>
        <p:nvSpPr>
          <p:cNvPr id="3" name="Content Placeholder 2">
            <a:extLst>
              <a:ext uri="{FF2B5EF4-FFF2-40B4-BE49-F238E27FC236}">
                <a16:creationId xmlns:a16="http://schemas.microsoft.com/office/drawing/2014/main" id="{674FC000-E66D-10F6-9340-767FD7D76DE7}"/>
              </a:ext>
            </a:extLst>
          </p:cNvPr>
          <p:cNvSpPr>
            <a:spLocks noGrp="1"/>
          </p:cNvSpPr>
          <p:nvPr>
            <p:ph idx="1"/>
          </p:nvPr>
        </p:nvSpPr>
        <p:spPr>
          <a:xfrm>
            <a:off x="311698" y="1127051"/>
            <a:ext cx="8520601" cy="3912781"/>
          </a:xfrm>
        </p:spPr>
        <p:txBody>
          <a:bodyPr>
            <a:normAutofit/>
          </a:bodyPr>
          <a:lstStyle/>
          <a:p>
            <a:r>
              <a:rPr lang="en-US" sz="1600" dirty="0">
                <a:solidFill>
                  <a:schemeClr val="tx1"/>
                </a:solidFill>
              </a:rPr>
              <a:t>Took the target from the loan status feature:</a:t>
            </a:r>
          </a:p>
          <a:p>
            <a:endParaRPr lang="en-US" dirty="0"/>
          </a:p>
          <a:p>
            <a:pPr marL="114300" indent="0">
              <a:buNone/>
            </a:pPr>
            <a:endParaRPr lang="en-US" dirty="0"/>
          </a:p>
          <a:p>
            <a:endParaRPr lang="en-US" dirty="0"/>
          </a:p>
          <a:p>
            <a:endParaRPr lang="en-US" dirty="0"/>
          </a:p>
          <a:p>
            <a:endParaRPr lang="en-US" dirty="0"/>
          </a:p>
          <a:p>
            <a:pPr marL="0" indent="0">
              <a:buNone/>
            </a:pPr>
            <a:endParaRPr lang="en-US" sz="1050" dirty="0"/>
          </a:p>
          <a:p>
            <a:pPr marL="0" indent="0">
              <a:lnSpc>
                <a:spcPct val="150000"/>
              </a:lnSpc>
              <a:buNone/>
            </a:pPr>
            <a:endParaRPr lang="en-US" sz="1200" dirty="0"/>
          </a:p>
          <a:p>
            <a:pPr marL="0" indent="0" algn="just">
              <a:buNone/>
            </a:pPr>
            <a:r>
              <a:rPr lang="en-US" sz="1200" dirty="0">
                <a:solidFill>
                  <a:schemeClr val="tx1"/>
                </a:solidFill>
                <a:latin typeface="Calibri" panose="020F0502020204030204" pitchFamily="34" charset="0"/>
                <a:cs typeface="Calibri" panose="020F0502020204030204" pitchFamily="34" charset="0"/>
              </a:rPr>
              <a:t>- Define the target based on the </a:t>
            </a:r>
            <a:r>
              <a:rPr lang="en-US" sz="1200" b="1" dirty="0">
                <a:solidFill>
                  <a:schemeClr val="accent1"/>
                </a:solidFill>
                <a:latin typeface="Calibri" panose="020F0502020204030204" pitchFamily="34" charset="0"/>
                <a:cs typeface="Calibri" panose="020F0502020204030204" pitchFamily="34" charset="0"/>
              </a:rPr>
              <a:t>finished loan cycle</a:t>
            </a:r>
            <a:r>
              <a:rPr lang="en-US" sz="1200" b="1" dirty="0">
                <a:solidFill>
                  <a:schemeClr val="tx1"/>
                </a:solidFill>
                <a:latin typeface="Calibri" panose="020F0502020204030204" pitchFamily="34" charset="0"/>
                <a:cs typeface="Calibri" panose="020F0502020204030204" pitchFamily="34" charset="0"/>
              </a:rPr>
              <a:t> </a:t>
            </a:r>
            <a:r>
              <a:rPr lang="en-US" sz="1200" dirty="0">
                <a:solidFill>
                  <a:schemeClr val="tx1"/>
                </a:solidFill>
                <a:latin typeface="Calibri" panose="020F0502020204030204" pitchFamily="34" charset="0"/>
                <a:cs typeface="Calibri" panose="020F0502020204030204" pitchFamily="34" charset="0"/>
              </a:rPr>
              <a:t>to make sure that the loan is fully paid to the investor or defaulted. Remove values such as: current, in grace period, and late(16-30 days) because we don’t know whether the borrower could fully pay the loan in the end. Late(31-120 days) is also considered a high-risk loan.</a:t>
            </a:r>
          </a:p>
          <a:p>
            <a:pPr marL="171450" indent="-171450">
              <a:buFontTx/>
              <a:buChar char="-"/>
            </a:pPr>
            <a:endParaRPr lang="en-US" sz="1200" dirty="0">
              <a:solidFill>
                <a:schemeClr val="tx1"/>
              </a:solidFill>
              <a:latin typeface="Calibri" panose="020F0502020204030204" pitchFamily="34" charset="0"/>
              <a:cs typeface="Calibri" panose="020F0502020204030204" pitchFamily="34" charset="0"/>
            </a:endParaRPr>
          </a:p>
          <a:p>
            <a:pPr marL="0" indent="0">
              <a:buNone/>
            </a:pPr>
            <a:r>
              <a:rPr lang="en-US" sz="1200" dirty="0">
                <a:solidFill>
                  <a:schemeClr val="tx1"/>
                </a:solidFill>
                <a:latin typeface="Calibri" panose="020F0502020204030204" pitchFamily="34" charset="0"/>
                <a:cs typeface="Calibri" panose="020F0502020204030204" pitchFamily="34" charset="0"/>
              </a:rPr>
              <a:t>- There are 9 statuses and split into 2 categories, low and high risk:</a:t>
            </a:r>
            <a:endParaRPr lang="en-US" sz="1500" b="1" dirty="0">
              <a:solidFill>
                <a:schemeClr val="tx1"/>
              </a:solidFill>
            </a:endParaRPr>
          </a:p>
          <a:p>
            <a:pPr marL="0" indent="0">
              <a:buNone/>
            </a:pPr>
            <a:r>
              <a:rPr lang="en-US" sz="1500" dirty="0">
                <a:solidFill>
                  <a:schemeClr val="tx1"/>
                </a:solidFill>
                <a:latin typeface="Calibri" panose="020F0502020204030204" pitchFamily="34" charset="0"/>
                <a:cs typeface="Calibri" panose="020F0502020204030204" pitchFamily="34" charset="0"/>
              </a:rPr>
              <a:t>Low (risk) </a:t>
            </a:r>
            <a:r>
              <a:rPr lang="en-US" sz="1050" dirty="0">
                <a:solidFill>
                  <a:schemeClr val="tx1"/>
                </a:solidFill>
                <a:latin typeface="Calibri" panose="020F0502020204030204" pitchFamily="34" charset="0"/>
                <a:cs typeface="Calibri" panose="020F0502020204030204" pitchFamily="34" charset="0"/>
              </a:rPr>
              <a:t>: Fully Paid, Does not meet the credit policy. Status: Fully Paid</a:t>
            </a:r>
          </a:p>
          <a:p>
            <a:pPr marL="0" indent="0">
              <a:buNone/>
            </a:pPr>
            <a:r>
              <a:rPr lang="en-US" sz="1500" dirty="0">
                <a:solidFill>
                  <a:schemeClr val="tx1"/>
                </a:solidFill>
                <a:latin typeface="Calibri" panose="020F0502020204030204" pitchFamily="34" charset="0"/>
                <a:cs typeface="Calibri" panose="020F0502020204030204" pitchFamily="34" charset="0"/>
              </a:rPr>
              <a:t>High (risk) </a:t>
            </a:r>
            <a:r>
              <a:rPr lang="en-US" sz="1050" dirty="0">
                <a:solidFill>
                  <a:schemeClr val="accent1"/>
                </a:solidFill>
                <a:latin typeface="Calibri" panose="020F0502020204030204" pitchFamily="34" charset="0"/>
                <a:cs typeface="Calibri" panose="020F0502020204030204" pitchFamily="34" charset="0"/>
              </a:rPr>
              <a:t>: </a:t>
            </a:r>
            <a:r>
              <a:rPr lang="en-US" sz="1050" dirty="0">
                <a:solidFill>
                  <a:schemeClr val="tx1"/>
                </a:solidFill>
                <a:latin typeface="Calibri" panose="020F0502020204030204" pitchFamily="34" charset="0"/>
                <a:cs typeface="Calibri" panose="020F0502020204030204" pitchFamily="34" charset="0"/>
              </a:rPr>
              <a:t>charged off, late(31-120 days), default, Does not meet the credit policy. Status: Charged Off</a:t>
            </a:r>
          </a:p>
        </p:txBody>
      </p:sp>
      <p:pic>
        <p:nvPicPr>
          <p:cNvPr id="5" name="Picture 4">
            <a:extLst>
              <a:ext uri="{FF2B5EF4-FFF2-40B4-BE49-F238E27FC236}">
                <a16:creationId xmlns:a16="http://schemas.microsoft.com/office/drawing/2014/main" id="{BD072B70-C453-4DD1-D6BE-EC398EBED6EA}"/>
              </a:ext>
            </a:extLst>
          </p:cNvPr>
          <p:cNvPicPr>
            <a:picLocks noChangeAspect="1"/>
          </p:cNvPicPr>
          <p:nvPr/>
        </p:nvPicPr>
        <p:blipFill>
          <a:blip r:embed="rId2"/>
          <a:stretch>
            <a:fillRect/>
          </a:stretch>
        </p:blipFill>
        <p:spPr>
          <a:xfrm>
            <a:off x="555053" y="1546040"/>
            <a:ext cx="3138347" cy="1405230"/>
          </a:xfrm>
          <a:prstGeom prst="rect">
            <a:avLst/>
          </a:prstGeom>
        </p:spPr>
      </p:pic>
      <p:pic>
        <p:nvPicPr>
          <p:cNvPr id="7" name="Picture 6">
            <a:extLst>
              <a:ext uri="{FF2B5EF4-FFF2-40B4-BE49-F238E27FC236}">
                <a16:creationId xmlns:a16="http://schemas.microsoft.com/office/drawing/2014/main" id="{72CE97B8-A22E-19E5-E37C-2DD4AA998C20}"/>
              </a:ext>
            </a:extLst>
          </p:cNvPr>
          <p:cNvPicPr>
            <a:picLocks noChangeAspect="1"/>
          </p:cNvPicPr>
          <p:nvPr/>
        </p:nvPicPr>
        <p:blipFill>
          <a:blip r:embed="rId3"/>
          <a:stretch>
            <a:fillRect/>
          </a:stretch>
        </p:blipFill>
        <p:spPr>
          <a:xfrm>
            <a:off x="4571998" y="1698586"/>
            <a:ext cx="3836194" cy="1100138"/>
          </a:xfrm>
          <a:prstGeom prst="rect">
            <a:avLst/>
          </a:prstGeom>
        </p:spPr>
      </p:pic>
    </p:spTree>
    <p:extLst>
      <p:ext uri="{BB962C8B-B14F-4D97-AF65-F5344CB8AC3E}">
        <p14:creationId xmlns:p14="http://schemas.microsoft.com/office/powerpoint/2010/main" val="34957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CE61-595A-5EBD-867F-C22782404A85}"/>
              </a:ext>
            </a:extLst>
          </p:cNvPr>
          <p:cNvSpPr>
            <a:spLocks noGrp="1"/>
          </p:cNvSpPr>
          <p:nvPr>
            <p:ph type="title"/>
          </p:nvPr>
        </p:nvSpPr>
        <p:spPr>
          <a:xfrm>
            <a:off x="628650" y="148110"/>
            <a:ext cx="7886700" cy="994172"/>
          </a:xfrm>
        </p:spPr>
        <p:txBody>
          <a:bodyPr/>
          <a:lstStyle/>
          <a:p>
            <a:r>
              <a:rPr lang="en-US" dirty="0">
                <a:solidFill>
                  <a:schemeClr val="accent1"/>
                </a:solidFill>
              </a:rPr>
              <a:t>Target Leakage</a:t>
            </a:r>
            <a:endParaRPr lang="en-ID" dirty="0">
              <a:solidFill>
                <a:schemeClr val="accent1"/>
              </a:solidFill>
            </a:endParaRPr>
          </a:p>
        </p:txBody>
      </p:sp>
      <p:sp>
        <p:nvSpPr>
          <p:cNvPr id="3" name="Content Placeholder 2">
            <a:extLst>
              <a:ext uri="{FF2B5EF4-FFF2-40B4-BE49-F238E27FC236}">
                <a16:creationId xmlns:a16="http://schemas.microsoft.com/office/drawing/2014/main" id="{EF058DD2-C06B-F0AD-3AC7-C43396FAA1A9}"/>
              </a:ext>
            </a:extLst>
          </p:cNvPr>
          <p:cNvSpPr>
            <a:spLocks noGrp="1"/>
          </p:cNvSpPr>
          <p:nvPr>
            <p:ph idx="1"/>
          </p:nvPr>
        </p:nvSpPr>
        <p:spPr>
          <a:xfrm>
            <a:off x="781464" y="714627"/>
            <a:ext cx="7886700" cy="788688"/>
          </a:xfrm>
        </p:spPr>
        <p:txBody>
          <a:bodyPr>
            <a:normAutofit fontScale="62500" lnSpcReduction="20000"/>
          </a:bodyPr>
          <a:lstStyle/>
          <a:p>
            <a:pPr marL="0" indent="0">
              <a:lnSpc>
                <a:spcPct val="170000"/>
              </a:lnSpc>
              <a:buNone/>
            </a:pPr>
            <a:r>
              <a:rPr lang="en-US" sz="1600" dirty="0">
                <a:solidFill>
                  <a:schemeClr val="accent6"/>
                </a:solidFill>
              </a:rPr>
              <a:t>Some features </a:t>
            </a:r>
            <a:r>
              <a:rPr lang="en-US" sz="1600" b="1" dirty="0">
                <a:solidFill>
                  <a:schemeClr val="accent1"/>
                </a:solidFill>
              </a:rPr>
              <a:t>will not exist </a:t>
            </a:r>
            <a:r>
              <a:rPr lang="en-US" sz="1600" dirty="0">
                <a:solidFill>
                  <a:schemeClr val="accent6"/>
                </a:solidFill>
              </a:rPr>
              <a:t>until the customer starts the loan. These features are called target leakage.</a:t>
            </a:r>
          </a:p>
          <a:p>
            <a:pPr marL="0" indent="0">
              <a:lnSpc>
                <a:spcPct val="170000"/>
              </a:lnSpc>
              <a:buNone/>
            </a:pPr>
            <a:r>
              <a:rPr lang="en-US" sz="1600" dirty="0">
                <a:solidFill>
                  <a:schemeClr val="accent6"/>
                </a:solidFill>
              </a:rPr>
              <a:t>To prevent target leakage, any variable updated or created after the target value is realized should be excluded.</a:t>
            </a:r>
          </a:p>
          <a:p>
            <a:pPr marL="0" indent="0">
              <a:buNone/>
            </a:pPr>
            <a:endParaRPr lang="en-US" sz="2200" dirty="0">
              <a:solidFill>
                <a:schemeClr val="accent6"/>
              </a:solidFill>
            </a:endParaRPr>
          </a:p>
          <a:p>
            <a:pPr marL="0" indent="0">
              <a:buNone/>
            </a:pPr>
            <a:endParaRPr lang="en-US" dirty="0"/>
          </a:p>
          <a:p>
            <a:pPr marL="0" indent="0">
              <a:buNone/>
            </a:pPr>
            <a:endParaRPr lang="en-US" dirty="0"/>
          </a:p>
          <a:p>
            <a:pPr marL="0" indent="0">
              <a:buNone/>
            </a:pPr>
            <a:endParaRPr lang="en-ID" dirty="0"/>
          </a:p>
        </p:txBody>
      </p:sp>
      <p:pic>
        <p:nvPicPr>
          <p:cNvPr id="5" name="Picture 4">
            <a:extLst>
              <a:ext uri="{FF2B5EF4-FFF2-40B4-BE49-F238E27FC236}">
                <a16:creationId xmlns:a16="http://schemas.microsoft.com/office/drawing/2014/main" id="{DFA814C9-AAF1-5BE3-7C4B-CB2F8952476C}"/>
              </a:ext>
            </a:extLst>
          </p:cNvPr>
          <p:cNvPicPr>
            <a:picLocks noChangeAspect="1"/>
          </p:cNvPicPr>
          <p:nvPr/>
        </p:nvPicPr>
        <p:blipFill>
          <a:blip r:embed="rId2"/>
          <a:stretch>
            <a:fillRect/>
          </a:stretch>
        </p:blipFill>
        <p:spPr>
          <a:xfrm>
            <a:off x="781465" y="1455058"/>
            <a:ext cx="7581071" cy="648085"/>
          </a:xfrm>
          <a:prstGeom prst="rect">
            <a:avLst/>
          </a:prstGeom>
        </p:spPr>
      </p:pic>
      <p:sp>
        <p:nvSpPr>
          <p:cNvPr id="4" name="TextBox 3">
            <a:extLst>
              <a:ext uri="{FF2B5EF4-FFF2-40B4-BE49-F238E27FC236}">
                <a16:creationId xmlns:a16="http://schemas.microsoft.com/office/drawing/2014/main" id="{D5C25460-1ADC-59EA-A3DB-EE54A08CA377}"/>
              </a:ext>
            </a:extLst>
          </p:cNvPr>
          <p:cNvSpPr txBox="1"/>
          <p:nvPr/>
        </p:nvSpPr>
        <p:spPr>
          <a:xfrm>
            <a:off x="781464" y="2386214"/>
            <a:ext cx="7581072" cy="2609176"/>
          </a:xfrm>
          <a:prstGeom prst="rect">
            <a:avLst/>
          </a:prstGeom>
          <a:solidFill>
            <a:schemeClr val="bg2">
              <a:lumMod val="20000"/>
              <a:lumOff val="80000"/>
            </a:schemeClr>
          </a:solidFill>
        </p:spPr>
        <p:txBody>
          <a:bodyPr wrap="square" rtlCol="0">
            <a:spAutoFit/>
          </a:bodyPr>
          <a:lstStyle/>
          <a:p>
            <a:r>
              <a:rPr lang="en-US" sz="1050" dirty="0"/>
              <a:t>Terminologies:</a:t>
            </a:r>
          </a:p>
          <a:p>
            <a:r>
              <a:rPr lang="en-US" sz="1050" dirty="0"/>
              <a:t>- </a:t>
            </a:r>
            <a:r>
              <a:rPr lang="en-US" sz="1050" b="1" dirty="0" err="1"/>
              <a:t>out_prncp</a:t>
            </a:r>
            <a:r>
              <a:rPr lang="en-US" sz="1050" b="1" dirty="0"/>
              <a:t> and </a:t>
            </a:r>
            <a:r>
              <a:rPr lang="en-US" sz="1050" b="1" dirty="0" err="1"/>
              <a:t>out_prncp_inv</a:t>
            </a:r>
            <a:r>
              <a:rPr lang="en-US" sz="1050" dirty="0"/>
              <a:t>: </a:t>
            </a:r>
            <a:r>
              <a:rPr lang="en-US" sz="1275" dirty="0"/>
              <a:t>Principal means the initial size of the loan or amount still owed on a loan. </a:t>
            </a:r>
          </a:p>
          <a:p>
            <a:r>
              <a:rPr lang="en-US" sz="1050" dirty="0"/>
              <a:t>- </a:t>
            </a:r>
            <a:r>
              <a:rPr lang="en-US" sz="1050" b="1" dirty="0" err="1"/>
              <a:t>total_pymnt</a:t>
            </a:r>
            <a:r>
              <a:rPr lang="en-US" sz="1050" b="1" dirty="0"/>
              <a:t> and </a:t>
            </a:r>
            <a:r>
              <a:rPr lang="en-US" sz="1050" b="1" dirty="0" err="1"/>
              <a:t>total_pymnt_inv</a:t>
            </a:r>
            <a:r>
              <a:rPr lang="en-US" sz="1050" dirty="0"/>
              <a:t>: </a:t>
            </a:r>
            <a:r>
              <a:rPr lang="en-US" sz="1275" dirty="0"/>
              <a:t>How much payment the borrower already paid.</a:t>
            </a:r>
          </a:p>
          <a:p>
            <a:r>
              <a:rPr lang="en-US" sz="1050" dirty="0"/>
              <a:t>- </a:t>
            </a:r>
            <a:r>
              <a:rPr lang="en-US" sz="1050" b="1" dirty="0" err="1"/>
              <a:t>total_rec_prncp</a:t>
            </a:r>
            <a:r>
              <a:rPr lang="en-US" sz="1050" b="1" dirty="0"/>
              <a:t>, </a:t>
            </a:r>
            <a:r>
              <a:rPr lang="en-US" sz="1050" b="1" dirty="0" err="1"/>
              <a:t>total_rec_int</a:t>
            </a:r>
            <a:r>
              <a:rPr lang="en-US" sz="1050" b="1" dirty="0"/>
              <a:t>, </a:t>
            </a:r>
            <a:r>
              <a:rPr lang="en-US" sz="1050" b="1" dirty="0" err="1"/>
              <a:t>total_rec_late_fee</a:t>
            </a:r>
            <a:r>
              <a:rPr lang="en-US" sz="1050" dirty="0"/>
              <a:t>: </a:t>
            </a:r>
            <a:r>
              <a:rPr lang="en-US" sz="1275" dirty="0"/>
              <a:t>Payment received to recorded date (principal, interest, late fee).</a:t>
            </a:r>
          </a:p>
          <a:p>
            <a:r>
              <a:rPr lang="en-ID" sz="1050" dirty="0"/>
              <a:t>- </a:t>
            </a:r>
            <a:r>
              <a:rPr lang="en-ID" sz="1050" b="1" dirty="0"/>
              <a:t>recoveries, </a:t>
            </a:r>
            <a:r>
              <a:rPr lang="en-ID" sz="1050" b="1" dirty="0" err="1"/>
              <a:t>collection_recovery_fee</a:t>
            </a:r>
            <a:r>
              <a:rPr lang="en-ID" sz="1050" dirty="0"/>
              <a:t>: </a:t>
            </a:r>
            <a:r>
              <a:rPr lang="en-ID" sz="1275" dirty="0"/>
              <a:t>Recovery is the amount of money collected from a loan that continues to go unpaid.</a:t>
            </a:r>
          </a:p>
          <a:p>
            <a:r>
              <a:rPr lang="en-ID" sz="1050" dirty="0"/>
              <a:t>- </a:t>
            </a:r>
            <a:r>
              <a:rPr lang="en-ID" sz="1050" b="1" dirty="0" err="1"/>
              <a:t>last_pymnt_d</a:t>
            </a:r>
            <a:r>
              <a:rPr lang="en-ID" sz="1050" b="1" dirty="0"/>
              <a:t>, </a:t>
            </a:r>
            <a:r>
              <a:rPr lang="en-ID" sz="1050" b="1" dirty="0" err="1"/>
              <a:t>last_pymnt_amnt</a:t>
            </a:r>
            <a:r>
              <a:rPr lang="en-ID" sz="1050" b="1" dirty="0"/>
              <a:t>, </a:t>
            </a:r>
            <a:r>
              <a:rPr lang="en-ID" sz="1050" b="1" dirty="0" err="1"/>
              <a:t>next_pymnt_d</a:t>
            </a:r>
            <a:r>
              <a:rPr lang="en-ID" sz="1050" b="1" dirty="0"/>
              <a:t>, </a:t>
            </a:r>
            <a:r>
              <a:rPr lang="en-ID" sz="1050" b="1" dirty="0" err="1"/>
              <a:t>last_credit_pull_d</a:t>
            </a:r>
            <a:r>
              <a:rPr lang="en-ID" sz="1050" dirty="0"/>
              <a:t>: </a:t>
            </a:r>
            <a:r>
              <a:rPr lang="en-ID" sz="1280" dirty="0"/>
              <a:t>Date when the borrower pay.</a:t>
            </a:r>
          </a:p>
          <a:p>
            <a:r>
              <a:rPr lang="en-ID" sz="1050" dirty="0"/>
              <a:t>- </a:t>
            </a:r>
            <a:r>
              <a:rPr lang="en-ID" sz="1050" b="1" dirty="0" err="1"/>
              <a:t>funded_amnt</a:t>
            </a:r>
            <a:r>
              <a:rPr lang="en-ID" sz="1050" b="1" dirty="0"/>
              <a:t>, </a:t>
            </a:r>
            <a:r>
              <a:rPr lang="en-ID" sz="1050" b="1" dirty="0" err="1"/>
              <a:t>funded_amnt_inv</a:t>
            </a:r>
            <a:r>
              <a:rPr lang="en-ID" sz="1050" dirty="0"/>
              <a:t>: </a:t>
            </a:r>
            <a:r>
              <a:rPr lang="en-ID" sz="1280" dirty="0"/>
              <a:t>The</a:t>
            </a:r>
            <a:r>
              <a:rPr lang="en-ID" sz="1050" dirty="0"/>
              <a:t> </a:t>
            </a:r>
            <a:r>
              <a:rPr lang="en-ID" sz="1275" dirty="0"/>
              <a:t>amount of loan funded by the investor.</a:t>
            </a:r>
          </a:p>
          <a:p>
            <a:r>
              <a:rPr lang="en-ID" sz="1050" dirty="0"/>
              <a:t>- </a:t>
            </a:r>
            <a:r>
              <a:rPr lang="en-ID" sz="1050" b="1" dirty="0" err="1"/>
              <a:t>pymnt_plan</a:t>
            </a:r>
            <a:r>
              <a:rPr lang="en-ID" sz="1050" dirty="0"/>
              <a:t>: </a:t>
            </a:r>
            <a:r>
              <a:rPr lang="en-ID" sz="1275" dirty="0"/>
              <a:t>Paying off any outstanding debt by means of consolidation into an organized payment schedule.</a:t>
            </a:r>
          </a:p>
          <a:p>
            <a:r>
              <a:rPr lang="en-ID" sz="1275" dirty="0"/>
              <a:t>- </a:t>
            </a:r>
            <a:r>
              <a:rPr lang="en-ID" sz="1050" b="1" dirty="0" err="1"/>
              <a:t>issue_d</a:t>
            </a:r>
            <a:r>
              <a:rPr lang="en-ID" sz="1050" b="1" dirty="0"/>
              <a:t> </a:t>
            </a:r>
            <a:r>
              <a:rPr lang="en-ID" sz="1275" dirty="0"/>
              <a:t>/ issue date is also a target leakage but will be removed later since it will be used in feature engineering.</a:t>
            </a:r>
          </a:p>
        </p:txBody>
      </p:sp>
    </p:spTree>
    <p:extLst>
      <p:ext uri="{BB962C8B-B14F-4D97-AF65-F5344CB8AC3E}">
        <p14:creationId xmlns:p14="http://schemas.microsoft.com/office/powerpoint/2010/main" val="320936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98" name="Google Shape;198;p32"/>
          <p:cNvSpPr txBox="1">
            <a:spLocks noGrp="1"/>
          </p:cNvSpPr>
          <p:nvPr>
            <p:ph type="ctrTitle" idx="2"/>
          </p:nvPr>
        </p:nvSpPr>
        <p:spPr>
          <a:xfrm>
            <a:off x="2310350" y="1638813"/>
            <a:ext cx="2150400" cy="7115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1" name="Google Shape;201;p32"/>
          <p:cNvSpPr txBox="1">
            <a:spLocks noGrp="1"/>
          </p:cNvSpPr>
          <p:nvPr>
            <p:ph type="ctrTitle" idx="4"/>
          </p:nvPr>
        </p:nvSpPr>
        <p:spPr>
          <a:xfrm>
            <a:off x="6275650" y="172032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4" name="Google Shape;204;p32"/>
          <p:cNvSpPr txBox="1">
            <a:spLocks noGrp="1"/>
          </p:cNvSpPr>
          <p:nvPr>
            <p:ph type="ctrTitle" idx="7"/>
          </p:nvPr>
        </p:nvSpPr>
        <p:spPr>
          <a:xfrm>
            <a:off x="2310350" y="3239300"/>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a:t>
            </a:r>
            <a:endParaRPr dirty="0"/>
          </a:p>
        </p:txBody>
      </p:sp>
      <p:sp>
        <p:nvSpPr>
          <p:cNvPr id="205" name="Google Shape;205;p32"/>
          <p:cNvSpPr txBox="1">
            <a:spLocks noGrp="1"/>
          </p:cNvSpPr>
          <p:nvPr>
            <p:ph type="title" idx="8"/>
          </p:nvPr>
        </p:nvSpPr>
        <p:spPr>
          <a:xfrm>
            <a:off x="81695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07" name="Google Shape;207;p32"/>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Consulting</a:t>
            </a:r>
            <a:endParaRP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09" name="Google Shape;209;p32"/>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 you could describe the topic of the section</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5717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Exploratory Data Analysis</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3BA3"/>
                </a:solidFill>
              </a:rPr>
              <a:t>Exploratory</a:t>
            </a:r>
            <a:r>
              <a:rPr lang="en" dirty="0"/>
              <a:t> Data Analysis</a:t>
            </a:r>
            <a:endParaRPr dirty="0"/>
          </a:p>
        </p:txBody>
      </p:sp>
      <p:pic>
        <p:nvPicPr>
          <p:cNvPr id="6" name="Picture 5">
            <a:extLst>
              <a:ext uri="{FF2B5EF4-FFF2-40B4-BE49-F238E27FC236}">
                <a16:creationId xmlns:a16="http://schemas.microsoft.com/office/drawing/2014/main" id="{7BFFAC75-12DE-5A85-340F-6D972AE24F9D}"/>
              </a:ext>
            </a:extLst>
          </p:cNvPr>
          <p:cNvPicPr>
            <a:picLocks noChangeAspect="1"/>
          </p:cNvPicPr>
          <p:nvPr/>
        </p:nvPicPr>
        <p:blipFill>
          <a:blip r:embed="rId3"/>
          <a:stretch>
            <a:fillRect/>
          </a:stretch>
        </p:blipFill>
        <p:spPr>
          <a:xfrm>
            <a:off x="1146923" y="1744603"/>
            <a:ext cx="2527455" cy="599606"/>
          </a:xfrm>
          <a:prstGeom prst="rect">
            <a:avLst/>
          </a:prstGeom>
        </p:spPr>
      </p:pic>
      <p:pic>
        <p:nvPicPr>
          <p:cNvPr id="7" name="Picture 6">
            <a:extLst>
              <a:ext uri="{FF2B5EF4-FFF2-40B4-BE49-F238E27FC236}">
                <a16:creationId xmlns:a16="http://schemas.microsoft.com/office/drawing/2014/main" id="{C591F7A1-E5D3-F980-5E8F-CDEAB580A33F}"/>
              </a:ext>
            </a:extLst>
          </p:cNvPr>
          <p:cNvPicPr>
            <a:picLocks noChangeAspect="1"/>
          </p:cNvPicPr>
          <p:nvPr/>
        </p:nvPicPr>
        <p:blipFill>
          <a:blip r:embed="rId4"/>
          <a:stretch>
            <a:fillRect/>
          </a:stretch>
        </p:blipFill>
        <p:spPr>
          <a:xfrm>
            <a:off x="1146923" y="2799291"/>
            <a:ext cx="2825677" cy="423359"/>
          </a:xfrm>
          <a:prstGeom prst="rect">
            <a:avLst/>
          </a:prstGeom>
        </p:spPr>
      </p:pic>
      <p:pic>
        <p:nvPicPr>
          <p:cNvPr id="8" name="Picture 7">
            <a:extLst>
              <a:ext uri="{FF2B5EF4-FFF2-40B4-BE49-F238E27FC236}">
                <a16:creationId xmlns:a16="http://schemas.microsoft.com/office/drawing/2014/main" id="{5C0F9795-9E33-EAC8-1C4F-10BB92C46D3E}"/>
              </a:ext>
            </a:extLst>
          </p:cNvPr>
          <p:cNvPicPr>
            <a:picLocks noChangeAspect="1"/>
          </p:cNvPicPr>
          <p:nvPr/>
        </p:nvPicPr>
        <p:blipFill>
          <a:blip r:embed="rId5"/>
          <a:stretch>
            <a:fillRect/>
          </a:stretch>
        </p:blipFill>
        <p:spPr>
          <a:xfrm>
            <a:off x="4696175" y="1700092"/>
            <a:ext cx="2171700" cy="2621756"/>
          </a:xfrm>
          <a:prstGeom prst="rect">
            <a:avLst/>
          </a:prstGeom>
        </p:spPr>
      </p:pic>
      <p:pic>
        <p:nvPicPr>
          <p:cNvPr id="9" name="Picture 8">
            <a:extLst>
              <a:ext uri="{FF2B5EF4-FFF2-40B4-BE49-F238E27FC236}">
                <a16:creationId xmlns:a16="http://schemas.microsoft.com/office/drawing/2014/main" id="{D2393C94-D200-D02B-CEF8-C0A6D2688F99}"/>
              </a:ext>
            </a:extLst>
          </p:cNvPr>
          <p:cNvPicPr>
            <a:picLocks noChangeAspect="1"/>
          </p:cNvPicPr>
          <p:nvPr/>
        </p:nvPicPr>
        <p:blipFill>
          <a:blip r:embed="rId6"/>
          <a:stretch>
            <a:fillRect/>
          </a:stretch>
        </p:blipFill>
        <p:spPr>
          <a:xfrm>
            <a:off x="1146923" y="4192930"/>
            <a:ext cx="2596662" cy="505545"/>
          </a:xfrm>
          <a:prstGeom prst="rect">
            <a:avLst/>
          </a:prstGeom>
        </p:spPr>
      </p:pic>
      <p:sp>
        <p:nvSpPr>
          <p:cNvPr id="10" name="TextBox 9">
            <a:extLst>
              <a:ext uri="{FF2B5EF4-FFF2-40B4-BE49-F238E27FC236}">
                <a16:creationId xmlns:a16="http://schemas.microsoft.com/office/drawing/2014/main" id="{507D7E40-B49E-0FE5-2432-713CF88B77D4}"/>
              </a:ext>
            </a:extLst>
          </p:cNvPr>
          <p:cNvSpPr txBox="1"/>
          <p:nvPr/>
        </p:nvSpPr>
        <p:spPr>
          <a:xfrm>
            <a:off x="4696175" y="1361321"/>
            <a:ext cx="2032616" cy="253916"/>
          </a:xfrm>
          <a:prstGeom prst="rect">
            <a:avLst/>
          </a:prstGeom>
          <a:noFill/>
        </p:spPr>
        <p:txBody>
          <a:bodyPr wrap="square" rtlCol="0">
            <a:spAutoFit/>
          </a:bodyPr>
          <a:lstStyle/>
          <a:p>
            <a:pPr algn="ctr"/>
            <a:r>
              <a:rPr lang="en-US" sz="1050" dirty="0">
                <a:latin typeface="Calibri" panose="020F0502020204030204" pitchFamily="34" charset="0"/>
                <a:cs typeface="Calibri" panose="020F0502020204030204" pitchFamily="34" charset="0"/>
              </a:rPr>
              <a:t>Features with null values</a:t>
            </a:r>
            <a:endParaRPr lang="en-ID" sz="1050" dirty="0">
              <a:latin typeface="Calibri" panose="020F0502020204030204" pitchFamily="34" charset="0"/>
              <a:cs typeface="Calibri" panose="020F0502020204030204" pitchFamily="34" charset="0"/>
            </a:endParaRPr>
          </a:p>
        </p:txBody>
      </p:sp>
      <p:sp>
        <p:nvSpPr>
          <p:cNvPr id="11" name="Content Placeholder 2">
            <a:extLst>
              <a:ext uri="{FF2B5EF4-FFF2-40B4-BE49-F238E27FC236}">
                <a16:creationId xmlns:a16="http://schemas.microsoft.com/office/drawing/2014/main" id="{2188AEFD-D299-FB90-60C3-D7A0D7B6495B}"/>
              </a:ext>
            </a:extLst>
          </p:cNvPr>
          <p:cNvSpPr txBox="1">
            <a:spLocks/>
          </p:cNvSpPr>
          <p:nvPr/>
        </p:nvSpPr>
        <p:spPr>
          <a:xfrm>
            <a:off x="957568" y="1269612"/>
            <a:ext cx="3376820" cy="373595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Tx/>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 Checking Duplicate</a:t>
            </a:r>
          </a:p>
          <a:p>
            <a:pPr>
              <a:buClrTx/>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 Checking Null Values</a:t>
            </a:r>
          </a:p>
          <a:p>
            <a:pPr>
              <a:buClrTx/>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a:buClrTx/>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 Splitting data into numerical and categorical values</a:t>
            </a:r>
          </a:p>
          <a:p>
            <a:pPr marL="285750" indent="-285750">
              <a:buClrTx/>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sz="1600" dirty="0"/>
          </a:p>
        </p:txBody>
      </p:sp>
    </p:spTree>
    <p:extLst>
      <p:ext uri="{BB962C8B-B14F-4D97-AF65-F5344CB8AC3E}">
        <p14:creationId xmlns:p14="http://schemas.microsoft.com/office/powerpoint/2010/main" val="310607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8E9-DC4A-3D29-F849-01C9DC6F4F1B}"/>
              </a:ext>
            </a:extLst>
          </p:cNvPr>
          <p:cNvSpPr>
            <a:spLocks noGrp="1"/>
          </p:cNvSpPr>
          <p:nvPr>
            <p:ph type="title"/>
          </p:nvPr>
        </p:nvSpPr>
        <p:spPr>
          <a:xfrm>
            <a:off x="103157" y="425366"/>
            <a:ext cx="2780472" cy="994172"/>
          </a:xfrm>
        </p:spPr>
        <p:txBody>
          <a:bodyPr>
            <a:normAutofit fontScale="90000"/>
          </a:bodyPr>
          <a:lstStyle/>
          <a:p>
            <a:r>
              <a:rPr lang="en-US" dirty="0">
                <a:solidFill>
                  <a:srgbClr val="003BA3"/>
                </a:solidFill>
              </a:rPr>
              <a:t>Exploratory </a:t>
            </a:r>
            <a:br>
              <a:rPr lang="en-US" dirty="0">
                <a:solidFill>
                  <a:srgbClr val="003BA3"/>
                </a:solidFill>
              </a:rPr>
            </a:br>
            <a:r>
              <a:rPr lang="en-US" dirty="0">
                <a:solidFill>
                  <a:srgbClr val="003BA3"/>
                </a:solidFill>
              </a:rPr>
              <a:t>Data Analysis </a:t>
            </a:r>
            <a:r>
              <a:rPr lang="en-US" sz="1200" dirty="0">
                <a:solidFill>
                  <a:srgbClr val="003BA3"/>
                </a:solidFill>
              </a:rPr>
              <a:t>(numerical)</a:t>
            </a:r>
            <a:endParaRPr lang="en-ID" dirty="0">
              <a:solidFill>
                <a:srgbClr val="003BA3"/>
              </a:solidFill>
            </a:endParaRPr>
          </a:p>
        </p:txBody>
      </p:sp>
      <p:sp>
        <p:nvSpPr>
          <p:cNvPr id="3" name="Content Placeholder 2">
            <a:extLst>
              <a:ext uri="{FF2B5EF4-FFF2-40B4-BE49-F238E27FC236}">
                <a16:creationId xmlns:a16="http://schemas.microsoft.com/office/drawing/2014/main" id="{23633476-C615-85B2-B37E-E4C45738C044}"/>
              </a:ext>
            </a:extLst>
          </p:cNvPr>
          <p:cNvSpPr>
            <a:spLocks noGrp="1"/>
          </p:cNvSpPr>
          <p:nvPr>
            <p:ph idx="1"/>
          </p:nvPr>
        </p:nvSpPr>
        <p:spPr>
          <a:xfrm>
            <a:off x="241025" y="1656780"/>
            <a:ext cx="2343150" cy="837943"/>
          </a:xfrm>
        </p:spPr>
        <p:txBody>
          <a:bodyPr/>
          <a:lstStyle/>
          <a:p>
            <a:pPr>
              <a:buClr>
                <a:schemeClr val="tx1"/>
              </a:buClr>
            </a:pPr>
            <a:r>
              <a:rPr lang="en-US" sz="1500" dirty="0">
                <a:solidFill>
                  <a:schemeClr val="tx1"/>
                </a:solidFill>
              </a:rPr>
              <a:t>Statistical Descriptive</a:t>
            </a:r>
          </a:p>
          <a:p>
            <a:pPr marL="0" indent="0">
              <a:buNone/>
            </a:pPr>
            <a:endParaRPr lang="en-ID" dirty="0"/>
          </a:p>
        </p:txBody>
      </p:sp>
      <p:pic>
        <p:nvPicPr>
          <p:cNvPr id="5" name="Picture 4">
            <a:extLst>
              <a:ext uri="{FF2B5EF4-FFF2-40B4-BE49-F238E27FC236}">
                <a16:creationId xmlns:a16="http://schemas.microsoft.com/office/drawing/2014/main" id="{DB795274-5839-3262-20D9-5B909457F57C}"/>
              </a:ext>
            </a:extLst>
          </p:cNvPr>
          <p:cNvPicPr>
            <a:picLocks noChangeAspect="1"/>
          </p:cNvPicPr>
          <p:nvPr/>
        </p:nvPicPr>
        <p:blipFill>
          <a:blip r:embed="rId2"/>
          <a:stretch>
            <a:fillRect/>
          </a:stretch>
        </p:blipFill>
        <p:spPr>
          <a:xfrm>
            <a:off x="2712140" y="140288"/>
            <a:ext cx="6343650" cy="3607594"/>
          </a:xfrm>
          <a:prstGeom prst="rect">
            <a:avLst/>
          </a:prstGeom>
        </p:spPr>
      </p:pic>
      <p:pic>
        <p:nvPicPr>
          <p:cNvPr id="8" name="Picture 7">
            <a:extLst>
              <a:ext uri="{FF2B5EF4-FFF2-40B4-BE49-F238E27FC236}">
                <a16:creationId xmlns:a16="http://schemas.microsoft.com/office/drawing/2014/main" id="{7D58A2CB-20A4-F41E-C5E8-F84804EF14A4}"/>
              </a:ext>
            </a:extLst>
          </p:cNvPr>
          <p:cNvPicPr>
            <a:picLocks noChangeAspect="1"/>
          </p:cNvPicPr>
          <p:nvPr/>
        </p:nvPicPr>
        <p:blipFill>
          <a:blip r:embed="rId3"/>
          <a:stretch>
            <a:fillRect/>
          </a:stretch>
        </p:blipFill>
        <p:spPr>
          <a:xfrm>
            <a:off x="2704997" y="3692959"/>
            <a:ext cx="6350794" cy="1335881"/>
          </a:xfrm>
          <a:prstGeom prst="rect">
            <a:avLst/>
          </a:prstGeom>
        </p:spPr>
      </p:pic>
      <p:pic>
        <p:nvPicPr>
          <p:cNvPr id="11" name="Picture 10">
            <a:extLst>
              <a:ext uri="{FF2B5EF4-FFF2-40B4-BE49-F238E27FC236}">
                <a16:creationId xmlns:a16="http://schemas.microsoft.com/office/drawing/2014/main" id="{CAC7E0EE-D2C2-50EF-7046-D2B7E8D35ED6}"/>
              </a:ext>
            </a:extLst>
          </p:cNvPr>
          <p:cNvPicPr>
            <a:picLocks noChangeAspect="1"/>
          </p:cNvPicPr>
          <p:nvPr/>
        </p:nvPicPr>
        <p:blipFill>
          <a:blip r:embed="rId4"/>
          <a:stretch>
            <a:fillRect/>
          </a:stretch>
        </p:blipFill>
        <p:spPr>
          <a:xfrm>
            <a:off x="443688" y="2307613"/>
            <a:ext cx="1761566" cy="374219"/>
          </a:xfrm>
          <a:prstGeom prst="rect">
            <a:avLst/>
          </a:prstGeom>
        </p:spPr>
      </p:pic>
    </p:spTree>
    <p:extLst>
      <p:ext uri="{BB962C8B-B14F-4D97-AF65-F5344CB8AC3E}">
        <p14:creationId xmlns:p14="http://schemas.microsoft.com/office/powerpoint/2010/main" val="565587617"/>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1317</Words>
  <Application>Microsoft Office PowerPoint</Application>
  <PresentationFormat>On-screen Show (16:9)</PresentationFormat>
  <Paragraphs>189</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Montserrat</vt:lpstr>
      <vt:lpstr>Arial</vt:lpstr>
      <vt:lpstr>Calibri</vt:lpstr>
      <vt:lpstr>Fira Sans Extra Condensed Medium</vt:lpstr>
      <vt:lpstr>Management Consulting Toolkit by Slidesgo</vt:lpstr>
      <vt:lpstr>RISK CLASSIFICATION FOR INDIVIDUAL LOAN</vt:lpstr>
      <vt:lpstr>Objective</vt:lpstr>
      <vt:lpstr>About the Dataset</vt:lpstr>
      <vt:lpstr>Defining Target</vt:lpstr>
      <vt:lpstr>Target Leakage</vt:lpstr>
      <vt:lpstr>Table of Contents</vt:lpstr>
      <vt:lpstr>Exploratory Data Analysis</vt:lpstr>
      <vt:lpstr>Exploratory Data Analysis</vt:lpstr>
      <vt:lpstr>Exploratory  Data Analysis (numerical)</vt:lpstr>
      <vt:lpstr>Exploratory  Data Analysis (numerical)</vt:lpstr>
      <vt:lpstr>Exploratory  Data Analysis (numerical)</vt:lpstr>
      <vt:lpstr>Exploratory  Data Analysis (categorical)</vt:lpstr>
      <vt:lpstr>Exploratory  Data Analysis (categorical)</vt:lpstr>
      <vt:lpstr>Exploratory  Data Analysis (categorical)</vt:lpstr>
      <vt:lpstr>Preprocessing</vt:lpstr>
      <vt:lpstr>Preprocessing</vt:lpstr>
      <vt:lpstr>Handle Missing Values (2)</vt:lpstr>
      <vt:lpstr>Feature Engineering</vt:lpstr>
      <vt:lpstr>Feature Transformation</vt:lpstr>
      <vt:lpstr>Feature Transformation</vt:lpstr>
      <vt:lpstr>Feature Selection</vt:lpstr>
      <vt:lpstr>Modelling</vt:lpstr>
      <vt:lpstr>Modelling</vt:lpstr>
      <vt:lpstr>Modelling</vt:lpstr>
      <vt:lpstr>Modelling</vt:lpstr>
      <vt:lpstr>Modelling</vt:lpstr>
      <vt:lpstr>Modelling</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CLASSIFICATION FOR INDIVIDUAL LOAN</dc:title>
  <dc:creator>stephen james</dc:creator>
  <cp:lastModifiedBy>Stephen James</cp:lastModifiedBy>
  <cp:revision>34</cp:revision>
  <dcterms:modified xsi:type="dcterms:W3CDTF">2023-06-14T04:40:48Z</dcterms:modified>
</cp:coreProperties>
</file>