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5" r:id="rId4"/>
    <p:sldId id="264" r:id="rId5"/>
    <p:sldId id="261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5" r:id="rId14"/>
    <p:sldId id="274" r:id="rId15"/>
    <p:sldId id="272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E28"/>
    <a:srgbClr val="FFCC66"/>
    <a:srgbClr val="17847B"/>
    <a:srgbClr val="0B4551"/>
    <a:srgbClr val="041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36635-6EFD-B746-978A-7055287E3494}" v="33" dt="2025-06-02T00:50:34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9" autoAdjust="0"/>
    <p:restoredTop sz="94690"/>
  </p:normalViewPr>
  <p:slideViewPr>
    <p:cSldViewPr snapToGrid="0">
      <p:cViewPr varScale="1">
        <p:scale>
          <a:sx n="66" d="100"/>
          <a:sy n="66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 Silva" userId="8defc4b6a9dc9655" providerId="LiveId" clId="{F9936635-6EFD-B746-978A-7055287E3494}"/>
    <pc:docChg chg="delSld modSld">
      <pc:chgData name="Igo Silva" userId="8defc4b6a9dc9655" providerId="LiveId" clId="{F9936635-6EFD-B746-978A-7055287E3494}" dt="2025-06-02T00:50:34.097" v="35"/>
      <pc:docMkLst>
        <pc:docMk/>
      </pc:docMkLst>
      <pc:sldChg chg="del">
        <pc:chgData name="Igo Silva" userId="8defc4b6a9dc9655" providerId="LiveId" clId="{F9936635-6EFD-B746-978A-7055287E3494}" dt="2025-06-02T00:43:41.582" v="14" actId="2696"/>
        <pc:sldMkLst>
          <pc:docMk/>
          <pc:sldMk cId="698115926" sldId="256"/>
        </pc:sldMkLst>
      </pc:sldChg>
      <pc:sldChg chg="modAnim">
        <pc:chgData name="Igo Silva" userId="8defc4b6a9dc9655" providerId="LiveId" clId="{F9936635-6EFD-B746-978A-7055287E3494}" dt="2025-06-02T00:46:36.097" v="24"/>
        <pc:sldMkLst>
          <pc:docMk/>
          <pc:sldMk cId="4153369235" sldId="261"/>
        </pc:sldMkLst>
      </pc:sldChg>
      <pc:sldChg chg="modAnim">
        <pc:chgData name="Igo Silva" userId="8defc4b6a9dc9655" providerId="LiveId" clId="{F9936635-6EFD-B746-978A-7055287E3494}" dt="2025-06-02T00:47:29.652" v="25"/>
        <pc:sldMkLst>
          <pc:docMk/>
          <pc:sldMk cId="1169437839" sldId="266"/>
        </pc:sldMkLst>
      </pc:sldChg>
      <pc:sldChg chg="modAnim">
        <pc:chgData name="Igo Silva" userId="8defc4b6a9dc9655" providerId="LiveId" clId="{F9936635-6EFD-B746-978A-7055287E3494}" dt="2025-06-02T00:47:50.398" v="26"/>
        <pc:sldMkLst>
          <pc:docMk/>
          <pc:sldMk cId="2938820895" sldId="268"/>
        </pc:sldMkLst>
      </pc:sldChg>
      <pc:sldChg chg="modAnim">
        <pc:chgData name="Igo Silva" userId="8defc4b6a9dc9655" providerId="LiveId" clId="{F9936635-6EFD-B746-978A-7055287E3494}" dt="2025-06-02T00:48:20.779" v="27"/>
        <pc:sldMkLst>
          <pc:docMk/>
          <pc:sldMk cId="1475778204" sldId="269"/>
        </pc:sldMkLst>
      </pc:sldChg>
      <pc:sldChg chg="modAnim">
        <pc:chgData name="Igo Silva" userId="8defc4b6a9dc9655" providerId="LiveId" clId="{F9936635-6EFD-B746-978A-7055287E3494}" dt="2025-06-02T00:49:21.714" v="29"/>
        <pc:sldMkLst>
          <pc:docMk/>
          <pc:sldMk cId="4058335355" sldId="271"/>
        </pc:sldMkLst>
      </pc:sldChg>
      <pc:sldChg chg="modAnim">
        <pc:chgData name="Igo Silva" userId="8defc4b6a9dc9655" providerId="LiveId" clId="{F9936635-6EFD-B746-978A-7055287E3494}" dt="2025-06-02T00:49:57.930" v="32"/>
        <pc:sldMkLst>
          <pc:docMk/>
          <pc:sldMk cId="547663651" sldId="272"/>
        </pc:sldMkLst>
      </pc:sldChg>
      <pc:sldChg chg="modSp">
        <pc:chgData name="Igo Silva" userId="8defc4b6a9dc9655" providerId="LiveId" clId="{F9936635-6EFD-B746-978A-7055287E3494}" dt="2025-06-02T00:49:02.349" v="28" actId="313"/>
        <pc:sldMkLst>
          <pc:docMk/>
          <pc:sldMk cId="2248053935" sldId="273"/>
        </pc:sldMkLst>
        <pc:spChg chg="mod">
          <ac:chgData name="Igo Silva" userId="8defc4b6a9dc9655" providerId="LiveId" clId="{F9936635-6EFD-B746-978A-7055287E3494}" dt="2025-06-02T00:49:02.349" v="28" actId="313"/>
          <ac:spMkLst>
            <pc:docMk/>
            <pc:sldMk cId="2248053935" sldId="273"/>
            <ac:spMk id="9" creationId="{9FD56975-D7AA-9351-4AF9-A5E38480D9C8}"/>
          </ac:spMkLst>
        </pc:spChg>
      </pc:sldChg>
      <pc:sldChg chg="modAnim">
        <pc:chgData name="Igo Silva" userId="8defc4b6a9dc9655" providerId="LiveId" clId="{F9936635-6EFD-B746-978A-7055287E3494}" dt="2025-06-02T00:49:42.012" v="31"/>
        <pc:sldMkLst>
          <pc:docMk/>
          <pc:sldMk cId="2217533089" sldId="275"/>
        </pc:sldMkLst>
      </pc:sldChg>
      <pc:sldChg chg="del">
        <pc:chgData name="Igo Silva" userId="8defc4b6a9dc9655" providerId="LiveId" clId="{F9936635-6EFD-B746-978A-7055287E3494}" dt="2025-06-02T00:42:42.804" v="0" actId="2696"/>
        <pc:sldMkLst>
          <pc:docMk/>
          <pc:sldMk cId="1226812347" sldId="277"/>
        </pc:sldMkLst>
      </pc:sldChg>
      <pc:sldChg chg="modAnim">
        <pc:chgData name="Igo Silva" userId="8defc4b6a9dc9655" providerId="LiveId" clId="{F9936635-6EFD-B746-978A-7055287E3494}" dt="2025-06-02T00:50:07.896" v="33"/>
        <pc:sldMkLst>
          <pc:docMk/>
          <pc:sldMk cId="1907811670" sldId="278"/>
        </pc:sldMkLst>
      </pc:sldChg>
      <pc:sldChg chg="modAnim">
        <pc:chgData name="Igo Silva" userId="8defc4b6a9dc9655" providerId="LiveId" clId="{F9936635-6EFD-B746-978A-7055287E3494}" dt="2025-06-02T00:50:20.082" v="34"/>
        <pc:sldMkLst>
          <pc:docMk/>
          <pc:sldMk cId="499636934" sldId="280"/>
        </pc:sldMkLst>
      </pc:sldChg>
      <pc:sldChg chg="modAnim">
        <pc:chgData name="Igo Silva" userId="8defc4b6a9dc9655" providerId="LiveId" clId="{F9936635-6EFD-B746-978A-7055287E3494}" dt="2025-06-02T00:50:34.097" v="35"/>
        <pc:sldMkLst>
          <pc:docMk/>
          <pc:sldMk cId="832079463" sldId="281"/>
        </pc:sldMkLst>
      </pc:sldChg>
      <pc:sldChg chg="modSp mod">
        <pc:chgData name="Igo Silva" userId="8defc4b6a9dc9655" providerId="LiveId" clId="{F9936635-6EFD-B746-978A-7055287E3494}" dt="2025-06-02T00:43:12.033" v="13" actId="1076"/>
        <pc:sldMkLst>
          <pc:docMk/>
          <pc:sldMk cId="1955946643" sldId="282"/>
        </pc:sldMkLst>
        <pc:spChg chg="mod">
          <ac:chgData name="Igo Silva" userId="8defc4b6a9dc9655" providerId="LiveId" clId="{F9936635-6EFD-B746-978A-7055287E3494}" dt="2025-06-02T00:43:12.033" v="13" actId="1076"/>
          <ac:spMkLst>
            <pc:docMk/>
            <pc:sldMk cId="1955946643" sldId="282"/>
            <ac:spMk id="2" creationId="{CB67C492-F818-1419-835D-6E40F01EA88C}"/>
          </ac:spMkLst>
        </pc:spChg>
        <pc:spChg chg="mod">
          <ac:chgData name="Igo Silva" userId="8defc4b6a9dc9655" providerId="LiveId" clId="{F9936635-6EFD-B746-978A-7055287E3494}" dt="2025-06-02T00:43:11.033" v="12" actId="20577"/>
          <ac:spMkLst>
            <pc:docMk/>
            <pc:sldMk cId="1955946643" sldId="282"/>
            <ac:spMk id="7" creationId="{CCE2678E-7BF6-D536-0B7C-61CD13C709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5E03-AEC9-4DF5-AB16-3FB4C26224B6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B679-3B46-4528-B725-F3FABA2B0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4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8451-9DAF-6A76-F971-26E695EC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A6B9B-DF02-8ABD-5D01-2B179B23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85A20-7318-3BD5-FACE-CBDB6688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91363-EBDC-9DC7-8DE0-B2B386BE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4512D-739E-6BCC-BB9C-5B000CA1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A7962-E1B8-EF66-A8AD-2F61E42C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4F90BB-BDB7-2C54-8E84-380BC93E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1A396-82E2-E82A-ED1E-6C93BF6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B8E8BF-C004-665B-F7ED-B3A359DD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CBEE4-D7C9-2757-A183-34B91F1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68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CE802-2FD3-3676-F01C-DFA05C72A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49F786-9B2A-C975-3308-0DC25778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8359C-5B8C-0724-7AFE-1E0F28B6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66AD6-74C5-CEB0-650A-51118A54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316FD-46DB-350F-8260-0B13132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8E808-D071-327C-B950-A0D48744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C65B4-D546-17A5-8AF0-3795217B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54602-711F-3991-FAF5-EF2DBA5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E78A4-1781-1BFB-0665-71021AA7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9AAAE-8081-7A91-A185-433F085C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80F34-8D6E-2D61-3DA0-B3DC62E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37158-E876-4B0A-7F4C-C02B89F7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28076-28A1-3229-EBE3-10C7069F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3A21C-A048-E984-38F4-70781742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113F7-9D87-1E87-B5C6-C96C3D32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8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555D-2E17-6CBF-3EDC-111386AF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37532-E034-560F-3905-ACA89909F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18E8CA-0126-9F2D-3429-FF0C4689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31082-F1D8-1D08-0D64-BC324314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93ACC7-D633-BF5E-7824-58D08467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96B58-810D-DBF1-9E69-374059C2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812B-2E7A-AA06-2486-09A36232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9840EC-69FC-23D8-F6E6-CEBCB86E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6C99C-5290-DF04-23E8-5CCAD4120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895A65-2A04-A52C-DB14-8219A65E4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B9B88C-4372-0126-FF3F-56F2190AC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A35C0D-B915-03D3-0BAB-BD1E58BE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ABECB2-EA95-CE68-11DE-6845EB7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4D49D-B7BD-9C0E-87D8-DF58312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5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7F02-89BF-871E-0B45-A1716338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0EA0FD-0862-4D29-A56B-047F2D98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157019-D391-7323-E262-6D6F5C5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58C338-237B-EA8B-D3AD-7A5FAA16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9F2BEB-58BD-F18C-733F-E2D424DA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F99B0-6BE8-8650-CA82-E7C3F348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8E9BA-D85E-D136-8CC2-FE2F2A90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01904-00B2-6F8C-8C91-3FF086AC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4A954-51DE-3A21-3A46-42A98B15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FA3F69-91E8-D0D4-BA80-10AC25E2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38A206-61E1-3E3D-C1ED-68E0554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F0783F-29C1-FA38-E1E9-B4F58F4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25B35-9090-EB66-2589-399AFA48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435E-697F-EA3E-9DED-FB08B027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11027D-A991-C542-BA4D-F427EFAA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1FA970-83E5-F38F-1546-0255A3144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205C7-B28B-EF9F-44CA-A6B0E55C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CA5ED-BFC2-E702-11EA-8160F8B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6F4AB0-4CC5-E638-85CA-0010B69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A9CAC2-992A-9FCE-8FBD-0F4F3B1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57F22D-5742-6725-51E1-30FD66A4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27898-7B78-8045-FF56-787E1CEC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945BA-1929-43BF-87C4-DACED43CAE44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CBA75-C7A0-3A8F-7188-553DAE567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94915-C710-2C9A-1A14-357E32F3E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B447D-9C88-4C7E-9521-7EADCCF72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go-silva-0641171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83F19-A613-3D96-379A-03FDF071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6C8B7D-B916-FF8E-69C8-26F39914D97E}"/>
              </a:ext>
            </a:extLst>
          </p:cNvPr>
          <p:cNvSpPr txBox="1"/>
          <p:nvPr/>
        </p:nvSpPr>
        <p:spPr>
          <a:xfrm>
            <a:off x="207264" y="1804416"/>
            <a:ext cx="5888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0" u="none" strike="noStrike" baseline="0" dirty="0">
                <a:solidFill>
                  <a:schemeClr val="tx2">
                    <a:lumMod val="10000"/>
                    <a:lumOff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Prevenção de Golpes Digitais</a:t>
            </a:r>
            <a:endParaRPr lang="pt-BR" sz="4400" b="1" dirty="0">
              <a:solidFill>
                <a:schemeClr val="tx2">
                  <a:lumMod val="10000"/>
                  <a:lumOff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EB5D9B-86C1-3C1E-92F4-055226303098}"/>
              </a:ext>
            </a:extLst>
          </p:cNvPr>
          <p:cNvSpPr txBox="1"/>
          <p:nvPr/>
        </p:nvSpPr>
        <p:spPr>
          <a:xfrm>
            <a:off x="207264" y="3607035"/>
            <a:ext cx="347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416938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EB956-2FE0-CC13-1E19-8AC88C47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FB7630-58BA-B35C-5CE1-0E5D4A3FF132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B8689A-2231-D2A2-87BC-510E7484D944}"/>
              </a:ext>
            </a:extLst>
          </p:cNvPr>
          <p:cNvSpPr txBox="1"/>
          <p:nvPr/>
        </p:nvSpPr>
        <p:spPr>
          <a:xfrm>
            <a:off x="572946" y="2478416"/>
            <a:ext cx="3217763" cy="10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Phishing</a:t>
            </a:r>
            <a:endParaRPr lang="pt-BR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D1353-4E09-DDFC-D15B-51490473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B61EFD-5CAD-65EB-7559-D467C8955B84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9560B5-9439-997E-77F2-6203753BD1ED}"/>
              </a:ext>
            </a:extLst>
          </p:cNvPr>
          <p:cNvSpPr/>
          <p:nvPr/>
        </p:nvSpPr>
        <p:spPr>
          <a:xfrm>
            <a:off x="0" y="6574420"/>
            <a:ext cx="12192000" cy="28358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C7C6FD-9DD3-9DCB-B1E5-B6963F8D46E2}"/>
              </a:ext>
            </a:extLst>
          </p:cNvPr>
          <p:cNvSpPr txBox="1"/>
          <p:nvPr/>
        </p:nvSpPr>
        <p:spPr>
          <a:xfrm>
            <a:off x="567159" y="868101"/>
            <a:ext cx="958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 é?</a:t>
            </a:r>
            <a:endParaRPr lang="pt-BR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44B173-932C-8378-FE20-64FE654EF1C3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D56975-D7AA-9351-4AF9-A5E38480D9C8}"/>
              </a:ext>
            </a:extLst>
          </p:cNvPr>
          <p:cNvSpPr txBox="1"/>
          <p:nvPr/>
        </p:nvSpPr>
        <p:spPr>
          <a:xfrm>
            <a:off x="567159" y="2173116"/>
            <a:ext cx="11042248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rgbClr val="595959"/>
                </a:solidFill>
                <a:latin typeface="Open Sans" panose="020B0606030504020204" pitchFamily="34" charset="0"/>
              </a:rPr>
              <a:t>Phishing</a:t>
            </a:r>
            <a:r>
              <a:rPr lang="pt-BR" dirty="0">
                <a:solidFill>
                  <a:srgbClr val="595959"/>
                </a:solidFill>
                <a:latin typeface="Open Sans" panose="020B0606030504020204" pitchFamily="34" charset="0"/>
              </a:rPr>
              <a:t> é o ato ilícito de “pescar” usuários para roubar suas informações como CPF, nomes, senhas e, com isso, praticar crimes cibernéticos.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rgbClr val="595959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595959"/>
                </a:solidFill>
                <a:latin typeface="Open Sans" panose="020B0606030504020204" pitchFamily="34" charset="0"/>
              </a:rPr>
              <a:t>E, para pescar, é preciso de uma isca. No caso do </a:t>
            </a:r>
            <a:r>
              <a:rPr lang="pt-BR" dirty="0" err="1">
                <a:solidFill>
                  <a:srgbClr val="595959"/>
                </a:solidFill>
                <a:latin typeface="Open Sans" panose="020B0606030504020204" pitchFamily="34" charset="0"/>
              </a:rPr>
              <a:t>phishing</a:t>
            </a:r>
            <a:r>
              <a:rPr lang="pt-BR" dirty="0">
                <a:solidFill>
                  <a:srgbClr val="595959"/>
                </a:solidFill>
                <a:latin typeface="Open Sans" panose="020B0606030504020204" pitchFamily="34" charset="0"/>
              </a:rPr>
              <a:t>, a isca costuma ser um link enviado por e-mail, mensagens de texto ou aplicativos de mensagens. Por isso, é preciso ficar bastante atento para não clicar em links ou acessar sites suspeitos. Esses links podem redirecionar você para uma situação de golpe.</a:t>
            </a:r>
          </a:p>
        </p:txBody>
      </p:sp>
    </p:spTree>
    <p:extLst>
      <p:ext uri="{BB962C8B-B14F-4D97-AF65-F5344CB8AC3E}">
        <p14:creationId xmlns:p14="http://schemas.microsoft.com/office/powerpoint/2010/main" val="22480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50D47-B596-6371-642B-3F68F229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681ADD-F9A9-7E49-B48E-51764E75C867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779D7B-78DC-5CAE-B38C-08E2FC473C61}"/>
              </a:ext>
            </a:extLst>
          </p:cNvPr>
          <p:cNvSpPr/>
          <p:nvPr/>
        </p:nvSpPr>
        <p:spPr>
          <a:xfrm>
            <a:off x="0" y="6574420"/>
            <a:ext cx="12192000" cy="28358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159D43-BC15-F2EC-C6FC-D4FA4308409B}"/>
              </a:ext>
            </a:extLst>
          </p:cNvPr>
          <p:cNvSpPr txBox="1"/>
          <p:nvPr/>
        </p:nvSpPr>
        <p:spPr>
          <a:xfrm>
            <a:off x="567159" y="868101"/>
            <a:ext cx="958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se prevenir contra esse golpe</a:t>
            </a:r>
            <a:endParaRPr lang="pt-BR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C2C083-5B0C-75F1-2F69-C5FFB89848BF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08EE8C-D725-0F88-7FD5-2BCCB973BCC8}"/>
              </a:ext>
            </a:extLst>
          </p:cNvPr>
          <p:cNvSpPr txBox="1"/>
          <p:nvPr/>
        </p:nvSpPr>
        <p:spPr>
          <a:xfrm>
            <a:off x="567158" y="2002420"/>
            <a:ext cx="110885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Ao receber e-mails, fique sempre atento ao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endereço eletrônico 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remetente. E quando for clicar em links de sites, verifique o domínio do endereço que vem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após o </a:t>
            </a:r>
            <a:r>
              <a:rPr lang="pt-BR" b="1" i="0" u="none" strike="noStrike" baseline="0" dirty="0" err="1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pt-BR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passe sua senha 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outras pessoas e nem realize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operações financeiras 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solicitadas por contato telefônico ou mensagem de texto.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Desconfie sempre!</a:t>
            </a:r>
          </a:p>
          <a:p>
            <a:endParaRPr lang="pt-BR" b="0" i="0" u="none" strike="noStrike" baseline="0" dirty="0">
              <a:solidFill>
                <a:srgbClr val="DE8E2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Desconfie de mensagens com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erros de ortografia 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gramática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pt-BR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Suspeite sempre de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mensagens urgentes 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abordem temas relacionados a perdas financeiras, principalmente. Esta é uma estratégia bastante comum utilizada por golpistas.</a:t>
            </a:r>
          </a:p>
          <a:p>
            <a:endParaRPr lang="pt-BR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Desconfie de e-mails de promoções ou descontos imperdíveis com link direto para concluir operações por PIX ou boletos, por exemplo. </a:t>
            </a:r>
            <a:r>
              <a:rPr lang="pt-BR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clique em nada, até ter certeza de que o e-mail é real</a:t>
            </a:r>
            <a:r>
              <a:rPr lang="pt-BR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Se necessário, entre em contato com a instituição que enviou a mensagem e confirme a autenticidade do que foi solicitado.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4C1C-27B0-977A-9DC8-14906DA5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1DEF87-36D8-B0B1-30FB-D29DAF1A276B}"/>
              </a:ext>
            </a:extLst>
          </p:cNvPr>
          <p:cNvSpPr/>
          <p:nvPr/>
        </p:nvSpPr>
        <p:spPr>
          <a:xfrm>
            <a:off x="731134" y="758141"/>
            <a:ext cx="10729732" cy="7436735"/>
          </a:xfrm>
          <a:prstGeom prst="roundRect">
            <a:avLst/>
          </a:prstGeom>
          <a:solidFill>
            <a:srgbClr val="178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4EF5D4-CC85-DF1D-5B68-8DADA8A57379}"/>
              </a:ext>
            </a:extLst>
          </p:cNvPr>
          <p:cNvSpPr txBox="1"/>
          <p:nvPr/>
        </p:nvSpPr>
        <p:spPr>
          <a:xfrm>
            <a:off x="731134" y="111007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82BF89-39C3-9C2F-4576-940E3A0E3A61}"/>
              </a:ext>
            </a:extLst>
          </p:cNvPr>
          <p:cNvSpPr txBox="1"/>
          <p:nvPr/>
        </p:nvSpPr>
        <p:spPr>
          <a:xfrm>
            <a:off x="2110451" y="1493134"/>
            <a:ext cx="79710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 FAZER AO CLICAR EM UM LINK SUSPEITO</a:t>
            </a:r>
          </a:p>
          <a:p>
            <a:pPr algn="ctr"/>
            <a:endParaRPr lang="pt-BR" sz="4000" b="1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800" b="0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Feche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imediatamente 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site,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exclua arquivos 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e-mails recebidos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Desinstale apps 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tenha baixado a partir da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mensagem suspeita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pt-BR" sz="1800" b="0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Utilize um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antivírus 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fazer uma </a:t>
            </a:r>
            <a:r>
              <a:rPr lang="pt-BR" sz="1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varredura de segurança </a:t>
            </a:r>
            <a:r>
              <a:rPr lang="pt-BR" sz="18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todos os seus dispositivos digitais (celular, computador, tablet etc.).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09EEC-C006-3BF6-AFEB-1B8418D0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ágrima 1">
            <a:extLst>
              <a:ext uri="{FF2B5EF4-FFF2-40B4-BE49-F238E27FC236}">
                <a16:creationId xmlns:a16="http://schemas.microsoft.com/office/drawing/2014/main" id="{CA677E85-1A04-3AD4-6071-36923E01F9F0}"/>
              </a:ext>
            </a:extLst>
          </p:cNvPr>
          <p:cNvSpPr/>
          <p:nvPr/>
        </p:nvSpPr>
        <p:spPr>
          <a:xfrm rot="5400000">
            <a:off x="5470357" y="136359"/>
            <a:ext cx="6400802" cy="7042484"/>
          </a:xfrm>
          <a:prstGeom prst="teardrop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3E622A-506E-8524-28C8-7C1906307A93}"/>
              </a:ext>
            </a:extLst>
          </p:cNvPr>
          <p:cNvSpPr txBox="1"/>
          <p:nvPr/>
        </p:nvSpPr>
        <p:spPr>
          <a:xfrm>
            <a:off x="283579" y="149423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1989D3-BF3B-841B-D66B-62F7A98DC864}"/>
              </a:ext>
            </a:extLst>
          </p:cNvPr>
          <p:cNvSpPr txBox="1"/>
          <p:nvPr/>
        </p:nvSpPr>
        <p:spPr>
          <a:xfrm>
            <a:off x="283579" y="2096452"/>
            <a:ext cx="5017626" cy="99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Golpes comuns</a:t>
            </a:r>
          </a:p>
        </p:txBody>
      </p:sp>
    </p:spTree>
    <p:extLst>
      <p:ext uri="{BB962C8B-B14F-4D97-AF65-F5344CB8AC3E}">
        <p14:creationId xmlns:p14="http://schemas.microsoft.com/office/powerpoint/2010/main" val="350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B4F0-39DB-A117-82E0-5A4AEDE8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6842AFE-F620-2B9A-1346-0FD74BFFD6E0}"/>
              </a:ext>
            </a:extLst>
          </p:cNvPr>
          <p:cNvSpPr/>
          <p:nvPr/>
        </p:nvSpPr>
        <p:spPr>
          <a:xfrm>
            <a:off x="0" y="4514127"/>
            <a:ext cx="12192000" cy="2343873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5FFA81-4669-3BC5-800D-5109737BD5AC}"/>
              </a:ext>
            </a:extLst>
          </p:cNvPr>
          <p:cNvSpPr txBox="1"/>
          <p:nvPr/>
        </p:nvSpPr>
        <p:spPr>
          <a:xfrm>
            <a:off x="395468" y="14573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21F521-B1A7-4FB9-5628-A887FB277BE6}"/>
              </a:ext>
            </a:extLst>
          </p:cNvPr>
          <p:cNvSpPr txBox="1"/>
          <p:nvPr/>
        </p:nvSpPr>
        <p:spPr>
          <a:xfrm>
            <a:off x="395468" y="729205"/>
            <a:ext cx="857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 da oferta de serviços financeiros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7F2DCB-EE2F-A157-A514-DB8DC32B8A59}"/>
              </a:ext>
            </a:extLst>
          </p:cNvPr>
          <p:cNvSpPr txBox="1"/>
          <p:nvPr/>
        </p:nvSpPr>
        <p:spPr>
          <a:xfrm>
            <a:off x="395468" y="1897454"/>
            <a:ext cx="8574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Ofertas de serviços como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empréstimo consignado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, promessas de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liberações de crédito 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ou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antecipações de dinheiro 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mediante depósito antecipado, principalmente para pessoas negativadas,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podem ser golpes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!</a:t>
            </a:r>
          </a:p>
          <a:p>
            <a:endParaRPr lang="pt-BR" sz="1800" b="0" i="0" u="none" strike="noStrike" baseline="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Os golpistas se identificam como profissionais de uma empresa específica e solicitam os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dados pessoais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bancários 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e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fotos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. Com as informações em mãos, os cibercriminosos conseguem realizar operações financeiras,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sem a permissão da vítima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  <p:pic>
        <p:nvPicPr>
          <p:cNvPr id="2050" name="Picture 2" descr="Mão - ícones de o negócio grátis">
            <a:extLst>
              <a:ext uri="{FF2B5EF4-FFF2-40B4-BE49-F238E27FC236}">
                <a16:creationId xmlns:a16="http://schemas.microsoft.com/office/drawing/2014/main" id="{9F312B3E-97BD-5D6E-1F3E-D55DDEF5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671" y="2292368"/>
            <a:ext cx="2044861" cy="1913410"/>
          </a:xfrm>
          <a:prstGeom prst="rect">
            <a:avLst/>
          </a:prstGeom>
          <a:noFill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20DF11-9815-256A-A3CB-3E7903D75B59}"/>
              </a:ext>
            </a:extLst>
          </p:cNvPr>
          <p:cNvSpPr txBox="1"/>
          <p:nvPr/>
        </p:nvSpPr>
        <p:spPr>
          <a:xfrm>
            <a:off x="395468" y="5147454"/>
            <a:ext cx="11088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Fique atento!</a:t>
            </a:r>
          </a:p>
          <a:p>
            <a:endParaRPr lang="pt-BR" sz="1600" b="0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golpistas podem ainda solicitar </a:t>
            </a:r>
            <a:r>
              <a:rPr lang="pt-BR" sz="16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depósitos de valores </a:t>
            </a:r>
            <a:r>
              <a:rPr lang="pt-BR" sz="16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que os golpes sejam encerrados. Contudo, não há </a:t>
            </a:r>
            <a:r>
              <a:rPr lang="pt-BR" sz="16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nenhuma garantia </a:t>
            </a:r>
            <a:r>
              <a:rPr lang="pt-BR" sz="1600" b="0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que os dados não serão novamente utilizados para outras ações deste tipo.</a:t>
            </a:r>
            <a:endParaRPr lang="pt-B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8FAB1-6576-E8CF-AC97-925D900D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F384174-AC32-4702-1AAE-AE9F556E3FAC}"/>
              </a:ext>
            </a:extLst>
          </p:cNvPr>
          <p:cNvSpPr/>
          <p:nvPr/>
        </p:nvSpPr>
        <p:spPr>
          <a:xfrm>
            <a:off x="0" y="4944590"/>
            <a:ext cx="12192000" cy="1913410"/>
          </a:xfrm>
          <a:prstGeom prst="rect">
            <a:avLst/>
          </a:prstGeom>
          <a:solidFill>
            <a:srgbClr val="178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29DCA1-D235-9098-674D-FDF0DDA4D1C1}"/>
              </a:ext>
            </a:extLst>
          </p:cNvPr>
          <p:cNvSpPr txBox="1"/>
          <p:nvPr/>
        </p:nvSpPr>
        <p:spPr>
          <a:xfrm>
            <a:off x="395468" y="14573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F8EB5C-BDAC-B956-E663-0FB186DC981A}"/>
              </a:ext>
            </a:extLst>
          </p:cNvPr>
          <p:cNvSpPr txBox="1"/>
          <p:nvPr/>
        </p:nvSpPr>
        <p:spPr>
          <a:xfrm>
            <a:off x="401899" y="665878"/>
            <a:ext cx="857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 do Imposto de Renda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F94A76-93CE-24FB-A04A-5F6FCE484B71}"/>
              </a:ext>
            </a:extLst>
          </p:cNvPr>
          <p:cNvSpPr txBox="1"/>
          <p:nvPr/>
        </p:nvSpPr>
        <p:spPr>
          <a:xfrm>
            <a:off x="401900" y="1453517"/>
            <a:ext cx="857491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O golpe costuma ser aplicado utilizando os seguintes métodos: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Ligações fraudulentas: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falsos agentes fazem ligações solicitando dados pessoais ou pagamento sob a alegação de erros na declaração. Eles ameaçam com penalidades, caso exigências não sejam cumpridas.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Aplicativos e sites falsos: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criminosos criam aplicativos e sites falsos que imitam portais e apps governamentais oficiais para capturar informações pessoais e financeiras ou infectar seu dispositivo com arquivos maliciosos.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Falsos contadores: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golpistas se passam por contadores e oferecem serviços a preços baixos. Após obterem os dados e o pagamento pelo serviço, eles desaparecem, podendo usar suas informações para cometer crimes.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C9C5C2-013B-BBE6-AFD1-5020F2FBEE18}"/>
              </a:ext>
            </a:extLst>
          </p:cNvPr>
          <p:cNvSpPr txBox="1"/>
          <p:nvPr/>
        </p:nvSpPr>
        <p:spPr>
          <a:xfrm>
            <a:off x="395468" y="4995054"/>
            <a:ext cx="110885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 para evitar esse golpe:</a:t>
            </a:r>
          </a:p>
          <a:p>
            <a:endParaRPr lang="pt-BR" sz="16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Mantenha-se informado por meio de canais de comunicação confiáveis;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16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forneça dados pessoais (a Receita Federal não solicita informações por telefone ou e-mail); e 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sz="16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caso de suspeita de fraude, informe à Receita Federal. </a:t>
            </a:r>
            <a:endParaRPr lang="pt-B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358BD0-2014-B1BF-6E71-EC673AEE18F7}"/>
              </a:ext>
            </a:extLst>
          </p:cNvPr>
          <p:cNvGrpSpPr/>
          <p:nvPr/>
        </p:nvGrpSpPr>
        <p:grpSpPr>
          <a:xfrm>
            <a:off x="8976812" y="1387463"/>
            <a:ext cx="3116804" cy="3116804"/>
            <a:chOff x="8976812" y="1387463"/>
            <a:chExt cx="3116804" cy="3116804"/>
          </a:xfrm>
        </p:grpSpPr>
        <p:pic>
          <p:nvPicPr>
            <p:cNvPr id="3" name="Gráfico 2" descr="Smartphone estrutura de tópicos">
              <a:extLst>
                <a:ext uri="{FF2B5EF4-FFF2-40B4-BE49-F238E27FC236}">
                  <a16:creationId xmlns:a16="http://schemas.microsoft.com/office/drawing/2014/main" id="{25BED2C3-04E4-CC5A-2748-1C945DA5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812" y="1387463"/>
              <a:ext cx="3116804" cy="3116804"/>
            </a:xfrm>
            <a:prstGeom prst="rect">
              <a:avLst/>
            </a:prstGeom>
          </p:spPr>
        </p:pic>
        <p:pic>
          <p:nvPicPr>
            <p:cNvPr id="10" name="Gráfico 9" descr="Viva-voz com preenchimento sólido">
              <a:extLst>
                <a:ext uri="{FF2B5EF4-FFF2-40B4-BE49-F238E27FC236}">
                  <a16:creationId xmlns:a16="http://schemas.microsoft.com/office/drawing/2014/main" id="{5C7B0FF1-E43E-918A-BF7E-EB54FF935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8014" y="2062559"/>
              <a:ext cx="914400" cy="914400"/>
            </a:xfrm>
            <a:prstGeom prst="rect">
              <a:avLst/>
            </a:prstGeom>
          </p:spPr>
        </p:pic>
        <p:pic>
          <p:nvPicPr>
            <p:cNvPr id="12" name="Gráfico 11" descr="Aviso estrutura de tópicos">
              <a:extLst>
                <a:ext uri="{FF2B5EF4-FFF2-40B4-BE49-F238E27FC236}">
                  <a16:creationId xmlns:a16="http://schemas.microsoft.com/office/drawing/2014/main" id="{863BF2BA-B48B-8127-4539-A426CF35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78014" y="29458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81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115A6-68B5-EE10-26C3-8C72B279E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952EB52-5227-1879-CE4D-8A31E246F6EE}"/>
              </a:ext>
            </a:extLst>
          </p:cNvPr>
          <p:cNvSpPr txBox="1"/>
          <p:nvPr/>
        </p:nvSpPr>
        <p:spPr>
          <a:xfrm>
            <a:off x="395468" y="14573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DF476E-AFF6-0942-065B-8626FD5038A2}"/>
              </a:ext>
            </a:extLst>
          </p:cNvPr>
          <p:cNvSpPr txBox="1"/>
          <p:nvPr/>
        </p:nvSpPr>
        <p:spPr>
          <a:xfrm>
            <a:off x="395468" y="729205"/>
            <a:ext cx="857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 das centrais de atendimento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F6CB4F-F5E5-08E2-7C49-42AF4B4A2C85}"/>
              </a:ext>
            </a:extLst>
          </p:cNvPr>
          <p:cNvSpPr txBox="1"/>
          <p:nvPr/>
        </p:nvSpPr>
        <p:spPr>
          <a:xfrm>
            <a:off x="395469" y="1532057"/>
            <a:ext cx="7859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Para obter dados sensíveis, como número de contas, CPF, senhas etc., golpistas conseguem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mascarar o número real do telefone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 que está originando a ligação, simulando que o contato está sendo feito de uma central de atendimento de uma instituição verdadeira. Fique atento e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prefira sempre entrar em contato diretamente com a empresa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 e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confirmar se a solicitação é real.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Outra forma bastante comum do golpe acontece a partir do envio de mensagens por SMS. Mensagens de textos informam sobre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falsas transações financeiras que estão em análise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, destacando que para cancelá-las é necessário ligar para um número específico, que não corresponde ao telefone oficial da empresa mencionada.</a:t>
            </a:r>
          </a:p>
        </p:txBody>
      </p:sp>
      <p:pic>
        <p:nvPicPr>
          <p:cNvPr id="10" name="Gráfico 9" descr="Call center com preenchimento sólido">
            <a:extLst>
              <a:ext uri="{FF2B5EF4-FFF2-40B4-BE49-F238E27FC236}">
                <a16:creationId xmlns:a16="http://schemas.microsoft.com/office/drawing/2014/main" id="{A45F1615-A49E-402A-FD26-F3E37518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116" y="1932409"/>
            <a:ext cx="2400415" cy="24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9249-A23C-9810-0F7A-6CA81387B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288997-3D76-7F9D-A720-AEEF74FD7CD8}"/>
              </a:ext>
            </a:extLst>
          </p:cNvPr>
          <p:cNvSpPr/>
          <p:nvPr/>
        </p:nvSpPr>
        <p:spPr>
          <a:xfrm>
            <a:off x="0" y="4944590"/>
            <a:ext cx="12192000" cy="1913410"/>
          </a:xfrm>
          <a:prstGeom prst="rect">
            <a:avLst/>
          </a:prstGeom>
          <a:solidFill>
            <a:srgbClr val="178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C0E212-3D4B-0B24-CC49-64ED1D0246B1}"/>
              </a:ext>
            </a:extLst>
          </p:cNvPr>
          <p:cNvSpPr txBox="1"/>
          <p:nvPr/>
        </p:nvSpPr>
        <p:spPr>
          <a:xfrm>
            <a:off x="395468" y="14573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B5695C-C92A-A98E-E19A-7491429AA37F}"/>
              </a:ext>
            </a:extLst>
          </p:cNvPr>
          <p:cNvSpPr txBox="1"/>
          <p:nvPr/>
        </p:nvSpPr>
        <p:spPr>
          <a:xfrm>
            <a:off x="401899" y="665878"/>
            <a:ext cx="857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 dos sites falsos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E2FC65-9BAE-7CF6-111E-1D801E4D1CCD}"/>
              </a:ext>
            </a:extLst>
          </p:cNvPr>
          <p:cNvSpPr txBox="1"/>
          <p:nvPr/>
        </p:nvSpPr>
        <p:spPr>
          <a:xfrm>
            <a:off x="401900" y="1453517"/>
            <a:ext cx="7128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Cibercriminosos criam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sites idênticos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ou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muito parecidos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com os reais, buscando enganar as vítimas. Isso normalmente acontece mais frequentemente com sites de e-commerce.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A página falsa traz apenas alguns pequenos detalhes diferentes do site original, tentando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fazer com que a farsa passe despercebida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Esse tipo de golpe acontece durante todos os momentos do ano, mas se intensifica durante as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campanhas de grande apelo comercial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, como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Black Friday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,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Natal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,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Dia das Mães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 e outras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datas comemorativas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, quando há um aumento significativo de compras on-line.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BFD50A-0BB9-FBE8-1464-68DCC338BDD9}"/>
              </a:ext>
            </a:extLst>
          </p:cNvPr>
          <p:cNvSpPr txBox="1"/>
          <p:nvPr/>
        </p:nvSpPr>
        <p:spPr>
          <a:xfrm>
            <a:off x="395468" y="5337954"/>
            <a:ext cx="11580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Redobre sua atenção!</a:t>
            </a:r>
          </a:p>
          <a:p>
            <a:endParaRPr lang="pt-BR" sz="16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Antes de informar seus dados pessoais, clicar em links ou realizar compras nestes sites, verifique o endereço eletrônico e confirme se as páginas possuem </a:t>
            </a:r>
            <a:r>
              <a:rPr lang="pt-BR" sz="1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certificação de segurança “https”.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7345770-1AB2-6090-A58E-E91F4936D406}"/>
              </a:ext>
            </a:extLst>
          </p:cNvPr>
          <p:cNvGrpSpPr/>
          <p:nvPr/>
        </p:nvGrpSpPr>
        <p:grpSpPr>
          <a:xfrm>
            <a:off x="8103348" y="1053152"/>
            <a:ext cx="3872752" cy="3872752"/>
            <a:chOff x="8103348" y="1053152"/>
            <a:chExt cx="3872752" cy="3872752"/>
          </a:xfrm>
        </p:grpSpPr>
        <p:pic>
          <p:nvPicPr>
            <p:cNvPr id="4" name="Gráfico 3" descr="Monitor com preenchimento sólido">
              <a:extLst>
                <a:ext uri="{FF2B5EF4-FFF2-40B4-BE49-F238E27FC236}">
                  <a16:creationId xmlns:a16="http://schemas.microsoft.com/office/drawing/2014/main" id="{F31448C1-1B43-F2C7-0162-A4062200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3348" y="1053152"/>
              <a:ext cx="3872752" cy="3872752"/>
            </a:xfrm>
            <a:prstGeom prst="rect">
              <a:avLst/>
            </a:prstGeom>
          </p:spPr>
        </p:pic>
        <p:pic>
          <p:nvPicPr>
            <p:cNvPr id="15" name="Gráfico 14" descr="Bolas de Harvey 100% estrutura de tópicos">
              <a:extLst>
                <a:ext uri="{FF2B5EF4-FFF2-40B4-BE49-F238E27FC236}">
                  <a16:creationId xmlns:a16="http://schemas.microsoft.com/office/drawing/2014/main" id="{69952273-51A8-54AA-2DF6-09FF2A16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0941" y="1923030"/>
              <a:ext cx="1586754" cy="1586754"/>
            </a:xfrm>
            <a:prstGeom prst="rect">
              <a:avLst/>
            </a:prstGeom>
          </p:spPr>
        </p:pic>
        <p:pic>
          <p:nvPicPr>
            <p:cNvPr id="17" name="Gráfico 16" descr="Crânio com preenchimento sólido">
              <a:extLst>
                <a:ext uri="{FF2B5EF4-FFF2-40B4-BE49-F238E27FC236}">
                  <a16:creationId xmlns:a16="http://schemas.microsoft.com/office/drawing/2014/main" id="{244874DA-FCFD-4C3C-3FFA-1025FFCD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7838" y="2222569"/>
              <a:ext cx="952960" cy="952960"/>
            </a:xfrm>
            <a:prstGeom prst="rect">
              <a:avLst/>
            </a:prstGeom>
          </p:spPr>
        </p:pic>
        <p:pic>
          <p:nvPicPr>
            <p:cNvPr id="21" name="Gráfico 20" descr="Binário com preenchimento sólido">
              <a:extLst>
                <a:ext uri="{FF2B5EF4-FFF2-40B4-BE49-F238E27FC236}">
                  <a16:creationId xmlns:a16="http://schemas.microsoft.com/office/drawing/2014/main" id="{0D99CFC2-77A9-AAA8-628B-2ACE1DCD3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28088" y="22418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96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B11A4-B065-91F2-DF5B-9A5B397F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A391E7D-91E5-EF1A-CECC-7CF04F040515}"/>
              </a:ext>
            </a:extLst>
          </p:cNvPr>
          <p:cNvSpPr/>
          <p:nvPr/>
        </p:nvSpPr>
        <p:spPr>
          <a:xfrm>
            <a:off x="0" y="4514127"/>
            <a:ext cx="12192000" cy="2343873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390239-D697-0DE9-E07C-39FE2707AD6A}"/>
              </a:ext>
            </a:extLst>
          </p:cNvPr>
          <p:cNvSpPr txBox="1"/>
          <p:nvPr/>
        </p:nvSpPr>
        <p:spPr>
          <a:xfrm>
            <a:off x="395468" y="14573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12E7BC-8B7C-AF64-F1F4-3B24C3E34F89}"/>
              </a:ext>
            </a:extLst>
          </p:cNvPr>
          <p:cNvSpPr txBox="1"/>
          <p:nvPr/>
        </p:nvSpPr>
        <p:spPr>
          <a:xfrm>
            <a:off x="395468" y="729205"/>
            <a:ext cx="857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Golpe do código de acesso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13928C-D287-1761-1A44-8F3EBD37BA15}"/>
              </a:ext>
            </a:extLst>
          </p:cNvPr>
          <p:cNvSpPr txBox="1"/>
          <p:nvPr/>
        </p:nvSpPr>
        <p:spPr>
          <a:xfrm>
            <a:off x="395469" y="1862257"/>
            <a:ext cx="6030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Caso receba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códigos de acesso 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por SMS ou aplicativos de mensagens,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não compartilhe com mais ninguém.</a:t>
            </a:r>
          </a:p>
          <a:p>
            <a:endParaRPr lang="pt-BR" sz="1600" dirty="0">
              <a:solidFill>
                <a:srgbClr val="656565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Pessoas mal-intencionadas podem utilizar esse dado para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acessar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 e </a:t>
            </a:r>
            <a:r>
              <a:rPr lang="pt-BR" sz="1600" dirty="0">
                <a:solidFill>
                  <a:srgbClr val="DE8E28"/>
                </a:solidFill>
                <a:latin typeface="Open Sans" panose="020B0606030504020204" pitchFamily="34" charset="0"/>
              </a:rPr>
              <a:t>se apossar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 de suas contas em redes sociais e outros aplicativos. Caso isso ocorra, os golpistas podem se passar por você, causando muitos problemas e gerando, inclusive, </a:t>
            </a:r>
            <a:r>
              <a:rPr lang="pt-BR" sz="1600" b="1" dirty="0">
                <a:solidFill>
                  <a:srgbClr val="DE8E28"/>
                </a:solidFill>
                <a:latin typeface="Open Sans" panose="020B0606030504020204" pitchFamily="34" charset="0"/>
              </a:rPr>
              <a:t>prejuízos financeiros</a:t>
            </a:r>
            <a:r>
              <a:rPr lang="pt-BR" sz="1600" dirty="0">
                <a:solidFill>
                  <a:srgbClr val="656565"/>
                </a:solidFill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4A2B25-3CBC-2061-B570-819C72740A54}"/>
              </a:ext>
            </a:extLst>
          </p:cNvPr>
          <p:cNvSpPr txBox="1"/>
          <p:nvPr/>
        </p:nvSpPr>
        <p:spPr>
          <a:xfrm>
            <a:off x="395468" y="5147454"/>
            <a:ext cx="11088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Lembre-se!</a:t>
            </a:r>
          </a:p>
          <a:p>
            <a:endParaRPr lang="pt-BR" sz="1600" b="0" i="0" u="none" strike="noStrike" baseline="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códigos de segurança são </a:t>
            </a:r>
            <a:r>
              <a:rPr lang="pt-BR" sz="1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pessoais</a:t>
            </a: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sz="1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intransferíveis</a:t>
            </a: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Eles costumam ter 6 dígitos e servem como um </a:t>
            </a:r>
            <a:r>
              <a:rPr lang="pt-BR" sz="1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reforço de segurança </a:t>
            </a:r>
            <a:r>
              <a:rPr lang="pt-BR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ativar/acessar suas contas nos meios digitais.</a:t>
            </a:r>
            <a:endParaRPr lang="pt-B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C65000E-3696-A1C3-FE2E-76C3C1B2A0D6}"/>
              </a:ext>
            </a:extLst>
          </p:cNvPr>
          <p:cNvGrpSpPr/>
          <p:nvPr/>
        </p:nvGrpSpPr>
        <p:grpSpPr>
          <a:xfrm>
            <a:off x="7319224" y="967911"/>
            <a:ext cx="4514182" cy="3850793"/>
            <a:chOff x="6727559" y="967911"/>
            <a:chExt cx="4514182" cy="3850793"/>
          </a:xfrm>
        </p:grpSpPr>
        <p:pic>
          <p:nvPicPr>
            <p:cNvPr id="3" name="Gráfico 2" descr="Laptop estrutura de tópicos">
              <a:extLst>
                <a:ext uri="{FF2B5EF4-FFF2-40B4-BE49-F238E27FC236}">
                  <a16:creationId xmlns:a16="http://schemas.microsoft.com/office/drawing/2014/main" id="{C600A339-F8C8-703E-8853-95BDE1DE0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7559" y="967911"/>
              <a:ext cx="3850793" cy="3850793"/>
            </a:xfrm>
            <a:prstGeom prst="rect">
              <a:avLst/>
            </a:prstGeom>
          </p:spPr>
        </p:pic>
        <p:pic>
          <p:nvPicPr>
            <p:cNvPr id="11" name="Gráfico 10" descr="Bloqueio estrutura de tópicos">
              <a:extLst>
                <a:ext uri="{FF2B5EF4-FFF2-40B4-BE49-F238E27FC236}">
                  <a16:creationId xmlns:a16="http://schemas.microsoft.com/office/drawing/2014/main" id="{568395E5-A8F5-00EC-5D39-F3006E76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95755" y="2283819"/>
              <a:ext cx="914400" cy="914400"/>
            </a:xfrm>
            <a:prstGeom prst="rect">
              <a:avLst/>
            </a:prstGeom>
          </p:spPr>
        </p:pic>
        <p:pic>
          <p:nvPicPr>
            <p:cNvPr id="13" name="Gráfico 12" descr="Smartphone com preenchimento sólido">
              <a:extLst>
                <a:ext uri="{FF2B5EF4-FFF2-40B4-BE49-F238E27FC236}">
                  <a16:creationId xmlns:a16="http://schemas.microsoft.com/office/drawing/2014/main" id="{84315A34-180C-7C0D-38B0-7DF58393C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45951" y="2369991"/>
              <a:ext cx="1695790" cy="1695790"/>
            </a:xfrm>
            <a:prstGeom prst="rect">
              <a:avLst/>
            </a:prstGeom>
          </p:spPr>
        </p:pic>
        <p:pic>
          <p:nvPicPr>
            <p:cNvPr id="17" name="Gráfico 16" descr="Balão de chat com preenchimento sólido">
              <a:extLst>
                <a:ext uri="{FF2B5EF4-FFF2-40B4-BE49-F238E27FC236}">
                  <a16:creationId xmlns:a16="http://schemas.microsoft.com/office/drawing/2014/main" id="{4080F75A-3A0B-D487-7254-E65F045F6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95647" y="26940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0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DCE101F-695D-ACEF-4DAF-F131F940A66D}"/>
              </a:ext>
            </a:extLst>
          </p:cNvPr>
          <p:cNvSpPr/>
          <p:nvPr/>
        </p:nvSpPr>
        <p:spPr>
          <a:xfrm>
            <a:off x="0" y="11919"/>
            <a:ext cx="289367" cy="6846081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BA2D6B-CC7D-52E5-FA11-847BA57FCCD1}"/>
              </a:ext>
            </a:extLst>
          </p:cNvPr>
          <p:cNvSpPr txBox="1"/>
          <p:nvPr/>
        </p:nvSpPr>
        <p:spPr>
          <a:xfrm>
            <a:off x="416688" y="104171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rgbClr val="041D3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Conscientização e Boas Práticas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8BF1C6-E5DD-DE34-6381-ABB040A9B334}"/>
              </a:ext>
            </a:extLst>
          </p:cNvPr>
          <p:cNvSpPr txBox="1"/>
          <p:nvPr/>
        </p:nvSpPr>
        <p:spPr>
          <a:xfrm>
            <a:off x="416688" y="636608"/>
            <a:ext cx="3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41D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Apresentação</a:t>
            </a:r>
          </a:p>
        </p:txBody>
      </p:sp>
      <p:sp>
        <p:nvSpPr>
          <p:cNvPr id="10" name="Lágrima 9">
            <a:extLst>
              <a:ext uri="{FF2B5EF4-FFF2-40B4-BE49-F238E27FC236}">
                <a16:creationId xmlns:a16="http://schemas.microsoft.com/office/drawing/2014/main" id="{10CAF4A1-BFE9-C154-4239-4393A18BE6B3}"/>
              </a:ext>
            </a:extLst>
          </p:cNvPr>
          <p:cNvSpPr/>
          <p:nvPr/>
        </p:nvSpPr>
        <p:spPr>
          <a:xfrm rot="5400000">
            <a:off x="7187866" y="2004263"/>
            <a:ext cx="4987088" cy="5021180"/>
          </a:xfrm>
          <a:prstGeom prst="teardrop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D2220-42DE-02D9-A18B-0F4D41379523}"/>
              </a:ext>
            </a:extLst>
          </p:cNvPr>
          <p:cNvSpPr txBox="1"/>
          <p:nvPr/>
        </p:nvSpPr>
        <p:spPr>
          <a:xfrm>
            <a:off x="416688" y="1817224"/>
            <a:ext cx="6504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56565"/>
                </a:solidFill>
                <a:latin typeface="Open Sans" panose="020F0502020204030204" pitchFamily="34" charset="0"/>
              </a:rPr>
              <a:t>A </a:t>
            </a:r>
            <a:r>
              <a:rPr lang="pt-BR" b="1" dirty="0">
                <a:solidFill>
                  <a:srgbClr val="DE8E28"/>
                </a:solidFill>
                <a:latin typeface="Open Sans" panose="020F0502020204030204" pitchFamily="34" charset="0"/>
              </a:rPr>
              <a:t>transformação digital </a:t>
            </a:r>
            <a:r>
              <a:rPr lang="pt-BR" dirty="0">
                <a:solidFill>
                  <a:srgbClr val="656565"/>
                </a:solidFill>
                <a:latin typeface="Open Sans" panose="020F0502020204030204" pitchFamily="34" charset="0"/>
              </a:rPr>
              <a:t>trouxe comodidade e acessibilidade às interações diárias, permitindo transações bancárias, compras e interações sociais por meio de dispositivos conectados. </a:t>
            </a:r>
          </a:p>
          <a:p>
            <a:endParaRPr lang="pt-BR" dirty="0">
              <a:solidFill>
                <a:srgbClr val="656565"/>
              </a:solidFill>
              <a:latin typeface="Open Sans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F0502020204030204" pitchFamily="34" charset="0"/>
              </a:rPr>
              <a:t>Sabendo da importância deste tema, preparamos uma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F0502020204030204" pitchFamily="34" charset="0"/>
              </a:rPr>
              <a:t>apresentação 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F0502020204030204" pitchFamily="34" charset="0"/>
              </a:rPr>
              <a:t>com dicas que podem ser adotadas para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F0502020204030204" pitchFamily="34" charset="0"/>
              </a:rPr>
              <a:t>utilizar a internet com mais segurança.</a:t>
            </a:r>
          </a:p>
          <a:p>
            <a:endParaRPr lang="pt-BR" sz="1800" b="0" i="0" u="none" strike="noStrike" baseline="0" dirty="0">
              <a:solidFill>
                <a:srgbClr val="DE8E28"/>
              </a:solidFill>
              <a:latin typeface="Open Sans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F0502020204030204" pitchFamily="34" charset="0"/>
              </a:rPr>
              <a:t>Nele, apresentamos cuidados essenciais para a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F0502020204030204" pitchFamily="34" charset="0"/>
              </a:rPr>
              <a:t>proteção de senhas 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F0502020204030204" pitchFamily="34" charset="0"/>
              </a:rPr>
              <a:t>e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F0502020204030204" pitchFamily="34" charset="0"/>
              </a:rPr>
              <a:t>dados pessoais</a:t>
            </a:r>
            <a:r>
              <a:rPr lang="pt-BR" sz="1800" b="0" i="0" u="none" strike="noStrike" baseline="0" dirty="0">
                <a:solidFill>
                  <a:srgbClr val="656565"/>
                </a:solidFill>
                <a:latin typeface="Open Sans" panose="020F0502020204030204" pitchFamily="34" charset="0"/>
              </a:rPr>
              <a:t>, além de mostrar como se prevenir contra armadilhas virtuais.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A76F1-F1DB-8412-C749-F5F91E69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67C492-F818-1419-835D-6E40F01EA88C}"/>
              </a:ext>
            </a:extLst>
          </p:cNvPr>
          <p:cNvSpPr/>
          <p:nvPr/>
        </p:nvSpPr>
        <p:spPr>
          <a:xfrm>
            <a:off x="0" y="423119"/>
            <a:ext cx="12192000" cy="6413500"/>
          </a:xfrm>
          <a:prstGeom prst="rect">
            <a:avLst/>
          </a:prstGeom>
          <a:solidFill>
            <a:srgbClr val="17847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772FD1-8A9E-4E90-862A-5D9B08DC230E}"/>
              </a:ext>
            </a:extLst>
          </p:cNvPr>
          <p:cNvSpPr txBox="1"/>
          <p:nvPr/>
        </p:nvSpPr>
        <p:spPr>
          <a:xfrm>
            <a:off x="1470207" y="6467287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© 2025. Todos os direitos reservados.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153640-E51B-85F1-846B-DEF38790C2A9}"/>
              </a:ext>
            </a:extLst>
          </p:cNvPr>
          <p:cNvSpPr txBox="1"/>
          <p:nvPr/>
        </p:nvSpPr>
        <p:spPr>
          <a:xfrm>
            <a:off x="127745" y="1405965"/>
            <a:ext cx="835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Prevenção de Golpes Digitais: Conscientização e Boas Práticas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DB933B-4D03-4E34-3F83-77254EA277B1}"/>
              </a:ext>
            </a:extLst>
          </p:cNvPr>
          <p:cNvSpPr txBox="1"/>
          <p:nvPr/>
        </p:nvSpPr>
        <p:spPr>
          <a:xfrm>
            <a:off x="127745" y="3517543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conteúdo foi elaborado por </a:t>
            </a:r>
            <a:r>
              <a:rPr lang="pt-BR" b="1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Igo Rodrigues da Silva</a:t>
            </a:r>
            <a:r>
              <a:rPr lang="pt-BR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como parte do Projeto de Intervenção da disciplina de Extensão da </a:t>
            </a:r>
            <a:r>
              <a:rPr lang="pt-BR" b="1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UNG – </a:t>
            </a:r>
            <a:r>
              <a:rPr lang="pt-BR" sz="1600" b="1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Universidade</a:t>
            </a:r>
            <a:r>
              <a:rPr lang="pt-BR" b="1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Guarulhos</a:t>
            </a:r>
            <a:r>
              <a:rPr lang="pt-BR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para o curso de </a:t>
            </a:r>
            <a:r>
              <a:rPr lang="pt-BR" b="1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</a:t>
            </a:r>
            <a:r>
              <a:rPr lang="pt-BR" dirty="0">
                <a:solidFill>
                  <a:srgbClr val="DE8E28">
                    <a:alpha val="7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E2678E-7BF6-D536-0B7C-61CD13C7094C}"/>
              </a:ext>
            </a:extLst>
          </p:cNvPr>
          <p:cNvSpPr txBox="1"/>
          <p:nvPr/>
        </p:nvSpPr>
        <p:spPr>
          <a:xfrm>
            <a:off x="127745" y="4879821"/>
            <a:ext cx="577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u="none" strike="noStrike" dirty="0">
                <a:solidFill>
                  <a:srgbClr val="DE8E28">
                    <a:alpha val="70000"/>
                  </a:srgbClr>
                </a:solidFill>
                <a:effectLst/>
              </a:rPr>
              <a:t>📧 igo.rodrigues58@gmail.com</a:t>
            </a:r>
          </a:p>
          <a:p>
            <a:pPr algn="l"/>
            <a:r>
              <a:rPr lang="pt-BR" b="0" i="0" u="none" strike="noStrike" dirty="0">
                <a:solidFill>
                  <a:srgbClr val="DE8E28">
                    <a:alpha val="70000"/>
                  </a:srgbClr>
                </a:solidFill>
                <a:effectLst/>
              </a:rPr>
              <a:t>📱 (11) 98569-5343</a:t>
            </a:r>
          </a:p>
          <a:p>
            <a:pPr algn="l"/>
            <a:r>
              <a:rPr lang="pt-BR" b="0" i="0" u="none" strike="noStrike" dirty="0">
                <a:solidFill>
                  <a:srgbClr val="DE8E28">
                    <a:alpha val="70000"/>
                  </a:srgbClr>
                </a:solidFill>
                <a:effectLst/>
              </a:rPr>
              <a:t>💼 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hlinkClick r:id="rId3"/>
              </a:rPr>
              <a:t>linkedin.com/in/igo-silva</a:t>
            </a:r>
            <a:endParaRPr lang="pt-BR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9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100B0-6FA5-7A30-94BC-CAD6282C1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4DC437-012B-C400-5E9A-D86B4C64D2B2}"/>
              </a:ext>
            </a:extLst>
          </p:cNvPr>
          <p:cNvSpPr/>
          <p:nvPr/>
        </p:nvSpPr>
        <p:spPr>
          <a:xfrm>
            <a:off x="0" y="0"/>
            <a:ext cx="5937813" cy="685800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AB4931-BADD-0CD1-2CD9-3048176D7408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>
                    <a:alpha val="58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3BF91C-A324-6DAA-CB8F-C9F0622F4E38}"/>
              </a:ext>
            </a:extLst>
          </p:cNvPr>
          <p:cNvSpPr txBox="1"/>
          <p:nvPr/>
        </p:nvSpPr>
        <p:spPr>
          <a:xfrm>
            <a:off x="572946" y="1273215"/>
            <a:ext cx="4791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normalmente funcionam</a:t>
            </a:r>
          </a:p>
          <a:p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golpes?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B8D639-DFF7-AB4A-CD16-C18DC33403C8}"/>
              </a:ext>
            </a:extLst>
          </p:cNvPr>
          <p:cNvSpPr txBox="1"/>
          <p:nvPr/>
        </p:nvSpPr>
        <p:spPr>
          <a:xfrm>
            <a:off x="6096000" y="1273215"/>
            <a:ext cx="5694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Os golpes podem ser aplicados de diversas formas e por diferentes meios, como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e-mails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SMS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ligações telefônicas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cartas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e até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presencialmente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Pessoas mal-intencionadas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induzem a vítima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a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fornecer dados pessoais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ou realizar ações que causem prejuízos, principalmente financeiros.</a:t>
            </a:r>
          </a:p>
          <a:p>
            <a:endParaRPr lang="pt-BR" sz="1800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Buscando solucionar rapidamente um problema, muitas pessoas acabam fornecendo suas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senhas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,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dados pessoais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e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códigos de acesso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para golpistas que se passam por empregados de empresas ou instituições financeiras.</a:t>
            </a:r>
          </a:p>
          <a:p>
            <a:endParaRPr lang="pt-BR" sz="1800" b="0" i="0" u="none" strike="noStrike" baseline="0" dirty="0">
              <a:solidFill>
                <a:srgbClr val="585858"/>
              </a:solidFill>
              <a:latin typeface="Open Sans" panose="020B06060305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Somente depois, a vítima percebe que </a:t>
            </a:r>
            <a:r>
              <a:rPr lang="pt-BR" sz="1800" b="1" i="0" u="none" strike="noStrike" baseline="0" dirty="0">
                <a:solidFill>
                  <a:srgbClr val="DE8E28"/>
                </a:solidFill>
                <a:latin typeface="Open Sans" panose="020B0606030504020204" pitchFamily="34" charset="0"/>
              </a:rPr>
              <a:t>caiu em um golpe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4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EF84D-2BE0-456F-575A-AB3FC22B2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1FB6DE-F97E-91FA-5E1D-C311CF957052}"/>
              </a:ext>
            </a:extLst>
          </p:cNvPr>
          <p:cNvSpPr/>
          <p:nvPr/>
        </p:nvSpPr>
        <p:spPr>
          <a:xfrm>
            <a:off x="1" y="0"/>
            <a:ext cx="5116010" cy="6858000"/>
          </a:xfrm>
          <a:prstGeom prst="rect">
            <a:avLst/>
          </a:prstGeom>
          <a:solidFill>
            <a:srgbClr val="041D3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63B8F0-AD6D-0FF4-6437-ED1DA8EFF34C}"/>
              </a:ext>
            </a:extLst>
          </p:cNvPr>
          <p:cNvSpPr txBox="1"/>
          <p:nvPr/>
        </p:nvSpPr>
        <p:spPr>
          <a:xfrm>
            <a:off x="63661" y="99433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>
                    <a:alpha val="68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A72988-1AEB-78FB-0CF8-DDEB167CF100}"/>
              </a:ext>
            </a:extLst>
          </p:cNvPr>
          <p:cNvSpPr txBox="1"/>
          <p:nvPr/>
        </p:nvSpPr>
        <p:spPr>
          <a:xfrm>
            <a:off x="63661" y="2326914"/>
            <a:ext cx="5052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Autenticação e</a:t>
            </a:r>
          </a:p>
          <a:p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senhas seguras</a:t>
            </a:r>
          </a:p>
        </p:txBody>
      </p:sp>
    </p:spTree>
    <p:extLst>
      <p:ext uri="{BB962C8B-B14F-4D97-AF65-F5344CB8AC3E}">
        <p14:creationId xmlns:p14="http://schemas.microsoft.com/office/powerpoint/2010/main" val="22026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57263-9B0D-43C2-C557-7015D6F5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8DB67A0-864F-4C7F-5CE5-50813F42E1A6}"/>
              </a:ext>
            </a:extLst>
          </p:cNvPr>
          <p:cNvSpPr/>
          <p:nvPr/>
        </p:nvSpPr>
        <p:spPr>
          <a:xfrm>
            <a:off x="0" y="-995434"/>
            <a:ext cx="6095999" cy="2245490"/>
          </a:xfrm>
          <a:prstGeom prst="round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sz="48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Melhores práticas</a:t>
            </a:r>
            <a:endParaRPr lang="pt-BR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23CC62-0373-98DC-0036-4FD4E8B0DA21}"/>
              </a:ext>
            </a:extLst>
          </p:cNvPr>
          <p:cNvSpPr/>
          <p:nvPr/>
        </p:nvSpPr>
        <p:spPr>
          <a:xfrm>
            <a:off x="6095999" y="-995435"/>
            <a:ext cx="6096000" cy="2245489"/>
          </a:xfrm>
          <a:prstGeom prst="roundRect">
            <a:avLst/>
          </a:prstGeom>
          <a:solidFill>
            <a:srgbClr val="DE8E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que não fazer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D35CEA-776F-4D0F-03A3-16EA1EC2070B}"/>
              </a:ext>
            </a:extLst>
          </p:cNvPr>
          <p:cNvSpPr txBox="1"/>
          <p:nvPr/>
        </p:nvSpPr>
        <p:spPr>
          <a:xfrm>
            <a:off x="6493397" y="1875099"/>
            <a:ext cx="544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Não use qualquer tipo de dado pessoal: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evite usar seu nome e sobrenome, números de documentos, placas de carros, números de telefones e datas de aniversário, por exemplo.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B492EA-0C47-3967-FDE9-B7D98736C45F}"/>
              </a:ext>
            </a:extLst>
          </p:cNvPr>
          <p:cNvSpPr txBox="1"/>
          <p:nvPr/>
        </p:nvSpPr>
        <p:spPr>
          <a:xfrm>
            <a:off x="6493397" y="3273287"/>
            <a:ext cx="544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Não utilize sequências de teclado: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evite senhas associadas a botões que sejam próximos, como “</a:t>
            </a:r>
            <a:r>
              <a:rPr lang="pt-BR" sz="1800" b="0" i="0" u="none" strike="noStrike" baseline="0" dirty="0" err="1">
                <a:solidFill>
                  <a:srgbClr val="585858"/>
                </a:solidFill>
                <a:latin typeface="Open Sans" panose="020B0606030504020204" pitchFamily="34" charset="0"/>
              </a:rPr>
              <a:t>QwerT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” e “1qaz”. Não utilize trechos do alfabeto ou ordem numérica, como “abc1234”.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ED8F0B-E4E7-1497-8EDB-F0457AE9599C}"/>
              </a:ext>
            </a:extLst>
          </p:cNvPr>
          <p:cNvSpPr txBox="1"/>
          <p:nvPr/>
        </p:nvSpPr>
        <p:spPr>
          <a:xfrm>
            <a:off x="6493397" y="4671475"/>
            <a:ext cx="544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Evite termos e nomes publicamente conhecidos: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como nomes de empresas, nomes de times de futebol, títulos de músicas etc.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D9BA04-2747-B127-A638-0E60E2215D6F}"/>
              </a:ext>
            </a:extLst>
          </p:cNvPr>
          <p:cNvSpPr txBox="1"/>
          <p:nvPr/>
        </p:nvSpPr>
        <p:spPr>
          <a:xfrm>
            <a:off x="6493398" y="5792664"/>
            <a:ext cx="54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Não utilize uma mesma senha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para múltiplos serviços.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DB31DE-B85C-85B5-148C-FBDAF3578DB0}"/>
              </a:ext>
            </a:extLst>
          </p:cNvPr>
          <p:cNvSpPr txBox="1"/>
          <p:nvPr/>
        </p:nvSpPr>
        <p:spPr>
          <a:xfrm>
            <a:off x="327948" y="1961908"/>
            <a:ext cx="54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Utilize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números aleatórios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5B79F1-A803-5718-5EDD-A9D8A0C6C236}"/>
              </a:ext>
            </a:extLst>
          </p:cNvPr>
          <p:cNvSpPr txBox="1"/>
          <p:nvPr/>
        </p:nvSpPr>
        <p:spPr>
          <a:xfrm>
            <a:off x="327948" y="2534623"/>
            <a:ext cx="576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Use grande quantidade de caracteres, quando possível: 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quanto mais longa e complexa for a senha, mais difícil será descobri-la (recomenda-se, no mínimo, 8 caracteres contendo letras maiúsculas, minúsculas, caracteres especiais e números).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509F86-1624-A74F-49B0-DE3C7440D6A3}"/>
              </a:ext>
            </a:extLst>
          </p:cNvPr>
          <p:cNvSpPr txBox="1"/>
          <p:nvPr/>
        </p:nvSpPr>
        <p:spPr>
          <a:xfrm>
            <a:off x="327948" y="4215334"/>
            <a:ext cx="565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Utilize diferentes tipos de caracteres, quando possível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: busque misturar ao máximo caracteres como números, sinais de pontuação e letras, variando entre maiúsculas e minúsculas.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865E34-3DE7-3558-7015-D82450DB495F}"/>
              </a:ext>
            </a:extLst>
          </p:cNvPr>
          <p:cNvSpPr txBox="1"/>
          <p:nvPr/>
        </p:nvSpPr>
        <p:spPr>
          <a:xfrm>
            <a:off x="327948" y="5511466"/>
            <a:ext cx="5656160" cy="92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• </a:t>
            </a:r>
            <a:r>
              <a:rPr lang="pt-BR" sz="1800" b="1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Troque sua senha periodicamente</a:t>
            </a:r>
            <a:r>
              <a:rPr lang="pt-BR" sz="1800" b="0" i="0" u="none" strike="noStrike" baseline="0" dirty="0">
                <a:solidFill>
                  <a:srgbClr val="585858"/>
                </a:solidFill>
                <a:latin typeface="Open Sans" panose="020B0606030504020204" pitchFamily="34" charset="0"/>
              </a:rPr>
              <a:t>: nunca utilize a mesma senha para acessar mais de uma conta ou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3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B59F6-C0D2-BDD3-C56D-6B34D54E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AD2EA55-B8ED-F1B0-A7A7-7228ED880369}"/>
              </a:ext>
            </a:extLst>
          </p:cNvPr>
          <p:cNvSpPr/>
          <p:nvPr/>
        </p:nvSpPr>
        <p:spPr>
          <a:xfrm>
            <a:off x="731134" y="758141"/>
            <a:ext cx="10729732" cy="7436735"/>
          </a:xfrm>
          <a:prstGeom prst="roundRect">
            <a:avLst/>
          </a:prstGeom>
          <a:solidFill>
            <a:srgbClr val="178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</a:t>
            </a:r>
            <a:endParaRPr lang="pt-BR" sz="6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pt-BR" sz="6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Muitos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sites, aplicativos, e-mails 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perfis em redes sociais 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oferecem a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verificação em duas etapas.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Ative essa opção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sempre que possível.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Evite deixar seus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senha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salvos para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acessos automáticos 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 próxima vez que você for usar o serviço.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Nunca anote senhas 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dados </a:t>
            </a:r>
            <a:r>
              <a:rPr lang="pt-B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pessoais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bloco de notas do seu notebook e celular.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3F9BDB-2012-6A56-3CA2-F5B7BFEE47F9}"/>
              </a:ext>
            </a:extLst>
          </p:cNvPr>
          <p:cNvSpPr txBox="1"/>
          <p:nvPr/>
        </p:nvSpPr>
        <p:spPr>
          <a:xfrm>
            <a:off x="731134" y="111007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DE8E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pt-BR" sz="1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400" b="1" dirty="0">
                <a:solidFill>
                  <a:schemeClr val="tx2">
                    <a:alpha val="69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11694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49377-F58D-8801-A044-E72E2481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2AB14C-ADAD-24B9-32F6-14DB05C91E19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>
                    <a:alpha val="78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57CD20-E310-FD0D-8AB1-4DD83FC19EED}"/>
              </a:ext>
            </a:extLst>
          </p:cNvPr>
          <p:cNvSpPr txBox="1"/>
          <p:nvPr/>
        </p:nvSpPr>
        <p:spPr>
          <a:xfrm>
            <a:off x="572946" y="1911256"/>
            <a:ext cx="4861367" cy="329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Principais</a:t>
            </a:r>
          </a:p>
          <a:p>
            <a:pPr>
              <a:lnSpc>
                <a:spcPct val="150000"/>
              </a:lnSpc>
            </a:pPr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cuidados na</a:t>
            </a:r>
          </a:p>
          <a:p>
            <a:pPr>
              <a:lnSpc>
                <a:spcPct val="150000"/>
              </a:lnSpc>
            </a:pPr>
            <a:r>
              <a:rPr lang="pt-BR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05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7340A-E3F7-0889-4999-E98FD0068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146E3-E57C-7651-7B59-02D90C7796B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A89A5C6-F5FB-A1F6-F0FF-D389A6D06189}"/>
              </a:ext>
            </a:extLst>
          </p:cNvPr>
          <p:cNvSpPr/>
          <p:nvPr/>
        </p:nvSpPr>
        <p:spPr>
          <a:xfrm>
            <a:off x="0" y="6574420"/>
            <a:ext cx="12192000" cy="28358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022FB7-09BB-CE46-6ED9-27FDC86EC383}"/>
              </a:ext>
            </a:extLst>
          </p:cNvPr>
          <p:cNvSpPr txBox="1"/>
          <p:nvPr/>
        </p:nvSpPr>
        <p:spPr>
          <a:xfrm>
            <a:off x="567160" y="868101"/>
            <a:ext cx="48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u="none" strike="noStrike" baseline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Wi-Fi Público</a:t>
            </a:r>
            <a:endParaRPr lang="pt-BR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2E492A-9B68-879B-12AA-A8E34153A8AA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>
                    <a:alpha val="78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E4E80F-A15C-D0FD-32B9-02E2D75C5AC6}"/>
              </a:ext>
            </a:extLst>
          </p:cNvPr>
          <p:cNvSpPr txBox="1"/>
          <p:nvPr/>
        </p:nvSpPr>
        <p:spPr>
          <a:xfrm>
            <a:off x="567160" y="2444088"/>
            <a:ext cx="4815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1D36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highlight>
                  <a:srgbClr val="041D36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Verifique as informações da rede:</a:t>
            </a: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585858"/>
                </a:solidFill>
                <a:latin typeface="Open Sans" panose="020B0606030504020204" pitchFamily="34" charset="0"/>
              </a:rPr>
              <a:t>Confirme se o nome da rede Wi-Fi está relacionado ao local ou estabelecimento em que você está. Não se conecte em redes que você não sabe de onde veio.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D25F52-70B1-BDDB-3D48-78F9FBD83AE8}"/>
              </a:ext>
            </a:extLst>
          </p:cNvPr>
          <p:cNvSpPr txBox="1"/>
          <p:nvPr/>
        </p:nvSpPr>
        <p:spPr>
          <a:xfrm>
            <a:off x="567160" y="4422545"/>
            <a:ext cx="4815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1D36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highlight>
                  <a:srgbClr val="041D36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Preserve sempre seus dados:</a:t>
            </a: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585858"/>
                </a:solidFill>
                <a:latin typeface="Open Sans" panose="020B0606030504020204" pitchFamily="34" charset="0"/>
              </a:rPr>
              <a:t>Não digite senhas e outras informações pessoais quando estiver conectado nestes tipos de redes.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EC263A-CB8E-711C-9CB9-351C1DD573E7}"/>
              </a:ext>
            </a:extLst>
          </p:cNvPr>
          <p:cNvSpPr txBox="1"/>
          <p:nvPr/>
        </p:nvSpPr>
        <p:spPr>
          <a:xfrm>
            <a:off x="6809772" y="2444088"/>
            <a:ext cx="4815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1D36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highlight>
                  <a:srgbClr val="041D36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compartilhe arquivos:</a:t>
            </a:r>
          </a:p>
          <a:p>
            <a:pPr>
              <a:buClr>
                <a:srgbClr val="041D36"/>
              </a:buClr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585858"/>
                </a:solidFill>
                <a:latin typeface="Open Sans" panose="020B0606030504020204" pitchFamily="34" charset="0"/>
              </a:rPr>
              <a:t>O envio ou o download de arquivos usando redes públicas pode trazer riscos de comprometimento para o seu dispositivo. Fique atento!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8D6A10-048B-971A-5C50-B7BF9FC358A5}"/>
              </a:ext>
            </a:extLst>
          </p:cNvPr>
          <p:cNvSpPr txBox="1"/>
          <p:nvPr/>
        </p:nvSpPr>
        <p:spPr>
          <a:xfrm>
            <a:off x="6809772" y="4418074"/>
            <a:ext cx="48150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41D36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highlight>
                  <a:srgbClr val="041D36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Desconecte-se ao finalizar o uso:</a:t>
            </a:r>
          </a:p>
          <a:p>
            <a:pPr>
              <a:buClr>
                <a:srgbClr val="041D36"/>
              </a:buClr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585858"/>
                </a:solidFill>
                <a:latin typeface="Open Sans" panose="020B0606030504020204" pitchFamily="34" charset="0"/>
              </a:rPr>
              <a:t>Não deixe o acesso ativo quando terminar de utilizar a internet. Neste tipo de rede, você está conectado a outras pessoas. Por isso, neste meio tempo, cibercriminosos podem invadir o seu dispositivo.</a:t>
            </a:r>
          </a:p>
        </p:txBody>
      </p:sp>
    </p:spTree>
    <p:extLst>
      <p:ext uri="{BB962C8B-B14F-4D97-AF65-F5344CB8AC3E}">
        <p14:creationId xmlns:p14="http://schemas.microsoft.com/office/powerpoint/2010/main" val="29388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CC35D-EA9B-B0D7-F50A-40AB7814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C4F373-2062-FE37-06CD-CCC9167661C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DFDD1F-63B9-3431-DB18-4D37F69ABA3E}"/>
              </a:ext>
            </a:extLst>
          </p:cNvPr>
          <p:cNvSpPr/>
          <p:nvPr/>
        </p:nvSpPr>
        <p:spPr>
          <a:xfrm>
            <a:off x="0" y="6574420"/>
            <a:ext cx="12192000" cy="283580"/>
          </a:xfrm>
          <a:prstGeom prst="rect">
            <a:avLst/>
          </a:prstGeom>
          <a:solidFill>
            <a:srgbClr val="041D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D84B07-B762-C9AC-61E0-44A78393460C}"/>
              </a:ext>
            </a:extLst>
          </p:cNvPr>
          <p:cNvSpPr txBox="1"/>
          <p:nvPr/>
        </p:nvSpPr>
        <p:spPr>
          <a:xfrm>
            <a:off x="567159" y="868101"/>
            <a:ext cx="958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Aplicativos para dispositivos móveis</a:t>
            </a:r>
            <a:endParaRPr lang="pt-BR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10CACB-BE84-B690-AF39-730DA853F5CD}"/>
              </a:ext>
            </a:extLst>
          </p:cNvPr>
          <p:cNvSpPr txBox="1"/>
          <p:nvPr/>
        </p:nvSpPr>
        <p:spPr>
          <a:xfrm>
            <a:off x="572946" y="150472"/>
            <a:ext cx="321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CC66">
                    <a:alpha val="58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pt-BR" sz="1400" b="1" dirty="0">
                <a:solidFill>
                  <a:schemeClr val="bg1">
                    <a:alpha val="78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Conscientização e Boas Práticas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7DBDD9A-E3E8-31EC-D8D5-2ABFA3A9B5CF}"/>
              </a:ext>
            </a:extLst>
          </p:cNvPr>
          <p:cNvSpPr/>
          <p:nvPr/>
        </p:nvSpPr>
        <p:spPr>
          <a:xfrm>
            <a:off x="1547149" y="4490977"/>
            <a:ext cx="9097701" cy="2760562"/>
          </a:xfrm>
          <a:prstGeom prst="roundRect">
            <a:avLst/>
          </a:prstGeom>
          <a:solidFill>
            <a:srgbClr val="0B45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E77F18-A8F0-ACAD-FBE6-339073469AA4}"/>
              </a:ext>
            </a:extLst>
          </p:cNvPr>
          <p:cNvSpPr txBox="1"/>
          <p:nvPr/>
        </p:nvSpPr>
        <p:spPr>
          <a:xfrm>
            <a:off x="567159" y="2118167"/>
            <a:ext cx="8403221" cy="12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pt-BR" sz="1800" b="0" i="0" u="none" strike="noStrike" baseline="0" dirty="0">
                <a:solidFill>
                  <a:srgbClr val="595959"/>
                </a:solidFill>
                <a:latin typeface="Open Sans" panose="020B0606030504020204" pitchFamily="34" charset="0"/>
              </a:rPr>
              <a:t>Nunca instale apps que não estejam nas lojas oficiais do Android e do iOS.</a:t>
            </a:r>
          </a:p>
          <a:p>
            <a:pPr algn="l">
              <a:lnSpc>
                <a:spcPct val="150000"/>
              </a:lnSpc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pt-BR" sz="1800" b="0" i="0" u="none" strike="noStrike" baseline="0" dirty="0">
                <a:solidFill>
                  <a:srgbClr val="595959"/>
                </a:solidFill>
                <a:latin typeface="Open Sans" panose="020B0606030504020204" pitchFamily="34" charset="0"/>
              </a:rPr>
              <a:t>Não instale apps de empresas e fontes desconhecidas.</a:t>
            </a:r>
          </a:p>
          <a:p>
            <a:pPr algn="l">
              <a:lnSpc>
                <a:spcPct val="150000"/>
              </a:lnSpc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pt-BR" sz="1800" b="0" i="0" u="none" strike="noStrike" baseline="0" dirty="0">
                <a:solidFill>
                  <a:srgbClr val="595959"/>
                </a:solidFill>
                <a:latin typeface="Open Sans" panose="020B0606030504020204" pitchFamily="34" charset="0"/>
              </a:rPr>
              <a:t>Mantenha os aplicativos de seus dispositivos sempre atualizados.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63D375-BC48-B8D1-2796-9DA246490765}"/>
              </a:ext>
            </a:extLst>
          </p:cNvPr>
          <p:cNvSpPr txBox="1"/>
          <p:nvPr/>
        </p:nvSpPr>
        <p:spPr>
          <a:xfrm>
            <a:off x="1864487" y="4787079"/>
            <a:ext cx="846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Tenha acesso aos vários aplicativos disponíveis nas lojas oficiais!</a:t>
            </a:r>
          </a:p>
        </p:txBody>
      </p:sp>
      <p:pic>
        <p:nvPicPr>
          <p:cNvPr id="13" name="Imagem 1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E697C55E-46C8-8242-922D-6175339CE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27" y="5781124"/>
            <a:ext cx="1813499" cy="558000"/>
          </a:xfrm>
          <a:prstGeom prst="rect">
            <a:avLst/>
          </a:prstGeom>
        </p:spPr>
      </p:pic>
      <p:pic>
        <p:nvPicPr>
          <p:cNvPr id="15" name="Imagem 1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5CA8DD1-03DF-470E-2967-B65D85716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22" y="5808124"/>
            <a:ext cx="1706164" cy="504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C8DEEC-6427-5C9C-B0A7-34981A62C062}"/>
              </a:ext>
            </a:extLst>
          </p:cNvPr>
          <p:cNvSpPr txBox="1"/>
          <p:nvPr/>
        </p:nvSpPr>
        <p:spPr>
          <a:xfrm>
            <a:off x="3752127" y="6397394"/>
            <a:ext cx="1813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dispositivos 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EF09056-A4FA-E16D-8EDE-6E8BDD347C62}"/>
              </a:ext>
            </a:extLst>
          </p:cNvPr>
          <p:cNvSpPr txBox="1"/>
          <p:nvPr/>
        </p:nvSpPr>
        <p:spPr>
          <a:xfrm>
            <a:off x="5995688" y="6366591"/>
            <a:ext cx="181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dispositivos Android</a:t>
            </a:r>
          </a:p>
        </p:txBody>
      </p:sp>
    </p:spTree>
    <p:extLst>
      <p:ext uri="{BB962C8B-B14F-4D97-AF65-F5344CB8AC3E}">
        <p14:creationId xmlns:p14="http://schemas.microsoft.com/office/powerpoint/2010/main" val="14757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" presetClass="entr" presetSubtype="4" decel="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2" presetClass="entr" presetSubtype="4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" presetClass="entr" presetSubtype="4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9" grpId="0"/>
          <p:bldP spid="11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2" presetClass="entr" presetSubtype="4" decel="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2" presetClass="entr" presetSubtype="4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" presetClass="entr" presetSubtype="4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2" presetClass="entr" presetSubtype="4" decel="1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 animBg="1"/>
          <p:bldP spid="9" grpId="0"/>
          <p:bldP spid="11" grpId="0"/>
          <p:bldP spid="16" grpId="0"/>
          <p:bldP spid="17" grpId="0"/>
        </p:bldLst>
      </p:timing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1743</Words>
  <Application>Microsoft Macintosh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Open Sans</vt:lpstr>
      <vt:lpstr>SymbolMT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Supervisão - Call Center</dc:creator>
  <cp:lastModifiedBy>Igo Silva</cp:lastModifiedBy>
  <cp:revision>7</cp:revision>
  <dcterms:created xsi:type="dcterms:W3CDTF">2025-05-08T13:35:47Z</dcterms:created>
  <dcterms:modified xsi:type="dcterms:W3CDTF">2025-06-02T00:50:40Z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2025-05-08T15:26:46Z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6a23d763-e514-4230-afba-3b57e7cd3090</vt:lpwstr>
  </property>
  <property fmtid="{D5CDD505-2E9C-101B-9397-08002B2CF9AE}" pid="7" name="MSIP_Label_defa4170-0d19-0005-0004-bc88714345d2_ActionId">
    <vt:lpwstr>663e5fa1-56f3-4ce2-a20e-4621780f6071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