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4" frameSlides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5FA04-FA6C-AA4C-9421-CB56FFFFB4D8}" type="datetimeFigureOut">
              <a:rPr lang="en-US" smtClean="0"/>
              <a:pPr/>
              <a:t>3/8/11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624D-8545-F046-8CC8-4A8A6BE37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DF2-EF2A-A74D-B266-DFD34FEC34D2}" type="datetimeFigureOut">
              <a:rPr lang="en-US" smtClean="0"/>
              <a:pPr/>
              <a:t>3/8/11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B3858-E996-8A48-9E2C-9A33B385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3/7/11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DB9-2C02-E141-BAB4-7C69DE1385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3/7/11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DB9-2C02-E141-BAB4-7C69DE1385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3/7/11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DB9-2C02-E141-BAB4-7C69DE1385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3/7/11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DB9-2C02-E141-BAB4-7C69DE1385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3/7/11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DB9-2C02-E141-BAB4-7C69DE1385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3/7/11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DB9-2C02-E141-BAB4-7C69DE1385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3/7/11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DB9-2C02-E141-BAB4-7C69DE1385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3/7/11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DB9-2C02-E141-BAB4-7C69DE1385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3/7/11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DB9-2C02-E141-BAB4-7C69DE1385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3/7/11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DB9-2C02-E141-BAB4-7C69DE1385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3/7/11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DB9-2C02-E141-BAB4-7C69DE1385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3/7/11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Week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1DB9-2C02-E141-BAB4-7C69DE1385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IN2009 Language Processors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Modifying SIMPLE</a:t>
            </a:r>
          </a:p>
          <a:p>
            <a:r>
              <a:rPr lang="en-US" dirty="0" err="1" smtClean="0"/>
              <a:t>Typechecking</a:t>
            </a:r>
            <a:r>
              <a:rPr lang="en-US" dirty="0" smtClean="0"/>
              <a:t> Specification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3/7/11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DB9-2C02-E141-BAB4-7C69DE1385E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9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Typechecking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typechecking</a:t>
            </a:r>
            <a:r>
              <a:rPr lang="en-US" dirty="0" smtClean="0"/>
              <a:t> algorithm is specified as follows:</a:t>
            </a:r>
            <a:br>
              <a:rPr lang="en-US" dirty="0" smtClean="0"/>
            </a:br>
            <a:r>
              <a:rPr lang="en-US" sz="2162" b="1" dirty="0" err="1" smtClean="0">
                <a:latin typeface="Arial"/>
                <a:cs typeface="Arial"/>
              </a:rPr>
              <a:t>typecheck(CompilationUnit</a:t>
            </a:r>
            <a:r>
              <a:rPr lang="en-US" sz="2162" b="1" dirty="0" smtClean="0">
                <a:latin typeface="Arial"/>
                <a:cs typeface="Arial"/>
              </a:rPr>
              <a:t>, </a:t>
            </a:r>
            <a:r>
              <a:rPr lang="en-US" sz="2162" b="1" dirty="0" err="1" smtClean="0">
                <a:latin typeface="Arial"/>
                <a:cs typeface="Arial"/>
              </a:rPr>
              <a:t>sTable</a:t>
            </a:r>
            <a:r>
              <a:rPr lang="en-US" sz="2162" b="1" dirty="0" smtClean="0">
                <a:latin typeface="Arial"/>
                <a:cs typeface="Arial"/>
              </a:rPr>
              <a:t>) </a:t>
            </a:r>
            <a:br>
              <a:rPr lang="en-US" sz="2162" b="1" dirty="0" smtClean="0">
                <a:latin typeface="Arial"/>
                <a:cs typeface="Arial"/>
              </a:rPr>
            </a:br>
            <a:r>
              <a:rPr lang="en-US" sz="2162" b="1" dirty="0" err="1" smtClean="0">
                <a:latin typeface="Arial"/>
                <a:cs typeface="Arial"/>
              </a:rPr>
              <a:t>iff</a:t>
            </a:r>
            <a:r>
              <a:rPr lang="en-US" sz="2162" b="1" dirty="0" smtClean="0">
                <a:latin typeface="Arial"/>
                <a:cs typeface="Arial"/>
              </a:rPr>
              <a:t/>
            </a:r>
            <a:br>
              <a:rPr lang="en-US" sz="2162" b="1" dirty="0" smtClean="0">
                <a:latin typeface="Arial"/>
                <a:cs typeface="Arial"/>
              </a:rPr>
            </a:br>
            <a:r>
              <a:rPr lang="en-US" sz="2162" b="1" dirty="0" err="1" smtClean="0">
                <a:latin typeface="Arial"/>
                <a:cs typeface="Arial"/>
              </a:rPr>
              <a:t>CompilationUnit</a:t>
            </a:r>
            <a:r>
              <a:rPr lang="en-US" sz="2162" b="1" dirty="0" smtClean="0">
                <a:latin typeface="Arial"/>
                <a:cs typeface="Arial"/>
              </a:rPr>
              <a:t> = </a:t>
            </a:r>
            <a:r>
              <a:rPr lang="en-US" sz="2162" b="1" dirty="0" err="1" smtClean="0">
                <a:latin typeface="Arial"/>
                <a:cs typeface="Arial"/>
              </a:rPr>
              <a:t>varDec</a:t>
            </a:r>
            <a:r>
              <a:rPr lang="en-US" sz="2162" b="1" dirty="0" smtClean="0">
                <a:latin typeface="Arial"/>
                <a:cs typeface="Arial"/>
              </a:rPr>
              <a:t>* Statement*           // from Syntax</a:t>
            </a:r>
            <a:br>
              <a:rPr lang="en-US" sz="2162" b="1" dirty="0" smtClean="0">
                <a:latin typeface="Arial"/>
                <a:cs typeface="Arial"/>
              </a:rPr>
            </a:br>
            <a:r>
              <a:rPr lang="en-US" sz="1882" b="1" dirty="0" smtClean="0">
                <a:latin typeface="Arial"/>
                <a:cs typeface="Arial"/>
              </a:rPr>
              <a:t>and </a:t>
            </a:r>
            <a:r>
              <a:rPr lang="en-US" sz="2162" b="1" dirty="0" smtClean="0">
                <a:latin typeface="Arial"/>
                <a:cs typeface="Arial"/>
              </a:rPr>
              <a:t>d1,….,</a:t>
            </a:r>
            <a:r>
              <a:rPr lang="en-US" sz="2162" b="1" dirty="0" err="1" smtClean="0">
                <a:latin typeface="Arial"/>
                <a:cs typeface="Arial"/>
              </a:rPr>
              <a:t>dn</a:t>
            </a:r>
            <a:r>
              <a:rPr lang="en-US" sz="2162" b="1" dirty="0" smtClean="0">
                <a:latin typeface="Arial"/>
                <a:cs typeface="Arial"/>
              </a:rPr>
              <a:t> = </a:t>
            </a:r>
            <a:r>
              <a:rPr lang="en-US" sz="2162" b="1" dirty="0" err="1" smtClean="0">
                <a:latin typeface="Arial"/>
                <a:cs typeface="Arial"/>
              </a:rPr>
              <a:t>varDec</a:t>
            </a:r>
            <a:r>
              <a:rPr lang="en-US" sz="2162" b="1" dirty="0" smtClean="0">
                <a:latin typeface="Arial"/>
                <a:cs typeface="Arial"/>
              </a:rPr>
              <a:t>*   s1,…,</a:t>
            </a:r>
            <a:r>
              <a:rPr lang="en-US" sz="2162" b="1" dirty="0" err="1" smtClean="0">
                <a:latin typeface="Arial"/>
                <a:cs typeface="Arial"/>
              </a:rPr>
              <a:t>sm</a:t>
            </a:r>
            <a:r>
              <a:rPr lang="en-US" sz="2162" b="1" dirty="0" smtClean="0">
                <a:latin typeface="Arial"/>
                <a:cs typeface="Arial"/>
              </a:rPr>
              <a:t> = Statement*</a:t>
            </a:r>
            <a:br>
              <a:rPr lang="en-US" sz="2162" b="1" dirty="0" smtClean="0">
                <a:latin typeface="Arial"/>
                <a:cs typeface="Arial"/>
              </a:rPr>
            </a:br>
            <a:r>
              <a:rPr lang="en-US" sz="1882" b="1" dirty="0" smtClean="0">
                <a:latin typeface="Arial"/>
                <a:cs typeface="Arial"/>
              </a:rPr>
              <a:t>and </a:t>
            </a:r>
            <a:r>
              <a:rPr lang="en-US" sz="2162" b="1" dirty="0" smtClean="0">
                <a:latin typeface="Arial"/>
                <a:cs typeface="Arial"/>
              </a:rPr>
              <a:t>typecheck(d1,sTable) </a:t>
            </a:r>
            <a:r>
              <a:rPr lang="en-US" sz="1882" b="1" dirty="0" smtClean="0">
                <a:latin typeface="Arial"/>
                <a:cs typeface="Arial"/>
              </a:rPr>
              <a:t>and </a:t>
            </a:r>
            <a:r>
              <a:rPr lang="en-US" sz="2162" b="1" dirty="0" smtClean="0">
                <a:latin typeface="Arial"/>
                <a:cs typeface="Arial"/>
              </a:rPr>
              <a:t>… </a:t>
            </a:r>
            <a:r>
              <a:rPr lang="en-US" sz="1882" b="1" dirty="0" smtClean="0">
                <a:latin typeface="Arial"/>
                <a:cs typeface="Arial"/>
              </a:rPr>
              <a:t>and </a:t>
            </a:r>
            <a:r>
              <a:rPr lang="en-US" sz="2162" b="1" dirty="0" err="1" smtClean="0">
                <a:latin typeface="Arial"/>
                <a:cs typeface="Arial"/>
              </a:rPr>
              <a:t>typecheck(dn</a:t>
            </a:r>
            <a:r>
              <a:rPr lang="en-US" sz="2162" b="1" dirty="0" smtClean="0">
                <a:latin typeface="Arial"/>
                <a:cs typeface="Arial"/>
              </a:rPr>
              <a:t>, </a:t>
            </a:r>
            <a:r>
              <a:rPr lang="en-US" sz="2162" b="1" dirty="0" err="1" smtClean="0">
                <a:latin typeface="Arial"/>
                <a:cs typeface="Arial"/>
              </a:rPr>
              <a:t>sTable</a:t>
            </a:r>
            <a:r>
              <a:rPr lang="en-US" sz="2162" b="1" dirty="0" smtClean="0">
                <a:latin typeface="Arial"/>
                <a:cs typeface="Arial"/>
              </a:rPr>
              <a:t>)</a:t>
            </a:r>
            <a:br>
              <a:rPr lang="en-US" sz="2162" b="1" dirty="0" smtClean="0">
                <a:latin typeface="Arial"/>
                <a:cs typeface="Arial"/>
              </a:rPr>
            </a:br>
            <a:r>
              <a:rPr lang="en-US" sz="1882" b="1" dirty="0" smtClean="0">
                <a:latin typeface="Arial"/>
                <a:cs typeface="Arial"/>
              </a:rPr>
              <a:t>and </a:t>
            </a:r>
            <a:r>
              <a:rPr lang="en-US" sz="2162" b="1" dirty="0" smtClean="0">
                <a:latin typeface="Arial"/>
                <a:cs typeface="Arial"/>
              </a:rPr>
              <a:t>typecheck(s1,sTable) </a:t>
            </a:r>
            <a:r>
              <a:rPr lang="en-US" sz="1882" b="1" dirty="0" smtClean="0">
                <a:latin typeface="Arial"/>
                <a:cs typeface="Arial"/>
              </a:rPr>
              <a:t>and </a:t>
            </a:r>
            <a:r>
              <a:rPr lang="en-US" sz="2162" b="1" dirty="0" smtClean="0">
                <a:latin typeface="Arial"/>
                <a:cs typeface="Arial"/>
              </a:rPr>
              <a:t>… </a:t>
            </a:r>
            <a:r>
              <a:rPr lang="en-US" sz="1882" b="1" dirty="0" smtClean="0">
                <a:latin typeface="Arial"/>
                <a:cs typeface="Arial"/>
              </a:rPr>
              <a:t>and </a:t>
            </a:r>
            <a:r>
              <a:rPr lang="en-US" sz="2162" b="1" dirty="0" err="1" smtClean="0">
                <a:latin typeface="Arial"/>
                <a:cs typeface="Arial"/>
              </a:rPr>
              <a:t>typecheck(sm</a:t>
            </a:r>
            <a:r>
              <a:rPr lang="en-US" sz="2162" b="1" dirty="0" smtClean="0">
                <a:latin typeface="Arial"/>
                <a:cs typeface="Arial"/>
              </a:rPr>
              <a:t>, </a:t>
            </a:r>
            <a:r>
              <a:rPr lang="en-US" sz="2162" b="1" dirty="0" err="1" smtClean="0">
                <a:latin typeface="Arial"/>
                <a:cs typeface="Arial"/>
              </a:rPr>
              <a:t>sTable</a:t>
            </a:r>
            <a:r>
              <a:rPr lang="en-US" sz="2162" b="1" dirty="0" smtClean="0">
                <a:latin typeface="Arial"/>
                <a:cs typeface="Arial"/>
              </a:rPr>
              <a:t>)</a:t>
            </a:r>
          </a:p>
          <a:p>
            <a:r>
              <a:rPr lang="en-US" dirty="0" smtClean="0"/>
              <a:t>In plain English: All variable declarations and statements in the compilation unit must </a:t>
            </a:r>
            <a:r>
              <a:rPr lang="en-US" dirty="0" err="1" smtClean="0"/>
              <a:t>typecheck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Note that we are only using the meaningful parts of the syntax (Abstract Syntax).</a:t>
            </a:r>
          </a:p>
          <a:p>
            <a:r>
              <a:rPr lang="en-US" dirty="0" smtClean="0"/>
              <a:t>We could also write </a:t>
            </a:r>
            <a:br>
              <a:rPr lang="en-US" dirty="0" smtClean="0"/>
            </a:br>
            <a:r>
              <a:rPr lang="en-US" sz="2824" dirty="0" err="1" smtClean="0"/>
              <a:t>typecheck(CompilationUnit(varDec</a:t>
            </a:r>
            <a:r>
              <a:rPr lang="en-US" sz="2824" dirty="0" smtClean="0"/>
              <a:t>*, Statement*), </a:t>
            </a:r>
            <a:r>
              <a:rPr lang="en-US" sz="2824" dirty="0" err="1" smtClean="0"/>
              <a:t>sTable</a:t>
            </a:r>
            <a:r>
              <a:rPr lang="en-US" sz="2824" dirty="0" smtClean="0"/>
              <a:t>)</a:t>
            </a:r>
            <a:endParaRPr lang="en-US" sz="2824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3/7/11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DB9-2C02-E141-BAB4-7C69DE1385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9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Typechecking</a:t>
            </a:r>
            <a:r>
              <a:rPr lang="en-US" dirty="0" smtClean="0"/>
              <a:t>: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ypechecking</a:t>
            </a:r>
            <a:r>
              <a:rPr lang="en-US" dirty="0" smtClean="0"/>
              <a:t> specification for the While statement:</a:t>
            </a:r>
            <a:br>
              <a:rPr lang="en-US" dirty="0" smtClean="0"/>
            </a:br>
            <a:r>
              <a:rPr lang="en-US" sz="2581" b="1" dirty="0" err="1" smtClean="0">
                <a:latin typeface="Arial"/>
                <a:cs typeface="Arial"/>
              </a:rPr>
              <a:t>typecheck(WhileStatement</a:t>
            </a:r>
            <a:r>
              <a:rPr lang="en-US" sz="2581" b="1" dirty="0" smtClean="0">
                <a:latin typeface="Arial"/>
                <a:cs typeface="Arial"/>
              </a:rPr>
              <a:t>, </a:t>
            </a:r>
            <a:r>
              <a:rPr lang="en-US" sz="2581" b="1" dirty="0" err="1" smtClean="0">
                <a:latin typeface="Arial"/>
                <a:cs typeface="Arial"/>
              </a:rPr>
              <a:t>sTable</a:t>
            </a:r>
            <a:r>
              <a:rPr lang="en-US" sz="2581" b="1" dirty="0" smtClean="0">
                <a:latin typeface="Arial"/>
                <a:cs typeface="Arial"/>
              </a:rPr>
              <a:t>)</a:t>
            </a:r>
            <a:br>
              <a:rPr lang="en-US" sz="2581" b="1" dirty="0" smtClean="0">
                <a:latin typeface="Arial"/>
                <a:cs typeface="Arial"/>
              </a:rPr>
            </a:br>
            <a:r>
              <a:rPr lang="en-US" sz="2581" b="1" dirty="0" err="1" smtClean="0">
                <a:latin typeface="Arial"/>
                <a:cs typeface="Arial"/>
              </a:rPr>
              <a:t>iff</a:t>
            </a:r>
            <a:r>
              <a:rPr lang="en-US" sz="2581" b="1" dirty="0" smtClean="0">
                <a:latin typeface="Arial"/>
                <a:cs typeface="Arial"/>
              </a:rPr>
              <a:t/>
            </a:r>
            <a:br>
              <a:rPr lang="en-US" sz="2581" b="1" dirty="0" smtClean="0">
                <a:latin typeface="Arial"/>
                <a:cs typeface="Arial"/>
              </a:rPr>
            </a:br>
            <a:r>
              <a:rPr lang="en-US" sz="2581" b="1" dirty="0" err="1" smtClean="0">
                <a:latin typeface="Arial"/>
                <a:cs typeface="Arial"/>
              </a:rPr>
              <a:t>WhileStatement</a:t>
            </a:r>
            <a:r>
              <a:rPr lang="en-US" sz="2581" b="1" dirty="0" smtClean="0">
                <a:latin typeface="Arial"/>
                <a:cs typeface="Arial"/>
              </a:rPr>
              <a:t> = </a:t>
            </a:r>
            <a:r>
              <a:rPr lang="en-US" sz="2581" b="1" dirty="0" err="1" smtClean="0">
                <a:latin typeface="Arial"/>
                <a:cs typeface="Arial"/>
              </a:rPr>
              <a:t>e</a:t>
            </a:r>
            <a:r>
              <a:rPr lang="en-US" sz="2581" b="1" dirty="0" smtClean="0">
                <a:latin typeface="Arial"/>
                <a:cs typeface="Arial"/>
              </a:rPr>
              <a:t> body   // abstract syntax</a:t>
            </a:r>
            <a:br>
              <a:rPr lang="en-US" sz="2581" b="1" dirty="0" smtClean="0">
                <a:latin typeface="Arial"/>
                <a:cs typeface="Arial"/>
              </a:rPr>
            </a:br>
            <a:r>
              <a:rPr lang="en-US" sz="2323" b="1" dirty="0" smtClean="0">
                <a:latin typeface="Arial"/>
                <a:cs typeface="Arial"/>
              </a:rPr>
              <a:t>and </a:t>
            </a:r>
            <a:r>
              <a:rPr lang="en-US" sz="2581" b="1" dirty="0" err="1" smtClean="0">
                <a:latin typeface="Arial"/>
                <a:cs typeface="Arial"/>
              </a:rPr>
              <a:t>typecheck(e</a:t>
            </a:r>
            <a:r>
              <a:rPr lang="en-US" sz="2581" b="1" dirty="0" smtClean="0">
                <a:latin typeface="Arial"/>
                <a:cs typeface="Arial"/>
              </a:rPr>
              <a:t>, </a:t>
            </a:r>
            <a:r>
              <a:rPr lang="en-US" sz="2581" b="1" dirty="0" err="1" smtClean="0">
                <a:latin typeface="Arial"/>
                <a:cs typeface="Arial"/>
              </a:rPr>
              <a:t>sTable</a:t>
            </a:r>
            <a:r>
              <a:rPr lang="en-US" sz="2581" b="1" dirty="0" smtClean="0">
                <a:latin typeface="Arial"/>
                <a:cs typeface="Arial"/>
              </a:rPr>
              <a:t>) = </a:t>
            </a:r>
            <a:r>
              <a:rPr lang="en-US" sz="2581" b="1" dirty="0" err="1" smtClean="0">
                <a:latin typeface="Arial"/>
                <a:cs typeface="Arial"/>
              </a:rPr>
              <a:t>bool</a:t>
            </a:r>
            <a:r>
              <a:rPr lang="en-US" sz="2581" b="1" dirty="0" smtClean="0">
                <a:latin typeface="Arial"/>
                <a:cs typeface="Arial"/>
              </a:rPr>
              <a:t/>
            </a:r>
            <a:br>
              <a:rPr lang="en-US" sz="2581" b="1" dirty="0" smtClean="0">
                <a:latin typeface="Arial"/>
                <a:cs typeface="Arial"/>
              </a:rPr>
            </a:br>
            <a:r>
              <a:rPr lang="en-US" sz="2323" b="1" dirty="0" smtClean="0">
                <a:latin typeface="Arial"/>
                <a:cs typeface="Arial"/>
              </a:rPr>
              <a:t>and </a:t>
            </a:r>
            <a:r>
              <a:rPr lang="en-US" sz="2581" b="1" dirty="0" err="1" smtClean="0">
                <a:latin typeface="Arial"/>
                <a:cs typeface="Arial"/>
              </a:rPr>
              <a:t>typecheck(body</a:t>
            </a:r>
            <a:r>
              <a:rPr lang="en-US" sz="2581" b="1" dirty="0" smtClean="0">
                <a:latin typeface="Arial"/>
                <a:cs typeface="Arial"/>
              </a:rPr>
              <a:t>, </a:t>
            </a:r>
            <a:r>
              <a:rPr lang="en-US" sz="2581" b="1" dirty="0" err="1" smtClean="0">
                <a:latin typeface="Arial"/>
                <a:cs typeface="Arial"/>
              </a:rPr>
              <a:t>sTable</a:t>
            </a:r>
            <a:r>
              <a:rPr lang="en-US" sz="2581" b="1" dirty="0" smtClean="0">
                <a:latin typeface="Arial"/>
                <a:cs typeface="Arial"/>
              </a:rPr>
              <a:t>) </a:t>
            </a:r>
          </a:p>
          <a:p>
            <a:r>
              <a:rPr lang="en-US" dirty="0" smtClean="0"/>
              <a:t>Recall that the syntax of while is “while” “(“ Expression “)” </a:t>
            </a:r>
            <a:r>
              <a:rPr lang="en-US" dirty="0" err="1" smtClean="0"/>
              <a:t>StatementBody</a:t>
            </a:r>
            <a:r>
              <a:rPr lang="en-US" dirty="0" smtClean="0"/>
              <a:t>. The abstract syntax can be written e.g. as </a:t>
            </a:r>
            <a:r>
              <a:rPr lang="en-US" dirty="0" err="1" smtClean="0"/>
              <a:t>while(e,body</a:t>
            </a:r>
            <a:r>
              <a:rPr lang="en-US" dirty="0" smtClean="0"/>
              <a:t>) or </a:t>
            </a:r>
            <a:r>
              <a:rPr lang="en-US" dirty="0" err="1" smtClean="0"/>
              <a:t>WhileStament</a:t>
            </a:r>
            <a:r>
              <a:rPr lang="en-US" dirty="0" smtClean="0"/>
              <a:t> = </a:t>
            </a:r>
            <a:r>
              <a:rPr lang="en-US" dirty="0" err="1" smtClean="0"/>
              <a:t>e</a:t>
            </a:r>
            <a:r>
              <a:rPr lang="en-US" dirty="0" smtClean="0"/>
              <a:t> body, where </a:t>
            </a:r>
            <a:r>
              <a:rPr lang="en-US" dirty="0" err="1" smtClean="0"/>
              <a:t>e</a:t>
            </a:r>
            <a:r>
              <a:rPr lang="en-US" dirty="0" smtClean="0"/>
              <a:t> is an expression and body a </a:t>
            </a:r>
            <a:r>
              <a:rPr lang="en-US" dirty="0" err="1" smtClean="0"/>
              <a:t>StatementBody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In plain English: A while statement is correctly typed if the conditional expression (</a:t>
            </a:r>
            <a:r>
              <a:rPr lang="en-US" dirty="0" err="1" smtClean="0"/>
              <a:t>e</a:t>
            </a:r>
            <a:r>
              <a:rPr lang="en-US" dirty="0" smtClean="0"/>
              <a:t>) </a:t>
            </a:r>
            <a:r>
              <a:rPr lang="en-US" dirty="0" err="1" smtClean="0"/>
              <a:t>typechecks</a:t>
            </a:r>
            <a:r>
              <a:rPr lang="en-US" dirty="0" smtClean="0"/>
              <a:t> to a </a:t>
            </a:r>
            <a:r>
              <a:rPr lang="en-US" dirty="0" err="1" smtClean="0"/>
              <a:t>boolean</a:t>
            </a:r>
            <a:r>
              <a:rPr lang="en-US" dirty="0" smtClean="0"/>
              <a:t> type, and its body is correctly typed.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3/7/11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DB9-2C02-E141-BAB4-7C69DE1385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9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Typechecking</a:t>
            </a:r>
            <a:r>
              <a:rPr lang="en-US" dirty="0" smtClean="0"/>
              <a:t>: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27" dirty="0" err="1">
                <a:latin typeface="Arial"/>
                <a:cs typeface="Arial"/>
              </a:rPr>
              <a:t>t</a:t>
            </a:r>
            <a:r>
              <a:rPr lang="en-US" sz="3027" dirty="0" err="1" smtClean="0">
                <a:latin typeface="Arial"/>
                <a:cs typeface="Arial"/>
              </a:rPr>
              <a:t>ypecheck(AssignStatement</a:t>
            </a:r>
            <a:r>
              <a:rPr lang="en-US" sz="3027" dirty="0" smtClean="0">
                <a:latin typeface="Arial"/>
                <a:cs typeface="Arial"/>
              </a:rPr>
              <a:t>, </a:t>
            </a:r>
            <a:r>
              <a:rPr lang="en-US" sz="3027" dirty="0" err="1" smtClean="0">
                <a:latin typeface="Arial"/>
                <a:cs typeface="Arial"/>
              </a:rPr>
              <a:t>sTable</a:t>
            </a:r>
            <a:r>
              <a:rPr lang="en-US" sz="3027" dirty="0" smtClean="0">
                <a:latin typeface="Arial"/>
                <a:cs typeface="Arial"/>
              </a:rPr>
              <a:t>)</a:t>
            </a:r>
            <a:br>
              <a:rPr lang="en-US" sz="3027" dirty="0" smtClean="0">
                <a:latin typeface="Arial"/>
                <a:cs typeface="Arial"/>
              </a:rPr>
            </a:br>
            <a:r>
              <a:rPr lang="en-US" sz="3027" dirty="0" err="1" smtClean="0">
                <a:latin typeface="Arial"/>
                <a:cs typeface="Arial"/>
              </a:rPr>
              <a:t>iff</a:t>
            </a:r>
            <a:r>
              <a:rPr lang="en-US" sz="3027" dirty="0" smtClean="0">
                <a:latin typeface="Arial"/>
                <a:cs typeface="Arial"/>
              </a:rPr>
              <a:t/>
            </a:r>
            <a:br>
              <a:rPr lang="en-US" sz="3027" dirty="0" smtClean="0">
                <a:latin typeface="Arial"/>
                <a:cs typeface="Arial"/>
              </a:rPr>
            </a:br>
            <a:r>
              <a:rPr lang="en-US" sz="3027" dirty="0" err="1" smtClean="0">
                <a:latin typeface="Arial"/>
                <a:cs typeface="Arial"/>
              </a:rPr>
              <a:t>AssignStatement</a:t>
            </a:r>
            <a:r>
              <a:rPr lang="en-US" sz="3027" dirty="0" smtClean="0">
                <a:latin typeface="Arial"/>
                <a:cs typeface="Arial"/>
              </a:rPr>
              <a:t> = id </a:t>
            </a:r>
            <a:r>
              <a:rPr lang="en-US" sz="3027" dirty="0" err="1" smtClean="0">
                <a:latin typeface="Arial"/>
                <a:cs typeface="Arial"/>
              </a:rPr>
              <a:t>e</a:t>
            </a:r>
            <a:r>
              <a:rPr lang="en-US" sz="3027" dirty="0" smtClean="0">
                <a:latin typeface="Arial"/>
                <a:cs typeface="Arial"/>
              </a:rPr>
              <a:t>  //  &lt;ID&gt; “=“ Expression</a:t>
            </a:r>
            <a:br>
              <a:rPr lang="en-US" sz="3027" dirty="0" smtClean="0">
                <a:latin typeface="Arial"/>
                <a:cs typeface="Arial"/>
              </a:rPr>
            </a:br>
            <a:r>
              <a:rPr lang="en-US" sz="2595" b="1" dirty="0" smtClean="0">
                <a:latin typeface="Arial"/>
                <a:cs typeface="Arial"/>
              </a:rPr>
              <a:t>and </a:t>
            </a:r>
            <a:r>
              <a:rPr lang="en-US" sz="3027" dirty="0" err="1" smtClean="0">
                <a:latin typeface="Arial"/>
                <a:cs typeface="Arial"/>
              </a:rPr>
              <a:t>t</a:t>
            </a:r>
            <a:r>
              <a:rPr lang="en-US" sz="3027" dirty="0" smtClean="0">
                <a:latin typeface="Arial"/>
                <a:cs typeface="Arial"/>
              </a:rPr>
              <a:t> = </a:t>
            </a:r>
            <a:r>
              <a:rPr lang="en-US" sz="3027" dirty="0" err="1" smtClean="0">
                <a:latin typeface="Arial"/>
                <a:cs typeface="Arial"/>
              </a:rPr>
              <a:t>sTable.getType(id</a:t>
            </a:r>
            <a:r>
              <a:rPr lang="en-US" sz="3027" dirty="0" smtClean="0">
                <a:latin typeface="Arial"/>
                <a:cs typeface="Arial"/>
              </a:rPr>
              <a:t>)</a:t>
            </a:r>
            <a:br>
              <a:rPr lang="en-US" sz="3027" dirty="0" smtClean="0">
                <a:latin typeface="Arial"/>
                <a:cs typeface="Arial"/>
              </a:rPr>
            </a:br>
            <a:r>
              <a:rPr lang="en-US" sz="2595" b="1" dirty="0" smtClean="0">
                <a:latin typeface="Arial"/>
                <a:cs typeface="Arial"/>
              </a:rPr>
              <a:t>and </a:t>
            </a:r>
            <a:r>
              <a:rPr lang="en-US" sz="3027" dirty="0" err="1" smtClean="0">
                <a:latin typeface="Arial"/>
                <a:cs typeface="Arial"/>
              </a:rPr>
              <a:t>typecheck(e</a:t>
            </a:r>
            <a:r>
              <a:rPr lang="en-US" sz="3027" dirty="0" smtClean="0">
                <a:latin typeface="Arial"/>
                <a:cs typeface="Arial"/>
              </a:rPr>
              <a:t>, </a:t>
            </a:r>
            <a:r>
              <a:rPr lang="en-US" sz="3027" dirty="0" err="1" smtClean="0">
                <a:latin typeface="Arial"/>
                <a:cs typeface="Arial"/>
              </a:rPr>
              <a:t>sTable</a:t>
            </a:r>
            <a:r>
              <a:rPr lang="en-US" sz="3027" dirty="0" smtClean="0">
                <a:latin typeface="Arial"/>
                <a:cs typeface="Arial"/>
              </a:rPr>
              <a:t>) = </a:t>
            </a:r>
            <a:r>
              <a:rPr lang="en-US" sz="3027" dirty="0" err="1" smtClean="0">
                <a:latin typeface="Arial"/>
                <a:cs typeface="Arial"/>
              </a:rPr>
              <a:t>t</a:t>
            </a:r>
            <a:endParaRPr lang="en-US" sz="3027" dirty="0" smtClean="0">
              <a:latin typeface="Arial"/>
              <a:cs typeface="Arial"/>
            </a:endParaRPr>
          </a:p>
          <a:p>
            <a:r>
              <a:rPr lang="en-US" dirty="0" smtClean="0"/>
              <a:t>In plain English: An assignment is correctly typed if the RHS correctly type checks to the type stored in the symbol table for the variable in the LHS.</a:t>
            </a:r>
          </a:p>
          <a:p>
            <a:r>
              <a:rPr lang="en-US" dirty="0" smtClean="0"/>
              <a:t>We could also write</a:t>
            </a:r>
            <a:r>
              <a:rPr lang="en-US" dirty="0"/>
              <a:t> </a:t>
            </a:r>
            <a:r>
              <a:rPr lang="en-US" dirty="0" err="1" smtClean="0"/>
              <a:t>typecheck(AssignStm(id,e</a:t>
            </a:r>
            <a:r>
              <a:rPr lang="en-US" dirty="0" smtClean="0"/>
              <a:t>)).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3/7/11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DB9-2C02-E141-BAB4-7C69DE1385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9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Typechecking</a:t>
            </a:r>
            <a:r>
              <a:rPr lang="en-US" dirty="0" smtClean="0"/>
              <a:t>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ypecheck</a:t>
            </a:r>
            <a:r>
              <a:rPr lang="en-US" dirty="0" smtClean="0"/>
              <a:t> (</a:t>
            </a:r>
            <a:r>
              <a:rPr lang="en-US" dirty="0" err="1" smtClean="0"/>
              <a:t>AddExp,sTable</a:t>
            </a:r>
            <a:r>
              <a:rPr lang="en-US" dirty="0" smtClean="0"/>
              <a:t>) = </a:t>
            </a:r>
            <a:r>
              <a:rPr lang="en-US" dirty="0" err="1" smtClean="0"/>
              <a:t>int</a:t>
            </a:r>
            <a:r>
              <a:rPr lang="en-US" dirty="0" smtClean="0"/>
              <a:t>    </a:t>
            </a:r>
            <a:r>
              <a:rPr lang="en-US" dirty="0" err="1" smtClean="0"/>
              <a:t>iff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AddExp</a:t>
            </a:r>
            <a:r>
              <a:rPr lang="en-US" dirty="0" smtClean="0"/>
              <a:t> = e1 op e2            // where op = {-,+}</a:t>
            </a:r>
            <a:br>
              <a:rPr lang="en-US" dirty="0" smtClean="0"/>
            </a:br>
            <a:r>
              <a:rPr lang="en-US" sz="2000" b="1" dirty="0" smtClean="0"/>
              <a:t>and</a:t>
            </a:r>
            <a:r>
              <a:rPr lang="en-US" b="1" dirty="0" smtClean="0"/>
              <a:t> </a:t>
            </a:r>
            <a:r>
              <a:rPr lang="en-US" dirty="0" smtClean="0"/>
              <a:t>typecheck(e1,sTable) = </a:t>
            </a:r>
            <a:r>
              <a:rPr lang="en-US" dirty="0" err="1" smtClean="0"/>
              <a:t>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smtClean="0"/>
              <a:t>and</a:t>
            </a:r>
            <a:r>
              <a:rPr lang="en-US" dirty="0" smtClean="0"/>
              <a:t> typecheck(e2,sTable) = </a:t>
            </a:r>
            <a:r>
              <a:rPr lang="en-US" dirty="0" err="1" smtClean="0"/>
              <a:t>int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/>
              <a:t>t</a:t>
            </a:r>
            <a:r>
              <a:rPr lang="en-US" dirty="0" err="1" smtClean="0"/>
              <a:t>ypecheck(OrExp</a:t>
            </a:r>
            <a:r>
              <a:rPr lang="en-US" dirty="0" smtClean="0"/>
              <a:t>, </a:t>
            </a:r>
            <a:r>
              <a:rPr lang="en-US" dirty="0" err="1" smtClean="0"/>
              <a:t>sTable</a:t>
            </a:r>
            <a:r>
              <a:rPr lang="en-US" dirty="0" smtClean="0"/>
              <a:t>) = </a:t>
            </a:r>
            <a:r>
              <a:rPr lang="en-US" dirty="0" err="1" smtClean="0"/>
              <a:t>bool</a:t>
            </a:r>
            <a:r>
              <a:rPr lang="en-US" dirty="0" smtClean="0"/>
              <a:t>    </a:t>
            </a:r>
            <a:r>
              <a:rPr lang="en-US" dirty="0" err="1" smtClean="0"/>
              <a:t>iff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OrExp</a:t>
            </a:r>
            <a:r>
              <a:rPr lang="en-US" dirty="0" smtClean="0"/>
              <a:t> =  e1 e2</a:t>
            </a:r>
            <a:br>
              <a:rPr lang="en-US" dirty="0" smtClean="0"/>
            </a:br>
            <a:r>
              <a:rPr lang="en-US" sz="2000" b="1" dirty="0" smtClean="0"/>
              <a:t>and </a:t>
            </a:r>
            <a:r>
              <a:rPr lang="en-US" dirty="0" smtClean="0"/>
              <a:t>typecheck(e1, </a:t>
            </a:r>
            <a:r>
              <a:rPr lang="en-US" dirty="0" err="1" smtClean="0"/>
              <a:t>sTable</a:t>
            </a:r>
            <a:r>
              <a:rPr lang="en-US" dirty="0" smtClean="0"/>
              <a:t>) = </a:t>
            </a:r>
            <a:r>
              <a:rPr lang="en-US" dirty="0" err="1" smtClean="0"/>
              <a:t>bool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smtClean="0"/>
              <a:t>and </a:t>
            </a:r>
            <a:r>
              <a:rPr lang="en-US" dirty="0" smtClean="0"/>
              <a:t>typecheck(e2, </a:t>
            </a:r>
            <a:r>
              <a:rPr lang="en-US" dirty="0" err="1" smtClean="0"/>
              <a:t>sTable</a:t>
            </a:r>
            <a:r>
              <a:rPr lang="en-US" dirty="0" smtClean="0"/>
              <a:t>) = </a:t>
            </a:r>
            <a:r>
              <a:rPr lang="en-US" dirty="0" err="1" smtClean="0"/>
              <a:t>bool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3/7/11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DB9-2C02-E141-BAB4-7C69DE1385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9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Typechecking</a:t>
            </a:r>
            <a:r>
              <a:rPr lang="en-US" dirty="0" smtClean="0"/>
              <a:t>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ypecheck</a:t>
            </a:r>
            <a:r>
              <a:rPr lang="en-US" dirty="0" smtClean="0"/>
              <a:t>(&lt;ID&gt;,</a:t>
            </a:r>
            <a:r>
              <a:rPr lang="en-US" dirty="0" err="1" smtClean="0"/>
              <a:t>sTable</a:t>
            </a:r>
            <a:r>
              <a:rPr lang="en-US" dirty="0" smtClean="0"/>
              <a:t>)  = </a:t>
            </a:r>
            <a:r>
              <a:rPr lang="en-US" dirty="0"/>
              <a:t>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iff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</a:t>
            </a:r>
            <a:r>
              <a:rPr lang="en-US" dirty="0" smtClean="0"/>
              <a:t> = </a:t>
            </a:r>
            <a:r>
              <a:rPr lang="en-US" dirty="0" err="1" smtClean="0"/>
              <a:t>sTable.getType</a:t>
            </a:r>
            <a:r>
              <a:rPr lang="en-US" dirty="0" smtClean="0"/>
              <a:t>(&lt;ID&gt;)</a:t>
            </a:r>
          </a:p>
          <a:p>
            <a:r>
              <a:rPr lang="en-US" dirty="0" smtClean="0"/>
              <a:t>The type of an ID expression is the same as the type stored by the symbol table (found in a previous declaration)</a:t>
            </a:r>
          </a:p>
          <a:p>
            <a:r>
              <a:rPr lang="en-US" dirty="0" smtClean="0"/>
              <a:t>If the type is not found then </a:t>
            </a:r>
            <a:r>
              <a:rPr lang="en-US" dirty="0" err="1" smtClean="0"/>
              <a:t>typecheck</a:t>
            </a:r>
            <a:r>
              <a:rPr lang="en-US" dirty="0" smtClean="0"/>
              <a:t> does not succeed. This shouldn’t happen if identification has given a default type!</a:t>
            </a:r>
          </a:p>
          <a:p>
            <a:r>
              <a:rPr lang="en-US" dirty="0" smtClean="0"/>
              <a:t>If the type is not found, we could also choose to update the symbol table with a default type.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3/7/11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DB9-2C02-E141-BAB4-7C69DE1385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9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could be asked to provide the </a:t>
            </a:r>
            <a:r>
              <a:rPr lang="en-US" dirty="0" err="1" smtClean="0"/>
              <a:t>typechecking</a:t>
            </a:r>
            <a:r>
              <a:rPr lang="en-US" dirty="0" smtClean="0"/>
              <a:t> specification of:</a:t>
            </a:r>
          </a:p>
          <a:p>
            <a:pPr lvl="1"/>
            <a:r>
              <a:rPr lang="en-US" dirty="0" smtClean="0"/>
              <a:t>A SIMPLE expression or statement.</a:t>
            </a:r>
          </a:p>
          <a:p>
            <a:pPr lvl="1"/>
            <a:r>
              <a:rPr lang="en-US" dirty="0" smtClean="0"/>
              <a:t>A new expression or statement (provided we give you its meaning)</a:t>
            </a:r>
          </a:p>
          <a:p>
            <a:r>
              <a:rPr lang="en-US" dirty="0" smtClean="0"/>
              <a:t>The specification can be given as Java code (you will need to access the </a:t>
            </a:r>
            <a:r>
              <a:rPr lang="en-US" dirty="0" err="1" smtClean="0"/>
              <a:t>JJTree</a:t>
            </a:r>
            <a:r>
              <a:rPr lang="en-US" dirty="0" smtClean="0"/>
              <a:t> nodes) or with the notation given in the previous slides.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3/7/11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DB9-2C02-E141-BAB4-7C69DE1385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9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you add procedure declarations and procedure calls?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3/7/11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DB9-2C02-E141-BAB4-7C69DE1385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9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new statement to SIMPLE</a:t>
            </a:r>
          </a:p>
          <a:p>
            <a:pPr lvl="1"/>
            <a:r>
              <a:rPr lang="en-US" dirty="0" smtClean="0"/>
              <a:t>Example: The REPEAT statement</a:t>
            </a:r>
          </a:p>
          <a:p>
            <a:r>
              <a:rPr lang="en-US" dirty="0" err="1" smtClean="0"/>
              <a:t>Typechecking</a:t>
            </a:r>
            <a:r>
              <a:rPr lang="en-US" dirty="0" smtClean="0"/>
              <a:t> SIMPLE</a:t>
            </a:r>
          </a:p>
          <a:p>
            <a:pPr lvl="1"/>
            <a:r>
              <a:rPr lang="en-US" dirty="0" smtClean="0"/>
              <a:t>An </a:t>
            </a:r>
            <a:r>
              <a:rPr lang="en-US" dirty="0" err="1" smtClean="0"/>
              <a:t>specificication</a:t>
            </a:r>
            <a:r>
              <a:rPr lang="en-US" dirty="0" smtClean="0"/>
              <a:t> using Abstract Syntax</a:t>
            </a:r>
          </a:p>
          <a:p>
            <a:pPr lvl="1"/>
            <a:r>
              <a:rPr lang="en-US" dirty="0" smtClean="0"/>
              <a:t>Higher level notation (no Java Code)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3/7/11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DB9-2C02-E141-BAB4-7C69DE1385E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9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new statement to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REPEAT statement</a:t>
            </a:r>
          </a:p>
          <a:p>
            <a:pPr lvl="1"/>
            <a:r>
              <a:rPr lang="en-US" dirty="0" smtClean="0"/>
              <a:t>Syntax:</a:t>
            </a:r>
          </a:p>
          <a:p>
            <a:pPr lvl="1">
              <a:buNone/>
            </a:pPr>
            <a:r>
              <a:rPr lang="en-US" dirty="0" err="1" smtClean="0"/>
              <a:t>RepeatStatement</a:t>
            </a:r>
            <a:r>
              <a:rPr lang="en-US" dirty="0" smtClean="0"/>
              <a:t> 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latin typeface="Wingdings"/>
                <a:ea typeface="Wingdings"/>
                <a:cs typeface="Wingdings"/>
              </a:rPr>
              <a:t> </a:t>
            </a:r>
            <a:br>
              <a:rPr lang="en-US" dirty="0" smtClean="0">
                <a:latin typeface="Wingdings"/>
                <a:ea typeface="Wingdings"/>
                <a:cs typeface="Wingdings"/>
              </a:rPr>
            </a:br>
            <a:r>
              <a:rPr lang="en-US" dirty="0" smtClean="0">
                <a:latin typeface="Wingdings"/>
                <a:ea typeface="Wingdings"/>
                <a:cs typeface="Wingdings"/>
              </a:rPr>
              <a:t>   “</a:t>
            </a:r>
            <a:r>
              <a:rPr lang="en-US" dirty="0" smtClean="0">
                <a:ea typeface="Wingdings"/>
                <a:cs typeface="Wingdings"/>
              </a:rPr>
              <a:t>repeat” “(“ Expression “)” </a:t>
            </a:r>
            <a:r>
              <a:rPr lang="en-US" dirty="0" err="1" smtClean="0">
                <a:ea typeface="Wingdings"/>
                <a:cs typeface="Wingdings"/>
              </a:rPr>
              <a:t>StatementBlock</a:t>
            </a:r>
            <a:endParaRPr lang="en-US" dirty="0" smtClean="0">
              <a:ea typeface="Wingdings"/>
              <a:cs typeface="Wingdings"/>
            </a:endParaRPr>
          </a:p>
          <a:p>
            <a:pPr lvl="1">
              <a:buNone/>
            </a:pPr>
            <a:endParaRPr lang="en-US" dirty="0" smtClean="0">
              <a:ea typeface="Wingdings"/>
              <a:cs typeface="Wingdings"/>
            </a:endParaRPr>
          </a:p>
          <a:p>
            <a:pPr marL="201600" lvl="1" indent="-284400">
              <a:buFont typeface="Arial"/>
              <a:buChar char="•"/>
            </a:pPr>
            <a:r>
              <a:rPr lang="en-US" dirty="0" smtClean="0">
                <a:ea typeface="Wingdings"/>
                <a:cs typeface="Wingdings"/>
              </a:rPr>
              <a:t>Example:</a:t>
            </a:r>
          </a:p>
          <a:p>
            <a:pPr lvl="1" indent="0">
              <a:buNone/>
            </a:pPr>
            <a:r>
              <a:rPr lang="en-US" dirty="0" err="1" smtClean="0">
                <a:latin typeface="Arial"/>
                <a:ea typeface="Wingdings"/>
                <a:cs typeface="Arial"/>
              </a:rPr>
              <a:t>x</a:t>
            </a:r>
            <a:r>
              <a:rPr lang="en-US" dirty="0" smtClean="0">
                <a:latin typeface="Arial"/>
                <a:ea typeface="Wingdings"/>
                <a:cs typeface="Arial"/>
              </a:rPr>
              <a:t> = 10; </a:t>
            </a:r>
            <a:br>
              <a:rPr lang="en-US" dirty="0" smtClean="0">
                <a:latin typeface="Arial"/>
                <a:ea typeface="Wingdings"/>
                <a:cs typeface="Arial"/>
              </a:rPr>
            </a:br>
            <a:r>
              <a:rPr lang="en-US" dirty="0" err="1" smtClean="0">
                <a:latin typeface="Arial"/>
                <a:ea typeface="Wingdings"/>
                <a:cs typeface="Arial"/>
              </a:rPr>
              <a:t>y</a:t>
            </a:r>
            <a:r>
              <a:rPr lang="en-US" dirty="0" smtClean="0">
                <a:latin typeface="Arial"/>
                <a:ea typeface="Wingdings"/>
                <a:cs typeface="Arial"/>
              </a:rPr>
              <a:t> = 100;</a:t>
            </a:r>
            <a:br>
              <a:rPr lang="en-US" dirty="0" smtClean="0">
                <a:latin typeface="Arial"/>
                <a:ea typeface="Wingdings"/>
                <a:cs typeface="Arial"/>
              </a:rPr>
            </a:br>
            <a:r>
              <a:rPr lang="en-US" dirty="0" smtClean="0">
                <a:latin typeface="Arial"/>
                <a:ea typeface="Wingdings"/>
                <a:cs typeface="Arial"/>
              </a:rPr>
              <a:t>repeat (</a:t>
            </a:r>
            <a:r>
              <a:rPr lang="en-US" dirty="0" err="1" smtClean="0">
                <a:latin typeface="Arial"/>
                <a:ea typeface="Wingdings"/>
                <a:cs typeface="Arial"/>
              </a:rPr>
              <a:t>x</a:t>
            </a:r>
            <a:r>
              <a:rPr lang="en-US" dirty="0" smtClean="0">
                <a:latin typeface="Arial"/>
                <a:ea typeface="Wingdings"/>
                <a:cs typeface="Arial"/>
              </a:rPr>
              <a:t> * 2) {</a:t>
            </a:r>
            <a:br>
              <a:rPr lang="en-US" dirty="0" smtClean="0">
                <a:latin typeface="Arial"/>
                <a:ea typeface="Wingdings"/>
                <a:cs typeface="Arial"/>
              </a:rPr>
            </a:br>
            <a:r>
              <a:rPr lang="en-US" dirty="0" smtClean="0">
                <a:latin typeface="Arial"/>
                <a:ea typeface="Wingdings"/>
                <a:cs typeface="Arial"/>
              </a:rPr>
              <a:t>	write </a:t>
            </a:r>
            <a:r>
              <a:rPr lang="en-US" dirty="0" err="1" smtClean="0">
                <a:latin typeface="Arial"/>
                <a:ea typeface="Wingdings"/>
                <a:cs typeface="Arial"/>
              </a:rPr>
              <a:t>y</a:t>
            </a:r>
            <a:r>
              <a:rPr lang="en-US" dirty="0" smtClean="0">
                <a:latin typeface="Arial"/>
                <a:ea typeface="Wingdings"/>
                <a:cs typeface="Arial"/>
              </a:rPr>
              <a:t>;   </a:t>
            </a:r>
            <a:br>
              <a:rPr lang="en-US" dirty="0" smtClean="0">
                <a:latin typeface="Arial"/>
                <a:ea typeface="Wingdings"/>
                <a:cs typeface="Arial"/>
              </a:rPr>
            </a:br>
            <a:r>
              <a:rPr lang="en-US" dirty="0" smtClean="0">
                <a:latin typeface="Arial"/>
                <a:ea typeface="Wingdings"/>
                <a:cs typeface="Arial"/>
              </a:rPr>
              <a:t>   </a:t>
            </a:r>
            <a:r>
              <a:rPr lang="en-US" dirty="0" err="1" smtClean="0">
                <a:latin typeface="Arial"/>
                <a:ea typeface="Wingdings"/>
                <a:cs typeface="Arial"/>
              </a:rPr>
              <a:t>y</a:t>
            </a:r>
            <a:r>
              <a:rPr lang="en-US" dirty="0" smtClean="0">
                <a:latin typeface="Arial"/>
                <a:ea typeface="Wingdings"/>
                <a:cs typeface="Arial"/>
              </a:rPr>
              <a:t> = </a:t>
            </a:r>
            <a:r>
              <a:rPr lang="en-US" dirty="0" err="1" smtClean="0">
                <a:latin typeface="Arial"/>
                <a:ea typeface="Wingdings"/>
                <a:cs typeface="Arial"/>
              </a:rPr>
              <a:t>y</a:t>
            </a:r>
            <a:r>
              <a:rPr lang="en-US" dirty="0" smtClean="0">
                <a:latin typeface="Arial"/>
                <a:ea typeface="Wingdings"/>
                <a:cs typeface="Arial"/>
              </a:rPr>
              <a:t> – 1;</a:t>
            </a:r>
            <a:br>
              <a:rPr lang="en-US" dirty="0" smtClean="0">
                <a:latin typeface="Arial"/>
                <a:ea typeface="Wingdings"/>
                <a:cs typeface="Arial"/>
              </a:rPr>
            </a:br>
            <a:r>
              <a:rPr lang="en-US" dirty="0" smtClean="0">
                <a:latin typeface="Arial"/>
                <a:ea typeface="Wingdings"/>
                <a:cs typeface="Arial"/>
              </a:rPr>
              <a:t>}</a:t>
            </a: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3/7/11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DB9-2C02-E141-BAB4-7C69DE1385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9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 Statement: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Add new token to </a:t>
            </a:r>
            <a:r>
              <a:rPr lang="en-US" dirty="0" err="1" smtClean="0"/>
              <a:t>TPL.jjt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sz="2162" dirty="0" smtClean="0">
                <a:latin typeface="Arial"/>
                <a:cs typeface="Arial"/>
              </a:rPr>
              <a:t>TOKEN </a:t>
            </a:r>
            <a:r>
              <a:rPr lang="en-GB" sz="2162" dirty="0">
                <a:latin typeface="Arial"/>
                <a:cs typeface="Arial"/>
              </a:rPr>
              <a:t>: { &lt; KEYREPEAT: "repeat" &gt; </a:t>
            </a:r>
            <a:r>
              <a:rPr lang="en-GB" sz="2162" dirty="0" smtClean="0">
                <a:latin typeface="Arial"/>
                <a:cs typeface="Arial"/>
              </a:rPr>
              <a:t>}</a:t>
            </a:r>
            <a:endParaRPr lang="en-US" sz="2162" dirty="0" smtClean="0"/>
          </a:p>
          <a:p>
            <a:r>
              <a:rPr lang="en-US" dirty="0" smtClean="0"/>
              <a:t>Add  new case to Statement():</a:t>
            </a:r>
          </a:p>
          <a:p>
            <a:pPr marL="1692000" indent="0">
              <a:buNone/>
            </a:pPr>
            <a:r>
              <a:rPr lang="en-GB" sz="2353" dirty="0">
                <a:latin typeface="Arial"/>
                <a:cs typeface="Arial"/>
              </a:rPr>
              <a:t>void Statement() #void :</a:t>
            </a:r>
            <a:r>
              <a:rPr lang="en-GB" sz="2353" dirty="0" smtClean="0">
                <a:latin typeface="Arial"/>
                <a:cs typeface="Arial"/>
              </a:rPr>
              <a:t>	</a:t>
            </a:r>
            <a:br>
              <a:rPr lang="en-GB" sz="2353" dirty="0" smtClean="0">
                <a:latin typeface="Arial"/>
                <a:cs typeface="Arial"/>
              </a:rPr>
            </a:br>
            <a:r>
              <a:rPr lang="en-GB" sz="2353" dirty="0" smtClean="0">
                <a:latin typeface="Arial"/>
                <a:cs typeface="Arial"/>
              </a:rPr>
              <a:t>{  }</a:t>
            </a:r>
            <a:r>
              <a:rPr lang="en-GB" sz="2353" dirty="0">
                <a:latin typeface="Arial"/>
                <a:cs typeface="Arial"/>
              </a:rPr>
              <a:t/>
            </a:r>
            <a:br>
              <a:rPr lang="en-GB" sz="2353" dirty="0">
                <a:latin typeface="Arial"/>
                <a:cs typeface="Arial"/>
              </a:rPr>
            </a:br>
            <a:r>
              <a:rPr lang="en-GB" sz="2353" dirty="0">
                <a:latin typeface="Arial"/>
                <a:cs typeface="Arial"/>
              </a:rPr>
              <a:t>{</a:t>
            </a:r>
            <a:br>
              <a:rPr lang="en-GB" sz="2353" dirty="0">
                <a:latin typeface="Arial"/>
                <a:cs typeface="Arial"/>
              </a:rPr>
            </a:br>
            <a:r>
              <a:rPr lang="en-GB" sz="2353" dirty="0">
                <a:latin typeface="Arial"/>
                <a:cs typeface="Arial"/>
              </a:rPr>
              <a:t> </a:t>
            </a:r>
            <a:r>
              <a:rPr lang="en-GB" sz="2353" dirty="0" smtClean="0">
                <a:latin typeface="Arial"/>
                <a:cs typeface="Arial"/>
              </a:rPr>
              <a:t> …</a:t>
            </a:r>
            <a:br>
              <a:rPr lang="en-GB" sz="2353" dirty="0" smtClean="0">
                <a:latin typeface="Arial"/>
                <a:cs typeface="Arial"/>
              </a:rPr>
            </a:br>
            <a:r>
              <a:rPr lang="en-GB" sz="2353" dirty="0">
                <a:latin typeface="Arial"/>
                <a:cs typeface="Arial"/>
              </a:rPr>
              <a:t>|</a:t>
            </a:r>
            <a:br>
              <a:rPr lang="en-GB" sz="2353" dirty="0">
                <a:latin typeface="Arial"/>
                <a:cs typeface="Arial"/>
              </a:rPr>
            </a:br>
            <a:r>
              <a:rPr lang="en-GB" sz="2353" dirty="0">
                <a:latin typeface="Arial"/>
                <a:cs typeface="Arial"/>
              </a:rPr>
              <a:t>  </a:t>
            </a:r>
            <a:r>
              <a:rPr lang="en-GB" sz="2353" dirty="0" err="1">
                <a:latin typeface="Arial"/>
                <a:cs typeface="Arial"/>
              </a:rPr>
              <a:t>RepeatStatement</a:t>
            </a:r>
            <a:r>
              <a:rPr lang="en-GB" sz="2353" dirty="0">
                <a:latin typeface="Arial"/>
                <a:cs typeface="Arial"/>
              </a:rPr>
              <a:t>()   //</a:t>
            </a:r>
            <a:r>
              <a:rPr lang="en-GB" sz="2353" dirty="0" smtClean="0">
                <a:latin typeface="Arial"/>
                <a:cs typeface="Arial"/>
              </a:rPr>
              <a:t> new type of statement</a:t>
            </a:r>
            <a:endParaRPr lang="en-US" dirty="0" smtClean="0"/>
          </a:p>
          <a:p>
            <a:r>
              <a:rPr lang="en-US" dirty="0" err="1" smtClean="0"/>
              <a:t>RepeatStatement</a:t>
            </a:r>
            <a:r>
              <a:rPr lang="en-US" dirty="0" smtClean="0"/>
              <a:t> non-terminal:</a:t>
            </a:r>
          </a:p>
          <a:p>
            <a:pPr marL="1062000" indent="0">
              <a:buNone/>
            </a:pPr>
            <a:r>
              <a:rPr lang="en-GB" sz="2323" dirty="0">
                <a:latin typeface="Arial"/>
                <a:cs typeface="Arial"/>
              </a:rPr>
              <a:t>void </a:t>
            </a:r>
            <a:r>
              <a:rPr lang="en-GB" sz="2323" dirty="0" err="1">
                <a:latin typeface="Arial"/>
                <a:cs typeface="Arial"/>
              </a:rPr>
              <a:t>RepeatStatement</a:t>
            </a:r>
            <a:r>
              <a:rPr lang="en-GB" sz="2323" dirty="0">
                <a:latin typeface="Arial"/>
                <a:cs typeface="Arial"/>
              </a:rPr>
              <a:t>() :</a:t>
            </a:r>
            <a:r>
              <a:rPr lang="en-GB" sz="2323" dirty="0" smtClean="0">
                <a:latin typeface="Arial"/>
                <a:cs typeface="Arial"/>
              </a:rPr>
              <a:t>	</a:t>
            </a:r>
            <a:br>
              <a:rPr lang="en-GB" sz="2323" dirty="0" smtClean="0">
                <a:latin typeface="Arial"/>
                <a:cs typeface="Arial"/>
              </a:rPr>
            </a:br>
            <a:r>
              <a:rPr lang="en-GB" sz="2323" dirty="0" smtClean="0">
                <a:latin typeface="Arial"/>
                <a:cs typeface="Arial"/>
              </a:rPr>
              <a:t>{  }</a:t>
            </a:r>
            <a:r>
              <a:rPr lang="en-GB" sz="2323" dirty="0">
                <a:latin typeface="Arial"/>
                <a:cs typeface="Arial"/>
              </a:rPr>
              <a:t/>
            </a:r>
            <a:br>
              <a:rPr lang="en-GB" sz="2323" dirty="0">
                <a:latin typeface="Arial"/>
                <a:cs typeface="Arial"/>
              </a:rPr>
            </a:br>
            <a:r>
              <a:rPr lang="en-GB" sz="2323" dirty="0">
                <a:latin typeface="Arial"/>
                <a:cs typeface="Arial"/>
              </a:rPr>
              <a:t>{</a:t>
            </a:r>
            <a:br>
              <a:rPr lang="en-GB" sz="2323" dirty="0">
                <a:latin typeface="Arial"/>
                <a:cs typeface="Arial"/>
              </a:rPr>
            </a:br>
            <a:r>
              <a:rPr lang="en-GB" sz="2323" dirty="0">
                <a:latin typeface="Arial"/>
                <a:cs typeface="Arial"/>
              </a:rPr>
              <a:t>  &lt;KEYREPEAT&gt;  "("  Expression()   ")"      </a:t>
            </a:r>
            <a:r>
              <a:rPr lang="en-GB" sz="2323" dirty="0" err="1">
                <a:latin typeface="Arial"/>
                <a:cs typeface="Arial"/>
              </a:rPr>
              <a:t>StatementBlock</a:t>
            </a:r>
            <a:r>
              <a:rPr lang="en-GB" sz="2323" dirty="0">
                <a:latin typeface="Arial"/>
                <a:cs typeface="Arial"/>
              </a:rPr>
              <a:t>()</a:t>
            </a:r>
            <a:br>
              <a:rPr lang="en-GB" sz="2323" dirty="0">
                <a:latin typeface="Arial"/>
                <a:cs typeface="Arial"/>
              </a:rPr>
            </a:br>
            <a:r>
              <a:rPr lang="en-GB" sz="2323" dirty="0">
                <a:latin typeface="Arial"/>
                <a:cs typeface="Arial"/>
              </a:rPr>
              <a:t>}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3/7/11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DB9-2C02-E141-BAB4-7C69DE1385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9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REPEAT: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ASTRepeatStatement</a:t>
            </a:r>
            <a:r>
              <a:rPr lang="en-US" dirty="0" smtClean="0"/>
              <a:t> .java is created.</a:t>
            </a:r>
          </a:p>
          <a:p>
            <a:r>
              <a:rPr lang="en-US" dirty="0" smtClean="0"/>
              <a:t>Identification() should enable tree traversal to </a:t>
            </a:r>
            <a:r>
              <a:rPr lang="en-US" dirty="0" err="1" smtClean="0"/>
              <a:t>subtrees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Code:</a:t>
            </a:r>
          </a:p>
          <a:p>
            <a:pPr marL="1242000" indent="0">
              <a:buNone/>
            </a:pPr>
            <a:r>
              <a:rPr lang="en-GB" dirty="0">
                <a:latin typeface="Arial"/>
                <a:cs typeface="Arial"/>
              </a:rPr>
              <a:t>public void identification () {</a:t>
            </a:r>
            <a:br>
              <a:rPr lang="en-GB" dirty="0">
                <a:latin typeface="Arial"/>
                <a:cs typeface="Arial"/>
              </a:rPr>
            </a:br>
            <a:r>
              <a:rPr lang="en-GB" dirty="0">
                <a:latin typeface="Arial"/>
                <a:cs typeface="Arial"/>
              </a:rPr>
              <a:t>    jjtGetChild(0).identification();</a:t>
            </a:r>
            <a:br>
              <a:rPr lang="en-GB" dirty="0">
                <a:latin typeface="Arial"/>
                <a:cs typeface="Arial"/>
              </a:rPr>
            </a:br>
            <a:r>
              <a:rPr lang="en-GB" dirty="0">
                <a:latin typeface="Arial"/>
                <a:cs typeface="Arial"/>
              </a:rPr>
              <a:t>    jjtGetChild(1).identification();</a:t>
            </a:r>
            <a:br>
              <a:rPr lang="en-GB" dirty="0">
                <a:latin typeface="Arial"/>
                <a:cs typeface="Arial"/>
              </a:rPr>
            </a:br>
            <a:r>
              <a:rPr lang="en-GB" dirty="0">
                <a:latin typeface="Arial"/>
                <a:cs typeface="Arial"/>
              </a:rPr>
              <a:t>  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3/7/11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DB9-2C02-E141-BAB4-7C69DE1385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9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REPEAT: </a:t>
            </a:r>
            <a:r>
              <a:rPr lang="en-US" dirty="0" err="1" smtClean="0"/>
              <a:t>Typechecking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need to implement </a:t>
            </a:r>
            <a:r>
              <a:rPr lang="en-US" dirty="0" err="1" smtClean="0"/>
              <a:t>typecheck</a:t>
            </a:r>
            <a:r>
              <a:rPr lang="en-US" dirty="0" smtClean="0"/>
              <a:t>() in </a:t>
            </a:r>
            <a:r>
              <a:rPr lang="en-US" dirty="0" err="1" smtClean="0"/>
              <a:t>ASTRepeatStatement.java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Typecheck</a:t>
            </a:r>
            <a:r>
              <a:rPr lang="en-US" dirty="0" smtClean="0"/>
              <a:t>() must </a:t>
            </a:r>
            <a:r>
              <a:rPr lang="en-US" dirty="0" err="1" smtClean="0"/>
              <a:t>typecheck</a:t>
            </a:r>
            <a:r>
              <a:rPr lang="en-US" dirty="0" smtClean="0"/>
              <a:t> </a:t>
            </a:r>
            <a:r>
              <a:rPr lang="en-US" dirty="0" err="1" smtClean="0"/>
              <a:t>subtrees</a:t>
            </a:r>
            <a:r>
              <a:rPr lang="en-US" dirty="0" smtClean="0"/>
              <a:t> and make sure that expression is an integer.</a:t>
            </a:r>
          </a:p>
          <a:p>
            <a:pPr>
              <a:buNone/>
            </a:pPr>
            <a:endParaRPr lang="en-GB" dirty="0" smtClean="0"/>
          </a:p>
          <a:p>
            <a:pPr indent="0">
              <a:buNone/>
            </a:pPr>
            <a:r>
              <a:rPr lang="en-GB" dirty="0" smtClean="0"/>
              <a:t> </a:t>
            </a:r>
            <a:r>
              <a:rPr lang="en-GB" dirty="0">
                <a:latin typeface="Arial"/>
                <a:cs typeface="Arial"/>
              </a:rPr>
              <a:t>public void </a:t>
            </a:r>
            <a:r>
              <a:rPr lang="en-GB" dirty="0" err="1">
                <a:latin typeface="Arial"/>
                <a:cs typeface="Arial"/>
              </a:rPr>
              <a:t>typecheck</a:t>
            </a:r>
            <a:r>
              <a:rPr lang="en-GB" dirty="0">
                <a:latin typeface="Arial"/>
                <a:cs typeface="Arial"/>
              </a:rPr>
              <a:t> () {</a:t>
            </a:r>
            <a:br>
              <a:rPr lang="en-GB" dirty="0">
                <a:latin typeface="Arial"/>
                <a:cs typeface="Arial"/>
              </a:rPr>
            </a:br>
            <a:r>
              <a:rPr lang="en-GB" dirty="0">
                <a:latin typeface="Arial"/>
                <a:cs typeface="Arial"/>
              </a:rPr>
              <a:t>    jjtGetChild(0).typecheck();   // number of times- Expression</a:t>
            </a:r>
            <a:br>
              <a:rPr lang="en-GB" dirty="0">
                <a:latin typeface="Arial"/>
                <a:cs typeface="Arial"/>
              </a:rPr>
            </a:br>
            <a:r>
              <a:rPr lang="en-GB" dirty="0">
                <a:latin typeface="Arial"/>
                <a:cs typeface="Arial"/>
              </a:rPr>
              <a:t>    jjtGetChild(1).typecheck();   // body -</a:t>
            </a:r>
            <a:r>
              <a:rPr lang="en-GB" dirty="0" err="1">
                <a:latin typeface="Arial"/>
                <a:cs typeface="Arial"/>
              </a:rPr>
              <a:t>StatementBlock</a:t>
            </a:r>
            <a:endParaRPr lang="en-GB" dirty="0" smtClean="0">
              <a:latin typeface="Arial"/>
              <a:cs typeface="Arial"/>
            </a:endParaRPr>
          </a:p>
          <a:p>
            <a:pPr indent="0">
              <a:buNone/>
            </a:pPr>
            <a:r>
              <a:rPr lang="en-GB" dirty="0" smtClean="0">
                <a:latin typeface="Arial"/>
                <a:cs typeface="Arial"/>
              </a:rPr>
              <a:t/>
            </a:r>
            <a:br>
              <a:rPr lang="en-GB" dirty="0" smtClean="0">
                <a:latin typeface="Arial"/>
                <a:cs typeface="Arial"/>
              </a:rPr>
            </a:br>
            <a:r>
              <a:rPr lang="en-GB" dirty="0" smtClean="0">
                <a:latin typeface="Arial"/>
                <a:cs typeface="Arial"/>
              </a:rPr>
              <a:t>    // extract type and compare</a:t>
            </a:r>
            <a:br>
              <a:rPr lang="en-GB" dirty="0" smtClean="0">
                <a:latin typeface="Arial"/>
                <a:cs typeface="Arial"/>
              </a:rPr>
            </a:br>
            <a:r>
              <a:rPr lang="en-GB" dirty="0">
                <a:latin typeface="Arial"/>
                <a:cs typeface="Arial"/>
              </a:rPr>
              <a:t>    if (jjtGetChild(0).GetNodeType() != </a:t>
            </a:r>
            <a:r>
              <a:rPr lang="en-GB" dirty="0" err="1">
                <a:latin typeface="Arial"/>
                <a:cs typeface="Arial"/>
              </a:rPr>
              <a:t>TPLTypes.intType</a:t>
            </a:r>
            <a:r>
              <a:rPr lang="en-GB" dirty="0">
                <a:latin typeface="Arial"/>
                <a:cs typeface="Arial"/>
              </a:rPr>
              <a:t>)</a:t>
            </a:r>
            <a:br>
              <a:rPr lang="en-GB" dirty="0">
                <a:latin typeface="Arial"/>
                <a:cs typeface="Arial"/>
              </a:rPr>
            </a:br>
            <a:r>
              <a:rPr lang="en-GB" dirty="0">
                <a:latin typeface="Arial"/>
                <a:cs typeface="Arial"/>
              </a:rPr>
              <a:t>       </a:t>
            </a:r>
            <a:r>
              <a:rPr lang="en-GB" dirty="0" err="1">
                <a:latin typeface="Arial"/>
                <a:cs typeface="Arial"/>
              </a:rPr>
              <a:t>System.out.println("TPL</a:t>
            </a:r>
            <a:r>
              <a:rPr lang="en-GB" dirty="0">
                <a:latin typeface="Arial"/>
                <a:cs typeface="Arial"/>
              </a:rPr>
              <a:t> </a:t>
            </a:r>
            <a:r>
              <a:rPr lang="en-GB" dirty="0" err="1">
                <a:latin typeface="Arial"/>
                <a:cs typeface="Arial"/>
              </a:rPr>
              <a:t>Typechecker</a:t>
            </a:r>
            <a:r>
              <a:rPr lang="en-GB" dirty="0">
                <a:latin typeface="Arial"/>
                <a:cs typeface="Arial"/>
              </a:rPr>
              <a:t>: for statement condition non-</a:t>
            </a:r>
            <a:r>
              <a:rPr lang="en-GB" dirty="0" err="1">
                <a:latin typeface="Arial"/>
                <a:cs typeface="Arial"/>
              </a:rPr>
              <a:t>int</a:t>
            </a:r>
            <a:r>
              <a:rPr lang="en-GB" dirty="0">
                <a:latin typeface="Arial"/>
                <a:cs typeface="Arial"/>
              </a:rPr>
              <a:t>");</a:t>
            </a:r>
            <a:br>
              <a:rPr lang="en-GB" dirty="0">
                <a:latin typeface="Arial"/>
                <a:cs typeface="Arial"/>
              </a:rPr>
            </a:br>
            <a:r>
              <a:rPr lang="en-GB" dirty="0">
                <a:latin typeface="Arial"/>
                <a:cs typeface="Arial"/>
              </a:rPr>
              <a:t/>
            </a:r>
            <a:br>
              <a:rPr lang="en-GB" dirty="0">
                <a:latin typeface="Arial"/>
                <a:cs typeface="Arial"/>
              </a:rPr>
            </a:br>
            <a:r>
              <a:rPr lang="en-GB" dirty="0">
                <a:latin typeface="Arial"/>
                <a:cs typeface="Arial"/>
              </a:rPr>
              <a:t>     </a:t>
            </a:r>
            <a:r>
              <a:rPr lang="en-GB" dirty="0" err="1">
                <a:latin typeface="Arial"/>
                <a:cs typeface="Arial"/>
              </a:rPr>
              <a:t>NodeType</a:t>
            </a:r>
            <a:r>
              <a:rPr lang="en-GB" dirty="0">
                <a:latin typeface="Arial"/>
                <a:cs typeface="Arial"/>
              </a:rPr>
              <a:t> = </a:t>
            </a:r>
            <a:r>
              <a:rPr lang="en-GB" dirty="0" err="1">
                <a:latin typeface="Arial"/>
                <a:cs typeface="Arial"/>
              </a:rPr>
              <a:t>TPLTypes.stmType</a:t>
            </a:r>
            <a:r>
              <a:rPr lang="en-GB" dirty="0">
                <a:latin typeface="Arial"/>
                <a:cs typeface="Arial"/>
              </a:rPr>
              <a:t>;     //</a:t>
            </a:r>
            <a:r>
              <a:rPr lang="en-GB" dirty="0" smtClean="0">
                <a:latin typeface="Arial"/>
                <a:cs typeface="Arial"/>
              </a:rPr>
              <a:t>  </a:t>
            </a:r>
            <a:r>
              <a:rPr lang="en-GB" dirty="0">
                <a:latin typeface="Arial"/>
                <a:cs typeface="Arial"/>
              </a:rPr>
              <a:t>type</a:t>
            </a:r>
            <a:r>
              <a:rPr lang="en-GB" dirty="0" smtClean="0">
                <a:latin typeface="Arial"/>
                <a:cs typeface="Arial"/>
              </a:rPr>
              <a:t> is </a:t>
            </a:r>
            <a:r>
              <a:rPr lang="en-GB" dirty="0" err="1">
                <a:latin typeface="Arial"/>
                <a:cs typeface="Arial"/>
              </a:rPr>
              <a:t>stmtype</a:t>
            </a:r>
            <a:r>
              <a:rPr lang="en-GB" dirty="0">
                <a:latin typeface="Arial"/>
                <a:cs typeface="Arial"/>
              </a:rPr>
              <a:t/>
            </a:r>
            <a:br>
              <a:rPr lang="en-GB" dirty="0">
                <a:latin typeface="Arial"/>
                <a:cs typeface="Arial"/>
              </a:rPr>
            </a:br>
            <a:r>
              <a:rPr lang="en-GB" dirty="0">
                <a:latin typeface="Arial"/>
                <a:cs typeface="Arial"/>
              </a:rPr>
              <a:t> }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3/7/11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DB9-2C02-E141-BAB4-7C69DE1385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9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REPEAT: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REPEAT statement must evaluate the expression e.g. to a value </a:t>
            </a:r>
            <a:r>
              <a:rPr lang="en-US" dirty="0" err="1" smtClean="0"/>
              <a:t>n</a:t>
            </a:r>
            <a:r>
              <a:rPr lang="en-US" dirty="0" smtClean="0"/>
              <a:t>, and execute the statement block </a:t>
            </a:r>
            <a:r>
              <a:rPr lang="en-US" dirty="0" err="1" smtClean="0"/>
              <a:t>n</a:t>
            </a:r>
            <a:r>
              <a:rPr lang="en-US" dirty="0" smtClean="0"/>
              <a:t> times:</a:t>
            </a:r>
          </a:p>
          <a:p>
            <a:pPr>
              <a:buNone/>
            </a:pPr>
            <a:endParaRPr lang="en-US" dirty="0" smtClean="0"/>
          </a:p>
          <a:p>
            <a:pPr indent="0">
              <a:buNone/>
            </a:pPr>
            <a:r>
              <a:rPr lang="en-GB" dirty="0"/>
              <a:t>public void interpret () {</a:t>
            </a:r>
            <a:br>
              <a:rPr lang="en-GB" dirty="0"/>
            </a:br>
            <a:r>
              <a:rPr lang="en-GB" dirty="0"/>
              <a:t>    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n,i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/>
              <a:t>       jjtGetChild(0).interpret();</a:t>
            </a:r>
            <a:br>
              <a:rPr lang="en-GB" dirty="0"/>
            </a:br>
            <a:r>
              <a:rPr lang="en-GB" dirty="0"/>
              <a:t>      </a:t>
            </a:r>
            <a:r>
              <a:rPr lang="en-GB" dirty="0" err="1"/>
              <a:t>n</a:t>
            </a:r>
            <a:r>
              <a:rPr lang="en-GB" dirty="0"/>
              <a:t> = ((Integer) </a:t>
            </a:r>
            <a:r>
              <a:rPr lang="en-GB" dirty="0" err="1"/>
              <a:t>stack.pop()).intValue</a:t>
            </a:r>
            <a:r>
              <a:rPr lang="en-GB" dirty="0"/>
              <a:t>());  //</a:t>
            </a:r>
            <a:r>
              <a:rPr lang="en-GB" dirty="0" smtClean="0"/>
              <a:t>  </a:t>
            </a:r>
            <a:r>
              <a:rPr lang="en-GB" dirty="0"/>
              <a:t>repeat-times</a:t>
            </a:r>
            <a:br>
              <a:rPr lang="en-GB" dirty="0"/>
            </a:br>
            <a:r>
              <a:rPr lang="en-GB" dirty="0"/>
              <a:t>      </a:t>
            </a:r>
            <a:r>
              <a:rPr lang="en-GB" dirty="0" err="1"/>
              <a:t>i</a:t>
            </a:r>
            <a:r>
              <a:rPr lang="en-GB" dirty="0"/>
              <a:t> = 0;</a:t>
            </a:r>
            <a:br>
              <a:rPr lang="en-GB" dirty="0"/>
            </a:br>
            <a:r>
              <a:rPr lang="en-GB" dirty="0"/>
              <a:t>      while (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n</a:t>
            </a:r>
            <a:r>
              <a:rPr lang="en-GB" dirty="0"/>
              <a:t>) {</a:t>
            </a:r>
            <a:br>
              <a:rPr lang="en-GB" dirty="0"/>
            </a:br>
            <a:r>
              <a:rPr lang="en-GB" dirty="0"/>
              <a:t>          jjtGetChild(1).interpret();   // Execute statement block</a:t>
            </a:r>
            <a:br>
              <a:rPr lang="en-GB" dirty="0"/>
            </a:br>
            <a:r>
              <a:rPr lang="en-GB" dirty="0"/>
              <a:t>          </a:t>
            </a:r>
            <a:r>
              <a:rPr lang="en-GB" dirty="0" err="1"/>
              <a:t>i</a:t>
            </a:r>
            <a:r>
              <a:rPr lang="en-GB" dirty="0"/>
              <a:t> = </a:t>
            </a:r>
            <a:r>
              <a:rPr lang="en-GB" dirty="0" err="1"/>
              <a:t>i</a:t>
            </a:r>
            <a:r>
              <a:rPr lang="en-GB" dirty="0"/>
              <a:t> + 1;</a:t>
            </a:r>
            <a:br>
              <a:rPr lang="en-GB" dirty="0"/>
            </a:br>
            <a:r>
              <a:rPr lang="en-GB" dirty="0"/>
              <a:t>  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3/7/11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DB9-2C02-E141-BAB4-7C69DE1385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9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previous slides (week8), we have seen the implementation of the </a:t>
            </a:r>
            <a:r>
              <a:rPr lang="en-US" dirty="0" err="1" smtClean="0"/>
              <a:t>typechecker</a:t>
            </a:r>
            <a:r>
              <a:rPr lang="en-US" dirty="0" smtClean="0"/>
              <a:t> for the SIMPLE programming language (so you could finish the coursework).</a:t>
            </a:r>
          </a:p>
          <a:p>
            <a:r>
              <a:rPr lang="en-US" dirty="0" smtClean="0"/>
              <a:t>This implementation deals with Java code that uses </a:t>
            </a:r>
            <a:r>
              <a:rPr lang="en-US" dirty="0" err="1" smtClean="0"/>
              <a:t>JJTree</a:t>
            </a:r>
            <a:r>
              <a:rPr lang="en-US" dirty="0" smtClean="0"/>
              <a:t> generated classes and methods.</a:t>
            </a:r>
          </a:p>
          <a:p>
            <a:r>
              <a:rPr lang="en-US" dirty="0" smtClean="0"/>
              <a:t>In the following slides we will provide a more abstract (less-code oriented) specification of type checking.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3/7/11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DB9-2C02-E141-BAB4-7C69DE1385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9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typechecker</a:t>
            </a:r>
            <a:r>
              <a:rPr lang="en-US" dirty="0" smtClean="0"/>
              <a:t> uses a </a:t>
            </a:r>
            <a:r>
              <a:rPr lang="en-US" b="1" dirty="0" smtClean="0"/>
              <a:t>Symbol Table (</a:t>
            </a:r>
            <a:r>
              <a:rPr lang="en-US" b="1" dirty="0" err="1" smtClean="0"/>
              <a:t>sTable</a:t>
            </a:r>
            <a:r>
              <a:rPr lang="en-US" b="1" dirty="0" smtClean="0"/>
              <a:t>) </a:t>
            </a:r>
            <a:r>
              <a:rPr lang="en-US" dirty="0" smtClean="0"/>
              <a:t>object that implements the following interface:</a:t>
            </a:r>
          </a:p>
          <a:p>
            <a:pPr lvl="1"/>
            <a:r>
              <a:rPr lang="en-US" b="1" dirty="0" err="1" smtClean="0"/>
              <a:t>sTable</a:t>
            </a:r>
            <a:r>
              <a:rPr lang="en-US" dirty="0" err="1" smtClean="0"/>
              <a:t>.addName(name</a:t>
            </a:r>
            <a:r>
              <a:rPr lang="en-US" dirty="0" smtClean="0"/>
              <a:t>, Type)</a:t>
            </a:r>
          </a:p>
          <a:p>
            <a:pPr lvl="1"/>
            <a:r>
              <a:rPr lang="en-US" b="1" dirty="0" err="1" smtClean="0"/>
              <a:t>sTable</a:t>
            </a:r>
            <a:r>
              <a:rPr lang="en-US" dirty="0" err="1" smtClean="0"/>
              <a:t>.getType(name</a:t>
            </a:r>
            <a:r>
              <a:rPr lang="en-US" dirty="0" smtClean="0"/>
              <a:t>) 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/>
              <a:t> Type</a:t>
            </a:r>
            <a:br>
              <a:rPr lang="en-US" dirty="0" smtClean="0"/>
            </a:br>
            <a:r>
              <a:rPr lang="en-US" dirty="0" smtClean="0"/>
              <a:t>returns the type associated with </a:t>
            </a:r>
            <a:r>
              <a:rPr lang="en-US" b="1" dirty="0" smtClean="0"/>
              <a:t>name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where Type = {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bool</a:t>
            </a:r>
            <a:r>
              <a:rPr lang="en-US" dirty="0" smtClean="0"/>
              <a:t>, </a:t>
            </a:r>
            <a:r>
              <a:rPr lang="en-US" dirty="0" err="1" smtClean="0"/>
              <a:t>notype</a:t>
            </a:r>
            <a:r>
              <a:rPr lang="en-US" dirty="0" smtClean="0"/>
              <a:t> }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typechecker</a:t>
            </a:r>
            <a:r>
              <a:rPr lang="en-US" dirty="0" smtClean="0"/>
              <a:t> is specified by the </a:t>
            </a:r>
            <a:r>
              <a:rPr lang="en-US" b="1" dirty="0" err="1" smtClean="0"/>
              <a:t>typecheck</a:t>
            </a:r>
            <a:r>
              <a:rPr lang="en-US" b="1" dirty="0" smtClean="0"/>
              <a:t> </a:t>
            </a:r>
            <a:r>
              <a:rPr lang="en-US" dirty="0" smtClean="0"/>
              <a:t>assertion. It takes  an AST node and a  symbol table as arguments. In the case of expressions, </a:t>
            </a:r>
            <a:r>
              <a:rPr lang="en-US" dirty="0" err="1" smtClean="0"/>
              <a:t>typecheck</a:t>
            </a:r>
            <a:r>
              <a:rPr lang="en-US" dirty="0" smtClean="0"/>
              <a:t> “returns” the type of the expression:</a:t>
            </a:r>
          </a:p>
          <a:p>
            <a:pPr lvl="1"/>
            <a:r>
              <a:rPr lang="en-US" dirty="0" smtClean="0"/>
              <a:t>The assertion </a:t>
            </a:r>
            <a:r>
              <a:rPr lang="en-US" b="1" dirty="0" err="1" smtClean="0"/>
              <a:t>typecheck(ast</a:t>
            </a:r>
            <a:r>
              <a:rPr lang="en-US" b="1" dirty="0" smtClean="0"/>
              <a:t>, </a:t>
            </a:r>
            <a:r>
              <a:rPr lang="en-US" b="1" dirty="0" err="1" smtClean="0"/>
              <a:t>sTable</a:t>
            </a:r>
            <a:r>
              <a:rPr lang="en-US" b="1" dirty="0" smtClean="0"/>
              <a:t>) </a:t>
            </a:r>
            <a:r>
              <a:rPr lang="en-US" dirty="0" smtClean="0"/>
              <a:t>means that node </a:t>
            </a:r>
            <a:r>
              <a:rPr lang="en-US" dirty="0" err="1" smtClean="0"/>
              <a:t>ast</a:t>
            </a:r>
            <a:r>
              <a:rPr lang="en-US" dirty="0" smtClean="0"/>
              <a:t> correctly </a:t>
            </a:r>
            <a:r>
              <a:rPr lang="en-US" dirty="0" err="1" smtClean="0"/>
              <a:t>typechecks</a:t>
            </a:r>
            <a:r>
              <a:rPr lang="en-US" dirty="0" smtClean="0"/>
              <a:t> using symbol table </a:t>
            </a:r>
            <a:r>
              <a:rPr lang="en-US" b="1" dirty="0" err="1" smtClean="0"/>
              <a:t>sTable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assertion </a:t>
            </a:r>
            <a:r>
              <a:rPr lang="en-US" b="1" dirty="0" err="1" smtClean="0"/>
              <a:t>typecheck(e</a:t>
            </a:r>
            <a:r>
              <a:rPr lang="en-US" b="1" dirty="0" smtClean="0"/>
              <a:t>, </a:t>
            </a:r>
            <a:r>
              <a:rPr lang="en-US" b="1" dirty="0" err="1" smtClean="0"/>
              <a:t>sTable</a:t>
            </a:r>
            <a:r>
              <a:rPr lang="en-US" b="1" dirty="0" smtClean="0"/>
              <a:t>) = T </a:t>
            </a:r>
            <a:r>
              <a:rPr lang="en-US" dirty="0" smtClean="0"/>
              <a:t>means that expression </a:t>
            </a:r>
            <a:r>
              <a:rPr lang="en-US" dirty="0" err="1" smtClean="0"/>
              <a:t>e</a:t>
            </a:r>
            <a:r>
              <a:rPr lang="en-US" dirty="0" smtClean="0"/>
              <a:t> correctly </a:t>
            </a:r>
            <a:r>
              <a:rPr lang="en-US" dirty="0" err="1" smtClean="0"/>
              <a:t>typechecks</a:t>
            </a:r>
            <a:r>
              <a:rPr lang="en-US" dirty="0" smtClean="0"/>
              <a:t> using symbol table </a:t>
            </a:r>
            <a:r>
              <a:rPr lang="en-US" b="1" dirty="0" err="1" smtClean="0"/>
              <a:t>sTable</a:t>
            </a:r>
            <a:r>
              <a:rPr lang="en-US" b="1" dirty="0" smtClean="0"/>
              <a:t>, </a:t>
            </a:r>
            <a:r>
              <a:rPr lang="en-US" dirty="0" smtClean="0"/>
              <a:t>and that the type of </a:t>
            </a:r>
            <a:r>
              <a:rPr lang="en-US" dirty="0" err="1" smtClean="0"/>
              <a:t>e</a:t>
            </a:r>
            <a:r>
              <a:rPr lang="en-US" dirty="0" smtClean="0"/>
              <a:t> is T (T belongs to set Type).</a:t>
            </a:r>
          </a:p>
          <a:p>
            <a:r>
              <a:rPr lang="en-US" dirty="0" smtClean="0"/>
              <a:t>We may assume that </a:t>
            </a:r>
            <a:r>
              <a:rPr lang="en-US" dirty="0" err="1" smtClean="0"/>
              <a:t>sTable</a:t>
            </a:r>
            <a:r>
              <a:rPr lang="en-US" dirty="0" smtClean="0"/>
              <a:t> has been populated by a previous pass.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3/7/11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1DB9-2C02-E141-BAB4-7C69DE1385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9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1421</Words>
  <Application>Microsoft Macintosh PowerPoint</Application>
  <PresentationFormat>On-screen Show (4:3)</PresentationFormat>
  <Paragraphs>128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IN2009 Language Processors</vt:lpstr>
      <vt:lpstr>Session Plan</vt:lpstr>
      <vt:lpstr>Adding a new statement to SIMPLE</vt:lpstr>
      <vt:lpstr>REPEAT Statement: Syntax</vt:lpstr>
      <vt:lpstr>REPEAT: Identification</vt:lpstr>
      <vt:lpstr>REPEAT: Typechecking</vt:lpstr>
      <vt:lpstr>REPEAT: Interpreter</vt:lpstr>
      <vt:lpstr>Typechecking</vt:lpstr>
      <vt:lpstr>Typechecking</vt:lpstr>
      <vt:lpstr>Typechecking </vt:lpstr>
      <vt:lpstr>Typechecking: While</vt:lpstr>
      <vt:lpstr>Typechecking: Assignments</vt:lpstr>
      <vt:lpstr>Typechecking Expressions</vt:lpstr>
      <vt:lpstr>Typechecking Expressions</vt:lpstr>
      <vt:lpstr>Exam Question</vt:lpstr>
      <vt:lpstr>A thought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IN2009 Language Processors</dc:title>
  <dc:creator>Igor Siveroni</dc:creator>
  <cp:lastModifiedBy>Igor Siveroni</cp:lastModifiedBy>
  <cp:revision>12</cp:revision>
  <cp:lastPrinted>2011-03-08T15:43:49Z</cp:lastPrinted>
  <dcterms:created xsi:type="dcterms:W3CDTF">2011-03-08T15:42:02Z</dcterms:created>
  <dcterms:modified xsi:type="dcterms:W3CDTF">2011-03-08T15:43:59Z</dcterms:modified>
</cp:coreProperties>
</file>