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4" r:id="rId4"/>
  </p:sldMasterIdLst>
  <p:notesMasterIdLst>
    <p:notesMasterId r:id="rId18"/>
  </p:notesMasterIdLst>
  <p:handoutMasterIdLst>
    <p:handoutMasterId r:id="rId19"/>
  </p:handoutMasterIdLst>
  <p:sldIdLst>
    <p:sldId id="257" r:id="rId5"/>
    <p:sldId id="274" r:id="rId6"/>
    <p:sldId id="276" r:id="rId7"/>
    <p:sldId id="275" r:id="rId8"/>
    <p:sldId id="267" r:id="rId9"/>
    <p:sldId id="269" r:id="rId10"/>
    <p:sldId id="270" r:id="rId11"/>
    <p:sldId id="259" r:id="rId12"/>
    <p:sldId id="261" r:id="rId13"/>
    <p:sldId id="262" r:id="rId14"/>
    <p:sldId id="263" r:id="rId15"/>
    <p:sldId id="271" r:id="rId16"/>
    <p:sldId id="265" r:id="rId1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04" d="100"/>
          <a:sy n="104" d="100"/>
        </p:scale>
        <p:origin x="138" y="25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3807936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Task 1</a:t>
          </a:r>
        </a:p>
      </dsp:txBody>
      <dsp:txXfrm>
        <a:off x="38234" y="38234"/>
        <a:ext cx="2399306" cy="1228933"/>
      </dsp:txXfrm>
    </dsp:sp>
    <dsp:sp modelId="{CA544AF7-F7B2-4CA5-9251-B4CDB8D06634}">
      <dsp:nvSpPr>
        <dsp:cNvPr id="0" name=""/>
        <dsp:cNvSpPr/>
      </dsp:nvSpPr>
      <dsp:spPr>
        <a:xfrm>
          <a:off x="335994" y="1522968"/>
          <a:ext cx="3807936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3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Task 2</a:t>
          </a:r>
        </a:p>
      </dsp:txBody>
      <dsp:txXfrm>
        <a:off x="374228" y="1561202"/>
        <a:ext cx="2546962" cy="1228933"/>
      </dsp:txXfrm>
    </dsp:sp>
    <dsp:sp modelId="{2AE92D3F-F0FA-45DD-BB60-4C6FBC6BC016}">
      <dsp:nvSpPr>
        <dsp:cNvPr id="0" name=""/>
        <dsp:cNvSpPr/>
      </dsp:nvSpPr>
      <dsp:spPr>
        <a:xfrm>
          <a:off x="671988" y="3045936"/>
          <a:ext cx="3807936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4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Task 3</a:t>
          </a:r>
        </a:p>
      </dsp:txBody>
      <dsp:txXfrm>
        <a:off x="710222" y="3084170"/>
        <a:ext cx="2546962" cy="1228933"/>
      </dsp:txXfrm>
    </dsp:sp>
    <dsp:sp modelId="{9CA877D8-99F8-40A0-89E9-59A61C9A70F4}">
      <dsp:nvSpPr>
        <dsp:cNvPr id="0" name=""/>
        <dsp:cNvSpPr/>
      </dsp:nvSpPr>
      <dsp:spPr>
        <a:xfrm>
          <a:off x="2959425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150340" y="989929"/>
        <a:ext cx="466680" cy="638504"/>
      </dsp:txXfrm>
    </dsp:sp>
    <dsp:sp modelId="{62643EF2-016C-41F1-8CBC-398422A85727}">
      <dsp:nvSpPr>
        <dsp:cNvPr id="0" name=""/>
        <dsp:cNvSpPr/>
      </dsp:nvSpPr>
      <dsp:spPr>
        <a:xfrm>
          <a:off x="3295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486334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6/21/2022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6/21/2022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1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544" y="4800600"/>
            <a:ext cx="9415867" cy="1691640"/>
          </a:xfrm>
        </p:spPr>
        <p:txBody>
          <a:bodyPr>
            <a:normAutofit/>
          </a:bodyPr>
          <a:lstStyle>
            <a:lvl1pPr marL="0" indent="0" algn="l">
              <a:buNone/>
              <a:defRPr sz="2199" baseline="0">
                <a:solidFill>
                  <a:schemeClr val="tx1">
                    <a:lumMod val="75000"/>
                  </a:schemeClr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5638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9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6448" y="381000"/>
            <a:ext cx="247585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1801" y="381000"/>
            <a:ext cx="7732286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1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19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4" y="4800600"/>
            <a:ext cx="94158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238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4885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543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4885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999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999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4885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1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0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7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9" y="457201"/>
            <a:ext cx="3199567" cy="1600197"/>
          </a:xfrm>
        </p:spPr>
        <p:txBody>
          <a:bodyPr anchor="b">
            <a:normAutofit/>
          </a:bodyPr>
          <a:lstStyle>
            <a:lvl1pPr>
              <a:defRPr sz="3199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094" y="685800"/>
            <a:ext cx="6077483" cy="548640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029" y="2099735"/>
            <a:ext cx="3199567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2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89899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257800"/>
            <a:ext cx="9979600" cy="914400"/>
          </a:xfrm>
        </p:spPr>
        <p:txBody>
          <a:bodyPr anchor="b">
            <a:normAutofit/>
          </a:bodyPr>
          <a:lstStyle>
            <a:lvl1pPr>
              <a:defRPr sz="2799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11289899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62" y="6108590"/>
            <a:ext cx="99796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8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89899" y="0"/>
            <a:ext cx="914162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43" y="365760"/>
            <a:ext cx="9690116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828801"/>
            <a:ext cx="859312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4483" y="998585"/>
            <a:ext cx="1904999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6281" y="4046585"/>
            <a:ext cx="3581400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899" y="6172201"/>
            <a:ext cx="914162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5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799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43" y="1028699"/>
            <a:ext cx="9415867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sz="5900"/>
              <a:t>Title Layout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61543" y="5237670"/>
            <a:ext cx="9415867" cy="1183261"/>
          </a:xfrm>
        </p:spPr>
        <p:txBody>
          <a:bodyPr>
            <a:normAutofit/>
          </a:bodyPr>
          <a:lstStyle/>
          <a:p>
            <a:pPr algn="ctr"/>
            <a:r>
              <a:rPr lang="en-US"/>
              <a:t>Subtitle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0028" y="5097592"/>
            <a:ext cx="5962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B530-DECD-23DD-0222-E301E40A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57200"/>
            <a:ext cx="4909068" cy="990600"/>
          </a:xfrm>
        </p:spPr>
        <p:txBody>
          <a:bodyPr>
            <a:normAutofit/>
          </a:bodyPr>
          <a:lstStyle/>
          <a:p>
            <a:r>
              <a:rPr lang="en-US" sz="4400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375D0-C6F1-B42F-25F0-0AD4C263C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544" y="1676400"/>
            <a:ext cx="9415867" cy="481584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Python </a:t>
            </a:r>
          </a:p>
          <a:p>
            <a:pPr marL="799963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Analyzed “County Population totals from 2010-2020”, to identify states with the largest number of counties that fall into the top 25% of total population growth category, that are also a part of a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Metropolitan Statistical Area</a:t>
            </a:r>
          </a:p>
          <a:p>
            <a:pPr marL="799963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Utilized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RegEx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and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PDFPlumber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to pull crash data from state crash reports</a:t>
            </a:r>
          </a:p>
          <a:p>
            <a:pPr marL="799963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Merged crashed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dataframes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with county population and CBSA data</a:t>
            </a:r>
          </a:p>
          <a:p>
            <a:pPr marL="799963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Pandas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dataframe.corr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to determine if there’s a correlation between population growth and total crashes</a:t>
            </a:r>
          </a:p>
          <a:p>
            <a:pPr marL="799963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Normalized crash data per 100,000 population for state comparison</a:t>
            </a:r>
          </a:p>
          <a:p>
            <a:pPr lvl="1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799963" lvl="1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	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34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B530-DECD-23DD-0222-E301E40A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57200"/>
            <a:ext cx="4909068" cy="990600"/>
          </a:xfrm>
        </p:spPr>
        <p:txBody>
          <a:bodyPr>
            <a:normAutofit/>
          </a:bodyPr>
          <a:lstStyle/>
          <a:p>
            <a:r>
              <a:rPr lang="en-US" sz="4400" dirty="0"/>
              <a:t>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375D0-C6F1-B42F-25F0-0AD4C263C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544" y="1676400"/>
            <a:ext cx="9415867" cy="48158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U.S Census Bureau website</a:t>
            </a:r>
          </a:p>
          <a:p>
            <a:pPr marL="1656939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County Population Totals: 2010-2020 </a:t>
            </a:r>
          </a:p>
          <a:p>
            <a:pPr marL="1656939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Annual Estimates of the Resident Population for Counties from April 1, 2010, to July 1, 2019, for individual states</a:t>
            </a:r>
          </a:p>
          <a:p>
            <a:pPr marL="1656939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Annual Estimates of the Resident Population for Counties from April 1, 2020, to July 1, 2021, for individual states</a:t>
            </a:r>
          </a:p>
          <a:p>
            <a:pPr marL="1656939" lvl="3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Core based statistical areas (CBSAs), metropolitan divisions, and combined statistical areas (CSAs)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</a:rPr>
              <a:t>   </a:t>
            </a:r>
          </a:p>
          <a:p>
            <a:pPr lvl="3" fontAlgn="base"/>
            <a:endParaRPr lang="en-US" dirty="0">
              <a:solidFill>
                <a:srgbClr val="112E51"/>
              </a:solidFill>
              <a:latin typeface="Roboto" panose="02000000000000000000" pitchFamily="2" charset="0"/>
            </a:endParaRPr>
          </a:p>
          <a:p>
            <a:pPr marL="182825" lvl="3" fontAlgn="base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Wingdings" panose="05000000000000000000" pitchFamily="2" charset="2"/>
              <a:buChar char="q"/>
            </a:pPr>
            <a:r>
              <a:rPr lang="en-US" sz="1799" spc="10" dirty="0">
                <a:solidFill>
                  <a:schemeClr val="tx1"/>
                </a:solidFill>
              </a:rPr>
              <a:t> Crash Data Files</a:t>
            </a:r>
          </a:p>
          <a:p>
            <a:pPr marL="1656939" lvl="3" indent="-285750">
              <a:buFont typeface="Arial" panose="020B0604020202020204" pitchFamily="34" charset="0"/>
              <a:buChar char="•"/>
            </a:pPr>
            <a:r>
              <a:rPr lang="en-US" sz="1799" spc="1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TN Department of Safety &amp; Homeland Security</a:t>
            </a:r>
          </a:p>
          <a:p>
            <a:pPr marL="1656939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Texas Department of Transportation</a:t>
            </a:r>
          </a:p>
          <a:p>
            <a:pPr marL="1656939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Georgia Department of Transportation (GDOT)</a:t>
            </a:r>
          </a:p>
          <a:p>
            <a:pPr marL="1656939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Florida Highway Safety and Motor Vehicles (FLHSMV)</a:t>
            </a:r>
          </a:p>
          <a:p>
            <a:pPr marL="1656939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North Carolina Department of Transportation (NCDOT)</a:t>
            </a:r>
          </a:p>
        </p:txBody>
      </p:sp>
    </p:spTree>
    <p:extLst>
      <p:ext uri="{BB962C8B-B14F-4D97-AF65-F5344CB8AC3E}">
        <p14:creationId xmlns:p14="http://schemas.microsoft.com/office/powerpoint/2010/main" val="2707876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B530-DECD-23DD-0222-E301E40A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2" y="609600"/>
            <a:ext cx="5334000" cy="838200"/>
          </a:xfrm>
        </p:spPr>
        <p:txBody>
          <a:bodyPr>
            <a:normAutofit/>
          </a:bodyPr>
          <a:lstStyle/>
          <a:p>
            <a:r>
              <a:rPr lang="en-US" sz="4400" dirty="0"/>
              <a:t>Data 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375D0-C6F1-B42F-25F0-0AD4C263C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544" y="1676400"/>
            <a:ext cx="9415867" cy="48158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It’s important to note, that there’s multiple factors that can affect car accident crash data, however this analyses only reviews one of many.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Census population data is estimate based so the numbers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rgbClr val="112E51"/>
              </a:solidFill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82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61543" y="365760"/>
            <a:ext cx="9690116" cy="1325562"/>
          </a:xfrm>
        </p:spPr>
        <p:txBody>
          <a:bodyPr>
            <a:normAutofit/>
          </a:bodyPr>
          <a:lstStyle/>
          <a:p>
            <a:r>
              <a:rPr lang="en-US"/>
              <a:t>Title and Content Layout with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A9372-B935-2950-39C7-3FC2D12B9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7C05D4-29F5-D0D5-D063-ECD17BEF1A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1100622"/>
              </p:ext>
            </p:extLst>
          </p:nvPr>
        </p:nvGraphicFramePr>
        <p:xfrm>
          <a:off x="6124575" y="1828800"/>
          <a:ext cx="44799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Custom 1">
      <a:dk1>
        <a:srgbClr val="000000"/>
      </a:dk1>
      <a:lt1>
        <a:sysClr val="window" lastClr="FFFFFF"/>
      </a:lt1>
      <a:dk2>
        <a:srgbClr val="20283E"/>
      </a:dk2>
      <a:lt2>
        <a:srgbClr val="488A99"/>
      </a:lt2>
      <a:accent1>
        <a:srgbClr val="AC3E31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502</TotalTime>
  <Words>333</Words>
  <Application>Microsoft Office PowerPoint</Application>
  <PresentationFormat>Custom</PresentationFormat>
  <Paragraphs>48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Schoolbook</vt:lpstr>
      <vt:lpstr>Roboto</vt:lpstr>
      <vt:lpstr>Wingdings</vt:lpstr>
      <vt:lpstr>Wingdings 2</vt:lpstr>
      <vt:lpstr>View</vt:lpstr>
      <vt:lpstr>Title Layout</vt:lpstr>
      <vt:lpstr>Data Analysis</vt:lpstr>
      <vt:lpstr>Data Sources</vt:lpstr>
      <vt:lpstr>Data Limitations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Iulia Goike</dc:creator>
  <cp:lastModifiedBy>Iulia Goike</cp:lastModifiedBy>
  <cp:revision>4</cp:revision>
  <dcterms:created xsi:type="dcterms:W3CDTF">2022-06-21T18:55:47Z</dcterms:created>
  <dcterms:modified xsi:type="dcterms:W3CDTF">2022-06-22T03:18:36Z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