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4" r:id="rId4"/>
  </p:sldMasterIdLst>
  <p:notesMasterIdLst>
    <p:notesMasterId r:id="rId16"/>
  </p:notesMasterIdLst>
  <p:handoutMasterIdLst>
    <p:handoutMasterId r:id="rId17"/>
  </p:handoutMasterIdLst>
  <p:sldIdLst>
    <p:sldId id="257" r:id="rId5"/>
    <p:sldId id="281" r:id="rId6"/>
    <p:sldId id="276" r:id="rId7"/>
    <p:sldId id="274" r:id="rId8"/>
    <p:sldId id="282" r:id="rId9"/>
    <p:sldId id="286" r:id="rId10"/>
    <p:sldId id="283" r:id="rId11"/>
    <p:sldId id="279" r:id="rId12"/>
    <p:sldId id="284" r:id="rId13"/>
    <p:sldId id="285" r:id="rId14"/>
    <p:sldId id="287" r:id="rId15"/>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orient="horz" pos="22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1" d="100"/>
          <a:sy n="111" d="100"/>
        </p:scale>
        <p:origin x="594" y="96"/>
      </p:cViewPr>
      <p:guideLst>
        <p:guide orient="horz" pos="2160"/>
        <p:guide pos="3839"/>
        <p:guide orient="horz" pos="2260"/>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6/23/2022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6/23/2022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544" y="758952"/>
            <a:ext cx="9415867" cy="4041648"/>
          </a:xfrm>
        </p:spPr>
        <p:txBody>
          <a:bodyPr anchor="b">
            <a:normAutofit/>
          </a:bodyPr>
          <a:lstStyle>
            <a:lvl1pPr algn="l">
              <a:lnSpc>
                <a:spcPct val="85000"/>
              </a:lnSpc>
              <a:defRPr sz="7198"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544" y="4800600"/>
            <a:ext cx="9415867" cy="1691640"/>
          </a:xfrm>
        </p:spPr>
        <p:txBody>
          <a:bodyPr>
            <a:normAutofit/>
          </a:bodyPr>
          <a:lstStyle>
            <a:lvl1pPr marL="0" indent="0" algn="l">
              <a:buNone/>
              <a:defRPr sz="2199" baseline="0">
                <a:solidFill>
                  <a:schemeClr val="tx1">
                    <a:lumMod val="75000"/>
                  </a:schemeClr>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0DFD029-FB74-4578-B929-F66AA97659CA}" type="datetimeFigureOut">
              <a:rPr lang="en-US" smtClean="0"/>
              <a:t>6/23/2022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014DD1E-5D91-48A3-AD6D-45FBA980D106}" type="slidenum">
              <a:rPr lang="en-US" smtClean="0"/>
              <a:t>‹#›</a:t>
            </a:fld>
            <a:endParaRPr lang="en-US"/>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56381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2002699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6448" y="381000"/>
            <a:ext cx="247585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1801" y="381000"/>
            <a:ext cx="7732286"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300791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pPr/>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3067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544" y="758952"/>
            <a:ext cx="9415867" cy="4041648"/>
          </a:xfrm>
        </p:spPr>
        <p:txBody>
          <a:bodyPr anchor="b">
            <a:normAutofit/>
          </a:bodyPr>
          <a:lstStyle>
            <a:lvl1pPr>
              <a:lnSpc>
                <a:spcPct val="85000"/>
              </a:lnSpc>
              <a:defRPr sz="7198" b="0"/>
            </a:lvl1pPr>
          </a:lstStyle>
          <a:p>
            <a:r>
              <a:rPr lang="en-US"/>
              <a:t>Click to edit Master title style</a:t>
            </a:r>
            <a:endParaRPr lang="en-US" dirty="0"/>
          </a:p>
        </p:txBody>
      </p:sp>
      <p:sp>
        <p:nvSpPr>
          <p:cNvPr id="3" name="Text Placeholder 2"/>
          <p:cNvSpPr>
            <a:spLocks noGrp="1"/>
          </p:cNvSpPr>
          <p:nvPr>
            <p:ph type="body" idx="1"/>
          </p:nvPr>
        </p:nvSpPr>
        <p:spPr>
          <a:xfrm>
            <a:off x="1261544" y="4800600"/>
            <a:ext cx="9415867" cy="1691640"/>
          </a:xfrm>
        </p:spPr>
        <p:txBody>
          <a:bodyPr anchor="t">
            <a:normAutofit/>
          </a:bodyPr>
          <a:lstStyle>
            <a:lvl1pPr marL="0" indent="0">
              <a:buNone/>
              <a:defRPr sz="21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6/23/2022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4DD1E-5D91-48A3-AD6D-45FBA980D106}" type="slidenum">
              <a:rPr lang="en-US" smtClean="0"/>
              <a:t>‹#›</a:t>
            </a:fld>
            <a:endParaRPr lang="en-US"/>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238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543"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4885"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3857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543" y="1713655"/>
            <a:ext cx="4479393" cy="731520"/>
          </a:xfrm>
        </p:spPr>
        <p:txBody>
          <a:bodyPr anchor="b">
            <a:normAutofit/>
          </a:bodyPr>
          <a:lstStyle>
            <a:lvl1pPr marL="0" indent="0">
              <a:spcBef>
                <a:spcPts val="0"/>
              </a:spcBef>
              <a:buNone/>
              <a:defRPr sz="1999" b="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543"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4885" y="1713655"/>
            <a:ext cx="4479393" cy="731520"/>
          </a:xfrm>
        </p:spPr>
        <p:txBody>
          <a:bodyPr anchor="b">
            <a:normAutofit/>
          </a:bodyPr>
          <a:lstStyle>
            <a:lvl1pPr marL="0" indent="0">
              <a:lnSpc>
                <a:spcPct val="95000"/>
              </a:lnSpc>
              <a:spcBef>
                <a:spcPts val="0"/>
              </a:spcBef>
              <a:buNone/>
              <a:defRPr lang="en-US" sz="1999" b="0" kern="1200" dirty="0">
                <a:solidFill>
                  <a:schemeClr val="tx2"/>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999"/>
              </a:spcBef>
              <a:buFontTx/>
              <a:buNone/>
            </a:pPr>
            <a:r>
              <a:rPr lang="en-US"/>
              <a:t>Click to edit Master text styles</a:t>
            </a:r>
          </a:p>
        </p:txBody>
      </p:sp>
      <p:sp>
        <p:nvSpPr>
          <p:cNvPr id="6" name="Content Placeholder 5"/>
          <p:cNvSpPr>
            <a:spLocks noGrp="1"/>
          </p:cNvSpPr>
          <p:nvPr>
            <p:ph sz="quarter" idx="4"/>
          </p:nvPr>
        </p:nvSpPr>
        <p:spPr>
          <a:xfrm>
            <a:off x="6124885"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D029-FB74-4578-B929-F66AA97659CA}" type="datetimeFigureOut">
              <a:rPr lang="en-US" smtClean="0"/>
              <a:pPr/>
              <a:t>6/23/2022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1154617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FD029-FB74-4578-B929-F66AA97659CA}" type="datetimeFigureOut">
              <a:rPr lang="en-US" smtClean="0"/>
              <a:t>6/23/2022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21200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6/23/2022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50007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199567" cy="1600197"/>
          </a:xfrm>
        </p:spPr>
        <p:txBody>
          <a:bodyPr anchor="b">
            <a:normAutofit/>
          </a:bodyPr>
          <a:lstStyle>
            <a:lvl1pPr>
              <a:defRPr sz="3199" b="0" baseline="0"/>
            </a:lvl1pPr>
          </a:lstStyle>
          <a:p>
            <a:r>
              <a:rPr lang="en-US"/>
              <a:t>Click to edit Master title style</a:t>
            </a:r>
            <a:endParaRPr lang="en-US" dirty="0"/>
          </a:p>
        </p:txBody>
      </p:sp>
      <p:sp>
        <p:nvSpPr>
          <p:cNvPr id="3" name="Content Placeholder 2"/>
          <p:cNvSpPr>
            <a:spLocks noGrp="1"/>
          </p:cNvSpPr>
          <p:nvPr>
            <p:ph idx="1"/>
          </p:nvPr>
        </p:nvSpPr>
        <p:spPr>
          <a:xfrm>
            <a:off x="4503094" y="685800"/>
            <a:ext cx="6077483" cy="548640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029" y="2099735"/>
            <a:ext cx="3199567" cy="3810001"/>
          </a:xfrm>
        </p:spPr>
        <p:txBody>
          <a:bodyPr>
            <a:normAutofit/>
          </a:bodyPr>
          <a:lstStyle>
            <a:lvl1pPr marL="0" indent="0">
              <a:lnSpc>
                <a:spcPct val="114000"/>
              </a:lnSpc>
              <a:spcBef>
                <a:spcPts val="800"/>
              </a:spcBef>
              <a:buNone/>
              <a:defRPr sz="13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pPr/>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pPr/>
              <a:t>‹#›</a:t>
            </a:fld>
            <a:endParaRPr lang="en-US"/>
          </a:p>
        </p:txBody>
      </p:sp>
    </p:spTree>
    <p:extLst>
      <p:ext uri="{BB962C8B-B14F-4D97-AF65-F5344CB8AC3E}">
        <p14:creationId xmlns:p14="http://schemas.microsoft.com/office/powerpoint/2010/main" val="1668128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89899"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162" y="5257800"/>
            <a:ext cx="9979600" cy="914400"/>
          </a:xfrm>
        </p:spPr>
        <p:txBody>
          <a:bodyPr anchor="b">
            <a:normAutofit/>
          </a:bodyPr>
          <a:lstStyle>
            <a:lvl1pPr>
              <a:defRPr sz="2799"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1289899" cy="5128923"/>
          </a:xfrm>
          <a:solidFill>
            <a:schemeClr val="accent1"/>
          </a:solidFill>
        </p:spPr>
        <p:txBody>
          <a:bodyPr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914162" y="6108590"/>
            <a:ext cx="99796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6/23/2022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4258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543" y="365760"/>
            <a:ext cx="9690116"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543" y="1828801"/>
            <a:ext cx="8593122"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4483" y="998585"/>
            <a:ext cx="1904999" cy="365030"/>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0DFD029-FB74-4578-B929-F66AA97659CA}" type="datetimeFigureOut">
              <a:rPr lang="en-US" smtClean="0"/>
              <a:pPr/>
              <a:t>6/23/2022</a:t>
            </a:fld>
            <a:endParaRPr lang="en-US"/>
          </a:p>
        </p:txBody>
      </p:sp>
      <p:sp>
        <p:nvSpPr>
          <p:cNvPr id="5" name="Footer Placeholder 4"/>
          <p:cNvSpPr>
            <a:spLocks noGrp="1"/>
          </p:cNvSpPr>
          <p:nvPr>
            <p:ph type="ftr" sz="quarter" idx="3"/>
          </p:nvPr>
        </p:nvSpPr>
        <p:spPr>
          <a:xfrm rot="16200000">
            <a:off x="9956281" y="4046585"/>
            <a:ext cx="3581400" cy="365030"/>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89899" y="6172201"/>
            <a:ext cx="914162" cy="593725"/>
          </a:xfrm>
          <a:prstGeom prst="rect">
            <a:avLst/>
          </a:prstGeom>
        </p:spPr>
        <p:txBody>
          <a:bodyPr vert="horz" lIns="45720" tIns="45720" rIns="45720" bIns="45720" rtlCol="0" anchor="ctr">
            <a:normAutofit/>
          </a:bodyPr>
          <a:lstStyle>
            <a:lvl1pPr algn="ctr">
              <a:defRPr sz="3599">
                <a:solidFill>
                  <a:schemeClr val="tx2">
                    <a:lumMod val="60000"/>
                    <a:lumOff val="40000"/>
                  </a:schemeClr>
                </a:solidFill>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33701222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p:titleStyle>
    <p:body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543" y="1028699"/>
            <a:ext cx="9415867" cy="3862083"/>
          </a:xfrm>
        </p:spPr>
        <p:txBody>
          <a:bodyPr anchor="ctr">
            <a:normAutofit/>
          </a:bodyPr>
          <a:lstStyle/>
          <a:p>
            <a:pPr algn="ctr"/>
            <a:r>
              <a:rPr lang="en-US" sz="5900" dirty="0"/>
              <a:t>Population Growth effects on Car Accidents</a:t>
            </a:r>
          </a:p>
        </p:txBody>
      </p:sp>
      <p:sp>
        <p:nvSpPr>
          <p:cNvPr id="5" name="Subtitle 4"/>
          <p:cNvSpPr>
            <a:spLocks noGrp="1"/>
          </p:cNvSpPr>
          <p:nvPr>
            <p:ph type="subTitle" idx="1"/>
          </p:nvPr>
        </p:nvSpPr>
        <p:spPr>
          <a:xfrm>
            <a:off x="1261543" y="5237670"/>
            <a:ext cx="9415867" cy="1183261"/>
          </a:xfrm>
        </p:spPr>
        <p:txBody>
          <a:bodyPr>
            <a:normAutofit/>
          </a:bodyPr>
          <a:lstStyle/>
          <a:p>
            <a:pPr algn="ctr"/>
            <a:r>
              <a:rPr lang="en-US" dirty="0"/>
              <a:t>Iulia Goike</a:t>
            </a:r>
          </a:p>
          <a:p>
            <a:pPr algn="ctr"/>
            <a:endParaRPr lang="en-US" dirty="0"/>
          </a:p>
        </p:txBody>
      </p:sp>
      <p:cxnSp>
        <p:nvCxnSpPr>
          <p:cNvPr id="16" name="Straight Connector 15">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0028" y="5097592"/>
            <a:ext cx="5962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BBE1DB60-D625-1D31-E80A-0CD3ADB9CB48}"/>
              </a:ext>
            </a:extLst>
          </p:cNvPr>
          <p:cNvSpPr>
            <a:spLocks noGrp="1"/>
          </p:cNvSpPr>
          <p:nvPr>
            <p:ph type="title"/>
          </p:nvPr>
        </p:nvSpPr>
        <p:spPr>
          <a:xfrm>
            <a:off x="3198812" y="76200"/>
            <a:ext cx="4191000" cy="609600"/>
          </a:xfrm>
        </p:spPr>
        <p:txBody>
          <a:bodyPr>
            <a:normAutofit fontScale="90000"/>
          </a:bodyPr>
          <a:lstStyle/>
          <a:p>
            <a:pPr algn="ctr"/>
            <a:r>
              <a:rPr lang="en-US" sz="1800" b="1" dirty="0"/>
              <a:t>Correlation between Crash Data and Population increase in Micro Areas</a:t>
            </a:r>
            <a:endParaRPr lang="en-US" sz="4400" dirty="0"/>
          </a:p>
        </p:txBody>
      </p:sp>
      <p:pic>
        <p:nvPicPr>
          <p:cNvPr id="3" name="Picture 2" descr="A screenshot of a computer&#10;&#10;Description automatically generated with medium confidence">
            <a:extLst>
              <a:ext uri="{FF2B5EF4-FFF2-40B4-BE49-F238E27FC236}">
                <a16:creationId xmlns:a16="http://schemas.microsoft.com/office/drawing/2014/main" id="{A7DEDDC5-E452-C379-7C1B-94EB1961E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98" y="849859"/>
            <a:ext cx="6999514" cy="5550941"/>
          </a:xfrm>
          <a:prstGeom prst="rect">
            <a:avLst/>
          </a:prstGeom>
        </p:spPr>
      </p:pic>
      <p:pic>
        <p:nvPicPr>
          <p:cNvPr id="5" name="Picture 4" descr="Chart, histogram&#10;&#10;Description automatically generated">
            <a:extLst>
              <a:ext uri="{FF2B5EF4-FFF2-40B4-BE49-F238E27FC236}">
                <a16:creationId xmlns:a16="http://schemas.microsoft.com/office/drawing/2014/main" id="{7269CE31-A0D5-BA5E-46BB-B4198540A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812" y="1828800"/>
            <a:ext cx="3905249" cy="3124200"/>
          </a:xfrm>
          <a:prstGeom prst="rect">
            <a:avLst/>
          </a:prstGeom>
        </p:spPr>
      </p:pic>
    </p:spTree>
    <p:extLst>
      <p:ext uri="{BB962C8B-B14F-4D97-AF65-F5344CB8AC3E}">
        <p14:creationId xmlns:p14="http://schemas.microsoft.com/office/powerpoint/2010/main" val="686200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B530-DECD-23DD-0222-E301E40ABF16}"/>
              </a:ext>
            </a:extLst>
          </p:cNvPr>
          <p:cNvSpPr>
            <a:spLocks noGrp="1"/>
          </p:cNvSpPr>
          <p:nvPr>
            <p:ph type="title"/>
          </p:nvPr>
        </p:nvSpPr>
        <p:spPr>
          <a:xfrm>
            <a:off x="760412" y="609600"/>
            <a:ext cx="10363200" cy="838200"/>
          </a:xfrm>
        </p:spPr>
        <p:txBody>
          <a:bodyPr>
            <a:normAutofit/>
          </a:bodyPr>
          <a:lstStyle/>
          <a:p>
            <a:r>
              <a:rPr lang="en-US" sz="4400" dirty="0"/>
              <a:t>Key Takeaways</a:t>
            </a:r>
          </a:p>
        </p:txBody>
      </p:sp>
      <p:sp>
        <p:nvSpPr>
          <p:cNvPr id="3" name="Text Placeholder 2">
            <a:extLst>
              <a:ext uri="{FF2B5EF4-FFF2-40B4-BE49-F238E27FC236}">
                <a16:creationId xmlns:a16="http://schemas.microsoft.com/office/drawing/2014/main" id="{5DD375D0-C6F1-B42F-25F0-0AD4C263C842}"/>
              </a:ext>
            </a:extLst>
          </p:cNvPr>
          <p:cNvSpPr>
            <a:spLocks noGrp="1"/>
          </p:cNvSpPr>
          <p:nvPr>
            <p:ph type="body" idx="1"/>
          </p:nvPr>
        </p:nvSpPr>
        <p:spPr>
          <a:xfrm>
            <a:off x="684212" y="1752600"/>
            <a:ext cx="10134600" cy="2743200"/>
          </a:xfrm>
        </p:spPr>
        <p:txBody>
          <a:bodyPr/>
          <a:lstStyle/>
          <a:p>
            <a:endParaRPr lang="en-US" dirty="0">
              <a:solidFill>
                <a:srgbClr val="112E51"/>
              </a:solidFill>
              <a:latin typeface="Roboto" panose="02000000000000000000" pitchFamily="2" charset="0"/>
            </a:endParaRPr>
          </a:p>
          <a:p>
            <a:endParaRPr lang="en-US" dirty="0"/>
          </a:p>
        </p:txBody>
      </p:sp>
    </p:spTree>
    <p:extLst>
      <p:ext uri="{BB962C8B-B14F-4D97-AF65-F5344CB8AC3E}">
        <p14:creationId xmlns:p14="http://schemas.microsoft.com/office/powerpoint/2010/main" val="3527532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B530-DECD-23DD-0222-E301E40ABF16}"/>
              </a:ext>
            </a:extLst>
          </p:cNvPr>
          <p:cNvSpPr>
            <a:spLocks noGrp="1"/>
          </p:cNvSpPr>
          <p:nvPr>
            <p:ph type="title"/>
          </p:nvPr>
        </p:nvSpPr>
        <p:spPr>
          <a:xfrm>
            <a:off x="531812" y="457200"/>
            <a:ext cx="4909068" cy="990600"/>
          </a:xfrm>
        </p:spPr>
        <p:txBody>
          <a:bodyPr>
            <a:normAutofit/>
          </a:bodyPr>
          <a:lstStyle/>
          <a:p>
            <a:r>
              <a:rPr lang="en-US" sz="4400" dirty="0"/>
              <a:t>Motivation</a:t>
            </a:r>
          </a:p>
        </p:txBody>
      </p:sp>
      <p:sp>
        <p:nvSpPr>
          <p:cNvPr id="3" name="Text Placeholder 2">
            <a:extLst>
              <a:ext uri="{FF2B5EF4-FFF2-40B4-BE49-F238E27FC236}">
                <a16:creationId xmlns:a16="http://schemas.microsoft.com/office/drawing/2014/main" id="{5DD375D0-C6F1-B42F-25F0-0AD4C263C842}"/>
              </a:ext>
            </a:extLst>
          </p:cNvPr>
          <p:cNvSpPr>
            <a:spLocks noGrp="1"/>
          </p:cNvSpPr>
          <p:nvPr>
            <p:ph type="body" idx="1"/>
          </p:nvPr>
        </p:nvSpPr>
        <p:spPr>
          <a:xfrm>
            <a:off x="1261544" y="1676400"/>
            <a:ext cx="9415867" cy="4815840"/>
          </a:xfrm>
        </p:spPr>
        <p:txBody>
          <a:bodyPr>
            <a:normAutofit lnSpcReduction="10000"/>
          </a:bodyPr>
          <a:lstStyle/>
          <a:p>
            <a:pPr lvl="1"/>
            <a:endParaRPr lang="en-US" sz="1400" dirty="0">
              <a:solidFill>
                <a:schemeClr val="tx1">
                  <a:lumMod val="95000"/>
                  <a:lumOff val="5000"/>
                </a:schemeClr>
              </a:solidFill>
            </a:endParaRPr>
          </a:p>
          <a:p>
            <a:pPr marR="0">
              <a:lnSpc>
                <a:spcPct val="105000"/>
              </a:lnSpc>
            </a:pPr>
            <a:r>
              <a:rPr lang="en-US" sz="1900" dirty="0">
                <a:solidFill>
                  <a:schemeClr val="tx1">
                    <a:lumMod val="95000"/>
                    <a:lumOff val="5000"/>
                  </a:schemeClr>
                </a:solidFill>
              </a:rPr>
              <a:t>Motor Vehicle Crashes cause significant social harm and economic losses.</a:t>
            </a:r>
          </a:p>
          <a:p>
            <a:pPr marR="0">
              <a:lnSpc>
                <a:spcPct val="105000"/>
              </a:lnSpc>
            </a:pPr>
            <a:r>
              <a:rPr lang="en-US" sz="1900" dirty="0">
                <a:solidFill>
                  <a:schemeClr val="tx1">
                    <a:lumMod val="95000"/>
                    <a:lumOff val="5000"/>
                  </a:schemeClr>
                </a:solidFill>
              </a:rPr>
              <a:t>On average, there are 6.75 million car accidents in the U.S. every year. That’s roughly ​18,510 per day. Around 38,000 people die in automobile crashes on annual basis and an additional 3 million are injured or disabled.</a:t>
            </a:r>
          </a:p>
          <a:p>
            <a:pPr marR="0">
              <a:lnSpc>
                <a:spcPct val="105000"/>
              </a:lnSpc>
            </a:pPr>
            <a:r>
              <a:rPr lang="en-US" sz="1900" dirty="0">
                <a:solidFill>
                  <a:schemeClr val="tx1">
                    <a:lumMod val="95000"/>
                    <a:lumOff val="5000"/>
                  </a:schemeClr>
                </a:solidFill>
              </a:rPr>
              <a:t>Leaving in Metro Nashville area, you often hear people talk about the constant traffic accidents and how so many people are moving here every day. That made me wonder if it’s something worth looking into, if there’s any interesting patterns that can be found by combining population data with car accident reports.</a:t>
            </a:r>
          </a:p>
          <a:p>
            <a:pPr lvl="1"/>
            <a:endParaRPr lang="en-US" sz="1400" dirty="0">
              <a:solidFill>
                <a:schemeClr val="tx1">
                  <a:lumMod val="95000"/>
                  <a:lumOff val="5000"/>
                </a:schemeClr>
              </a:solidFill>
              <a:latin typeface="+mj-lt"/>
            </a:endParaRPr>
          </a:p>
          <a:p>
            <a:pPr marL="799963" lvl="1" indent="-342900">
              <a:buFont typeface="Arial" panose="020B0604020202020204" pitchFamily="34" charset="0"/>
              <a:buChar char="•"/>
            </a:pPr>
            <a:endParaRPr lang="en-US" sz="1400" dirty="0">
              <a:solidFill>
                <a:schemeClr val="tx1">
                  <a:lumMod val="95000"/>
                  <a:lumOff val="5000"/>
                </a:schemeClr>
              </a:solidFill>
              <a:latin typeface="+mj-lt"/>
            </a:endParaRPr>
          </a:p>
          <a:p>
            <a:endParaRPr lang="en-US" sz="20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5673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B530-DECD-23DD-0222-E301E40ABF16}"/>
              </a:ext>
            </a:extLst>
          </p:cNvPr>
          <p:cNvSpPr>
            <a:spLocks noGrp="1"/>
          </p:cNvSpPr>
          <p:nvPr>
            <p:ph type="title"/>
          </p:nvPr>
        </p:nvSpPr>
        <p:spPr>
          <a:xfrm>
            <a:off x="531812" y="457200"/>
            <a:ext cx="4909068" cy="990600"/>
          </a:xfrm>
        </p:spPr>
        <p:txBody>
          <a:bodyPr>
            <a:normAutofit/>
          </a:bodyPr>
          <a:lstStyle/>
          <a:p>
            <a:r>
              <a:rPr lang="en-US" sz="4400" dirty="0"/>
              <a:t>Data Sources</a:t>
            </a:r>
          </a:p>
        </p:txBody>
      </p:sp>
      <p:sp>
        <p:nvSpPr>
          <p:cNvPr id="3" name="Text Placeholder 2">
            <a:extLst>
              <a:ext uri="{FF2B5EF4-FFF2-40B4-BE49-F238E27FC236}">
                <a16:creationId xmlns:a16="http://schemas.microsoft.com/office/drawing/2014/main" id="{5DD375D0-C6F1-B42F-25F0-0AD4C263C842}"/>
              </a:ext>
            </a:extLst>
          </p:cNvPr>
          <p:cNvSpPr>
            <a:spLocks noGrp="1"/>
          </p:cNvSpPr>
          <p:nvPr>
            <p:ph type="body" idx="1"/>
          </p:nvPr>
        </p:nvSpPr>
        <p:spPr>
          <a:xfrm>
            <a:off x="1261544" y="1676400"/>
            <a:ext cx="9415867" cy="4815840"/>
          </a:xfrm>
        </p:spPr>
        <p:txBody>
          <a:bodyPr/>
          <a:lstStyle/>
          <a:p>
            <a:pPr>
              <a:buFont typeface="Wingdings" panose="05000000000000000000" pitchFamily="2" charset="2"/>
              <a:buChar char="q"/>
            </a:pPr>
            <a:r>
              <a:rPr lang="en-US" dirty="0"/>
              <a:t> </a:t>
            </a:r>
            <a:r>
              <a:rPr lang="en-US" sz="1800" dirty="0">
                <a:solidFill>
                  <a:schemeClr val="tx1">
                    <a:lumMod val="95000"/>
                    <a:lumOff val="5000"/>
                  </a:schemeClr>
                </a:solidFill>
              </a:rPr>
              <a:t>U.S Census Bureau website</a:t>
            </a:r>
          </a:p>
          <a:p>
            <a:pPr marL="1656939" lvl="3" indent="-285750">
              <a:buFont typeface="Arial" panose="020B0604020202020204" pitchFamily="34" charset="0"/>
              <a:buChar char="•"/>
            </a:pPr>
            <a:r>
              <a:rPr lang="en-US" dirty="0">
                <a:solidFill>
                  <a:schemeClr val="tx1">
                    <a:lumMod val="95000"/>
                    <a:lumOff val="5000"/>
                  </a:schemeClr>
                </a:solidFill>
              </a:rPr>
              <a:t>County Population Totals: 2010-2020 </a:t>
            </a:r>
          </a:p>
          <a:p>
            <a:pPr marL="1656939" lvl="3" indent="-285750">
              <a:buFont typeface="Arial" panose="020B0604020202020204" pitchFamily="34" charset="0"/>
              <a:buChar char="•"/>
            </a:pPr>
            <a:r>
              <a:rPr lang="en-US" dirty="0">
                <a:solidFill>
                  <a:schemeClr val="tx1">
                    <a:lumMod val="95000"/>
                    <a:lumOff val="5000"/>
                  </a:schemeClr>
                </a:solidFill>
              </a:rPr>
              <a:t>Annual Estimates of the Resident Population for Counties from April 1, 2010, to July 1, 2019, for individual states</a:t>
            </a:r>
          </a:p>
          <a:p>
            <a:pPr marL="1656939" lvl="3" indent="-285750">
              <a:buFont typeface="Arial" panose="020B0604020202020204" pitchFamily="34" charset="0"/>
              <a:buChar char="•"/>
            </a:pPr>
            <a:r>
              <a:rPr lang="en-US" dirty="0">
                <a:solidFill>
                  <a:schemeClr val="tx1">
                    <a:lumMod val="95000"/>
                    <a:lumOff val="5000"/>
                  </a:schemeClr>
                </a:solidFill>
              </a:rPr>
              <a:t>Annual Estimates of the Resident Population for Counties from April 1, 2020, to July 1, 2021, for individual states</a:t>
            </a:r>
          </a:p>
          <a:p>
            <a:pPr marL="1656939" lvl="3" indent="-285750" fontAlgn="base">
              <a:buFont typeface="Arial" panose="020B0604020202020204" pitchFamily="34" charset="0"/>
              <a:buChar char="•"/>
            </a:pPr>
            <a:r>
              <a:rPr lang="en-US" dirty="0">
                <a:solidFill>
                  <a:schemeClr val="tx1">
                    <a:lumMod val="95000"/>
                    <a:lumOff val="5000"/>
                  </a:schemeClr>
                </a:solidFill>
              </a:rPr>
              <a:t>Core based statistical areas (CBSAs), metropolitan divisions, and combined statistical areas (CSAs)</a:t>
            </a:r>
            <a:r>
              <a:rPr lang="en-US" dirty="0">
                <a:solidFill>
                  <a:schemeClr val="tx1">
                    <a:lumMod val="95000"/>
                    <a:lumOff val="5000"/>
                  </a:schemeClr>
                </a:solidFill>
                <a:latin typeface="Roboto" panose="02000000000000000000" pitchFamily="2" charset="0"/>
              </a:rPr>
              <a:t>   </a:t>
            </a:r>
          </a:p>
          <a:p>
            <a:pPr lvl="3" fontAlgn="base"/>
            <a:endParaRPr lang="en-US" dirty="0">
              <a:solidFill>
                <a:srgbClr val="112E51"/>
              </a:solidFill>
              <a:latin typeface="Roboto" panose="02000000000000000000" pitchFamily="2" charset="0"/>
            </a:endParaRPr>
          </a:p>
          <a:p>
            <a:pPr marL="182825" lvl="3" fontAlgn="base">
              <a:lnSpc>
                <a:spcPct val="95000"/>
              </a:lnSpc>
              <a:spcBef>
                <a:spcPts val="1400"/>
              </a:spcBef>
              <a:spcAft>
                <a:spcPts val="200"/>
              </a:spcAft>
              <a:buSzPct val="80000"/>
              <a:buFont typeface="Wingdings" panose="05000000000000000000" pitchFamily="2" charset="2"/>
              <a:buChar char="q"/>
            </a:pPr>
            <a:r>
              <a:rPr lang="en-US" sz="1799" spc="10" dirty="0">
                <a:solidFill>
                  <a:schemeClr val="tx1"/>
                </a:solidFill>
              </a:rPr>
              <a:t> Crash Data Files</a:t>
            </a:r>
          </a:p>
          <a:p>
            <a:pPr marL="1656939" lvl="3" indent="-285750">
              <a:buFont typeface="Arial" panose="020B0604020202020204" pitchFamily="34" charset="0"/>
              <a:buChar char="•"/>
            </a:pPr>
            <a:r>
              <a:rPr lang="en-US" sz="1799" spc="10" dirty="0">
                <a:solidFill>
                  <a:schemeClr val="tx1"/>
                </a:solidFill>
              </a:rPr>
              <a:t> </a:t>
            </a:r>
            <a:r>
              <a:rPr lang="en-US" dirty="0">
                <a:solidFill>
                  <a:schemeClr val="tx1">
                    <a:lumMod val="95000"/>
                    <a:lumOff val="5000"/>
                  </a:schemeClr>
                </a:solidFill>
              </a:rPr>
              <a:t>TN Department of Safety &amp; Homeland Security</a:t>
            </a:r>
          </a:p>
          <a:p>
            <a:pPr marL="1656939" lvl="3" indent="-285750">
              <a:buFont typeface="Arial" panose="020B0604020202020204" pitchFamily="34" charset="0"/>
              <a:buChar char="•"/>
            </a:pPr>
            <a:r>
              <a:rPr lang="en-US" dirty="0">
                <a:solidFill>
                  <a:schemeClr val="tx1">
                    <a:lumMod val="95000"/>
                    <a:lumOff val="5000"/>
                  </a:schemeClr>
                </a:solidFill>
              </a:rPr>
              <a:t> Texas Department of Transportation</a:t>
            </a:r>
          </a:p>
          <a:p>
            <a:pPr marL="1656939" lvl="3" indent="-285750">
              <a:buFont typeface="Arial" panose="020B0604020202020204" pitchFamily="34" charset="0"/>
              <a:buChar char="•"/>
            </a:pPr>
            <a:r>
              <a:rPr lang="en-US" dirty="0">
                <a:solidFill>
                  <a:schemeClr val="tx1">
                    <a:lumMod val="95000"/>
                    <a:lumOff val="5000"/>
                  </a:schemeClr>
                </a:solidFill>
              </a:rPr>
              <a:t> Georgia Department of Transportation (GDOT)</a:t>
            </a:r>
          </a:p>
          <a:p>
            <a:pPr marL="1656939" lvl="3" indent="-285750">
              <a:buFont typeface="Arial" panose="020B0604020202020204" pitchFamily="34" charset="0"/>
              <a:buChar char="•"/>
            </a:pPr>
            <a:r>
              <a:rPr lang="en-US" dirty="0">
                <a:solidFill>
                  <a:schemeClr val="tx1">
                    <a:lumMod val="95000"/>
                    <a:lumOff val="5000"/>
                  </a:schemeClr>
                </a:solidFill>
              </a:rPr>
              <a:t> Florida Highway Safety and Motor Vehicles (FLHSMV)</a:t>
            </a:r>
          </a:p>
          <a:p>
            <a:pPr marL="1656939" lvl="3" indent="-285750">
              <a:buFont typeface="Arial" panose="020B0604020202020204" pitchFamily="34" charset="0"/>
              <a:buChar char="•"/>
            </a:pPr>
            <a:r>
              <a:rPr lang="en-US" dirty="0">
                <a:solidFill>
                  <a:schemeClr val="tx1">
                    <a:lumMod val="95000"/>
                    <a:lumOff val="5000"/>
                  </a:schemeClr>
                </a:solidFill>
              </a:rPr>
              <a:t> North Carolina Department of Transportation (NCDOT)</a:t>
            </a:r>
          </a:p>
        </p:txBody>
      </p:sp>
    </p:spTree>
    <p:extLst>
      <p:ext uri="{BB962C8B-B14F-4D97-AF65-F5344CB8AC3E}">
        <p14:creationId xmlns:p14="http://schemas.microsoft.com/office/powerpoint/2010/main" val="270787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B530-DECD-23DD-0222-E301E40ABF16}"/>
              </a:ext>
            </a:extLst>
          </p:cNvPr>
          <p:cNvSpPr>
            <a:spLocks noGrp="1"/>
          </p:cNvSpPr>
          <p:nvPr>
            <p:ph type="title"/>
          </p:nvPr>
        </p:nvSpPr>
        <p:spPr>
          <a:xfrm>
            <a:off x="531812" y="457200"/>
            <a:ext cx="4909068" cy="990600"/>
          </a:xfrm>
        </p:spPr>
        <p:txBody>
          <a:bodyPr>
            <a:normAutofit/>
          </a:bodyPr>
          <a:lstStyle/>
          <a:p>
            <a:r>
              <a:rPr lang="en-US" sz="4400" dirty="0"/>
              <a:t>Data Analysis</a:t>
            </a:r>
          </a:p>
        </p:txBody>
      </p:sp>
      <p:sp>
        <p:nvSpPr>
          <p:cNvPr id="3" name="Text Placeholder 2">
            <a:extLst>
              <a:ext uri="{FF2B5EF4-FFF2-40B4-BE49-F238E27FC236}">
                <a16:creationId xmlns:a16="http://schemas.microsoft.com/office/drawing/2014/main" id="{5DD375D0-C6F1-B42F-25F0-0AD4C263C842}"/>
              </a:ext>
            </a:extLst>
          </p:cNvPr>
          <p:cNvSpPr>
            <a:spLocks noGrp="1"/>
          </p:cNvSpPr>
          <p:nvPr>
            <p:ph type="body" idx="1"/>
          </p:nvPr>
        </p:nvSpPr>
        <p:spPr>
          <a:xfrm>
            <a:off x="1261544" y="1676400"/>
            <a:ext cx="9415867" cy="4815840"/>
          </a:xfrm>
        </p:spPr>
        <p:txBody>
          <a:bodyPr>
            <a:normAutofit fontScale="92500" lnSpcReduction="10000"/>
          </a:bodyPr>
          <a:lstStyle/>
          <a:p>
            <a:pPr marL="342900" indent="-342900">
              <a:buFont typeface="Wingdings" panose="05000000000000000000" pitchFamily="2" charset="2"/>
              <a:buChar char="q"/>
            </a:pPr>
            <a:r>
              <a:rPr lang="en-US" sz="1900" dirty="0">
                <a:solidFill>
                  <a:schemeClr val="tx1">
                    <a:lumMod val="95000"/>
                    <a:lumOff val="5000"/>
                  </a:schemeClr>
                </a:solidFill>
              </a:rPr>
              <a:t>Python </a:t>
            </a:r>
          </a:p>
          <a:p>
            <a:pPr marL="799963" lvl="1" indent="-342900">
              <a:buFont typeface="Arial" panose="020B0604020202020204" pitchFamily="34" charset="0"/>
              <a:buChar char="•"/>
            </a:pPr>
            <a:r>
              <a:rPr lang="en-US" sz="1400" dirty="0">
                <a:solidFill>
                  <a:schemeClr val="tx1">
                    <a:lumMod val="95000"/>
                    <a:lumOff val="5000"/>
                  </a:schemeClr>
                </a:solidFill>
                <a:effectLst/>
                <a:latin typeface="+mj-lt"/>
                <a:ea typeface="Calibri" panose="020F0502020204030204" pitchFamily="34" charset="0"/>
                <a:cs typeface="Times New Roman" panose="02020603050405020304" pitchFamily="18" charset="0"/>
              </a:rPr>
              <a:t>Analyzed “County Population totals from 2010-2020”, to identify states with the largest number of counties that fall into the top 25% of total population growth category, that are also a part of a </a:t>
            </a:r>
            <a:r>
              <a:rPr lang="en-US" sz="1400" dirty="0">
                <a:solidFill>
                  <a:schemeClr val="tx1">
                    <a:lumMod val="95000"/>
                    <a:lumOff val="5000"/>
                  </a:schemeClr>
                </a:solidFill>
                <a:latin typeface="+mj-lt"/>
                <a:ea typeface="Calibri" panose="020F0502020204030204" pitchFamily="34" charset="0"/>
                <a:cs typeface="Times New Roman" panose="02020603050405020304" pitchFamily="18" charset="0"/>
              </a:rPr>
              <a:t>Metropolitan Statistical Area</a:t>
            </a:r>
          </a:p>
          <a:p>
            <a:pPr marL="799963" lvl="1" indent="-342900">
              <a:buFont typeface="Arial" panose="020B0604020202020204" pitchFamily="34" charset="0"/>
              <a:buChar char="•"/>
            </a:pPr>
            <a:r>
              <a:rPr lang="en-US" sz="1400" dirty="0">
                <a:solidFill>
                  <a:schemeClr val="tx1">
                    <a:lumMod val="95000"/>
                    <a:lumOff val="5000"/>
                  </a:schemeClr>
                </a:solidFill>
                <a:latin typeface="+mj-lt"/>
              </a:rPr>
              <a:t>Utilized </a:t>
            </a:r>
            <a:r>
              <a:rPr lang="en-US" sz="1400" dirty="0" err="1">
                <a:solidFill>
                  <a:schemeClr val="tx1">
                    <a:lumMod val="95000"/>
                    <a:lumOff val="5000"/>
                  </a:schemeClr>
                </a:solidFill>
                <a:latin typeface="+mj-lt"/>
              </a:rPr>
              <a:t>RegEx</a:t>
            </a:r>
            <a:r>
              <a:rPr lang="en-US" sz="1400" dirty="0">
                <a:solidFill>
                  <a:schemeClr val="tx1">
                    <a:lumMod val="95000"/>
                    <a:lumOff val="5000"/>
                  </a:schemeClr>
                </a:solidFill>
                <a:latin typeface="+mj-lt"/>
              </a:rPr>
              <a:t> and </a:t>
            </a:r>
            <a:r>
              <a:rPr lang="en-US" sz="1400" dirty="0" err="1">
                <a:solidFill>
                  <a:schemeClr val="tx1">
                    <a:lumMod val="95000"/>
                    <a:lumOff val="5000"/>
                  </a:schemeClr>
                </a:solidFill>
                <a:latin typeface="+mj-lt"/>
              </a:rPr>
              <a:t>PDFPlumber</a:t>
            </a:r>
            <a:r>
              <a:rPr lang="en-US" sz="1400" dirty="0">
                <a:solidFill>
                  <a:schemeClr val="tx1">
                    <a:lumMod val="95000"/>
                    <a:lumOff val="5000"/>
                  </a:schemeClr>
                </a:solidFill>
                <a:latin typeface="+mj-lt"/>
              </a:rPr>
              <a:t> to pull crash data from state crash reports</a:t>
            </a:r>
          </a:p>
          <a:p>
            <a:pPr marL="799963" lvl="1" indent="-342900">
              <a:buFont typeface="Arial" panose="020B0604020202020204" pitchFamily="34" charset="0"/>
              <a:buChar char="•"/>
            </a:pPr>
            <a:r>
              <a:rPr lang="en-US" sz="1400" dirty="0">
                <a:solidFill>
                  <a:schemeClr val="tx1">
                    <a:lumMod val="95000"/>
                    <a:lumOff val="5000"/>
                  </a:schemeClr>
                </a:solidFill>
                <a:latin typeface="+mj-lt"/>
              </a:rPr>
              <a:t>Merged crashed </a:t>
            </a:r>
            <a:r>
              <a:rPr lang="en-US" sz="1400" dirty="0" err="1">
                <a:solidFill>
                  <a:schemeClr val="tx1">
                    <a:lumMod val="95000"/>
                    <a:lumOff val="5000"/>
                  </a:schemeClr>
                </a:solidFill>
                <a:latin typeface="+mj-lt"/>
              </a:rPr>
              <a:t>dataframes</a:t>
            </a:r>
            <a:r>
              <a:rPr lang="en-US" sz="1400" dirty="0">
                <a:solidFill>
                  <a:schemeClr val="tx1">
                    <a:lumMod val="95000"/>
                    <a:lumOff val="5000"/>
                  </a:schemeClr>
                </a:solidFill>
                <a:latin typeface="+mj-lt"/>
              </a:rPr>
              <a:t> with county population and CBSA data</a:t>
            </a:r>
          </a:p>
          <a:p>
            <a:pPr marL="799963" lvl="1" indent="-342900">
              <a:buFont typeface="Arial" panose="020B0604020202020204" pitchFamily="34" charset="0"/>
              <a:buChar char="•"/>
            </a:pPr>
            <a:r>
              <a:rPr lang="en-US" sz="1400" dirty="0">
                <a:solidFill>
                  <a:schemeClr val="tx1">
                    <a:lumMod val="95000"/>
                    <a:lumOff val="5000"/>
                  </a:schemeClr>
                </a:solidFill>
              </a:rPr>
              <a:t>Pandas </a:t>
            </a:r>
            <a:r>
              <a:rPr lang="en-US" sz="1400" dirty="0" err="1">
                <a:solidFill>
                  <a:schemeClr val="tx1">
                    <a:lumMod val="95000"/>
                    <a:lumOff val="5000"/>
                  </a:schemeClr>
                </a:solidFill>
              </a:rPr>
              <a:t>dataframe.corr</a:t>
            </a:r>
            <a:r>
              <a:rPr lang="en-US" sz="1400" dirty="0">
                <a:solidFill>
                  <a:schemeClr val="tx1">
                    <a:lumMod val="95000"/>
                    <a:lumOff val="5000"/>
                  </a:schemeClr>
                </a:solidFill>
              </a:rPr>
              <a:t>() to determine if there’s a correlation between population growth and total crashes</a:t>
            </a:r>
          </a:p>
          <a:p>
            <a:pPr marL="285750" indent="-285750">
              <a:buFont typeface="Wingdings" panose="05000000000000000000" pitchFamily="2" charset="2"/>
              <a:buChar char="q"/>
            </a:pPr>
            <a:r>
              <a:rPr lang="en-US" sz="1800" dirty="0">
                <a:solidFill>
                  <a:schemeClr val="tx1">
                    <a:lumMod val="95000"/>
                    <a:lumOff val="5000"/>
                  </a:schemeClr>
                </a:solidFill>
                <a:latin typeface="+mj-lt"/>
              </a:rPr>
              <a:t>Excel</a:t>
            </a:r>
          </a:p>
          <a:p>
            <a:pPr marL="799963" lvl="1" indent="-342900">
              <a:buFont typeface="Arial" panose="020B0604020202020204" pitchFamily="34" charset="0"/>
              <a:buChar char="•"/>
            </a:pPr>
            <a:r>
              <a:rPr lang="en-US" sz="1400" dirty="0">
                <a:solidFill>
                  <a:schemeClr val="tx1">
                    <a:lumMod val="95000"/>
                    <a:lumOff val="5000"/>
                  </a:schemeClr>
                </a:solidFill>
              </a:rPr>
              <a:t>Data Storing	</a:t>
            </a:r>
          </a:p>
          <a:p>
            <a:pPr marL="285750" indent="-285750">
              <a:buFont typeface="Wingdings" panose="05000000000000000000" pitchFamily="2" charset="2"/>
              <a:buChar char="q"/>
            </a:pPr>
            <a:r>
              <a:rPr lang="en-US" sz="1800" dirty="0">
                <a:solidFill>
                  <a:schemeClr val="tx1">
                    <a:lumMod val="95000"/>
                    <a:lumOff val="5000"/>
                  </a:schemeClr>
                </a:solidFill>
                <a:latin typeface="+mj-lt"/>
              </a:rPr>
              <a:t>Tableau</a:t>
            </a:r>
          </a:p>
          <a:p>
            <a:pPr marL="799963" lvl="1" indent="-342900">
              <a:buFont typeface="Arial" panose="020B0604020202020204" pitchFamily="34" charset="0"/>
              <a:buChar char="•"/>
            </a:pPr>
            <a:r>
              <a:rPr lang="en-US" sz="1400" dirty="0">
                <a:solidFill>
                  <a:schemeClr val="tx1">
                    <a:lumMod val="95000"/>
                    <a:lumOff val="5000"/>
                  </a:schemeClr>
                </a:solidFill>
              </a:rPr>
              <a:t>Created interactive dashboard for a more detailed overview of the data</a:t>
            </a:r>
          </a:p>
          <a:p>
            <a:r>
              <a:rPr lang="en-US" sz="1800" dirty="0">
                <a:solidFill>
                  <a:schemeClr val="tx1">
                    <a:lumMod val="95000"/>
                    <a:lumOff val="5000"/>
                  </a:schemeClr>
                </a:solidFill>
                <a:latin typeface="+mj-lt"/>
              </a:rPr>
              <a:t>																	</a:t>
            </a:r>
          </a:p>
          <a:p>
            <a:r>
              <a:rPr lang="en-US" sz="2600" dirty="0">
                <a:solidFill>
                  <a:schemeClr val="tx1">
                    <a:lumMod val="95000"/>
                    <a:lumOff val="5000"/>
                  </a:schemeClr>
                </a:solidFill>
              </a:rPr>
              <a:t>  </a:t>
            </a:r>
            <a:r>
              <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634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B530-DECD-23DD-0222-E301E40ABF16}"/>
              </a:ext>
            </a:extLst>
          </p:cNvPr>
          <p:cNvSpPr>
            <a:spLocks noGrp="1"/>
          </p:cNvSpPr>
          <p:nvPr>
            <p:ph type="title"/>
          </p:nvPr>
        </p:nvSpPr>
        <p:spPr>
          <a:xfrm>
            <a:off x="760412" y="609600"/>
            <a:ext cx="10363200" cy="838200"/>
          </a:xfrm>
        </p:spPr>
        <p:txBody>
          <a:bodyPr>
            <a:normAutofit/>
          </a:bodyPr>
          <a:lstStyle/>
          <a:p>
            <a:r>
              <a:rPr lang="en-US" sz="4400" dirty="0"/>
              <a:t>Data Question’s</a:t>
            </a:r>
          </a:p>
        </p:txBody>
      </p:sp>
      <p:sp>
        <p:nvSpPr>
          <p:cNvPr id="3" name="Text Placeholder 2">
            <a:extLst>
              <a:ext uri="{FF2B5EF4-FFF2-40B4-BE49-F238E27FC236}">
                <a16:creationId xmlns:a16="http://schemas.microsoft.com/office/drawing/2014/main" id="{5DD375D0-C6F1-B42F-25F0-0AD4C263C842}"/>
              </a:ext>
            </a:extLst>
          </p:cNvPr>
          <p:cNvSpPr>
            <a:spLocks noGrp="1"/>
          </p:cNvSpPr>
          <p:nvPr>
            <p:ph type="body" idx="1"/>
          </p:nvPr>
        </p:nvSpPr>
        <p:spPr>
          <a:xfrm>
            <a:off x="684212" y="1752600"/>
            <a:ext cx="10134600" cy="2743200"/>
          </a:xfrm>
        </p:spPr>
        <p:txBody>
          <a:bodyPr/>
          <a:lstStyle/>
          <a:p>
            <a:pPr marL="342900" indent="-342900">
              <a:lnSpc>
                <a:spcPct val="85000"/>
              </a:lnSpc>
              <a:buFont typeface="Wingdings" panose="05000000000000000000" pitchFamily="2" charset="2"/>
              <a:buChar char="q"/>
            </a:pPr>
            <a:r>
              <a:rPr lang="en-US" dirty="0">
                <a:solidFill>
                  <a:srgbClr val="112E51"/>
                </a:solidFill>
                <a:latin typeface="Roboto" panose="02000000000000000000" pitchFamily="2" charset="0"/>
              </a:rPr>
              <a:t> </a:t>
            </a:r>
            <a:r>
              <a:rPr lang="en-US" sz="1800" dirty="0">
                <a:solidFill>
                  <a:schemeClr val="tx1">
                    <a:lumMod val="95000"/>
                    <a:lumOff val="5000"/>
                  </a:schemeClr>
                </a:solidFill>
              </a:rPr>
              <a:t>Is there correlation between population growth and number of car accidents?</a:t>
            </a:r>
          </a:p>
          <a:p>
            <a:pPr marL="342900" indent="-342900">
              <a:lnSpc>
                <a:spcPct val="85000"/>
              </a:lnSpc>
              <a:buFont typeface="Wingdings" panose="05000000000000000000" pitchFamily="2" charset="2"/>
              <a:buChar char="q"/>
            </a:pPr>
            <a:r>
              <a:rPr lang="en-US" sz="1900" dirty="0">
                <a:solidFill>
                  <a:schemeClr val="tx1">
                    <a:lumMod val="95000"/>
                    <a:lumOff val="5000"/>
                  </a:schemeClr>
                </a:solidFill>
              </a:rPr>
              <a:t>Does </a:t>
            </a:r>
            <a:r>
              <a:rPr lang="en-US" sz="1800" dirty="0">
                <a:solidFill>
                  <a:schemeClr val="tx1">
                    <a:lumMod val="95000"/>
                    <a:lumOff val="5000"/>
                  </a:schemeClr>
                </a:solidFill>
              </a:rPr>
              <a:t>population growth affect Metropolitan and Micropolitan the number of injury crashes and car accident fatalities?</a:t>
            </a:r>
          </a:p>
          <a:p>
            <a:pPr>
              <a:buFont typeface="Wingdings" panose="05000000000000000000" pitchFamily="2" charset="2"/>
              <a:buChar char="q"/>
            </a:pPr>
            <a:endParaRPr lang="en-US" dirty="0">
              <a:solidFill>
                <a:srgbClr val="112E51"/>
              </a:solidFill>
              <a:latin typeface="Roboto" panose="02000000000000000000" pitchFamily="2" charset="0"/>
            </a:endParaRPr>
          </a:p>
          <a:p>
            <a:endParaRPr lang="en-US" dirty="0"/>
          </a:p>
        </p:txBody>
      </p:sp>
    </p:spTree>
    <p:extLst>
      <p:ext uri="{BB962C8B-B14F-4D97-AF65-F5344CB8AC3E}">
        <p14:creationId xmlns:p14="http://schemas.microsoft.com/office/powerpoint/2010/main" val="364447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B530-DECD-23DD-0222-E301E40ABF16}"/>
              </a:ext>
            </a:extLst>
          </p:cNvPr>
          <p:cNvSpPr>
            <a:spLocks noGrp="1"/>
          </p:cNvSpPr>
          <p:nvPr>
            <p:ph type="title"/>
          </p:nvPr>
        </p:nvSpPr>
        <p:spPr>
          <a:xfrm>
            <a:off x="608012" y="304800"/>
            <a:ext cx="10363200" cy="609600"/>
          </a:xfrm>
        </p:spPr>
        <p:txBody>
          <a:bodyPr>
            <a:normAutofit fontScale="90000"/>
          </a:bodyPr>
          <a:lstStyle/>
          <a:p>
            <a:r>
              <a:rPr lang="en-US" sz="4400" dirty="0"/>
              <a:t>Data Limitations and Challenges</a:t>
            </a:r>
          </a:p>
        </p:txBody>
      </p:sp>
      <p:sp>
        <p:nvSpPr>
          <p:cNvPr id="4" name="Text Placeholder 2">
            <a:extLst>
              <a:ext uri="{FF2B5EF4-FFF2-40B4-BE49-F238E27FC236}">
                <a16:creationId xmlns:a16="http://schemas.microsoft.com/office/drawing/2014/main" id="{1B27587C-A086-7F3B-B1AF-4F2E6878B346}"/>
              </a:ext>
            </a:extLst>
          </p:cNvPr>
          <p:cNvSpPr txBox="1">
            <a:spLocks/>
          </p:cNvSpPr>
          <p:nvPr/>
        </p:nvSpPr>
        <p:spPr>
          <a:xfrm>
            <a:off x="608012" y="1143000"/>
            <a:ext cx="4876800" cy="4815840"/>
          </a:xfrm>
          <a:prstGeom prst="rect">
            <a:avLst/>
          </a:prstGeom>
        </p:spPr>
        <p:txBody>
          <a:bodyPr vert="horz" lIns="91440" tIns="45720" rIns="91440" bIns="45720" rtlCol="0" anchor="t">
            <a:normAutofit/>
          </a:bodyPr>
          <a:lstStyle>
            <a:lvl1pPr marL="0" indent="0" algn="l" defTabSz="914126" rtl="0" eaLnBrk="1" latinLnBrk="0" hangingPunct="1">
              <a:lnSpc>
                <a:spcPct val="95000"/>
              </a:lnSpc>
              <a:spcBef>
                <a:spcPts val="1400"/>
              </a:spcBef>
              <a:spcAft>
                <a:spcPts val="200"/>
              </a:spcAft>
              <a:buClr>
                <a:schemeClr val="accent1"/>
              </a:buClr>
              <a:buSzPct val="80000"/>
              <a:buFont typeface="Arial" pitchFamily="34" charset="0"/>
              <a:buNone/>
              <a:defRPr sz="2199" kern="1200" spc="10" baseline="0">
                <a:solidFill>
                  <a:schemeClr val="tx1">
                    <a:lumMod val="65000"/>
                    <a:lumOff val="35000"/>
                  </a:schemeClr>
                </a:solidFill>
                <a:latin typeface="+mn-lt"/>
                <a:ea typeface="+mn-ea"/>
                <a:cs typeface="+mn-cs"/>
              </a:defRPr>
            </a:lvl1pPr>
            <a:lvl2pPr marL="457063" indent="0" algn="l" defTabSz="914126" rtl="0" eaLnBrk="1" latinLnBrk="0" hangingPunct="1">
              <a:lnSpc>
                <a:spcPct val="90000"/>
              </a:lnSpc>
              <a:spcBef>
                <a:spcPts val="300"/>
              </a:spcBef>
              <a:spcAft>
                <a:spcPts val="300"/>
              </a:spcAft>
              <a:buClr>
                <a:schemeClr val="accent1"/>
              </a:buClr>
              <a:buFont typeface="Wingdings 2" pitchFamily="18" charset="2"/>
              <a:buNone/>
              <a:defRPr sz="1799" kern="1200">
                <a:solidFill>
                  <a:schemeClr val="tx1">
                    <a:tint val="75000"/>
                  </a:schemeClr>
                </a:solidFill>
                <a:latin typeface="+mn-lt"/>
                <a:ea typeface="+mn-ea"/>
                <a:cs typeface="+mn-cs"/>
              </a:defRPr>
            </a:lvl2pPr>
            <a:lvl3pPr marL="914126" indent="0" algn="l" defTabSz="914126" rtl="0" eaLnBrk="1" latinLnBrk="0" hangingPunct="1">
              <a:lnSpc>
                <a:spcPct val="90000"/>
              </a:lnSpc>
              <a:spcBef>
                <a:spcPts val="300"/>
              </a:spcBef>
              <a:spcAft>
                <a:spcPts val="300"/>
              </a:spcAft>
              <a:buClr>
                <a:schemeClr val="accent1"/>
              </a:buClr>
              <a:buFont typeface="Wingdings 2" pitchFamily="18" charset="2"/>
              <a:buNone/>
              <a:defRPr sz="1600" kern="1200">
                <a:solidFill>
                  <a:schemeClr val="tx1">
                    <a:tint val="75000"/>
                  </a:schemeClr>
                </a:solidFill>
                <a:latin typeface="+mn-lt"/>
                <a:ea typeface="+mn-ea"/>
                <a:cs typeface="+mn-cs"/>
              </a:defRPr>
            </a:lvl3pPr>
            <a:lvl4pPr marL="1371189" indent="0" algn="l" defTabSz="914126"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4pPr>
            <a:lvl5pPr marL="1828251" indent="0" algn="l" defTabSz="914126"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5pPr>
            <a:lvl6pPr marL="2285314" indent="0" algn="l" defTabSz="914126"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6pPr>
            <a:lvl7pPr marL="2742377" indent="0" algn="l" defTabSz="914126"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7pPr>
            <a:lvl8pPr marL="3199440" indent="0" algn="l" defTabSz="914126"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8pPr>
            <a:lvl9pPr marL="3656503" indent="0" algn="l" defTabSz="914126"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9pPr>
          </a:lstStyle>
          <a:p>
            <a:pPr marL="342900" indent="-342900">
              <a:lnSpc>
                <a:spcPct val="85000"/>
              </a:lnSpc>
              <a:buFont typeface="Wingdings" panose="05000000000000000000" pitchFamily="2" charset="2"/>
              <a:buChar char="q"/>
            </a:pPr>
            <a:r>
              <a:rPr lang="en-US" dirty="0"/>
              <a:t> </a:t>
            </a:r>
            <a:r>
              <a:rPr lang="en-US" sz="1800" dirty="0">
                <a:solidFill>
                  <a:schemeClr val="tx1">
                    <a:lumMod val="95000"/>
                    <a:lumOff val="5000"/>
                  </a:schemeClr>
                </a:solidFill>
              </a:rPr>
              <a:t>It’s important to note, that there’s multiple factors that can affect car accident crash data, however this analyses only reviews one of them.</a:t>
            </a:r>
          </a:p>
          <a:p>
            <a:pPr marL="342900" indent="-342900">
              <a:lnSpc>
                <a:spcPct val="85000"/>
              </a:lnSpc>
              <a:buFont typeface="Wingdings" panose="05000000000000000000" pitchFamily="2" charset="2"/>
              <a:buChar char="q"/>
            </a:pPr>
            <a:r>
              <a:rPr lang="en-US" dirty="0"/>
              <a:t> </a:t>
            </a:r>
            <a:r>
              <a:rPr lang="en-US" sz="1800" dirty="0">
                <a:solidFill>
                  <a:schemeClr val="tx1">
                    <a:lumMod val="95000"/>
                    <a:lumOff val="5000"/>
                  </a:schemeClr>
                </a:solidFill>
              </a:rPr>
              <a:t>Census population data used in this analysis is estimate based so the final numbers might be slightly off.</a:t>
            </a:r>
          </a:p>
          <a:p>
            <a:pPr marL="342900" indent="-342900">
              <a:lnSpc>
                <a:spcPct val="85000"/>
              </a:lnSpc>
              <a:buFont typeface="Wingdings" panose="05000000000000000000" pitchFamily="2" charset="2"/>
              <a:buChar char="q"/>
            </a:pPr>
            <a:r>
              <a:rPr lang="en-US" dirty="0">
                <a:solidFill>
                  <a:srgbClr val="112E51"/>
                </a:solidFill>
                <a:latin typeface="Roboto" panose="02000000000000000000" pitchFamily="2" charset="0"/>
              </a:rPr>
              <a:t> </a:t>
            </a:r>
            <a:r>
              <a:rPr lang="en-US" sz="1800" dirty="0">
                <a:solidFill>
                  <a:schemeClr val="tx1">
                    <a:lumMod val="95000"/>
                    <a:lumOff val="5000"/>
                  </a:schemeClr>
                </a:solidFill>
              </a:rPr>
              <a:t>Analysis only covers 5 states.</a:t>
            </a:r>
          </a:p>
          <a:p>
            <a:pPr marL="342900" indent="-342900">
              <a:lnSpc>
                <a:spcPct val="85000"/>
              </a:lnSpc>
              <a:buFont typeface="Wingdings" panose="05000000000000000000" pitchFamily="2" charset="2"/>
              <a:buChar char="q"/>
            </a:pPr>
            <a:r>
              <a:rPr lang="en-US" sz="1800" dirty="0">
                <a:solidFill>
                  <a:schemeClr val="tx1">
                    <a:lumMod val="95000"/>
                    <a:lumOff val="5000"/>
                  </a:schemeClr>
                </a:solidFill>
              </a:rPr>
              <a:t>Data for year 2020 was excluded from correlation heatmap due to unusual behavior when included.</a:t>
            </a:r>
          </a:p>
          <a:p>
            <a:pPr marL="342900" indent="-342900">
              <a:lnSpc>
                <a:spcPct val="85000"/>
              </a:lnSpc>
              <a:buFont typeface="Wingdings" panose="05000000000000000000" pitchFamily="2" charset="2"/>
              <a:buChar char="q"/>
            </a:pPr>
            <a:endParaRPr lang="en-US" sz="1800" dirty="0">
              <a:solidFill>
                <a:schemeClr val="tx1">
                  <a:lumMod val="95000"/>
                  <a:lumOff val="5000"/>
                </a:schemeClr>
              </a:solidFill>
            </a:endParaRPr>
          </a:p>
          <a:p>
            <a:endParaRPr lang="en-US" dirty="0"/>
          </a:p>
        </p:txBody>
      </p:sp>
      <p:sp>
        <p:nvSpPr>
          <p:cNvPr id="7" name="Text Placeholder 2">
            <a:extLst>
              <a:ext uri="{FF2B5EF4-FFF2-40B4-BE49-F238E27FC236}">
                <a16:creationId xmlns:a16="http://schemas.microsoft.com/office/drawing/2014/main" id="{47D7BEDC-5474-4901-41B7-EDB8A811390C}"/>
              </a:ext>
            </a:extLst>
          </p:cNvPr>
          <p:cNvSpPr txBox="1">
            <a:spLocks/>
          </p:cNvSpPr>
          <p:nvPr/>
        </p:nvSpPr>
        <p:spPr>
          <a:xfrm>
            <a:off x="5637212" y="1143000"/>
            <a:ext cx="5410200" cy="4815840"/>
          </a:xfrm>
          <a:prstGeom prst="rect">
            <a:avLst/>
          </a:prstGeom>
        </p:spPr>
        <p:txBody>
          <a:bodyPr vert="horz" lIns="91440" tIns="45720" rIns="91440" bIns="45720" rtlCol="0" anchor="t">
            <a:normAutofit/>
          </a:bodyPr>
          <a:lstStyle>
            <a:lvl1pPr marL="0" indent="0" algn="l" defTabSz="914126" rtl="0" eaLnBrk="1" latinLnBrk="0" hangingPunct="1">
              <a:lnSpc>
                <a:spcPct val="95000"/>
              </a:lnSpc>
              <a:spcBef>
                <a:spcPts val="1400"/>
              </a:spcBef>
              <a:spcAft>
                <a:spcPts val="200"/>
              </a:spcAft>
              <a:buClr>
                <a:schemeClr val="accent1"/>
              </a:buClr>
              <a:buSzPct val="80000"/>
              <a:buFont typeface="Arial" pitchFamily="34" charset="0"/>
              <a:buNone/>
              <a:defRPr sz="2199" kern="1200" spc="10" baseline="0">
                <a:solidFill>
                  <a:schemeClr val="tx1">
                    <a:lumMod val="65000"/>
                    <a:lumOff val="35000"/>
                  </a:schemeClr>
                </a:solidFill>
                <a:latin typeface="+mn-lt"/>
                <a:ea typeface="+mn-ea"/>
                <a:cs typeface="+mn-cs"/>
              </a:defRPr>
            </a:lvl1pPr>
            <a:lvl2pPr marL="457063" indent="0" algn="l" defTabSz="914126" rtl="0" eaLnBrk="1" latinLnBrk="0" hangingPunct="1">
              <a:lnSpc>
                <a:spcPct val="90000"/>
              </a:lnSpc>
              <a:spcBef>
                <a:spcPts val="300"/>
              </a:spcBef>
              <a:spcAft>
                <a:spcPts val="300"/>
              </a:spcAft>
              <a:buClr>
                <a:schemeClr val="accent1"/>
              </a:buClr>
              <a:buFont typeface="Wingdings 2" pitchFamily="18" charset="2"/>
              <a:buNone/>
              <a:defRPr sz="1799" kern="1200">
                <a:solidFill>
                  <a:schemeClr val="tx1">
                    <a:tint val="75000"/>
                  </a:schemeClr>
                </a:solidFill>
                <a:latin typeface="+mn-lt"/>
                <a:ea typeface="+mn-ea"/>
                <a:cs typeface="+mn-cs"/>
              </a:defRPr>
            </a:lvl2pPr>
            <a:lvl3pPr marL="914126" indent="0" algn="l" defTabSz="914126" rtl="0" eaLnBrk="1" latinLnBrk="0" hangingPunct="1">
              <a:lnSpc>
                <a:spcPct val="90000"/>
              </a:lnSpc>
              <a:spcBef>
                <a:spcPts val="300"/>
              </a:spcBef>
              <a:spcAft>
                <a:spcPts val="300"/>
              </a:spcAft>
              <a:buClr>
                <a:schemeClr val="accent1"/>
              </a:buClr>
              <a:buFont typeface="Wingdings 2" pitchFamily="18" charset="2"/>
              <a:buNone/>
              <a:defRPr sz="1600" kern="1200">
                <a:solidFill>
                  <a:schemeClr val="tx1">
                    <a:tint val="75000"/>
                  </a:schemeClr>
                </a:solidFill>
                <a:latin typeface="+mn-lt"/>
                <a:ea typeface="+mn-ea"/>
                <a:cs typeface="+mn-cs"/>
              </a:defRPr>
            </a:lvl3pPr>
            <a:lvl4pPr marL="1371189" indent="0" algn="l" defTabSz="914126"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4pPr>
            <a:lvl5pPr marL="1828251" indent="0" algn="l" defTabSz="914126"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5pPr>
            <a:lvl6pPr marL="2285314" indent="0" algn="l" defTabSz="914126"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6pPr>
            <a:lvl7pPr marL="2742377" indent="0" algn="l" defTabSz="914126"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7pPr>
            <a:lvl8pPr marL="3199440" indent="0" algn="l" defTabSz="914126"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8pPr>
            <a:lvl9pPr marL="3656503" indent="0" algn="l" defTabSz="914126" rtl="0" eaLnBrk="1" latinLnBrk="0" hangingPunct="1">
              <a:lnSpc>
                <a:spcPct val="90000"/>
              </a:lnSpc>
              <a:spcBef>
                <a:spcPts val="300"/>
              </a:spcBef>
              <a:spcAft>
                <a:spcPts val="300"/>
              </a:spcAft>
              <a:buClr>
                <a:schemeClr val="accent1"/>
              </a:buClr>
              <a:buFont typeface="Wingdings 2" pitchFamily="18" charset="2"/>
              <a:buNone/>
              <a:defRPr sz="1400" kern="1200">
                <a:solidFill>
                  <a:schemeClr val="tx1">
                    <a:tint val="75000"/>
                  </a:schemeClr>
                </a:solidFill>
                <a:latin typeface="+mn-lt"/>
                <a:ea typeface="+mn-ea"/>
                <a:cs typeface="+mn-cs"/>
              </a:defRPr>
            </a:lvl9pPr>
          </a:lstStyle>
          <a:p>
            <a:pPr marL="342900" indent="-342900">
              <a:lnSpc>
                <a:spcPct val="85000"/>
              </a:lnSpc>
              <a:buFont typeface="Wingdings" panose="05000000000000000000" pitchFamily="2" charset="2"/>
              <a:buChar char="q"/>
            </a:pPr>
            <a:r>
              <a:rPr lang="en-US" sz="1800" dirty="0">
                <a:solidFill>
                  <a:schemeClr val="tx1">
                    <a:lumMod val="95000"/>
                    <a:lumOff val="5000"/>
                  </a:schemeClr>
                </a:solidFill>
              </a:rPr>
              <a:t>Locating crash data broken down by county.</a:t>
            </a:r>
          </a:p>
          <a:p>
            <a:pPr marL="342900" indent="-342900">
              <a:lnSpc>
                <a:spcPct val="85000"/>
              </a:lnSpc>
              <a:buFont typeface="Wingdings" panose="05000000000000000000" pitchFamily="2" charset="2"/>
              <a:buChar char="q"/>
            </a:pPr>
            <a:r>
              <a:rPr lang="en-US" sz="1800" dirty="0">
                <a:solidFill>
                  <a:schemeClr val="tx1">
                    <a:lumMod val="95000"/>
                    <a:lumOff val="5000"/>
                  </a:schemeClr>
                </a:solidFill>
              </a:rPr>
              <a:t>Crash reporting differ from state to state, not to mention that some states adopted different report formatting over the years, so I had to develop an individual approach for data extraction for almost every single report.</a:t>
            </a:r>
          </a:p>
        </p:txBody>
      </p:sp>
    </p:spTree>
    <p:extLst>
      <p:ext uri="{BB962C8B-B14F-4D97-AF65-F5344CB8AC3E}">
        <p14:creationId xmlns:p14="http://schemas.microsoft.com/office/powerpoint/2010/main" val="401481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Chart&#10;&#10;Description automatically generated">
            <a:extLst>
              <a:ext uri="{FF2B5EF4-FFF2-40B4-BE49-F238E27FC236}">
                <a16:creationId xmlns:a16="http://schemas.microsoft.com/office/drawing/2014/main" id="{2FA40FFD-FC05-6E5B-5D01-8686C40978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81" y="984027"/>
            <a:ext cx="10832818" cy="5873973"/>
          </a:xfrm>
          <a:prstGeom prst="rect">
            <a:avLst/>
          </a:prstGeom>
        </p:spPr>
      </p:pic>
      <p:sp>
        <p:nvSpPr>
          <p:cNvPr id="7" name="Title 1">
            <a:extLst>
              <a:ext uri="{FF2B5EF4-FFF2-40B4-BE49-F238E27FC236}">
                <a16:creationId xmlns:a16="http://schemas.microsoft.com/office/drawing/2014/main" id="{7FC878F7-35A2-A20F-575B-3B0628F429B2}"/>
              </a:ext>
            </a:extLst>
          </p:cNvPr>
          <p:cNvSpPr>
            <a:spLocks noGrp="1"/>
          </p:cNvSpPr>
          <p:nvPr>
            <p:ph type="title"/>
          </p:nvPr>
        </p:nvSpPr>
        <p:spPr>
          <a:xfrm>
            <a:off x="3198812" y="76200"/>
            <a:ext cx="4191000" cy="609600"/>
          </a:xfrm>
        </p:spPr>
        <p:txBody>
          <a:bodyPr>
            <a:normAutofit/>
          </a:bodyPr>
          <a:lstStyle/>
          <a:p>
            <a:pPr algn="ctr"/>
            <a:r>
              <a:rPr lang="en-US" sz="1800" b="1" dirty="0">
                <a:solidFill>
                  <a:srgbClr val="000000"/>
                </a:solidFill>
                <a:effectLst/>
                <a:latin typeface="Tableau Bold"/>
              </a:rPr>
              <a:t>% Difference in Population and Total Crashes in Metropolitan Areas from previous year</a:t>
            </a:r>
            <a:endParaRPr lang="en-US" sz="4400" dirty="0"/>
          </a:p>
        </p:txBody>
      </p:sp>
    </p:spTree>
    <p:extLst>
      <p:ext uri="{BB962C8B-B14F-4D97-AF65-F5344CB8AC3E}">
        <p14:creationId xmlns:p14="http://schemas.microsoft.com/office/powerpoint/2010/main" val="308620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 line chart&#10;&#10;Description automatically generated">
            <a:extLst>
              <a:ext uri="{FF2B5EF4-FFF2-40B4-BE49-F238E27FC236}">
                <a16:creationId xmlns:a16="http://schemas.microsoft.com/office/drawing/2014/main" id="{59450CBD-AE62-DA25-30C6-D36BE9EDD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80" y="914400"/>
            <a:ext cx="10832819" cy="5943600"/>
          </a:xfrm>
          <a:prstGeom prst="rect">
            <a:avLst/>
          </a:prstGeom>
        </p:spPr>
      </p:pic>
      <p:sp>
        <p:nvSpPr>
          <p:cNvPr id="9" name="Title 1">
            <a:extLst>
              <a:ext uri="{FF2B5EF4-FFF2-40B4-BE49-F238E27FC236}">
                <a16:creationId xmlns:a16="http://schemas.microsoft.com/office/drawing/2014/main" id="{C0567BB1-139C-FF44-CD8E-F664B2D56C05}"/>
              </a:ext>
            </a:extLst>
          </p:cNvPr>
          <p:cNvSpPr>
            <a:spLocks noGrp="1"/>
          </p:cNvSpPr>
          <p:nvPr>
            <p:ph type="title"/>
          </p:nvPr>
        </p:nvSpPr>
        <p:spPr>
          <a:xfrm>
            <a:off x="3198812" y="76200"/>
            <a:ext cx="4191000" cy="609600"/>
          </a:xfrm>
        </p:spPr>
        <p:txBody>
          <a:bodyPr>
            <a:normAutofit/>
          </a:bodyPr>
          <a:lstStyle/>
          <a:p>
            <a:pPr algn="ctr"/>
            <a:r>
              <a:rPr lang="en-US" sz="1800" b="1" dirty="0">
                <a:solidFill>
                  <a:srgbClr val="000000"/>
                </a:solidFill>
                <a:effectLst/>
                <a:latin typeface="Tableau Bold"/>
              </a:rPr>
              <a:t>% Difference in Population and Total Crashes in Micropolitan Areas from previous year</a:t>
            </a:r>
            <a:endParaRPr lang="en-US" sz="4400" dirty="0"/>
          </a:p>
        </p:txBody>
      </p:sp>
    </p:spTree>
    <p:extLst>
      <p:ext uri="{BB962C8B-B14F-4D97-AF65-F5344CB8AC3E}">
        <p14:creationId xmlns:p14="http://schemas.microsoft.com/office/powerpoint/2010/main" val="112733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99ED6D-365F-4CAE-942F-ECA78F74B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CD0FF873-0D97-4AE7-A97E-53991037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08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itle 1">
            <a:extLst>
              <a:ext uri="{FF2B5EF4-FFF2-40B4-BE49-F238E27FC236}">
                <a16:creationId xmlns:a16="http://schemas.microsoft.com/office/drawing/2014/main" id="{BBE1DB60-D625-1D31-E80A-0CD3ADB9CB48}"/>
              </a:ext>
            </a:extLst>
          </p:cNvPr>
          <p:cNvSpPr>
            <a:spLocks noGrp="1"/>
          </p:cNvSpPr>
          <p:nvPr>
            <p:ph type="title"/>
          </p:nvPr>
        </p:nvSpPr>
        <p:spPr>
          <a:xfrm>
            <a:off x="3198812" y="76200"/>
            <a:ext cx="4191000" cy="609600"/>
          </a:xfrm>
        </p:spPr>
        <p:txBody>
          <a:bodyPr>
            <a:normAutofit fontScale="90000"/>
          </a:bodyPr>
          <a:lstStyle/>
          <a:p>
            <a:pPr algn="ctr"/>
            <a:r>
              <a:rPr lang="en-US" sz="1800" b="1" dirty="0"/>
              <a:t>Correlation between Crash Data and Population increase in Metro Areas</a:t>
            </a:r>
            <a:endParaRPr lang="en-US" sz="4400" dirty="0"/>
          </a:p>
        </p:txBody>
      </p:sp>
      <p:pic>
        <p:nvPicPr>
          <p:cNvPr id="3" name="Picture 2" descr="Graphical user interface, application&#10;&#10;Description automatically generated">
            <a:extLst>
              <a:ext uri="{FF2B5EF4-FFF2-40B4-BE49-F238E27FC236}">
                <a16:creationId xmlns:a16="http://schemas.microsoft.com/office/drawing/2014/main" id="{586B4B1D-F8E5-2759-1BDB-CFD982120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79" y="990600"/>
            <a:ext cx="7156387" cy="5410200"/>
          </a:xfrm>
          <a:prstGeom prst="rect">
            <a:avLst/>
          </a:prstGeom>
        </p:spPr>
      </p:pic>
      <p:pic>
        <p:nvPicPr>
          <p:cNvPr id="9" name="Picture 8" descr="Chart, histogram&#10;&#10;Description automatically generated">
            <a:extLst>
              <a:ext uri="{FF2B5EF4-FFF2-40B4-BE49-F238E27FC236}">
                <a16:creationId xmlns:a16="http://schemas.microsoft.com/office/drawing/2014/main" id="{E593010F-148D-0028-6270-83CCF95D4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3465" y="2057400"/>
            <a:ext cx="3700245" cy="3048229"/>
          </a:xfrm>
          <a:prstGeom prst="rect">
            <a:avLst/>
          </a:prstGeom>
        </p:spPr>
      </p:pic>
    </p:spTree>
    <p:extLst>
      <p:ext uri="{BB962C8B-B14F-4D97-AF65-F5344CB8AC3E}">
        <p14:creationId xmlns:p14="http://schemas.microsoft.com/office/powerpoint/2010/main" val="33060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ew">
  <a:themeElements>
    <a:clrScheme name="Custom 1">
      <a:dk1>
        <a:srgbClr val="000000"/>
      </a:dk1>
      <a:lt1>
        <a:sysClr val="window" lastClr="FFFFFF"/>
      </a:lt1>
      <a:dk2>
        <a:srgbClr val="20283E"/>
      </a:dk2>
      <a:lt2>
        <a:srgbClr val="488A99"/>
      </a:lt2>
      <a:accent1>
        <a:srgbClr val="AC3E31"/>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TM03457515[[fn=View]]</Template>
  <TotalTime>1703</TotalTime>
  <Words>562</Words>
  <Application>Microsoft Office PowerPoint</Application>
  <PresentationFormat>Custom</PresentationFormat>
  <Paragraphs>52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Schoolbook</vt:lpstr>
      <vt:lpstr>Roboto</vt:lpstr>
      <vt:lpstr>Tableau Bold</vt:lpstr>
      <vt:lpstr>Wingdings</vt:lpstr>
      <vt:lpstr>Wingdings 2</vt:lpstr>
      <vt:lpstr>View</vt:lpstr>
      <vt:lpstr>Population Growth effects on Car Accidents</vt:lpstr>
      <vt:lpstr>Motivation</vt:lpstr>
      <vt:lpstr>Data Sources</vt:lpstr>
      <vt:lpstr>Data Analysis</vt:lpstr>
      <vt:lpstr>Data Question’s</vt:lpstr>
      <vt:lpstr>Data Limitations and Challenges</vt:lpstr>
      <vt:lpstr>% Difference in Population and Total Crashes in Metropolitan Areas from previous year</vt:lpstr>
      <vt:lpstr>% Difference in Population and Total Crashes in Micropolitan Areas from previous year</vt:lpstr>
      <vt:lpstr>Correlation between Crash Data and Population increase in Metro Areas</vt:lpstr>
      <vt:lpstr>Correlation between Crash Data and Population increase in Micro Areas</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Iulia Goike</dc:creator>
  <cp:lastModifiedBy>Iulia Goike</cp:lastModifiedBy>
  <cp:revision>21</cp:revision>
  <dcterms:created xsi:type="dcterms:W3CDTF">2022-06-21T18:55:47Z</dcterms:created>
  <dcterms:modified xsi:type="dcterms:W3CDTF">2022-06-24T02:20:23Z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