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4" r:id="rId6"/>
    <p:sldId id="276" r:id="rId7"/>
    <p:sldId id="275" r:id="rId8"/>
    <p:sldId id="278" r:id="rId9"/>
    <p:sldId id="279" r:id="rId10"/>
    <p:sldId id="261" r:id="rId11"/>
    <p:sldId id="267" r:id="rId12"/>
    <p:sldId id="277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2" d="100"/>
          <a:sy n="102" d="100"/>
        </p:scale>
        <p:origin x="114" y="294"/>
      </p:cViewPr>
      <p:guideLst>
        <p:guide orient="horz" pos="2160"/>
        <p:guide pos="3839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63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38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3" y="1028699"/>
            <a:ext cx="9415867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5900"/>
              <a:t>Title Layout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61543" y="5237670"/>
            <a:ext cx="9415867" cy="1183261"/>
          </a:xfrm>
        </p:spPr>
        <p:txBody>
          <a:bodyPr>
            <a:normAutofit/>
          </a:bodyPr>
          <a:lstStyle/>
          <a:p>
            <a:pPr algn="ctr"/>
            <a:r>
              <a:rPr lang="en-US"/>
              <a:t>Subtitle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0028" y="5097592"/>
            <a:ext cx="5962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530-DECD-23DD-0222-E301E40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57200"/>
            <a:ext cx="4909068" cy="990600"/>
          </a:xfrm>
        </p:spPr>
        <p:txBody>
          <a:bodyPr>
            <a:normAutofit/>
          </a:bodyPr>
          <a:lstStyle/>
          <a:p>
            <a:r>
              <a:rPr lang="en-US" sz="4400"/>
              <a:t>Data Analysis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75D0-C6F1-B42F-25F0-0AD4C263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544" y="1676400"/>
            <a:ext cx="9415867" cy="48158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>
                <a:solidFill>
                  <a:schemeClr val="tx1">
                    <a:lumMod val="95000"/>
                    <a:lumOff val="5000"/>
                  </a:schemeClr>
                </a:solidFill>
              </a:rPr>
              <a:t>Python 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Analyzed “County Population totals from 2010-2020”, to identify states with the largest number of counties that fall into the top 25% of total population growth category, that are also a part of a </a:t>
            </a: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Metropolitan Statistical Area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Utilized RegEx and PDFPlumber to pull crash data from state crash reports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Merged crashed dataframes with county population and CBSA data</a:t>
            </a:r>
          </a:p>
          <a:p>
            <a:pPr marL="799963" lvl="1" indent="-34290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Pandas dataframe.corr() to determine if there’s a correlation between population growth and total crashes</a:t>
            </a:r>
          </a:p>
          <a:p>
            <a:pPr lvl="1"/>
            <a:endParaRPr 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799963" lvl="1" indent="-34290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530-DECD-23DD-0222-E301E40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57200"/>
            <a:ext cx="4909068" cy="990600"/>
          </a:xfrm>
        </p:spPr>
        <p:txBody>
          <a:bodyPr>
            <a:normAutofit/>
          </a:bodyPr>
          <a:lstStyle/>
          <a:p>
            <a:r>
              <a:rPr lang="en-US" sz="4400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75D0-C6F1-B42F-25F0-0AD4C263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544" y="1676400"/>
            <a:ext cx="9415867" cy="4815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U.S Census Bureau website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County Population Totals: 2010-2020 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Annual Estimates of the Resident Population for Counties from April 1, 2010, to July 1, 2019, for individual states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Annual Estimates of the Resident Population for Counties from April 1, 2020, to July 1, 2021, for individual states</a:t>
            </a:r>
          </a:p>
          <a:p>
            <a:pPr marL="1656939" lvl="3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based statistical areas (CBSAs), metropolitan divisions, and combined statistical areas (CSAs)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</a:rPr>
              <a:t>   </a:t>
            </a:r>
          </a:p>
          <a:p>
            <a:pPr lvl="3" fontAlgn="base"/>
            <a:endParaRPr lang="en-US" dirty="0">
              <a:solidFill>
                <a:srgbClr val="112E51"/>
              </a:solidFill>
              <a:latin typeface="Roboto" panose="02000000000000000000" pitchFamily="2" charset="0"/>
            </a:endParaRPr>
          </a:p>
          <a:p>
            <a:pPr marL="182825" lvl="3" fontAlgn="base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q"/>
            </a:pPr>
            <a:r>
              <a:rPr lang="en-US" sz="1799" spc="10" dirty="0">
                <a:solidFill>
                  <a:schemeClr val="tx1"/>
                </a:solidFill>
              </a:rPr>
              <a:t> Crash Data Files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sz="1799" spc="1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TN Department of Safety &amp; Homeland Security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Texas Department of Transportation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Georgia Department of Transportation (GDOT)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Florida Highway Safety and Motor Vehicles (FLHSMV)</a:t>
            </a:r>
          </a:p>
          <a:p>
            <a:pPr marL="1656939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North Carolina Department of Transportation (NCDOT)</a:t>
            </a:r>
          </a:p>
        </p:txBody>
      </p:sp>
    </p:spTree>
    <p:extLst>
      <p:ext uri="{BB962C8B-B14F-4D97-AF65-F5344CB8AC3E}">
        <p14:creationId xmlns:p14="http://schemas.microsoft.com/office/powerpoint/2010/main" val="270787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530-DECD-23DD-0222-E301E40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609600"/>
            <a:ext cx="5334000" cy="838200"/>
          </a:xfrm>
        </p:spPr>
        <p:txBody>
          <a:bodyPr>
            <a:normAutofit/>
          </a:bodyPr>
          <a:lstStyle/>
          <a:p>
            <a:r>
              <a:rPr lang="en-US" sz="4400" dirty="0"/>
              <a:t>Data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75D0-C6F1-B42F-25F0-0AD4C263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544" y="1676400"/>
            <a:ext cx="9415867" cy="4815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It’s important to note, that there’s multiple factors that can affect car accident crash data, however this analyses only reviews one of many.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Census population data is estimate based so the numbers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112E51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EC53C92-4F3B-7516-C925-5865913BC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86434"/>
            <a:ext cx="9904412" cy="62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4B503A4-291B-43E7-2C44-9A0D9877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80738"/>
            <a:ext cx="9902952" cy="62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2" y="73808"/>
            <a:ext cx="9690116" cy="776477"/>
          </a:xfrm>
        </p:spPr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34020" y="1167854"/>
            <a:ext cx="4479393" cy="7315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323012" y="1126182"/>
            <a:ext cx="4479393" cy="7315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22ABB7-944F-60D5-CD49-60292C7D2A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8DB670-A5B2-A3B2-4223-F49DD296F8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18412" y="94673"/>
            <a:ext cx="4550352" cy="12007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Correlation between Crash Data and Population increase in Metro Areas</a:t>
            </a:r>
          </a:p>
        </p:txBody>
      </p:sp>
      <p:pic>
        <p:nvPicPr>
          <p:cNvPr id="46" name="Picture 45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73575AF6-2DA9-2AE1-20CC-A9201A02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987552"/>
            <a:ext cx="7040880" cy="5077983"/>
          </a:xfrm>
          <a:prstGeom prst="rect">
            <a:avLst/>
          </a:prstGeom>
        </p:spPr>
      </p:pic>
      <p:pic>
        <p:nvPicPr>
          <p:cNvPr id="48" name="Picture 47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89F6103E-D103-168B-0932-8BE1154F4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72" y="2130552"/>
            <a:ext cx="3566159" cy="28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6">
            <a:extLst>
              <a:ext uri="{FF2B5EF4-FFF2-40B4-BE49-F238E27FC236}">
                <a16:creationId xmlns:a16="http://schemas.microsoft.com/office/drawing/2014/main" id="{24066ABE-F7EC-9714-32BA-FAD93885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12" y="94673"/>
            <a:ext cx="4550352" cy="12007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Correlation between Crash Data and Population increase in Micro Areas</a:t>
            </a:r>
          </a:p>
        </p:txBody>
      </p:sp>
      <p:pic>
        <p:nvPicPr>
          <p:cNvPr id="23" name="Picture 22" descr="Chart, waterfall chart&#10;&#10;Description automatically generated">
            <a:extLst>
              <a:ext uri="{FF2B5EF4-FFF2-40B4-BE49-F238E27FC236}">
                <a16:creationId xmlns:a16="http://schemas.microsoft.com/office/drawing/2014/main" id="{62672E68-B0B8-0FED-BC54-CA5D4744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991223"/>
            <a:ext cx="7040880" cy="5081035"/>
          </a:xfrm>
          <a:prstGeom prst="rect">
            <a:avLst/>
          </a:prstGeom>
        </p:spPr>
      </p:pic>
      <p:pic>
        <p:nvPicPr>
          <p:cNvPr id="26" name="Picture 25" descr="Chart, waterfall chart&#10;&#10;Description automatically generated">
            <a:extLst>
              <a:ext uri="{FF2B5EF4-FFF2-40B4-BE49-F238E27FC236}">
                <a16:creationId xmlns:a16="http://schemas.microsoft.com/office/drawing/2014/main" id="{79186157-3030-AEAD-39B5-0D44D72BF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952" y="2130552"/>
            <a:ext cx="3566159" cy="28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0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ysClr val="window" lastClr="FFFFFF"/>
      </a:lt1>
      <a:dk2>
        <a:srgbClr val="20283E"/>
      </a:dk2>
      <a:lt2>
        <a:srgbClr val="488A99"/>
      </a:lt2>
      <a:accent1>
        <a:srgbClr val="AC3E31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1068</TotalTime>
  <Words>285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Roboto</vt:lpstr>
      <vt:lpstr>Wingdings</vt:lpstr>
      <vt:lpstr>Wingdings 2</vt:lpstr>
      <vt:lpstr>View</vt:lpstr>
      <vt:lpstr>Title Layout</vt:lpstr>
      <vt:lpstr>Data Analysis</vt:lpstr>
      <vt:lpstr>Data Sources</vt:lpstr>
      <vt:lpstr>Data Limitations</vt:lpstr>
      <vt:lpstr>PowerPoint Presentation</vt:lpstr>
      <vt:lpstr>PowerPoint Presentation</vt:lpstr>
      <vt:lpstr>Add a Slide Title - 2</vt:lpstr>
      <vt:lpstr>Correlation between Crash Data and Population increase in Metro Areas</vt:lpstr>
      <vt:lpstr>Correlation between Crash Data and Population increase in Micro Areas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Iulia Goike</dc:creator>
  <cp:lastModifiedBy>Iulia Goike</cp:lastModifiedBy>
  <cp:revision>12</cp:revision>
  <dcterms:created xsi:type="dcterms:W3CDTF">2022-06-21T18:55:47Z</dcterms:created>
  <dcterms:modified xsi:type="dcterms:W3CDTF">2022-06-23T02:30:06Z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