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8" r:id="rId3"/>
    <p:sldId id="281" r:id="rId4"/>
    <p:sldId id="278" r:id="rId5"/>
    <p:sldId id="259" r:id="rId6"/>
    <p:sldId id="279" r:id="rId7"/>
    <p:sldId id="291" r:id="rId8"/>
    <p:sldId id="294" r:id="rId9"/>
    <p:sldId id="293" r:id="rId10"/>
    <p:sldId id="292" r:id="rId11"/>
    <p:sldId id="297" r:id="rId12"/>
    <p:sldId id="303" r:id="rId13"/>
    <p:sldId id="298" r:id="rId14"/>
    <p:sldId id="299" r:id="rId15"/>
    <p:sldId id="300" r:id="rId16"/>
    <p:sldId id="301" r:id="rId17"/>
    <p:sldId id="302" r:id="rId18"/>
    <p:sldId id="285" r:id="rId19"/>
    <p:sldId id="289" r:id="rId20"/>
    <p:sldId id="286" r:id="rId21"/>
    <p:sldId id="287" r:id="rId22"/>
    <p:sldId id="288" r:id="rId23"/>
    <p:sldId id="284" r:id="rId24"/>
    <p:sldId id="280"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47" autoAdjust="0"/>
  </p:normalViewPr>
  <p:slideViewPr>
    <p:cSldViewPr snapToGrid="0">
      <p:cViewPr varScale="1">
        <p:scale>
          <a:sx n="59" d="100"/>
          <a:sy n="59" d="100"/>
        </p:scale>
        <p:origin x="964" y="44"/>
      </p:cViewPr>
      <p:guideLst/>
    </p:cSldViewPr>
  </p:slideViewPr>
  <p:outlineViewPr>
    <p:cViewPr>
      <p:scale>
        <a:sx n="33" d="100"/>
        <a:sy n="33" d="100"/>
      </p:scale>
      <p:origin x="0" y="-198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275567-1F0A-4CD8-8A01-CAF0505F55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E246B9D-EC31-4CD3-8C45-0A97E30362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745A4B-6A87-4D97-88DC-F06B5D3409D1}" type="datetimeFigureOut">
              <a:rPr lang="en-IN" smtClean="0"/>
              <a:t>23-05-2022</a:t>
            </a:fld>
            <a:endParaRPr lang="en-IN"/>
          </a:p>
        </p:txBody>
      </p:sp>
      <p:sp>
        <p:nvSpPr>
          <p:cNvPr id="4" name="Footer Placeholder 3">
            <a:extLst>
              <a:ext uri="{FF2B5EF4-FFF2-40B4-BE49-F238E27FC236}">
                <a16:creationId xmlns:a16="http://schemas.microsoft.com/office/drawing/2014/main" id="{D4122837-F856-4A2A-B0DF-D8EDBB03DD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D7E3AF9-6920-40DC-9A16-7C589C10DD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CF53BB-23AA-4825-9B96-B183234C722D}" type="slidenum">
              <a:rPr lang="en-IN" smtClean="0"/>
              <a:t>‹#›</a:t>
            </a:fld>
            <a:endParaRPr lang="en-IN"/>
          </a:p>
        </p:txBody>
      </p:sp>
    </p:spTree>
    <p:extLst>
      <p:ext uri="{BB962C8B-B14F-4D97-AF65-F5344CB8AC3E}">
        <p14:creationId xmlns:p14="http://schemas.microsoft.com/office/powerpoint/2010/main" val="1831837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78065D-1C19-40DC-9DEF-2D91539E4C95}" type="datetimeFigureOut">
              <a:rPr lang="en-IN" smtClean="0"/>
              <a:t>23-05-2022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66064C-1F65-4E8B-AA0A-4D46FCA79F4C}" type="slidenum">
              <a:rPr lang="en-IN" smtClean="0"/>
              <a:t>‹#›</a:t>
            </a:fld>
            <a:endParaRPr lang="en-IN"/>
          </a:p>
        </p:txBody>
      </p:sp>
    </p:spTree>
    <p:extLst>
      <p:ext uri="{BB962C8B-B14F-4D97-AF65-F5344CB8AC3E}">
        <p14:creationId xmlns:p14="http://schemas.microsoft.com/office/powerpoint/2010/main" val="4108681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72EF-EC2D-4158-97CD-BB78795FC67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3117201F-FFE7-4B1C-9C05-223902D28A1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3E3AA7-1838-431E-922B-C490A3F5DC1C}"/>
              </a:ext>
            </a:extLst>
          </p:cNvPr>
          <p:cNvSpPr>
            <a:spLocks noGrp="1"/>
          </p:cNvSpPr>
          <p:nvPr>
            <p:ph type="dt" sz="half" idx="10"/>
          </p:nvPr>
        </p:nvSpPr>
        <p:spPr>
          <a:xfrm>
            <a:off x="838200" y="6356350"/>
            <a:ext cx="2743200" cy="365125"/>
          </a:xfrm>
          <a:prstGeom prst="rect">
            <a:avLst/>
          </a:prstGeom>
        </p:spPr>
        <p:txBody>
          <a:bodyPr/>
          <a:lstStyle/>
          <a:p>
            <a:fld id="{A572B6B4-4258-4DAF-AB29-0A778492B067}" type="datetime1">
              <a:rPr lang="en-IN" smtClean="0"/>
              <a:t>23-05-2022</a:t>
            </a:fld>
            <a:endParaRPr lang="en-IN"/>
          </a:p>
        </p:txBody>
      </p:sp>
      <p:sp>
        <p:nvSpPr>
          <p:cNvPr id="5" name="Footer Placeholder 4">
            <a:extLst>
              <a:ext uri="{FF2B5EF4-FFF2-40B4-BE49-F238E27FC236}">
                <a16:creationId xmlns:a16="http://schemas.microsoft.com/office/drawing/2014/main" id="{DA579856-F0BC-4A12-9ADE-C8F07C2330F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4B41FC16-D3B1-4B2D-A2C5-884AFBD35EC8}"/>
              </a:ext>
            </a:extLst>
          </p:cNvPr>
          <p:cNvSpPr>
            <a:spLocks noGrp="1"/>
          </p:cNvSpPr>
          <p:nvPr>
            <p:ph type="sldNum" sz="quarter" idx="12"/>
          </p:nvPr>
        </p:nvSpPr>
        <p:spPr/>
        <p:txBody>
          <a:bodyPr/>
          <a:lstStyle/>
          <a:p>
            <a:fld id="{185B556D-0798-4C0F-AA89-4C65A3344379}" type="slidenum">
              <a:rPr lang="en-IN" smtClean="0"/>
              <a:pPr/>
              <a:t>‹#›</a:t>
            </a:fld>
            <a:r>
              <a:rPr lang="en-IN" dirty="0"/>
              <a:t> / 12</a:t>
            </a:r>
          </a:p>
        </p:txBody>
      </p:sp>
    </p:spTree>
    <p:extLst>
      <p:ext uri="{BB962C8B-B14F-4D97-AF65-F5344CB8AC3E}">
        <p14:creationId xmlns:p14="http://schemas.microsoft.com/office/powerpoint/2010/main" val="4168411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08CA-68F5-436F-BB28-5083D1B44E0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80DF81-BED7-47FA-A665-09627841CD5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41CAFE-6548-4C02-84CF-152840BF69BF}"/>
              </a:ext>
            </a:extLst>
          </p:cNvPr>
          <p:cNvSpPr>
            <a:spLocks noGrp="1"/>
          </p:cNvSpPr>
          <p:nvPr>
            <p:ph type="dt" sz="half" idx="10"/>
          </p:nvPr>
        </p:nvSpPr>
        <p:spPr>
          <a:xfrm>
            <a:off x="838200" y="6356350"/>
            <a:ext cx="2743200" cy="365125"/>
          </a:xfrm>
          <a:prstGeom prst="rect">
            <a:avLst/>
          </a:prstGeom>
        </p:spPr>
        <p:txBody>
          <a:bodyPr/>
          <a:lstStyle/>
          <a:p>
            <a:fld id="{8929E21B-073D-43B3-A98E-7B0C4A4B77A4}" type="datetime1">
              <a:rPr lang="en-IN" smtClean="0"/>
              <a:t>23-05-2022</a:t>
            </a:fld>
            <a:endParaRPr lang="en-IN"/>
          </a:p>
        </p:txBody>
      </p:sp>
      <p:sp>
        <p:nvSpPr>
          <p:cNvPr id="5" name="Footer Placeholder 4">
            <a:extLst>
              <a:ext uri="{FF2B5EF4-FFF2-40B4-BE49-F238E27FC236}">
                <a16:creationId xmlns:a16="http://schemas.microsoft.com/office/drawing/2014/main" id="{5EA9E442-0DEC-460F-B8EF-27783E31D00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079E74DE-2011-4A1C-B053-23B699B9FCF8}"/>
              </a:ext>
            </a:extLst>
          </p:cNvPr>
          <p:cNvSpPr>
            <a:spLocks noGrp="1"/>
          </p:cNvSpPr>
          <p:nvPr>
            <p:ph type="sldNum" sz="quarter" idx="12"/>
          </p:nvPr>
        </p:nvSpPr>
        <p:spPr/>
        <p:txBody>
          <a:bodyPr/>
          <a:lstStyle/>
          <a:p>
            <a:fld id="{185B556D-0798-4C0F-AA89-4C65A3344379}" type="slidenum">
              <a:rPr lang="en-IN" smtClean="0"/>
              <a:pPr/>
              <a:t>‹#›</a:t>
            </a:fld>
            <a:r>
              <a:rPr lang="en-IN" dirty="0"/>
              <a:t> / 12</a:t>
            </a:r>
          </a:p>
        </p:txBody>
      </p:sp>
    </p:spTree>
    <p:extLst>
      <p:ext uri="{BB962C8B-B14F-4D97-AF65-F5344CB8AC3E}">
        <p14:creationId xmlns:p14="http://schemas.microsoft.com/office/powerpoint/2010/main" val="2411876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81ADE2-C0D5-4B11-AA48-D243EE500BB7}"/>
              </a:ext>
            </a:extLst>
          </p:cNvPr>
          <p:cNvSpPr>
            <a:spLocks noGrp="1"/>
          </p:cNvSpPr>
          <p:nvPr>
            <p:ph type="title" orient="vert"/>
          </p:nvPr>
        </p:nvSpPr>
        <p:spPr>
          <a:xfrm>
            <a:off x="8724900" y="365125"/>
            <a:ext cx="2628900" cy="5811838"/>
          </a:xfrm>
          <a:prstGeom prst="rect">
            <a:avLst/>
          </a:prstGeom>
        </p:spPr>
        <p:txBody>
          <a:bodyPr vert="eaVert"/>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544AA8E5-B2B1-46C0-A188-4A11E4014C8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A90737-F9A7-47BF-887B-F4CB30476B1A}"/>
              </a:ext>
            </a:extLst>
          </p:cNvPr>
          <p:cNvSpPr>
            <a:spLocks noGrp="1"/>
          </p:cNvSpPr>
          <p:nvPr>
            <p:ph type="dt" sz="half" idx="10"/>
          </p:nvPr>
        </p:nvSpPr>
        <p:spPr>
          <a:xfrm>
            <a:off x="838200" y="6356350"/>
            <a:ext cx="2743200" cy="365125"/>
          </a:xfrm>
          <a:prstGeom prst="rect">
            <a:avLst/>
          </a:prstGeom>
        </p:spPr>
        <p:txBody>
          <a:bodyPr/>
          <a:lstStyle/>
          <a:p>
            <a:fld id="{F4EDE758-0019-4925-AF45-9F08B4C4E05D}" type="datetime1">
              <a:rPr lang="en-IN" smtClean="0"/>
              <a:t>23-05-2022</a:t>
            </a:fld>
            <a:endParaRPr lang="en-IN"/>
          </a:p>
        </p:txBody>
      </p:sp>
      <p:sp>
        <p:nvSpPr>
          <p:cNvPr id="5" name="Footer Placeholder 4">
            <a:extLst>
              <a:ext uri="{FF2B5EF4-FFF2-40B4-BE49-F238E27FC236}">
                <a16:creationId xmlns:a16="http://schemas.microsoft.com/office/drawing/2014/main" id="{4D9F7BBB-632D-4359-B286-E156E100BFB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138D7DA-D2F5-40DD-9454-CDBE197230A6}"/>
              </a:ext>
            </a:extLst>
          </p:cNvPr>
          <p:cNvSpPr>
            <a:spLocks noGrp="1"/>
          </p:cNvSpPr>
          <p:nvPr>
            <p:ph type="sldNum" sz="quarter" idx="12"/>
          </p:nvPr>
        </p:nvSpPr>
        <p:spPr/>
        <p:txBody>
          <a:bodyPr/>
          <a:lstStyle/>
          <a:p>
            <a:fld id="{185B556D-0798-4C0F-AA89-4C65A3344379}" type="slidenum">
              <a:rPr lang="en-IN" smtClean="0"/>
              <a:pPr/>
              <a:t>‹#›</a:t>
            </a:fld>
            <a:r>
              <a:rPr lang="en-IN" dirty="0"/>
              <a:t> / 12</a:t>
            </a:r>
          </a:p>
        </p:txBody>
      </p:sp>
    </p:spTree>
    <p:extLst>
      <p:ext uri="{BB962C8B-B14F-4D97-AF65-F5344CB8AC3E}">
        <p14:creationId xmlns:p14="http://schemas.microsoft.com/office/powerpoint/2010/main" val="3591862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AF70D3-2DAF-4069-BC80-A0310EA5B210}"/>
              </a:ext>
            </a:extLst>
          </p:cNvPr>
          <p:cNvSpPr>
            <a:spLocks noGrp="1"/>
          </p:cNvSpPr>
          <p:nvPr>
            <p:ph idx="1"/>
          </p:nvPr>
        </p:nvSpPr>
        <p:spPr>
          <a:xfrm>
            <a:off x="838200" y="1825625"/>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32D5EF1-C9E1-453B-B39D-E643C2A247FF}"/>
              </a:ext>
            </a:extLst>
          </p:cNvPr>
          <p:cNvSpPr>
            <a:spLocks noGrp="1"/>
          </p:cNvSpPr>
          <p:nvPr>
            <p:ph type="dt" sz="half" idx="10"/>
          </p:nvPr>
        </p:nvSpPr>
        <p:spPr>
          <a:xfrm>
            <a:off x="838200" y="6356350"/>
            <a:ext cx="2743200" cy="365125"/>
          </a:xfrm>
          <a:prstGeom prst="rect">
            <a:avLst/>
          </a:prstGeom>
        </p:spPr>
        <p:txBody>
          <a:bodyPr/>
          <a:lstStyle/>
          <a:p>
            <a:fld id="{32191F22-7301-4702-9FE1-1EF3C4DE221A}" type="datetime1">
              <a:rPr lang="en-IN" smtClean="0"/>
              <a:t>23-05-2022</a:t>
            </a:fld>
            <a:endParaRPr lang="en-IN"/>
          </a:p>
        </p:txBody>
      </p:sp>
      <p:sp>
        <p:nvSpPr>
          <p:cNvPr id="5" name="Footer Placeholder 4">
            <a:extLst>
              <a:ext uri="{FF2B5EF4-FFF2-40B4-BE49-F238E27FC236}">
                <a16:creationId xmlns:a16="http://schemas.microsoft.com/office/drawing/2014/main" id="{E0D6723F-97AF-4ED0-B164-AF0F8DE4D846}"/>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3C44F717-B35D-4169-8969-E0DA2F5EB032}"/>
              </a:ext>
            </a:extLst>
          </p:cNvPr>
          <p:cNvSpPr>
            <a:spLocks noGrp="1"/>
          </p:cNvSpPr>
          <p:nvPr>
            <p:ph type="sldNum" sz="quarter" idx="12"/>
          </p:nvPr>
        </p:nvSpPr>
        <p:spPr/>
        <p:txBody>
          <a:bodyPr/>
          <a:lstStyle>
            <a:lvl1pPr>
              <a:defRPr sz="2400"/>
            </a:lvl1pPr>
          </a:lstStyle>
          <a:p>
            <a:fld id="{185B556D-0798-4C0F-AA89-4C65A3344379}" type="slidenum">
              <a:rPr lang="en-IN" smtClean="0"/>
              <a:pPr/>
              <a:t>‹#›</a:t>
            </a:fld>
            <a:r>
              <a:rPr lang="en-IN" dirty="0"/>
              <a:t> / 12</a:t>
            </a:r>
          </a:p>
        </p:txBody>
      </p:sp>
    </p:spTree>
    <p:extLst>
      <p:ext uri="{BB962C8B-B14F-4D97-AF65-F5344CB8AC3E}">
        <p14:creationId xmlns:p14="http://schemas.microsoft.com/office/powerpoint/2010/main" val="140548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10D3-367F-40FC-83DA-746D8BCAFBB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82CE61-6149-4E7A-B0A4-F434D6FF4F1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07C46-C00F-4A18-B962-FDD22CFEE839}"/>
              </a:ext>
            </a:extLst>
          </p:cNvPr>
          <p:cNvSpPr>
            <a:spLocks noGrp="1"/>
          </p:cNvSpPr>
          <p:nvPr>
            <p:ph type="dt" sz="half" idx="10"/>
          </p:nvPr>
        </p:nvSpPr>
        <p:spPr>
          <a:xfrm>
            <a:off x="838200" y="6356350"/>
            <a:ext cx="2743200" cy="365125"/>
          </a:xfrm>
          <a:prstGeom prst="rect">
            <a:avLst/>
          </a:prstGeom>
        </p:spPr>
        <p:txBody>
          <a:bodyPr/>
          <a:lstStyle/>
          <a:p>
            <a:fld id="{46797773-7286-4077-B4D8-F24C338777FE}" type="datetime1">
              <a:rPr lang="en-IN" smtClean="0"/>
              <a:t>23-05-2022</a:t>
            </a:fld>
            <a:endParaRPr lang="en-IN"/>
          </a:p>
        </p:txBody>
      </p:sp>
      <p:sp>
        <p:nvSpPr>
          <p:cNvPr id="5" name="Footer Placeholder 4">
            <a:extLst>
              <a:ext uri="{FF2B5EF4-FFF2-40B4-BE49-F238E27FC236}">
                <a16:creationId xmlns:a16="http://schemas.microsoft.com/office/drawing/2014/main" id="{C34FAB98-9DEB-45D2-800F-2CDB53D3303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B7C845CB-71C1-4876-B923-3AEEFE8864CB}"/>
              </a:ext>
            </a:extLst>
          </p:cNvPr>
          <p:cNvSpPr>
            <a:spLocks noGrp="1"/>
          </p:cNvSpPr>
          <p:nvPr>
            <p:ph type="sldNum" sz="quarter" idx="12"/>
          </p:nvPr>
        </p:nvSpPr>
        <p:spPr/>
        <p:txBody>
          <a:bodyPr/>
          <a:lstStyle/>
          <a:p>
            <a:fld id="{185B556D-0798-4C0F-AA89-4C65A3344379}" type="slidenum">
              <a:rPr lang="en-IN" smtClean="0"/>
              <a:pPr/>
              <a:t>‹#›</a:t>
            </a:fld>
            <a:r>
              <a:rPr lang="en-IN" dirty="0"/>
              <a:t> / 12</a:t>
            </a:r>
          </a:p>
        </p:txBody>
      </p:sp>
    </p:spTree>
    <p:extLst>
      <p:ext uri="{BB962C8B-B14F-4D97-AF65-F5344CB8AC3E}">
        <p14:creationId xmlns:p14="http://schemas.microsoft.com/office/powerpoint/2010/main" val="265520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7339-AD01-43CD-9E54-51259952AD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795267-9671-41F9-9036-A2B92EBE1038}"/>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F0D85E-6E28-4D85-A3D6-B9A7B842850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183A78-F52E-40FD-BEC6-F4D6A9EBEFCD}"/>
              </a:ext>
            </a:extLst>
          </p:cNvPr>
          <p:cNvSpPr>
            <a:spLocks noGrp="1"/>
          </p:cNvSpPr>
          <p:nvPr>
            <p:ph type="dt" sz="half" idx="10"/>
          </p:nvPr>
        </p:nvSpPr>
        <p:spPr>
          <a:xfrm>
            <a:off x="838200" y="6356350"/>
            <a:ext cx="2743200" cy="365125"/>
          </a:xfrm>
          <a:prstGeom prst="rect">
            <a:avLst/>
          </a:prstGeom>
        </p:spPr>
        <p:txBody>
          <a:bodyPr/>
          <a:lstStyle/>
          <a:p>
            <a:fld id="{8C943367-B5C9-495F-82BE-F686B27B5716}" type="datetime1">
              <a:rPr lang="en-IN" smtClean="0"/>
              <a:t>23-05-2022</a:t>
            </a:fld>
            <a:endParaRPr lang="en-IN"/>
          </a:p>
        </p:txBody>
      </p:sp>
      <p:sp>
        <p:nvSpPr>
          <p:cNvPr id="6" name="Footer Placeholder 5">
            <a:extLst>
              <a:ext uri="{FF2B5EF4-FFF2-40B4-BE49-F238E27FC236}">
                <a16:creationId xmlns:a16="http://schemas.microsoft.com/office/drawing/2014/main" id="{1857F9C9-2120-41E6-BA6C-9BFAE303624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88349E6-BC6C-4F0F-8235-DE52FCF6BD48}"/>
              </a:ext>
            </a:extLst>
          </p:cNvPr>
          <p:cNvSpPr>
            <a:spLocks noGrp="1"/>
          </p:cNvSpPr>
          <p:nvPr>
            <p:ph type="sldNum" sz="quarter" idx="12"/>
          </p:nvPr>
        </p:nvSpPr>
        <p:spPr/>
        <p:txBody>
          <a:bodyPr/>
          <a:lstStyle/>
          <a:p>
            <a:fld id="{185B556D-0798-4C0F-AA89-4C65A3344379}" type="slidenum">
              <a:rPr lang="en-IN" smtClean="0"/>
              <a:pPr/>
              <a:t>‹#›</a:t>
            </a:fld>
            <a:r>
              <a:rPr lang="en-IN" dirty="0"/>
              <a:t> / 12</a:t>
            </a:r>
          </a:p>
        </p:txBody>
      </p:sp>
    </p:spTree>
    <p:extLst>
      <p:ext uri="{BB962C8B-B14F-4D97-AF65-F5344CB8AC3E}">
        <p14:creationId xmlns:p14="http://schemas.microsoft.com/office/powerpoint/2010/main" val="329276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550F3-A8D2-4BEF-AC4A-3EBF55F62C4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7C049D-5527-4825-8BBF-C5B38D434FD7}"/>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E900D4-768D-4691-9B7C-8BF9A90A4B5E}"/>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589A0B-3752-493A-A5F3-96A764775E8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2905DE-75EA-403B-AFD9-CBEC609BA87C}"/>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FD261A-662F-4DCA-8285-918A5332ED6A}"/>
              </a:ext>
            </a:extLst>
          </p:cNvPr>
          <p:cNvSpPr>
            <a:spLocks noGrp="1"/>
          </p:cNvSpPr>
          <p:nvPr>
            <p:ph type="dt" sz="half" idx="10"/>
          </p:nvPr>
        </p:nvSpPr>
        <p:spPr>
          <a:xfrm>
            <a:off x="838200" y="6356350"/>
            <a:ext cx="2743200" cy="365125"/>
          </a:xfrm>
          <a:prstGeom prst="rect">
            <a:avLst/>
          </a:prstGeom>
        </p:spPr>
        <p:txBody>
          <a:bodyPr/>
          <a:lstStyle/>
          <a:p>
            <a:fld id="{3AE36601-C337-48AE-A518-E629E81A8580}" type="datetime1">
              <a:rPr lang="en-IN" smtClean="0"/>
              <a:t>23-05-2022</a:t>
            </a:fld>
            <a:endParaRPr lang="en-IN"/>
          </a:p>
        </p:txBody>
      </p:sp>
      <p:sp>
        <p:nvSpPr>
          <p:cNvPr id="8" name="Footer Placeholder 7">
            <a:extLst>
              <a:ext uri="{FF2B5EF4-FFF2-40B4-BE49-F238E27FC236}">
                <a16:creationId xmlns:a16="http://schemas.microsoft.com/office/drawing/2014/main" id="{907E3216-021E-49E2-A8B2-8E1568CD338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FC097CA-1C0F-4802-9FA0-C5B0111F9DE1}"/>
              </a:ext>
            </a:extLst>
          </p:cNvPr>
          <p:cNvSpPr>
            <a:spLocks noGrp="1"/>
          </p:cNvSpPr>
          <p:nvPr>
            <p:ph type="sldNum" sz="quarter" idx="12"/>
          </p:nvPr>
        </p:nvSpPr>
        <p:spPr/>
        <p:txBody>
          <a:bodyPr/>
          <a:lstStyle/>
          <a:p>
            <a:fld id="{185B556D-0798-4C0F-AA89-4C65A3344379}" type="slidenum">
              <a:rPr lang="en-IN" smtClean="0"/>
              <a:pPr/>
              <a:t>‹#›</a:t>
            </a:fld>
            <a:r>
              <a:rPr lang="en-IN" dirty="0"/>
              <a:t> / 12</a:t>
            </a:r>
          </a:p>
        </p:txBody>
      </p:sp>
    </p:spTree>
    <p:extLst>
      <p:ext uri="{BB962C8B-B14F-4D97-AF65-F5344CB8AC3E}">
        <p14:creationId xmlns:p14="http://schemas.microsoft.com/office/powerpoint/2010/main" val="343203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E670-D118-4B6B-AD1C-DF5EFE57A2B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6AC22E-DE90-4EB0-8B98-F2E981C645B5}"/>
              </a:ext>
            </a:extLst>
          </p:cNvPr>
          <p:cNvSpPr>
            <a:spLocks noGrp="1"/>
          </p:cNvSpPr>
          <p:nvPr>
            <p:ph type="dt" sz="half" idx="10"/>
          </p:nvPr>
        </p:nvSpPr>
        <p:spPr>
          <a:xfrm>
            <a:off x="838200" y="6356350"/>
            <a:ext cx="2743200" cy="365125"/>
          </a:xfrm>
          <a:prstGeom prst="rect">
            <a:avLst/>
          </a:prstGeom>
        </p:spPr>
        <p:txBody>
          <a:bodyPr/>
          <a:lstStyle/>
          <a:p>
            <a:fld id="{C1015F67-1600-4A11-8E10-963C7C838442}" type="datetime1">
              <a:rPr lang="en-IN" smtClean="0"/>
              <a:t>23-05-2022</a:t>
            </a:fld>
            <a:endParaRPr lang="en-IN"/>
          </a:p>
        </p:txBody>
      </p:sp>
      <p:sp>
        <p:nvSpPr>
          <p:cNvPr id="4" name="Footer Placeholder 3">
            <a:extLst>
              <a:ext uri="{FF2B5EF4-FFF2-40B4-BE49-F238E27FC236}">
                <a16:creationId xmlns:a16="http://schemas.microsoft.com/office/drawing/2014/main" id="{E9B2B702-F39E-4B0B-A016-5630FBD0AA0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564994D3-4C2C-4B2D-8211-C651BDBDC0A9}"/>
              </a:ext>
            </a:extLst>
          </p:cNvPr>
          <p:cNvSpPr>
            <a:spLocks noGrp="1"/>
          </p:cNvSpPr>
          <p:nvPr>
            <p:ph type="sldNum" sz="quarter" idx="12"/>
          </p:nvPr>
        </p:nvSpPr>
        <p:spPr/>
        <p:txBody>
          <a:bodyPr/>
          <a:lstStyle/>
          <a:p>
            <a:fld id="{185B556D-0798-4C0F-AA89-4C65A3344379}" type="slidenum">
              <a:rPr lang="en-IN" smtClean="0"/>
              <a:pPr/>
              <a:t>‹#›</a:t>
            </a:fld>
            <a:r>
              <a:rPr lang="en-IN" dirty="0"/>
              <a:t> / 12</a:t>
            </a:r>
          </a:p>
        </p:txBody>
      </p:sp>
    </p:spTree>
    <p:extLst>
      <p:ext uri="{BB962C8B-B14F-4D97-AF65-F5344CB8AC3E}">
        <p14:creationId xmlns:p14="http://schemas.microsoft.com/office/powerpoint/2010/main" val="25491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135B20-E874-449D-9777-B6764E80EA2E}"/>
              </a:ext>
            </a:extLst>
          </p:cNvPr>
          <p:cNvSpPr>
            <a:spLocks noGrp="1"/>
          </p:cNvSpPr>
          <p:nvPr>
            <p:ph type="dt" sz="half" idx="10"/>
          </p:nvPr>
        </p:nvSpPr>
        <p:spPr>
          <a:xfrm>
            <a:off x="838200" y="6356350"/>
            <a:ext cx="2743200" cy="365125"/>
          </a:xfrm>
          <a:prstGeom prst="rect">
            <a:avLst/>
          </a:prstGeom>
        </p:spPr>
        <p:txBody>
          <a:bodyPr/>
          <a:lstStyle/>
          <a:p>
            <a:fld id="{0E264D3F-F636-4C77-82B4-1F2783A3FDF6}" type="datetime1">
              <a:rPr lang="en-IN" smtClean="0"/>
              <a:t>23-05-2022</a:t>
            </a:fld>
            <a:endParaRPr lang="en-IN"/>
          </a:p>
        </p:txBody>
      </p:sp>
      <p:sp>
        <p:nvSpPr>
          <p:cNvPr id="3" name="Footer Placeholder 2">
            <a:extLst>
              <a:ext uri="{FF2B5EF4-FFF2-40B4-BE49-F238E27FC236}">
                <a16:creationId xmlns:a16="http://schemas.microsoft.com/office/drawing/2014/main" id="{CC722F13-4E53-4863-8D93-63B07A32147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59C7B392-7DBA-4343-84DB-6278D4324D82}"/>
              </a:ext>
            </a:extLst>
          </p:cNvPr>
          <p:cNvSpPr>
            <a:spLocks noGrp="1"/>
          </p:cNvSpPr>
          <p:nvPr>
            <p:ph type="sldNum" sz="quarter" idx="12"/>
          </p:nvPr>
        </p:nvSpPr>
        <p:spPr/>
        <p:txBody>
          <a:bodyPr/>
          <a:lstStyle/>
          <a:p>
            <a:fld id="{185B556D-0798-4C0F-AA89-4C65A3344379}" type="slidenum">
              <a:rPr lang="en-IN" smtClean="0"/>
              <a:pPr/>
              <a:t>‹#›</a:t>
            </a:fld>
            <a:r>
              <a:rPr lang="en-IN" dirty="0"/>
              <a:t> / 12</a:t>
            </a:r>
          </a:p>
        </p:txBody>
      </p:sp>
    </p:spTree>
    <p:extLst>
      <p:ext uri="{BB962C8B-B14F-4D97-AF65-F5344CB8AC3E}">
        <p14:creationId xmlns:p14="http://schemas.microsoft.com/office/powerpoint/2010/main" val="172699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2C2B-9976-4FB2-9B71-F966E2279AA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2A08ED-F18A-4CF3-946B-A5D31169ED3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2F604E-A450-48D3-A64B-E1C8E60F3C7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DB5BC9-40EF-46E5-B3B0-BD8EC085642C}"/>
              </a:ext>
            </a:extLst>
          </p:cNvPr>
          <p:cNvSpPr>
            <a:spLocks noGrp="1"/>
          </p:cNvSpPr>
          <p:nvPr>
            <p:ph type="dt" sz="half" idx="10"/>
          </p:nvPr>
        </p:nvSpPr>
        <p:spPr>
          <a:xfrm>
            <a:off x="838200" y="6356350"/>
            <a:ext cx="2743200" cy="365125"/>
          </a:xfrm>
          <a:prstGeom prst="rect">
            <a:avLst/>
          </a:prstGeom>
        </p:spPr>
        <p:txBody>
          <a:bodyPr/>
          <a:lstStyle/>
          <a:p>
            <a:fld id="{67E1D269-0C29-4ACD-9BA1-53816AB8C8BF}" type="datetime1">
              <a:rPr lang="en-IN" smtClean="0"/>
              <a:t>23-05-2022</a:t>
            </a:fld>
            <a:endParaRPr lang="en-IN"/>
          </a:p>
        </p:txBody>
      </p:sp>
      <p:sp>
        <p:nvSpPr>
          <p:cNvPr id="6" name="Footer Placeholder 5">
            <a:extLst>
              <a:ext uri="{FF2B5EF4-FFF2-40B4-BE49-F238E27FC236}">
                <a16:creationId xmlns:a16="http://schemas.microsoft.com/office/drawing/2014/main" id="{2A3AE369-A73F-43EE-A24B-EC63C5C3D21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F31F9B7-8DC9-4DA7-8743-72B47CDAEDC3}"/>
              </a:ext>
            </a:extLst>
          </p:cNvPr>
          <p:cNvSpPr>
            <a:spLocks noGrp="1"/>
          </p:cNvSpPr>
          <p:nvPr>
            <p:ph type="sldNum" sz="quarter" idx="12"/>
          </p:nvPr>
        </p:nvSpPr>
        <p:spPr/>
        <p:txBody>
          <a:bodyPr/>
          <a:lstStyle/>
          <a:p>
            <a:fld id="{185B556D-0798-4C0F-AA89-4C65A3344379}" type="slidenum">
              <a:rPr lang="en-IN" smtClean="0"/>
              <a:pPr/>
              <a:t>‹#›</a:t>
            </a:fld>
            <a:r>
              <a:rPr lang="en-IN" dirty="0"/>
              <a:t> / 12</a:t>
            </a:r>
          </a:p>
        </p:txBody>
      </p:sp>
    </p:spTree>
    <p:extLst>
      <p:ext uri="{BB962C8B-B14F-4D97-AF65-F5344CB8AC3E}">
        <p14:creationId xmlns:p14="http://schemas.microsoft.com/office/powerpoint/2010/main" val="170264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ECFD8-1269-4560-B12E-D68DBCFE016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E1498A-9411-4A61-A32A-EB4415B4545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17EB07-E35F-4D78-A51C-45173126F31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C5E90-DFC4-4D30-86FC-FC185ED878B5}"/>
              </a:ext>
            </a:extLst>
          </p:cNvPr>
          <p:cNvSpPr>
            <a:spLocks noGrp="1"/>
          </p:cNvSpPr>
          <p:nvPr>
            <p:ph type="dt" sz="half" idx="10"/>
          </p:nvPr>
        </p:nvSpPr>
        <p:spPr>
          <a:xfrm>
            <a:off x="838200" y="6356350"/>
            <a:ext cx="2743200" cy="365125"/>
          </a:xfrm>
          <a:prstGeom prst="rect">
            <a:avLst/>
          </a:prstGeom>
        </p:spPr>
        <p:txBody>
          <a:bodyPr/>
          <a:lstStyle/>
          <a:p>
            <a:fld id="{7549F960-96FF-44F6-BF1C-5D6C29189742}" type="datetime1">
              <a:rPr lang="en-IN" smtClean="0"/>
              <a:t>23-05-2022</a:t>
            </a:fld>
            <a:endParaRPr lang="en-IN"/>
          </a:p>
        </p:txBody>
      </p:sp>
      <p:sp>
        <p:nvSpPr>
          <p:cNvPr id="6" name="Footer Placeholder 5">
            <a:extLst>
              <a:ext uri="{FF2B5EF4-FFF2-40B4-BE49-F238E27FC236}">
                <a16:creationId xmlns:a16="http://schemas.microsoft.com/office/drawing/2014/main" id="{28CB9E5D-9305-4C4A-B21F-B458F450F18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9E93CC7-3133-4FB1-9203-82DCF505F32E}"/>
              </a:ext>
            </a:extLst>
          </p:cNvPr>
          <p:cNvSpPr>
            <a:spLocks noGrp="1"/>
          </p:cNvSpPr>
          <p:nvPr>
            <p:ph type="sldNum" sz="quarter" idx="12"/>
          </p:nvPr>
        </p:nvSpPr>
        <p:spPr/>
        <p:txBody>
          <a:bodyPr/>
          <a:lstStyle/>
          <a:p>
            <a:fld id="{185B556D-0798-4C0F-AA89-4C65A3344379}" type="slidenum">
              <a:rPr lang="en-IN" smtClean="0"/>
              <a:pPr/>
              <a:t>‹#›</a:t>
            </a:fld>
            <a:r>
              <a:rPr lang="en-IN" dirty="0"/>
              <a:t> / 12</a:t>
            </a:r>
          </a:p>
        </p:txBody>
      </p:sp>
    </p:spTree>
    <p:extLst>
      <p:ext uri="{BB962C8B-B14F-4D97-AF65-F5344CB8AC3E}">
        <p14:creationId xmlns:p14="http://schemas.microsoft.com/office/powerpoint/2010/main" val="340959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BF32A12-FFCA-4415-A753-C0A594AB5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185B556D-0798-4C0F-AA89-4C65A3344379}" type="slidenum">
              <a:rPr lang="en-IN" smtClean="0"/>
              <a:pPr/>
              <a:t>‹#›</a:t>
            </a:fld>
            <a:r>
              <a:rPr lang="en-IN" dirty="0"/>
              <a:t> / 12</a:t>
            </a:r>
          </a:p>
        </p:txBody>
      </p:sp>
    </p:spTree>
    <p:extLst>
      <p:ext uri="{BB962C8B-B14F-4D97-AF65-F5344CB8AC3E}">
        <p14:creationId xmlns:p14="http://schemas.microsoft.com/office/powerpoint/2010/main" val="2565223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4E6F25-CC03-443A-9BDD-1C2885191B81}"/>
              </a:ext>
            </a:extLst>
          </p:cNvPr>
          <p:cNvSpPr>
            <a:spLocks noGrp="1"/>
          </p:cNvSpPr>
          <p:nvPr>
            <p:ph type="title" idx="4294967295"/>
          </p:nvPr>
        </p:nvSpPr>
        <p:spPr>
          <a:xfrm>
            <a:off x="838200" y="365125"/>
            <a:ext cx="10515600" cy="1325563"/>
          </a:xfrm>
          <a:prstGeom prst="rect">
            <a:avLst/>
          </a:prstGeom>
        </p:spPr>
        <p:txBody>
          <a:bodyPr/>
          <a:lstStyle/>
          <a:p>
            <a:pPr algn="ctr"/>
            <a:r>
              <a:rPr lang="en-US" sz="3600" b="0" cap="none" spc="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 </a:t>
            </a:r>
            <a:br>
              <a:rPr lang="en-US" sz="4400" b="0" cap="none" spc="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br>
            <a:endParaRPr lang="en-IN" dirty="0"/>
          </a:p>
        </p:txBody>
      </p:sp>
      <p:sp>
        <p:nvSpPr>
          <p:cNvPr id="5" name="Content Placeholder 4">
            <a:extLst>
              <a:ext uri="{FF2B5EF4-FFF2-40B4-BE49-F238E27FC236}">
                <a16:creationId xmlns:a16="http://schemas.microsoft.com/office/drawing/2014/main" id="{A76FED1A-1D98-49E8-9DFF-1C69D53C4E9A}"/>
              </a:ext>
            </a:extLst>
          </p:cNvPr>
          <p:cNvSpPr>
            <a:spLocks noGrp="1"/>
          </p:cNvSpPr>
          <p:nvPr>
            <p:ph idx="1"/>
          </p:nvPr>
        </p:nvSpPr>
        <p:spPr>
          <a:xfrm>
            <a:off x="838200" y="1444039"/>
            <a:ext cx="10515600" cy="5283332"/>
          </a:xfrm>
        </p:spPr>
        <p:txBody>
          <a:bodyPr>
            <a:normAutofit fontScale="92500" lnSpcReduction="10000"/>
          </a:bodyPr>
          <a:lstStyle/>
          <a:p>
            <a:pPr marL="0" indent="0" algn="ctr">
              <a:buNone/>
            </a:pPr>
            <a:r>
              <a:rPr lang="en-IN"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DEPARTMENT OF COMPUTER SCIENCE AND ENGINEERING</a:t>
            </a:r>
          </a:p>
          <a:p>
            <a:pPr marL="0" indent="0" algn="ctr">
              <a:buNone/>
            </a:pPr>
            <a:r>
              <a:rPr lang="en-IN"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CS8811 PROJECT WORK</a:t>
            </a:r>
          </a:p>
          <a:p>
            <a:pPr marL="0" indent="0" algn="ctr">
              <a:buNone/>
            </a:pPr>
            <a:r>
              <a:rPr lang="en-IN"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REVIEW NO:1</a:t>
            </a:r>
          </a:p>
          <a:p>
            <a:pPr marL="0" indent="0" algn="ctr">
              <a:buNone/>
            </a:pPr>
            <a:r>
              <a:rPr lang="en-US" sz="4200" dirty="0">
                <a:latin typeface="Times New Roman" panose="02020603050405020304" pitchFamily="18" charset="0"/>
                <a:cs typeface="Times New Roman" panose="02020603050405020304" pitchFamily="18" charset="0"/>
              </a:rPr>
              <a:t>Implementing Core Functionalities of PDS using Hyperledger Fabric</a:t>
            </a:r>
          </a:p>
          <a:p>
            <a:pPr marL="0" indent="0" algn="ctr">
              <a:buNone/>
            </a:pPr>
            <a:endParaRPr lang="en-IN" sz="4200" dirty="0">
              <a:latin typeface="Times New Roman" panose="02020603050405020304" pitchFamily="18" charset="0"/>
              <a:cs typeface="Times New Roman" panose="02020603050405020304" pitchFamily="18" charset="0"/>
            </a:endParaRPr>
          </a:p>
          <a:p>
            <a:pPr marL="0" indent="0">
              <a:buNone/>
            </a:pPr>
            <a:r>
              <a:rPr lang="en-IN"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Guide Name: </a:t>
            </a:r>
            <a:r>
              <a:rPr lang="en-IN" dirty="0" err="1">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Dr.</a:t>
            </a:r>
            <a:r>
              <a:rPr lang="en-IN"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G. Senthil Kumar M.E., Ph.D.,</a:t>
            </a:r>
          </a:p>
          <a:p>
            <a:pPr marL="0" indent="0">
              <a:buNone/>
            </a:pPr>
            <a:r>
              <a:rPr lang="en-IN" dirty="0">
                <a:solidFill>
                  <a:srgbClr val="FF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a:solidFill>
                  <a:srgbClr val="0070C0"/>
                </a:solidFill>
                <a:latin typeface="Times New Roman" panose="02020603050405020304" pitchFamily="18" charset="0"/>
                <a:cs typeface="Times New Roman" panose="02020603050405020304" pitchFamily="18" charset="0"/>
              </a:rPr>
              <a:t>Team Members with Reg. No.</a:t>
            </a:r>
            <a:endParaRPr lang="en-US" dirty="0">
              <a:latin typeface="Times New Roman" panose="02020603050405020304" pitchFamily="18" charset="0"/>
              <a:cs typeface="Times New Roman" panose="02020603050405020304" pitchFamily="18" charset="0"/>
            </a:endParaRPr>
          </a:p>
          <a:p>
            <a:pPr marL="0" indent="0">
              <a:buNone/>
            </a:pPr>
            <a:r>
              <a:rPr lang="en-IN" b="1" dirty="0">
                <a:solidFill>
                  <a:srgbClr val="0070C0"/>
                </a:solidFill>
                <a:latin typeface="Times New Roman" panose="02020603050405020304" pitchFamily="18" charset="0"/>
                <a:cs typeface="Times New Roman" panose="02020603050405020304" pitchFamily="18" charset="0"/>
              </a:rPr>
              <a:t>BATCH NO:  E18                                      Gokul E (211418104066)</a:t>
            </a:r>
          </a:p>
          <a:p>
            <a:pPr marL="0" indent="0">
              <a:buNone/>
            </a:pPr>
            <a:r>
              <a:rPr lang="en-IN" b="1" dirty="0">
                <a:solidFill>
                  <a:srgbClr val="0070C0"/>
                </a:solidFill>
                <a:latin typeface="Times New Roman" panose="02020603050405020304" pitchFamily="18" charset="0"/>
                <a:cs typeface="Times New Roman" panose="02020603050405020304" pitchFamily="18" charset="0"/>
              </a:rPr>
              <a:t>                                                                     Hemanth S (211418104085)</a:t>
            </a:r>
          </a:p>
          <a:p>
            <a:pPr marL="0" indent="0">
              <a:buNone/>
            </a:pPr>
            <a:r>
              <a:rPr lang="en-IN" b="1" dirty="0">
                <a:solidFill>
                  <a:srgbClr val="0070C0"/>
                </a:solidFill>
                <a:latin typeface="Times New Roman" panose="02020603050405020304" pitchFamily="18" charset="0"/>
                <a:cs typeface="Times New Roman" panose="02020603050405020304" pitchFamily="18" charset="0"/>
              </a:rPr>
              <a:t>                                                                     Hari N (211418104074)</a:t>
            </a:r>
          </a:p>
          <a:p>
            <a:pPr marL="0" indent="0">
              <a:buNone/>
            </a:pPr>
            <a:endPar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726F1C9D-027B-413E-B109-FD9E102AD45E}"/>
              </a:ext>
            </a:extLst>
          </p:cNvPr>
          <p:cNvPicPr>
            <a:picLocks noChangeAspect="1"/>
          </p:cNvPicPr>
          <p:nvPr/>
        </p:nvPicPr>
        <p:blipFill>
          <a:blip r:embed="rId2"/>
          <a:stretch>
            <a:fillRect/>
          </a:stretch>
        </p:blipFill>
        <p:spPr>
          <a:xfrm>
            <a:off x="669947" y="365125"/>
            <a:ext cx="1285550" cy="1078914"/>
          </a:xfrm>
          <a:prstGeom prst="rect">
            <a:avLst/>
          </a:prstGeom>
        </p:spPr>
      </p:pic>
      <p:pic>
        <p:nvPicPr>
          <p:cNvPr id="7" name="Picture 8" descr="Anna University - Wikipedia">
            <a:extLst>
              <a:ext uri="{FF2B5EF4-FFF2-40B4-BE49-F238E27FC236}">
                <a16:creationId xmlns:a16="http://schemas.microsoft.com/office/drawing/2014/main" id="{265EE857-5634-4972-8EF1-5E9693050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2237" y="230188"/>
            <a:ext cx="1071563" cy="1066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C9F48A1-72F4-4BE6-9EF8-C08CA7B8AC67}"/>
              </a:ext>
            </a:extLst>
          </p:cNvPr>
          <p:cNvSpPr/>
          <p:nvPr/>
        </p:nvSpPr>
        <p:spPr>
          <a:xfrm>
            <a:off x="0" y="0"/>
            <a:ext cx="12192000" cy="6858000"/>
          </a:xfrm>
          <a:prstGeom prst="rect">
            <a:avLst/>
          </a:prstGeom>
          <a:noFill/>
          <a:ln w="1270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lide Number Placeholder 7">
            <a:extLst>
              <a:ext uri="{FF2B5EF4-FFF2-40B4-BE49-F238E27FC236}">
                <a16:creationId xmlns:a16="http://schemas.microsoft.com/office/drawing/2014/main" id="{41E9FA40-C880-46BB-A4D8-719B1C00C04A}"/>
              </a:ext>
            </a:extLst>
          </p:cNvPr>
          <p:cNvSpPr>
            <a:spLocks noGrp="1"/>
          </p:cNvSpPr>
          <p:nvPr>
            <p:ph type="sldNum" sz="quarter" idx="12"/>
          </p:nvPr>
        </p:nvSpPr>
        <p:spPr/>
        <p:txBody>
          <a:bodyPr/>
          <a:lstStyle/>
          <a:p>
            <a:fld id="{185B556D-0798-4C0F-AA89-4C65A3344379}" type="slidenum">
              <a:rPr lang="en-IN" smtClean="0"/>
              <a:pPr/>
              <a:t>1</a:t>
            </a:fld>
            <a:r>
              <a:rPr lang="en-IN" dirty="0"/>
              <a:t> / 25</a:t>
            </a:r>
          </a:p>
        </p:txBody>
      </p:sp>
    </p:spTree>
    <p:extLst>
      <p:ext uri="{BB962C8B-B14F-4D97-AF65-F5344CB8AC3E}">
        <p14:creationId xmlns:p14="http://schemas.microsoft.com/office/powerpoint/2010/main" val="2047490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395E-1325-4263-BA12-3356D4C5A09A}"/>
              </a:ext>
            </a:extLst>
          </p:cNvPr>
          <p:cNvSpPr>
            <a:spLocks noGrp="1"/>
          </p:cNvSpPr>
          <p:nvPr>
            <p:ph type="title" idx="4294967295"/>
          </p:nvPr>
        </p:nvSpPr>
        <p:spPr>
          <a:xfrm>
            <a:off x="838200" y="365125"/>
            <a:ext cx="10515600" cy="1325563"/>
          </a:xfrm>
          <a:prstGeom prst="rect">
            <a:avLst/>
          </a:prstGeom>
        </p:spPr>
        <p:txBody>
          <a:bodyPr/>
          <a:lstStyle/>
          <a:p>
            <a:r>
              <a:rPr lang="en-IN" dirty="0">
                <a:latin typeface="Times New Roman" panose="02020603050405020304" pitchFamily="18" charset="0"/>
                <a:cs typeface="Times New Roman" panose="02020603050405020304" pitchFamily="18" charset="0"/>
              </a:rPr>
              <a:t>System Design (Sequence Diagram)</a:t>
            </a:r>
          </a:p>
        </p:txBody>
      </p:sp>
      <p:pic>
        <p:nvPicPr>
          <p:cNvPr id="8" name="Content Placeholder 7" descr="Diagram&#10;&#10;Description automatically generated">
            <a:extLst>
              <a:ext uri="{FF2B5EF4-FFF2-40B4-BE49-F238E27FC236}">
                <a16:creationId xmlns:a16="http://schemas.microsoft.com/office/drawing/2014/main" id="{85016FA5-D731-44C0-91FE-2B9EEBF806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7470" y="1567316"/>
            <a:ext cx="5009706" cy="4652509"/>
          </a:xfrm>
        </p:spPr>
      </p:pic>
      <p:sp>
        <p:nvSpPr>
          <p:cNvPr id="4" name="Rectangle 3">
            <a:extLst>
              <a:ext uri="{FF2B5EF4-FFF2-40B4-BE49-F238E27FC236}">
                <a16:creationId xmlns:a16="http://schemas.microsoft.com/office/drawing/2014/main" id="{664DCA6A-C61F-4AE0-9E64-8116EF83B3D1}"/>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E3B19A5A-87F9-4070-8E6E-F3A1CFBC9656}"/>
              </a:ext>
            </a:extLst>
          </p:cNvPr>
          <p:cNvSpPr>
            <a:spLocks noGrp="1"/>
          </p:cNvSpPr>
          <p:nvPr>
            <p:ph type="sldNum" sz="quarter" idx="12"/>
          </p:nvPr>
        </p:nvSpPr>
        <p:spPr/>
        <p:txBody>
          <a:bodyPr/>
          <a:lstStyle/>
          <a:p>
            <a:fld id="{185B556D-0798-4C0F-AA89-4C65A3344379}" type="slidenum">
              <a:rPr lang="en-IN" smtClean="0"/>
              <a:pPr/>
              <a:t>10</a:t>
            </a:fld>
            <a:r>
              <a:rPr lang="en-IN" dirty="0"/>
              <a:t> / 25</a:t>
            </a:r>
          </a:p>
        </p:txBody>
      </p:sp>
      <p:sp>
        <p:nvSpPr>
          <p:cNvPr id="7" name="TextBox 6">
            <a:extLst>
              <a:ext uri="{FF2B5EF4-FFF2-40B4-BE49-F238E27FC236}">
                <a16:creationId xmlns:a16="http://schemas.microsoft.com/office/drawing/2014/main" id="{03936782-FF27-4030-80A3-4A32C92BFD88}"/>
              </a:ext>
            </a:extLst>
          </p:cNvPr>
          <p:cNvSpPr txBox="1"/>
          <p:nvPr/>
        </p:nvSpPr>
        <p:spPr>
          <a:xfrm>
            <a:off x="3837214" y="6271260"/>
            <a:ext cx="6144986" cy="492443"/>
          </a:xfrm>
          <a:prstGeom prst="rect">
            <a:avLst/>
          </a:prstGeom>
          <a:noFill/>
        </p:spPr>
        <p:txBody>
          <a:bodyPr wrap="square">
            <a:spAutoFit/>
          </a:bodyPr>
          <a:lstStyle/>
          <a:p>
            <a:r>
              <a:rPr lang="en-IN" sz="2600" b="1" dirty="0">
                <a:latin typeface="Times New Roman" panose="02020603050405020304" pitchFamily="18" charset="0"/>
                <a:cs typeface="Times New Roman" panose="02020603050405020304" pitchFamily="18" charset="0"/>
              </a:rPr>
              <a:t>Figure 4. Sequence Diagram</a:t>
            </a:r>
          </a:p>
        </p:txBody>
      </p:sp>
    </p:spTree>
    <p:extLst>
      <p:ext uri="{BB962C8B-B14F-4D97-AF65-F5344CB8AC3E}">
        <p14:creationId xmlns:p14="http://schemas.microsoft.com/office/powerpoint/2010/main" val="3726457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395E-1325-4263-BA12-3356D4C5A09A}"/>
              </a:ext>
            </a:extLst>
          </p:cNvPr>
          <p:cNvSpPr>
            <a:spLocks noGrp="1"/>
          </p:cNvSpPr>
          <p:nvPr>
            <p:ph type="title" idx="4294967295"/>
          </p:nvPr>
        </p:nvSpPr>
        <p:spPr>
          <a:xfrm>
            <a:off x="838200" y="365125"/>
            <a:ext cx="10515600" cy="1325563"/>
          </a:xfrm>
          <a:prstGeom prst="rect">
            <a:avLst/>
          </a:prstGeom>
        </p:spPr>
        <p:txBody>
          <a:bodyPr/>
          <a:lstStyle/>
          <a:p>
            <a:r>
              <a:rPr lang="en-IN" dirty="0">
                <a:latin typeface="Times New Roman" panose="02020603050405020304" pitchFamily="18" charset="0"/>
                <a:cs typeface="Times New Roman" panose="02020603050405020304" pitchFamily="18" charset="0"/>
              </a:rPr>
              <a:t>Module Description</a:t>
            </a:r>
          </a:p>
        </p:txBody>
      </p:sp>
      <p:pic>
        <p:nvPicPr>
          <p:cNvPr id="7" name="Content Placeholder 6" descr="Diagram&#10;&#10;Description automatically generated">
            <a:extLst>
              <a:ext uri="{FF2B5EF4-FFF2-40B4-BE49-F238E27FC236}">
                <a16:creationId xmlns:a16="http://schemas.microsoft.com/office/drawing/2014/main" id="{87B5F86C-072E-49D8-A9FC-90DDA031F6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08931"/>
            <a:ext cx="10515600" cy="3341183"/>
          </a:xfrm>
        </p:spPr>
      </p:pic>
      <p:sp>
        <p:nvSpPr>
          <p:cNvPr id="4" name="Rectangle 3">
            <a:extLst>
              <a:ext uri="{FF2B5EF4-FFF2-40B4-BE49-F238E27FC236}">
                <a16:creationId xmlns:a16="http://schemas.microsoft.com/office/drawing/2014/main" id="{664DCA6A-C61F-4AE0-9E64-8116EF83B3D1}"/>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E3B19A5A-87F9-4070-8E6E-F3A1CFBC9656}"/>
              </a:ext>
            </a:extLst>
          </p:cNvPr>
          <p:cNvSpPr>
            <a:spLocks noGrp="1"/>
          </p:cNvSpPr>
          <p:nvPr>
            <p:ph type="sldNum" sz="quarter" idx="12"/>
          </p:nvPr>
        </p:nvSpPr>
        <p:spPr/>
        <p:txBody>
          <a:bodyPr/>
          <a:lstStyle/>
          <a:p>
            <a:fld id="{185B556D-0798-4C0F-AA89-4C65A3344379}" type="slidenum">
              <a:rPr lang="en-IN" smtClean="0"/>
              <a:pPr/>
              <a:t>11</a:t>
            </a:fld>
            <a:r>
              <a:rPr lang="en-IN" dirty="0"/>
              <a:t> / 25</a:t>
            </a:r>
          </a:p>
        </p:txBody>
      </p:sp>
      <p:sp>
        <p:nvSpPr>
          <p:cNvPr id="8" name="TextBox 7">
            <a:extLst>
              <a:ext uri="{FF2B5EF4-FFF2-40B4-BE49-F238E27FC236}">
                <a16:creationId xmlns:a16="http://schemas.microsoft.com/office/drawing/2014/main" id="{3FCE13E6-CA92-43CB-B254-5D58297AFEA3}"/>
              </a:ext>
            </a:extLst>
          </p:cNvPr>
          <p:cNvSpPr txBox="1"/>
          <p:nvPr/>
        </p:nvSpPr>
        <p:spPr>
          <a:xfrm>
            <a:off x="3341914" y="6128657"/>
            <a:ext cx="5131918" cy="492443"/>
          </a:xfrm>
          <a:prstGeom prst="rect">
            <a:avLst/>
          </a:prstGeom>
          <a:noFill/>
        </p:spPr>
        <p:txBody>
          <a:bodyPr wrap="none" rtlCol="0">
            <a:spAutoFit/>
          </a:bodyPr>
          <a:lstStyle/>
          <a:p>
            <a:r>
              <a:rPr lang="en-IN" sz="2600" b="1" dirty="0">
                <a:latin typeface="Times New Roman" panose="02020603050405020304" pitchFamily="18" charset="0"/>
                <a:cs typeface="Times New Roman" panose="02020603050405020304" pitchFamily="18" charset="0"/>
              </a:rPr>
              <a:t>Figure 5. Overall Module Diagram</a:t>
            </a:r>
          </a:p>
        </p:txBody>
      </p:sp>
    </p:spTree>
    <p:extLst>
      <p:ext uri="{BB962C8B-B14F-4D97-AF65-F5344CB8AC3E}">
        <p14:creationId xmlns:p14="http://schemas.microsoft.com/office/powerpoint/2010/main" val="389013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395E-1325-4263-BA12-3356D4C5A09A}"/>
              </a:ext>
            </a:extLst>
          </p:cNvPr>
          <p:cNvSpPr>
            <a:spLocks noGrp="1"/>
          </p:cNvSpPr>
          <p:nvPr>
            <p:ph type="title" idx="4294967295"/>
          </p:nvPr>
        </p:nvSpPr>
        <p:spPr>
          <a:xfrm>
            <a:off x="838200" y="365125"/>
            <a:ext cx="10515600" cy="1325563"/>
          </a:xfrm>
          <a:prstGeom prst="rect">
            <a:avLst/>
          </a:prstGeom>
        </p:spPr>
        <p:txBody>
          <a:bodyPr/>
          <a:lstStyle/>
          <a:p>
            <a:r>
              <a:rPr lang="en-IN" dirty="0">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49C20EB9-DAC8-4335-A696-A9B50AA82455}"/>
              </a:ext>
            </a:extLst>
          </p:cNvPr>
          <p:cNvSpPr>
            <a:spLocks noGrp="1"/>
          </p:cNvSpPr>
          <p:nvPr>
            <p:ph idx="1"/>
          </p:nvPr>
        </p:nvSpPr>
        <p:spPr/>
        <p:txBody>
          <a:bodyPr>
            <a:normAutofit/>
          </a:bodyPr>
          <a:lstStyle/>
          <a:p>
            <a:pPr marL="457200" algn="just">
              <a:lnSpc>
                <a:spcPct val="150000"/>
              </a:lnSpc>
            </a:pPr>
            <a:r>
              <a:rPr lang="en-US" sz="2600" dirty="0">
                <a:effectLst/>
                <a:latin typeface="Times New Roman" panose="02020603050405020304" pitchFamily="18" charset="0"/>
                <a:ea typeface="Times New Roman" panose="02020603050405020304" pitchFamily="18" charset="0"/>
              </a:rPr>
              <a:t>Three Important Modules are discussed below with the explanation of sub modules confined within those main modules.</a:t>
            </a:r>
            <a:endParaRPr lang="en-IN" sz="2600" dirty="0">
              <a:effectLst/>
              <a:latin typeface="Times New Roman" panose="02020603050405020304" pitchFamily="18" charset="0"/>
              <a:ea typeface="Times New Roman" panose="02020603050405020304" pitchFamily="18" charset="0"/>
            </a:endParaRPr>
          </a:p>
          <a:p>
            <a:pPr indent="0" algn="just">
              <a:lnSpc>
                <a:spcPct val="150000"/>
              </a:lnSpc>
              <a:buNone/>
            </a:pPr>
            <a:r>
              <a:rPr lang="en-US" sz="2600" dirty="0">
                <a:effectLst/>
                <a:latin typeface="Times New Roman" panose="02020603050405020304" pitchFamily="18" charset="0"/>
                <a:ea typeface="Times New Roman" panose="02020603050405020304" pitchFamily="18" charset="0"/>
              </a:rPr>
              <a:t> </a:t>
            </a:r>
            <a:endParaRPr lang="en-IN" sz="2600" dirty="0">
              <a:effectLst/>
              <a:latin typeface="Times New Roman" panose="02020603050405020304" pitchFamily="18" charset="0"/>
              <a:ea typeface="Times New Roman" panose="02020603050405020304" pitchFamily="18" charset="0"/>
            </a:endParaRPr>
          </a:p>
          <a:p>
            <a:pPr marL="571500" indent="-342900" algn="just">
              <a:lnSpc>
                <a:spcPct val="150000"/>
              </a:lnSpc>
              <a:buFont typeface="+mj-lt"/>
              <a:buAutoNum type="arabicPeriod"/>
            </a:pPr>
            <a:r>
              <a:rPr lang="en-US" sz="2600" b="1" dirty="0">
                <a:effectLst/>
                <a:latin typeface="Times New Roman" panose="02020603050405020304" pitchFamily="18" charset="0"/>
                <a:ea typeface="Times New Roman" panose="02020603050405020304" pitchFamily="18" charset="0"/>
              </a:rPr>
              <a:t>ESP8266 BASED IOT DEVICE</a:t>
            </a:r>
            <a:endParaRPr lang="en-IN" sz="2600" dirty="0">
              <a:effectLst/>
              <a:latin typeface="Times New Roman" panose="02020603050405020304" pitchFamily="18" charset="0"/>
              <a:ea typeface="Times New Roman" panose="02020603050405020304" pitchFamily="18" charset="0"/>
            </a:endParaRPr>
          </a:p>
          <a:p>
            <a:pPr marL="571500" indent="-342900" algn="just">
              <a:lnSpc>
                <a:spcPct val="150000"/>
              </a:lnSpc>
              <a:buFont typeface="+mj-lt"/>
              <a:buAutoNum type="arabicPeriod"/>
            </a:pPr>
            <a:r>
              <a:rPr lang="en-US" sz="2600" b="1" dirty="0">
                <a:effectLst/>
                <a:latin typeface="Times New Roman" panose="02020603050405020304" pitchFamily="18" charset="0"/>
                <a:ea typeface="Times New Roman" panose="02020603050405020304" pitchFamily="18" charset="0"/>
              </a:rPr>
              <a:t>APPLICATION GATEWAY</a:t>
            </a:r>
            <a:endParaRPr lang="en-IN" sz="2600" dirty="0">
              <a:effectLst/>
              <a:latin typeface="Times New Roman" panose="02020603050405020304" pitchFamily="18" charset="0"/>
              <a:ea typeface="Times New Roman" panose="02020603050405020304" pitchFamily="18" charset="0"/>
            </a:endParaRPr>
          </a:p>
          <a:p>
            <a:pPr marL="571500" indent="-342900" algn="just">
              <a:lnSpc>
                <a:spcPct val="150000"/>
              </a:lnSpc>
              <a:buFont typeface="+mj-lt"/>
              <a:buAutoNum type="arabicPeriod"/>
            </a:pPr>
            <a:r>
              <a:rPr lang="en-US" sz="2600" b="1" dirty="0">
                <a:effectLst/>
                <a:latin typeface="Times New Roman" panose="02020603050405020304" pitchFamily="18" charset="0"/>
                <a:ea typeface="Times New Roman" panose="02020603050405020304" pitchFamily="18" charset="0"/>
              </a:rPr>
              <a:t>FABRIC BLOCKCHAIN NETWORK</a:t>
            </a:r>
            <a:endParaRPr lang="en-IN" sz="2600"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64DCA6A-C61F-4AE0-9E64-8116EF83B3D1}"/>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E3B19A5A-87F9-4070-8E6E-F3A1CFBC9656}"/>
              </a:ext>
            </a:extLst>
          </p:cNvPr>
          <p:cNvSpPr>
            <a:spLocks noGrp="1"/>
          </p:cNvSpPr>
          <p:nvPr>
            <p:ph type="sldNum" sz="quarter" idx="12"/>
          </p:nvPr>
        </p:nvSpPr>
        <p:spPr/>
        <p:txBody>
          <a:bodyPr/>
          <a:lstStyle/>
          <a:p>
            <a:fld id="{185B556D-0798-4C0F-AA89-4C65A3344379}" type="slidenum">
              <a:rPr lang="en-IN" smtClean="0"/>
              <a:pPr/>
              <a:t>12</a:t>
            </a:fld>
            <a:r>
              <a:rPr lang="en-IN" dirty="0"/>
              <a:t> / 25</a:t>
            </a:r>
          </a:p>
        </p:txBody>
      </p:sp>
    </p:spTree>
    <p:extLst>
      <p:ext uri="{BB962C8B-B14F-4D97-AF65-F5344CB8AC3E}">
        <p14:creationId xmlns:p14="http://schemas.microsoft.com/office/powerpoint/2010/main" val="805682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395E-1325-4263-BA12-3356D4C5A09A}"/>
              </a:ext>
            </a:extLst>
          </p:cNvPr>
          <p:cNvSpPr>
            <a:spLocks noGrp="1"/>
          </p:cNvSpPr>
          <p:nvPr>
            <p:ph type="title" idx="4294967295"/>
          </p:nvPr>
        </p:nvSpPr>
        <p:spPr>
          <a:xfrm>
            <a:off x="838200" y="365125"/>
            <a:ext cx="10515600" cy="1325563"/>
          </a:xfrm>
          <a:prstGeom prst="rect">
            <a:avLst/>
          </a:prstGeom>
        </p:spPr>
        <p:txBody>
          <a:bodyPr/>
          <a:lstStyle/>
          <a:p>
            <a:r>
              <a:rPr lang="en-IN" dirty="0">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49C20EB9-DAC8-4335-A696-A9B50AA82455}"/>
              </a:ext>
            </a:extLst>
          </p:cNvPr>
          <p:cNvSpPr>
            <a:spLocks noGrp="1"/>
          </p:cNvSpPr>
          <p:nvPr>
            <p:ph idx="1"/>
          </p:nvPr>
        </p:nvSpPr>
        <p:spPr/>
        <p:txBody>
          <a:bodyPr>
            <a:normAutofit/>
          </a:bodyPr>
          <a:lstStyle/>
          <a:p>
            <a:pPr marL="0" indent="0">
              <a:buNone/>
            </a:pPr>
            <a:r>
              <a:rPr lang="en-IN" sz="2600" dirty="0">
                <a:latin typeface="Times New Roman" panose="02020603050405020304" pitchFamily="18" charset="0"/>
                <a:cs typeface="Times New Roman" panose="02020603050405020304" pitchFamily="18" charset="0"/>
              </a:rPr>
              <a:t>ESP8266 Based IoT Device:</a:t>
            </a:r>
          </a:p>
          <a:p>
            <a:pPr marL="0" indent="0">
              <a:buNone/>
            </a:pPr>
            <a:endParaRPr lang="en-IN"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ESP8266 is a low-cost micro controller with inbuilt Wi-Fi transceiver module.</a:t>
            </a:r>
          </a:p>
          <a:p>
            <a:r>
              <a:rPr lang="en-US" sz="2600" dirty="0">
                <a:latin typeface="Times New Roman" panose="02020603050405020304" pitchFamily="18" charset="0"/>
                <a:cs typeface="Times New Roman" panose="02020603050405020304" pitchFamily="18" charset="0"/>
              </a:rPr>
              <a:t>ESP8266 is immensely useful because it can get the RFID information and call Chain code API to add the assets in the blockchain because ESP8266 is connected to Wi-Fi, and it can handle asynchronous requests.</a:t>
            </a:r>
          </a:p>
          <a:p>
            <a:r>
              <a:rPr lang="en-US" sz="2600" dirty="0">
                <a:latin typeface="Times New Roman" panose="02020603050405020304" pitchFamily="18" charset="0"/>
                <a:cs typeface="Times New Roman" panose="02020603050405020304" pitchFamily="18" charset="0"/>
              </a:rPr>
              <a:t>Program is written to communicate with RC522 to get the RFID tag information. RC522 is interfaced with help of SPI communication</a:t>
            </a:r>
            <a:endParaRPr lang="en-IN" sz="2600" dirty="0">
              <a:latin typeface="Times New Roman" panose="02020603050405020304" pitchFamily="18" charset="0"/>
              <a:cs typeface="Times New Roman" panose="02020603050405020304" pitchFamily="18" charset="0"/>
            </a:endParaRPr>
          </a:p>
          <a:p>
            <a:pPr marL="0" indent="0">
              <a:buNone/>
            </a:pPr>
            <a:r>
              <a:rPr lang="en-IN" sz="2600" dirty="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664DCA6A-C61F-4AE0-9E64-8116EF83B3D1}"/>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E3B19A5A-87F9-4070-8E6E-F3A1CFBC9656}"/>
              </a:ext>
            </a:extLst>
          </p:cNvPr>
          <p:cNvSpPr>
            <a:spLocks noGrp="1"/>
          </p:cNvSpPr>
          <p:nvPr>
            <p:ph type="sldNum" sz="quarter" idx="12"/>
          </p:nvPr>
        </p:nvSpPr>
        <p:spPr/>
        <p:txBody>
          <a:bodyPr/>
          <a:lstStyle/>
          <a:p>
            <a:fld id="{185B556D-0798-4C0F-AA89-4C65A3344379}" type="slidenum">
              <a:rPr lang="en-IN" smtClean="0"/>
              <a:pPr/>
              <a:t>13</a:t>
            </a:fld>
            <a:r>
              <a:rPr lang="en-IN" dirty="0"/>
              <a:t> / 25</a:t>
            </a:r>
          </a:p>
        </p:txBody>
      </p:sp>
    </p:spTree>
    <p:extLst>
      <p:ext uri="{BB962C8B-B14F-4D97-AF65-F5344CB8AC3E}">
        <p14:creationId xmlns:p14="http://schemas.microsoft.com/office/powerpoint/2010/main" val="1615501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395E-1325-4263-BA12-3356D4C5A09A}"/>
              </a:ext>
            </a:extLst>
          </p:cNvPr>
          <p:cNvSpPr>
            <a:spLocks noGrp="1"/>
          </p:cNvSpPr>
          <p:nvPr>
            <p:ph type="title" idx="4294967295"/>
          </p:nvPr>
        </p:nvSpPr>
        <p:spPr>
          <a:xfrm>
            <a:off x="838200" y="365125"/>
            <a:ext cx="10515600" cy="1325563"/>
          </a:xfrm>
          <a:prstGeom prst="rect">
            <a:avLst/>
          </a:prstGeom>
        </p:spPr>
        <p:txBody>
          <a:bodyPr/>
          <a:lstStyle/>
          <a:p>
            <a:r>
              <a:rPr lang="en-IN" dirty="0">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49C20EB9-DAC8-4335-A696-A9B50AA82455}"/>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There are four pins involved in this Serial Peripheral Interfacing. They are Master Out Slave In (MOSI), Master In Slave Out (MISO), Serial Clock (SCK), Signal Input. There are three other pins used for connecting to Power Supply (VCC, GROUND, RESET).</a:t>
            </a:r>
          </a:p>
          <a:p>
            <a:r>
              <a:rPr lang="en-US" dirty="0">
                <a:latin typeface="Times New Roman" panose="02020603050405020304" pitchFamily="18" charset="0"/>
                <a:cs typeface="Times New Roman" panose="02020603050405020304" pitchFamily="18" charset="0"/>
              </a:rPr>
              <a:t>RC522 is a low-cost RFID reader which reads RFID Tags with the help of 13.56Mhz EM waves.</a:t>
            </a:r>
          </a:p>
          <a:p>
            <a:r>
              <a:rPr lang="en-US" dirty="0">
                <a:latin typeface="Times New Roman" panose="02020603050405020304" pitchFamily="18" charset="0"/>
                <a:cs typeface="Times New Roman" panose="02020603050405020304" pitchFamily="18" charset="0"/>
              </a:rPr>
              <a:t>Web Server is deployed on ESP8266 to host a simple web page. This is used to set various modes on IoT device (Create, Transfer Ownership, Read).</a:t>
            </a:r>
          </a:p>
          <a:p>
            <a:r>
              <a:rPr lang="en-US" dirty="0">
                <a:latin typeface="Times New Roman" panose="02020603050405020304" pitchFamily="18" charset="0"/>
                <a:cs typeface="Times New Roman" panose="02020603050405020304" pitchFamily="18" charset="0"/>
              </a:rPr>
              <a:t>Mobile/PC can connect with this website for CRUD operations</a:t>
            </a:r>
          </a:p>
          <a:p>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64DCA6A-C61F-4AE0-9E64-8116EF83B3D1}"/>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E3B19A5A-87F9-4070-8E6E-F3A1CFBC9656}"/>
              </a:ext>
            </a:extLst>
          </p:cNvPr>
          <p:cNvSpPr>
            <a:spLocks noGrp="1"/>
          </p:cNvSpPr>
          <p:nvPr>
            <p:ph type="sldNum" sz="quarter" idx="12"/>
          </p:nvPr>
        </p:nvSpPr>
        <p:spPr/>
        <p:txBody>
          <a:bodyPr/>
          <a:lstStyle/>
          <a:p>
            <a:fld id="{185B556D-0798-4C0F-AA89-4C65A3344379}" type="slidenum">
              <a:rPr lang="en-IN" smtClean="0"/>
              <a:pPr/>
              <a:t>14</a:t>
            </a:fld>
            <a:r>
              <a:rPr lang="en-IN" dirty="0"/>
              <a:t> / 25</a:t>
            </a:r>
          </a:p>
        </p:txBody>
      </p:sp>
    </p:spTree>
    <p:extLst>
      <p:ext uri="{BB962C8B-B14F-4D97-AF65-F5344CB8AC3E}">
        <p14:creationId xmlns:p14="http://schemas.microsoft.com/office/powerpoint/2010/main" val="1764167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395E-1325-4263-BA12-3356D4C5A09A}"/>
              </a:ext>
            </a:extLst>
          </p:cNvPr>
          <p:cNvSpPr>
            <a:spLocks noGrp="1"/>
          </p:cNvSpPr>
          <p:nvPr>
            <p:ph type="title" idx="4294967295"/>
          </p:nvPr>
        </p:nvSpPr>
        <p:spPr>
          <a:xfrm>
            <a:off x="838200" y="365125"/>
            <a:ext cx="10515600" cy="1325563"/>
          </a:xfrm>
          <a:prstGeom prst="rect">
            <a:avLst/>
          </a:prstGeom>
        </p:spPr>
        <p:txBody>
          <a:bodyPr/>
          <a:lstStyle/>
          <a:p>
            <a:r>
              <a:rPr lang="en-IN" dirty="0">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49C20EB9-DAC8-4335-A696-A9B50AA82455}"/>
              </a:ext>
            </a:extLst>
          </p:cNvPr>
          <p:cNvSpPr>
            <a:spLocks noGrp="1"/>
          </p:cNvSpPr>
          <p:nvPr>
            <p:ph idx="1"/>
          </p:nvPr>
        </p:nvSpPr>
        <p:spPr/>
        <p:txBody>
          <a:bodyPr>
            <a:normAutofit/>
          </a:bodyPr>
          <a:lstStyle/>
          <a:p>
            <a:pPr marL="0" indent="0">
              <a:buNone/>
            </a:pPr>
            <a:r>
              <a:rPr lang="en-IN" dirty="0">
                <a:latin typeface="Times New Roman" panose="02020603050405020304" pitchFamily="18" charset="0"/>
                <a:cs typeface="Times New Roman" panose="02020603050405020304" pitchFamily="18" charset="0"/>
              </a:rPr>
              <a:t>Application Gateway:</a:t>
            </a:r>
          </a:p>
          <a:p>
            <a:r>
              <a:rPr lang="en-US" dirty="0">
                <a:latin typeface="Times New Roman" panose="02020603050405020304" pitchFamily="18" charset="0"/>
                <a:cs typeface="Times New Roman" panose="02020603050405020304" pitchFamily="18" charset="0"/>
              </a:rPr>
              <a:t>Application Gateway is required to make a way for IoT devices to connect with Blockchain Framework SDK. </a:t>
            </a:r>
          </a:p>
          <a:p>
            <a:r>
              <a:rPr lang="en-US" dirty="0">
                <a:latin typeface="Times New Roman" panose="02020603050405020304" pitchFamily="18" charset="0"/>
                <a:cs typeface="Times New Roman" panose="02020603050405020304" pitchFamily="18" charset="0"/>
              </a:rPr>
              <a:t>It is designed in a form of REST API endpoints, and this makes sure that it is stateless and highly scalable as it is of microservice architecture.</a:t>
            </a:r>
          </a:p>
          <a:p>
            <a:r>
              <a:rPr lang="en-US" dirty="0">
                <a:latin typeface="Times New Roman" panose="02020603050405020304" pitchFamily="18" charset="0"/>
                <a:cs typeface="Times New Roman" panose="02020603050405020304" pitchFamily="18" charset="0"/>
              </a:rPr>
              <a:t>This acts like a barrier because IoT doesn’t directly interact with Fabric SDK, and this ensures that malicious requests are avoided before reaching Fabric</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64DCA6A-C61F-4AE0-9E64-8116EF83B3D1}"/>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E3B19A5A-87F9-4070-8E6E-F3A1CFBC9656}"/>
              </a:ext>
            </a:extLst>
          </p:cNvPr>
          <p:cNvSpPr>
            <a:spLocks noGrp="1"/>
          </p:cNvSpPr>
          <p:nvPr>
            <p:ph type="sldNum" sz="quarter" idx="12"/>
          </p:nvPr>
        </p:nvSpPr>
        <p:spPr/>
        <p:txBody>
          <a:bodyPr/>
          <a:lstStyle/>
          <a:p>
            <a:fld id="{185B556D-0798-4C0F-AA89-4C65A3344379}" type="slidenum">
              <a:rPr lang="en-IN" smtClean="0"/>
              <a:pPr/>
              <a:t>15</a:t>
            </a:fld>
            <a:r>
              <a:rPr lang="en-IN" dirty="0"/>
              <a:t> / 25</a:t>
            </a:r>
          </a:p>
        </p:txBody>
      </p:sp>
    </p:spTree>
    <p:extLst>
      <p:ext uri="{BB962C8B-B14F-4D97-AF65-F5344CB8AC3E}">
        <p14:creationId xmlns:p14="http://schemas.microsoft.com/office/powerpoint/2010/main" val="65518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395E-1325-4263-BA12-3356D4C5A09A}"/>
              </a:ext>
            </a:extLst>
          </p:cNvPr>
          <p:cNvSpPr>
            <a:spLocks noGrp="1"/>
          </p:cNvSpPr>
          <p:nvPr>
            <p:ph type="title" idx="4294967295"/>
          </p:nvPr>
        </p:nvSpPr>
        <p:spPr>
          <a:xfrm>
            <a:off x="838200" y="365125"/>
            <a:ext cx="10515600" cy="1325563"/>
          </a:xfrm>
          <a:prstGeom prst="rect">
            <a:avLst/>
          </a:prstGeom>
        </p:spPr>
        <p:txBody>
          <a:bodyPr/>
          <a:lstStyle/>
          <a:p>
            <a:r>
              <a:rPr lang="en-IN" dirty="0">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49C20EB9-DAC8-4335-A696-A9B50AA82455}"/>
              </a:ext>
            </a:extLst>
          </p:cNvPr>
          <p:cNvSpPr>
            <a:spLocks noGrp="1"/>
          </p:cNvSpPr>
          <p:nvPr>
            <p:ph idx="1"/>
          </p:nvPr>
        </p:nvSpPr>
        <p:spPr/>
        <p:txBody>
          <a:bodyPr>
            <a:normAutofit/>
          </a:bodyPr>
          <a:lstStyle/>
          <a:p>
            <a:pPr marL="0" indent="0">
              <a:buNone/>
            </a:pPr>
            <a:r>
              <a:rPr lang="en-IN" dirty="0">
                <a:latin typeface="Times New Roman" panose="02020603050405020304" pitchFamily="18" charset="0"/>
                <a:cs typeface="Times New Roman" panose="02020603050405020304" pitchFamily="18" charset="0"/>
              </a:rPr>
              <a:t>Fabric Blockchain Network:</a:t>
            </a:r>
          </a:p>
          <a:p>
            <a:r>
              <a:rPr lang="en-US" dirty="0">
                <a:latin typeface="Times New Roman" panose="02020603050405020304" pitchFamily="18" charset="0"/>
                <a:cs typeface="Times New Roman" panose="02020603050405020304" pitchFamily="18" charset="0"/>
              </a:rPr>
              <a:t>Hyperledger Fabric is a permission blockchain framework through which multiple parties can collaborate and transact with the help of distributed immutable ledger.</a:t>
            </a:r>
          </a:p>
          <a:p>
            <a:r>
              <a:rPr lang="en-US" dirty="0">
                <a:latin typeface="Times New Roman" panose="02020603050405020304" pitchFamily="18" charset="0"/>
                <a:cs typeface="Times New Roman" panose="02020603050405020304" pitchFamily="18" charset="0"/>
              </a:rPr>
              <a:t> This framework is used to form a distributed network of peers across multiple organizations and these peers will be running smart contract and maintaining the blockchain. </a:t>
            </a:r>
          </a:p>
          <a:p>
            <a:r>
              <a:rPr lang="en-US" dirty="0">
                <a:latin typeface="Times New Roman" panose="02020603050405020304" pitchFamily="18" charset="0"/>
                <a:cs typeface="Times New Roman" panose="02020603050405020304" pitchFamily="18" charset="0"/>
              </a:rPr>
              <a:t>Fabric Blockchain is deployed in every peer, and it is composed of World State and Ledger. </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64DCA6A-C61F-4AE0-9E64-8116EF83B3D1}"/>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E3B19A5A-87F9-4070-8E6E-F3A1CFBC9656}"/>
              </a:ext>
            </a:extLst>
          </p:cNvPr>
          <p:cNvSpPr>
            <a:spLocks noGrp="1"/>
          </p:cNvSpPr>
          <p:nvPr>
            <p:ph type="sldNum" sz="quarter" idx="12"/>
          </p:nvPr>
        </p:nvSpPr>
        <p:spPr/>
        <p:txBody>
          <a:bodyPr/>
          <a:lstStyle/>
          <a:p>
            <a:fld id="{185B556D-0798-4C0F-AA89-4C65A3344379}" type="slidenum">
              <a:rPr lang="en-IN" smtClean="0"/>
              <a:pPr/>
              <a:t>16</a:t>
            </a:fld>
            <a:r>
              <a:rPr lang="en-IN" dirty="0"/>
              <a:t> / 25</a:t>
            </a:r>
          </a:p>
        </p:txBody>
      </p:sp>
    </p:spTree>
    <p:extLst>
      <p:ext uri="{BB962C8B-B14F-4D97-AF65-F5344CB8AC3E}">
        <p14:creationId xmlns:p14="http://schemas.microsoft.com/office/powerpoint/2010/main" val="422897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395E-1325-4263-BA12-3356D4C5A09A}"/>
              </a:ext>
            </a:extLst>
          </p:cNvPr>
          <p:cNvSpPr>
            <a:spLocks noGrp="1"/>
          </p:cNvSpPr>
          <p:nvPr>
            <p:ph type="title" idx="4294967295"/>
          </p:nvPr>
        </p:nvSpPr>
        <p:spPr>
          <a:xfrm>
            <a:off x="838200" y="365125"/>
            <a:ext cx="10515600" cy="1325563"/>
          </a:xfrm>
          <a:prstGeom prst="rect">
            <a:avLst/>
          </a:prstGeom>
        </p:spPr>
        <p:txBody>
          <a:bodyPr/>
          <a:lstStyle/>
          <a:p>
            <a:r>
              <a:rPr lang="en-IN" dirty="0">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49C20EB9-DAC8-4335-A696-A9B50AA82455}"/>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Trust and Consensus between several peers is reached using Crash Fault Tolerance Protocol (CFT). </a:t>
            </a:r>
          </a:p>
          <a:p>
            <a:r>
              <a:rPr lang="en-US" dirty="0">
                <a:latin typeface="Times New Roman" panose="02020603050405020304" pitchFamily="18" charset="0"/>
                <a:cs typeface="Times New Roman" panose="02020603050405020304" pitchFamily="18" charset="0"/>
              </a:rPr>
              <a:t>Ordering Service is an integral part of CFT protocol which will be validating the block of transactions before getting appended into the ledger.</a:t>
            </a:r>
          </a:p>
          <a:p>
            <a:r>
              <a:rPr lang="en-US" dirty="0">
                <a:latin typeface="Times New Roman" panose="02020603050405020304" pitchFamily="18" charset="0"/>
                <a:cs typeface="Times New Roman" panose="02020603050405020304" pitchFamily="18" charset="0"/>
              </a:rPr>
              <a:t>Execute-Order-Validate architecture is used in Fabric framework instead of Order-Execute. Transaction proposal is sent from application to peers to get validated so that peers execute and sends endorsed transaction response. Endorsed transactions collected from the peers are send to ordering service by application.</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64DCA6A-C61F-4AE0-9E64-8116EF83B3D1}"/>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E3B19A5A-87F9-4070-8E6E-F3A1CFBC9656}"/>
              </a:ext>
            </a:extLst>
          </p:cNvPr>
          <p:cNvSpPr>
            <a:spLocks noGrp="1"/>
          </p:cNvSpPr>
          <p:nvPr>
            <p:ph type="sldNum" sz="quarter" idx="12"/>
          </p:nvPr>
        </p:nvSpPr>
        <p:spPr/>
        <p:txBody>
          <a:bodyPr/>
          <a:lstStyle/>
          <a:p>
            <a:fld id="{185B556D-0798-4C0F-AA89-4C65A3344379}" type="slidenum">
              <a:rPr lang="en-IN" smtClean="0"/>
              <a:pPr/>
              <a:t>17</a:t>
            </a:fld>
            <a:r>
              <a:rPr lang="en-IN" dirty="0"/>
              <a:t> / 25</a:t>
            </a:r>
          </a:p>
        </p:txBody>
      </p:sp>
    </p:spTree>
    <p:extLst>
      <p:ext uri="{BB962C8B-B14F-4D97-AF65-F5344CB8AC3E}">
        <p14:creationId xmlns:p14="http://schemas.microsoft.com/office/powerpoint/2010/main" val="3576425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D766-660F-4ACB-A8A7-6863B7E4A9D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6C310776-66D2-452B-AC78-3A1A31AFCDEE}"/>
              </a:ext>
            </a:extLst>
          </p:cNvPr>
          <p:cNvSpPr>
            <a:spLocks noGrp="1"/>
          </p:cNvSpPr>
          <p:nvPr>
            <p:ph sz="half" idx="1"/>
          </p:nvPr>
        </p:nvSpPr>
        <p:spPr>
          <a:xfrm>
            <a:off x="838199" y="1825625"/>
            <a:ext cx="10515599" cy="4351338"/>
          </a:xfrm>
        </p:spPr>
        <p:txBody>
          <a:bodyPr/>
          <a:lstStyle/>
          <a:p>
            <a:pPr marL="0" indent="0">
              <a:buNone/>
            </a:pPr>
            <a:r>
              <a:rPr lang="en-US" sz="2600" dirty="0">
                <a:latin typeface="Times New Roman" panose="02020603050405020304" pitchFamily="18" charset="0"/>
                <a:cs typeface="Times New Roman" panose="02020603050405020304" pitchFamily="18" charset="0"/>
              </a:rPr>
              <a:t>From the obtained test cases and results above, we could infer that the proof of concept made possible using Hyperledger Fabric is working as expected.</a:t>
            </a:r>
          </a:p>
          <a:p>
            <a:pPr marL="0" indent="0">
              <a:buNone/>
            </a:pPr>
            <a:endParaRPr lang="en-IN" sz="2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78E3989-9AAB-4C5B-AC95-CD2D2926B4A5}"/>
              </a:ext>
            </a:extLst>
          </p:cNvPr>
          <p:cNvSpPr>
            <a:spLocks noGrp="1"/>
          </p:cNvSpPr>
          <p:nvPr>
            <p:ph type="sldNum" sz="quarter" idx="12"/>
          </p:nvPr>
        </p:nvSpPr>
        <p:spPr>
          <a:xfrm>
            <a:off x="8871856" y="6311900"/>
            <a:ext cx="2481943" cy="409575"/>
          </a:xfrm>
        </p:spPr>
        <p:txBody>
          <a:bodyPr/>
          <a:lstStyle/>
          <a:p>
            <a:fld id="{185B556D-0798-4C0F-AA89-4C65A3344379}" type="slidenum">
              <a:rPr lang="en-IN" sz="2400" smtClean="0"/>
              <a:pPr/>
              <a:t>18</a:t>
            </a:fld>
            <a:r>
              <a:rPr lang="en-IN" sz="2400" dirty="0"/>
              <a:t> / 25</a:t>
            </a:r>
          </a:p>
        </p:txBody>
      </p:sp>
      <p:pic>
        <p:nvPicPr>
          <p:cNvPr id="6" name="Picture 5" descr="Diagram&#10;&#10;Description automatically generated">
            <a:extLst>
              <a:ext uri="{FF2B5EF4-FFF2-40B4-BE49-F238E27FC236}">
                <a16:creationId xmlns:a16="http://schemas.microsoft.com/office/drawing/2014/main" id="{38ECCE01-87EF-4B73-AC54-03599A4084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6805" y="2779713"/>
            <a:ext cx="4858385" cy="3397250"/>
          </a:xfrm>
          <a:prstGeom prst="rect">
            <a:avLst/>
          </a:prstGeom>
        </p:spPr>
      </p:pic>
      <p:sp>
        <p:nvSpPr>
          <p:cNvPr id="7" name="Rectangle 6">
            <a:extLst>
              <a:ext uri="{FF2B5EF4-FFF2-40B4-BE49-F238E27FC236}">
                <a16:creationId xmlns:a16="http://schemas.microsoft.com/office/drawing/2014/main" id="{276283F8-E24A-4F7E-B3C0-6FD1F0C9AFFE}"/>
              </a:ext>
            </a:extLst>
          </p:cNvPr>
          <p:cNvSpPr/>
          <p:nvPr/>
        </p:nvSpPr>
        <p:spPr>
          <a:xfrm>
            <a:off x="0" y="-21772"/>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D8720B3-71BB-4306-B8C2-8EFB037DAA68}"/>
              </a:ext>
            </a:extLst>
          </p:cNvPr>
          <p:cNvSpPr txBox="1"/>
          <p:nvPr/>
        </p:nvSpPr>
        <p:spPr>
          <a:xfrm>
            <a:off x="3559629" y="6229032"/>
            <a:ext cx="4314771" cy="492443"/>
          </a:xfrm>
          <a:prstGeom prst="rect">
            <a:avLst/>
          </a:prstGeom>
          <a:noFill/>
        </p:spPr>
        <p:txBody>
          <a:bodyPr wrap="none" rtlCol="0">
            <a:spAutoFit/>
          </a:bodyPr>
          <a:lstStyle/>
          <a:p>
            <a:r>
              <a:rPr lang="en-IN" sz="2600" b="1" dirty="0">
                <a:latin typeface="Times New Roman" panose="02020603050405020304" pitchFamily="18" charset="0"/>
                <a:cs typeface="Times New Roman" panose="02020603050405020304" pitchFamily="18" charset="0"/>
              </a:rPr>
              <a:t>Figure 6. ESP8266 IoT Setup</a:t>
            </a:r>
          </a:p>
        </p:txBody>
      </p:sp>
    </p:spTree>
    <p:extLst>
      <p:ext uri="{BB962C8B-B14F-4D97-AF65-F5344CB8AC3E}">
        <p14:creationId xmlns:p14="http://schemas.microsoft.com/office/powerpoint/2010/main" val="3323863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D766-660F-4ACB-A8A7-6863B7E4A9D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Screenshots</a:t>
            </a:r>
          </a:p>
        </p:txBody>
      </p:sp>
      <p:sp>
        <p:nvSpPr>
          <p:cNvPr id="5" name="Slide Number Placeholder 4">
            <a:extLst>
              <a:ext uri="{FF2B5EF4-FFF2-40B4-BE49-F238E27FC236}">
                <a16:creationId xmlns:a16="http://schemas.microsoft.com/office/drawing/2014/main" id="{178E3989-9AAB-4C5B-AC95-CD2D2926B4A5}"/>
              </a:ext>
            </a:extLst>
          </p:cNvPr>
          <p:cNvSpPr>
            <a:spLocks noGrp="1"/>
          </p:cNvSpPr>
          <p:nvPr>
            <p:ph type="sldNum" sz="quarter" idx="12"/>
          </p:nvPr>
        </p:nvSpPr>
        <p:spPr>
          <a:xfrm>
            <a:off x="8871856" y="6311900"/>
            <a:ext cx="2481943" cy="409575"/>
          </a:xfrm>
        </p:spPr>
        <p:txBody>
          <a:bodyPr/>
          <a:lstStyle/>
          <a:p>
            <a:fld id="{185B556D-0798-4C0F-AA89-4C65A3344379}" type="slidenum">
              <a:rPr lang="en-IN" sz="2400" smtClean="0"/>
              <a:pPr/>
              <a:t>19</a:t>
            </a:fld>
            <a:r>
              <a:rPr lang="en-IN" sz="2400" dirty="0"/>
              <a:t> / 25</a:t>
            </a:r>
          </a:p>
        </p:txBody>
      </p:sp>
      <p:sp>
        <p:nvSpPr>
          <p:cNvPr id="6" name="Rectangle 5">
            <a:extLst>
              <a:ext uri="{FF2B5EF4-FFF2-40B4-BE49-F238E27FC236}">
                <a16:creationId xmlns:a16="http://schemas.microsoft.com/office/drawing/2014/main" id="{47A1C2E6-2680-40B1-AD02-875DB57DA706}"/>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Content Placeholder 10" descr="Text&#10;&#10;Description automatically generated">
            <a:extLst>
              <a:ext uri="{FF2B5EF4-FFF2-40B4-BE49-F238E27FC236}">
                <a16:creationId xmlns:a16="http://schemas.microsoft.com/office/drawing/2014/main" id="{9CBEED62-CD5C-49D1-BBDD-402841D317B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76844" y="1458686"/>
            <a:ext cx="8335983" cy="4357347"/>
          </a:xfrm>
        </p:spPr>
      </p:pic>
      <p:sp>
        <p:nvSpPr>
          <p:cNvPr id="13" name="TextBox 12">
            <a:extLst>
              <a:ext uri="{FF2B5EF4-FFF2-40B4-BE49-F238E27FC236}">
                <a16:creationId xmlns:a16="http://schemas.microsoft.com/office/drawing/2014/main" id="{45F5D642-D607-4B36-A0A0-6AC9AEC0A028}"/>
              </a:ext>
            </a:extLst>
          </p:cNvPr>
          <p:cNvSpPr txBox="1"/>
          <p:nvPr/>
        </p:nvSpPr>
        <p:spPr>
          <a:xfrm>
            <a:off x="2032986" y="6024244"/>
            <a:ext cx="8079841" cy="492443"/>
          </a:xfrm>
          <a:prstGeom prst="rect">
            <a:avLst/>
          </a:prstGeom>
          <a:noFill/>
        </p:spPr>
        <p:txBody>
          <a:bodyPr wrap="none" rtlCol="0">
            <a:spAutoFit/>
          </a:bodyPr>
          <a:lstStyle/>
          <a:p>
            <a:r>
              <a:rPr lang="en-IN" sz="2600" b="1" dirty="0">
                <a:latin typeface="Times New Roman" panose="02020603050405020304" pitchFamily="18" charset="0"/>
                <a:cs typeface="Times New Roman" panose="02020603050405020304" pitchFamily="18" charset="0"/>
              </a:rPr>
              <a:t>Figure 7. Chain code installed on peers of organizations</a:t>
            </a:r>
          </a:p>
        </p:txBody>
      </p:sp>
    </p:spTree>
    <p:extLst>
      <p:ext uri="{BB962C8B-B14F-4D97-AF65-F5344CB8AC3E}">
        <p14:creationId xmlns:p14="http://schemas.microsoft.com/office/powerpoint/2010/main" val="213211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B737C4-CB4F-41C3-9F7C-DF49389DDDD1}"/>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F6B8C17-E925-464F-9E0B-322F1DBF8602}"/>
              </a:ext>
            </a:extLst>
          </p:cNvPr>
          <p:cNvSpPr>
            <a:spLocks noGrp="1"/>
          </p:cNvSpPr>
          <p:nvPr>
            <p:ph type="title" idx="4294967295"/>
          </p:nvPr>
        </p:nvSpPr>
        <p:spPr>
          <a:xfrm>
            <a:off x="838200" y="365125"/>
            <a:ext cx="10515600" cy="1325563"/>
          </a:xfrm>
          <a:prstGeom prst="rect">
            <a:avLst/>
          </a:prstGeo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ABB5D73-33CA-4040-8287-D46EDB320713}"/>
              </a:ext>
            </a:extLst>
          </p:cNvPr>
          <p:cNvSpPr>
            <a:spLocks noGrp="1"/>
          </p:cNvSpPr>
          <p:nvPr>
            <p:ph idx="1"/>
          </p:nvPr>
        </p:nvSpPr>
        <p:spPr/>
        <p:txBody>
          <a:bodyPr/>
          <a:lstStyle/>
          <a:p>
            <a:pPr marL="0" indent="0" algn="just">
              <a:buNone/>
            </a:pPr>
            <a:r>
              <a:rPr lang="en-US" dirty="0">
                <a:effectLst/>
                <a:latin typeface="Times New Roman" panose="02020603050405020304" pitchFamily="18" charset="0"/>
                <a:ea typeface="SimSun" panose="02010600030101010101" pitchFamily="2" charset="-122"/>
              </a:rPr>
              <a:t>1. Public Distribution System is an essential scheme envisioned for distribution of food commodities to the public at subsidized rate.  </a:t>
            </a:r>
          </a:p>
          <a:p>
            <a:pPr marL="0" indent="0" algn="just">
              <a:buNone/>
            </a:pPr>
            <a:r>
              <a:rPr lang="en-US" dirty="0">
                <a:effectLst/>
                <a:latin typeface="Times New Roman" panose="02020603050405020304" pitchFamily="18" charset="0"/>
                <a:ea typeface="SimSun" panose="02010600030101010101" pitchFamily="2" charset="-122"/>
              </a:rPr>
              <a:t>2. Central Government and State Government shares the responsibility for distribution by procuring from farmers, processing, storing and selling to consumers at subsidized rate through Fair Price Shops. </a:t>
            </a:r>
          </a:p>
          <a:p>
            <a:pPr marL="0" indent="0" algn="just">
              <a:buNone/>
            </a:pPr>
            <a:r>
              <a:rPr lang="en-US" dirty="0">
                <a:effectLst/>
                <a:latin typeface="Times New Roman" panose="02020603050405020304" pitchFamily="18" charset="0"/>
                <a:ea typeface="SimSun" panose="02010600030101010101" pitchFamily="2" charset="-122"/>
              </a:rPr>
              <a:t>3. PDS has leakages and many shortcomings. </a:t>
            </a:r>
          </a:p>
          <a:p>
            <a:pPr marL="0" indent="0" algn="just">
              <a:buNone/>
            </a:pPr>
            <a:r>
              <a:rPr lang="en-US" dirty="0">
                <a:effectLst/>
                <a:latin typeface="Times New Roman" panose="02020603050405020304" pitchFamily="18" charset="0"/>
                <a:ea typeface="SimSun" panose="02010600030101010101" pitchFamily="2" charset="-122"/>
              </a:rPr>
              <a:t>4. The project is aimed to eradicate leakages and diversions in the scheme with the help of asset tracking using RFID and distributed immutable ledger.</a:t>
            </a:r>
            <a:endParaRPr lang="en-IN" dirty="0">
              <a:effectLst/>
              <a:latin typeface="Times New Roman" panose="02020603050405020304" pitchFamily="18" charset="0"/>
              <a:ea typeface="SimSun" panose="02010600030101010101" pitchFamily="2" charset="-122"/>
            </a:endParaRPr>
          </a:p>
          <a:p>
            <a:pPr marL="0" indent="0">
              <a:buNone/>
            </a:pPr>
            <a:endParaRPr lang="en-IN" dirty="0"/>
          </a:p>
        </p:txBody>
      </p:sp>
      <p:sp>
        <p:nvSpPr>
          <p:cNvPr id="6" name="Slide Number Placeholder 5">
            <a:extLst>
              <a:ext uri="{FF2B5EF4-FFF2-40B4-BE49-F238E27FC236}">
                <a16:creationId xmlns:a16="http://schemas.microsoft.com/office/drawing/2014/main" id="{E062F7E2-D51F-4C77-A121-444B19A7FC4D}"/>
              </a:ext>
            </a:extLst>
          </p:cNvPr>
          <p:cNvSpPr>
            <a:spLocks noGrp="1"/>
          </p:cNvSpPr>
          <p:nvPr>
            <p:ph type="sldNum" sz="quarter" idx="12"/>
          </p:nvPr>
        </p:nvSpPr>
        <p:spPr/>
        <p:txBody>
          <a:bodyPr/>
          <a:lstStyle/>
          <a:p>
            <a:fld id="{185B556D-0798-4C0F-AA89-4C65A3344379}" type="slidenum">
              <a:rPr lang="en-IN" smtClean="0"/>
              <a:pPr/>
              <a:t>2</a:t>
            </a:fld>
            <a:r>
              <a:rPr lang="en-IN" dirty="0"/>
              <a:t> / 25</a:t>
            </a:r>
          </a:p>
        </p:txBody>
      </p:sp>
    </p:spTree>
    <p:extLst>
      <p:ext uri="{BB962C8B-B14F-4D97-AF65-F5344CB8AC3E}">
        <p14:creationId xmlns:p14="http://schemas.microsoft.com/office/powerpoint/2010/main" val="57409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D766-660F-4ACB-A8A7-6863B7E4A9D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Screenshots</a:t>
            </a:r>
          </a:p>
        </p:txBody>
      </p:sp>
      <p:pic>
        <p:nvPicPr>
          <p:cNvPr id="7" name="Content Placeholder 6">
            <a:extLst>
              <a:ext uri="{FF2B5EF4-FFF2-40B4-BE49-F238E27FC236}">
                <a16:creationId xmlns:a16="http://schemas.microsoft.com/office/drawing/2014/main" id="{86DD1BB5-BE67-4287-8F73-0250A3C0C910}"/>
              </a:ext>
            </a:extLst>
          </p:cNvPr>
          <p:cNvPicPr>
            <a:picLocks noGrp="1" noChangeAspect="1"/>
          </p:cNvPicPr>
          <p:nvPr>
            <p:ph sz="half" idx="1"/>
          </p:nvPr>
        </p:nvPicPr>
        <p:blipFill>
          <a:blip r:embed="rId2"/>
          <a:stretch>
            <a:fillRect/>
          </a:stretch>
        </p:blipFill>
        <p:spPr>
          <a:xfrm>
            <a:off x="1842146" y="1825625"/>
            <a:ext cx="8507708" cy="4351338"/>
          </a:xfrm>
        </p:spPr>
      </p:pic>
      <p:sp>
        <p:nvSpPr>
          <p:cNvPr id="5" name="Slide Number Placeholder 4">
            <a:extLst>
              <a:ext uri="{FF2B5EF4-FFF2-40B4-BE49-F238E27FC236}">
                <a16:creationId xmlns:a16="http://schemas.microsoft.com/office/drawing/2014/main" id="{178E3989-9AAB-4C5B-AC95-CD2D2926B4A5}"/>
              </a:ext>
            </a:extLst>
          </p:cNvPr>
          <p:cNvSpPr>
            <a:spLocks noGrp="1"/>
          </p:cNvSpPr>
          <p:nvPr>
            <p:ph type="sldNum" sz="quarter" idx="12"/>
          </p:nvPr>
        </p:nvSpPr>
        <p:spPr>
          <a:xfrm>
            <a:off x="8871856" y="6311900"/>
            <a:ext cx="2481943" cy="409575"/>
          </a:xfrm>
        </p:spPr>
        <p:txBody>
          <a:bodyPr/>
          <a:lstStyle/>
          <a:p>
            <a:fld id="{185B556D-0798-4C0F-AA89-4C65A3344379}" type="slidenum">
              <a:rPr lang="en-IN" sz="2400" smtClean="0"/>
              <a:pPr/>
              <a:t>20</a:t>
            </a:fld>
            <a:r>
              <a:rPr lang="en-IN" sz="2400" dirty="0"/>
              <a:t> / 25</a:t>
            </a:r>
          </a:p>
        </p:txBody>
      </p:sp>
      <p:sp>
        <p:nvSpPr>
          <p:cNvPr id="6" name="Rectangle 5">
            <a:extLst>
              <a:ext uri="{FF2B5EF4-FFF2-40B4-BE49-F238E27FC236}">
                <a16:creationId xmlns:a16="http://schemas.microsoft.com/office/drawing/2014/main" id="{4C45A9D0-759D-4383-8AB6-A67B1FE024A1}"/>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059BBF0-1341-4A95-9602-0D7F5E843253}"/>
              </a:ext>
            </a:extLst>
          </p:cNvPr>
          <p:cNvSpPr txBox="1"/>
          <p:nvPr/>
        </p:nvSpPr>
        <p:spPr>
          <a:xfrm>
            <a:off x="3341914" y="6128657"/>
            <a:ext cx="5942268" cy="492443"/>
          </a:xfrm>
          <a:prstGeom prst="rect">
            <a:avLst/>
          </a:prstGeom>
          <a:noFill/>
        </p:spPr>
        <p:txBody>
          <a:bodyPr wrap="none" rtlCol="0">
            <a:spAutoFit/>
          </a:bodyPr>
          <a:lstStyle/>
          <a:p>
            <a:r>
              <a:rPr lang="en-IN" sz="2600" b="1" dirty="0">
                <a:latin typeface="Times New Roman" panose="02020603050405020304" pitchFamily="18" charset="0"/>
                <a:cs typeface="Times New Roman" panose="02020603050405020304" pitchFamily="18" charset="0"/>
              </a:rPr>
              <a:t>Figure 7. Running Application Gateway </a:t>
            </a:r>
          </a:p>
        </p:txBody>
      </p:sp>
    </p:spTree>
    <p:extLst>
      <p:ext uri="{BB962C8B-B14F-4D97-AF65-F5344CB8AC3E}">
        <p14:creationId xmlns:p14="http://schemas.microsoft.com/office/powerpoint/2010/main" val="4019226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D766-660F-4ACB-A8A7-6863B7E4A9D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Screenshots</a:t>
            </a:r>
          </a:p>
        </p:txBody>
      </p:sp>
      <p:pic>
        <p:nvPicPr>
          <p:cNvPr id="7" name="Content Placeholder 6" descr="Graphical user interface, application&#10;&#10;Description automatically generated">
            <a:extLst>
              <a:ext uri="{FF2B5EF4-FFF2-40B4-BE49-F238E27FC236}">
                <a16:creationId xmlns:a16="http://schemas.microsoft.com/office/drawing/2014/main" id="{DD3B4AA3-D065-4C09-9239-4D11CFE273B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19601" y="266002"/>
            <a:ext cx="3026920" cy="6045898"/>
          </a:xfrm>
        </p:spPr>
      </p:pic>
      <p:sp>
        <p:nvSpPr>
          <p:cNvPr id="5" name="Slide Number Placeholder 4">
            <a:extLst>
              <a:ext uri="{FF2B5EF4-FFF2-40B4-BE49-F238E27FC236}">
                <a16:creationId xmlns:a16="http://schemas.microsoft.com/office/drawing/2014/main" id="{178E3989-9AAB-4C5B-AC95-CD2D2926B4A5}"/>
              </a:ext>
            </a:extLst>
          </p:cNvPr>
          <p:cNvSpPr>
            <a:spLocks noGrp="1"/>
          </p:cNvSpPr>
          <p:nvPr>
            <p:ph type="sldNum" sz="quarter" idx="12"/>
          </p:nvPr>
        </p:nvSpPr>
        <p:spPr>
          <a:xfrm>
            <a:off x="8871856" y="6311900"/>
            <a:ext cx="2481943" cy="409575"/>
          </a:xfrm>
        </p:spPr>
        <p:txBody>
          <a:bodyPr/>
          <a:lstStyle/>
          <a:p>
            <a:fld id="{185B556D-0798-4C0F-AA89-4C65A3344379}" type="slidenum">
              <a:rPr lang="en-IN" sz="2400" smtClean="0"/>
              <a:pPr/>
              <a:t>21</a:t>
            </a:fld>
            <a:r>
              <a:rPr lang="en-IN" sz="2400" dirty="0"/>
              <a:t> / 25</a:t>
            </a:r>
          </a:p>
        </p:txBody>
      </p:sp>
      <p:sp>
        <p:nvSpPr>
          <p:cNvPr id="6" name="Rectangle 5">
            <a:extLst>
              <a:ext uri="{FF2B5EF4-FFF2-40B4-BE49-F238E27FC236}">
                <a16:creationId xmlns:a16="http://schemas.microsoft.com/office/drawing/2014/main" id="{D59FAC5C-A97F-424E-B9EC-22BAB9B1554B}"/>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09278CE8-6259-4B6C-9C3A-466F9CC86FFE}"/>
              </a:ext>
            </a:extLst>
          </p:cNvPr>
          <p:cNvSpPr txBox="1"/>
          <p:nvPr/>
        </p:nvSpPr>
        <p:spPr>
          <a:xfrm>
            <a:off x="2518016" y="6365557"/>
            <a:ext cx="7365671" cy="492443"/>
          </a:xfrm>
          <a:prstGeom prst="rect">
            <a:avLst/>
          </a:prstGeom>
          <a:noFill/>
        </p:spPr>
        <p:txBody>
          <a:bodyPr wrap="none" rtlCol="0">
            <a:spAutoFit/>
          </a:bodyPr>
          <a:lstStyle/>
          <a:p>
            <a:r>
              <a:rPr lang="en-IN" sz="2600" b="1" dirty="0">
                <a:latin typeface="Times New Roman" panose="02020603050405020304" pitchFamily="18" charset="0"/>
                <a:cs typeface="Times New Roman" panose="02020603050405020304" pitchFamily="18" charset="0"/>
              </a:rPr>
              <a:t>Figure 8. Modes to select for IoT device connected </a:t>
            </a:r>
          </a:p>
        </p:txBody>
      </p:sp>
    </p:spTree>
    <p:extLst>
      <p:ext uri="{BB962C8B-B14F-4D97-AF65-F5344CB8AC3E}">
        <p14:creationId xmlns:p14="http://schemas.microsoft.com/office/powerpoint/2010/main" val="4286232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D766-660F-4ACB-A8A7-6863B7E4A9D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Screenshots</a:t>
            </a:r>
          </a:p>
        </p:txBody>
      </p:sp>
      <p:pic>
        <p:nvPicPr>
          <p:cNvPr id="7" name="Content Placeholder 6" descr="Graphical user interface, application&#10;&#10;Description automatically generated">
            <a:extLst>
              <a:ext uri="{FF2B5EF4-FFF2-40B4-BE49-F238E27FC236}">
                <a16:creationId xmlns:a16="http://schemas.microsoft.com/office/drawing/2014/main" id="{D7642C4B-5317-4110-91CE-A49B967C92D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51392" y="168849"/>
            <a:ext cx="3075560" cy="6143051"/>
          </a:xfrm>
        </p:spPr>
      </p:pic>
      <p:sp>
        <p:nvSpPr>
          <p:cNvPr id="5" name="Slide Number Placeholder 4">
            <a:extLst>
              <a:ext uri="{FF2B5EF4-FFF2-40B4-BE49-F238E27FC236}">
                <a16:creationId xmlns:a16="http://schemas.microsoft.com/office/drawing/2014/main" id="{178E3989-9AAB-4C5B-AC95-CD2D2926B4A5}"/>
              </a:ext>
            </a:extLst>
          </p:cNvPr>
          <p:cNvSpPr>
            <a:spLocks noGrp="1"/>
          </p:cNvSpPr>
          <p:nvPr>
            <p:ph type="sldNum" sz="quarter" idx="12"/>
          </p:nvPr>
        </p:nvSpPr>
        <p:spPr>
          <a:xfrm>
            <a:off x="8871856" y="6311900"/>
            <a:ext cx="2481943" cy="409575"/>
          </a:xfrm>
        </p:spPr>
        <p:txBody>
          <a:bodyPr/>
          <a:lstStyle/>
          <a:p>
            <a:fld id="{185B556D-0798-4C0F-AA89-4C65A3344379}" type="slidenum">
              <a:rPr lang="en-IN" sz="2400" smtClean="0"/>
              <a:pPr/>
              <a:t>22</a:t>
            </a:fld>
            <a:r>
              <a:rPr lang="en-IN" sz="2400" dirty="0"/>
              <a:t> / 25</a:t>
            </a:r>
          </a:p>
        </p:txBody>
      </p:sp>
      <p:sp>
        <p:nvSpPr>
          <p:cNvPr id="6" name="Rectangle 5">
            <a:extLst>
              <a:ext uri="{FF2B5EF4-FFF2-40B4-BE49-F238E27FC236}">
                <a16:creationId xmlns:a16="http://schemas.microsoft.com/office/drawing/2014/main" id="{1754E3FE-A653-4FEB-826F-97FEC480E1CE}"/>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2F02410B-956D-47EE-A422-E3AFDF44B626}"/>
              </a:ext>
            </a:extLst>
          </p:cNvPr>
          <p:cNvSpPr txBox="1"/>
          <p:nvPr/>
        </p:nvSpPr>
        <p:spPr>
          <a:xfrm>
            <a:off x="3679371" y="6311900"/>
            <a:ext cx="4195379" cy="492443"/>
          </a:xfrm>
          <a:prstGeom prst="rect">
            <a:avLst/>
          </a:prstGeom>
          <a:noFill/>
        </p:spPr>
        <p:txBody>
          <a:bodyPr wrap="none" rtlCol="0">
            <a:spAutoFit/>
          </a:bodyPr>
          <a:lstStyle/>
          <a:p>
            <a:r>
              <a:rPr lang="en-IN" sz="2600" b="1" dirty="0">
                <a:latin typeface="Times New Roman" panose="02020603050405020304" pitchFamily="18" charset="0"/>
                <a:cs typeface="Times New Roman" panose="02020603050405020304" pitchFamily="18" charset="0"/>
              </a:rPr>
              <a:t>Figure 9. Create Asset Form</a:t>
            </a:r>
          </a:p>
        </p:txBody>
      </p:sp>
    </p:spTree>
    <p:extLst>
      <p:ext uri="{BB962C8B-B14F-4D97-AF65-F5344CB8AC3E}">
        <p14:creationId xmlns:p14="http://schemas.microsoft.com/office/powerpoint/2010/main" val="2924996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D766-660F-4ACB-A8A7-6863B7E4A9D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C310776-66D2-452B-AC78-3A1A31AFCDEE}"/>
              </a:ext>
            </a:extLst>
          </p:cNvPr>
          <p:cNvSpPr>
            <a:spLocks noGrp="1"/>
          </p:cNvSpPr>
          <p:nvPr>
            <p:ph sz="half" idx="1"/>
          </p:nvPr>
        </p:nvSpPr>
        <p:spPr>
          <a:xfrm>
            <a:off x="838199" y="1825625"/>
            <a:ext cx="10515599" cy="4351338"/>
          </a:xfrm>
        </p:spPr>
        <p:txBody>
          <a:bodyPr/>
          <a:lstStyle/>
          <a:p>
            <a:pPr marL="514350" indent="-514350">
              <a:buFont typeface="+mj-lt"/>
              <a:buAutoNum type="arabicPeriod"/>
            </a:pPr>
            <a:r>
              <a:rPr lang="en-US" sz="2600" dirty="0">
                <a:effectLst/>
                <a:latin typeface="Times New Roman" panose="02020603050405020304" pitchFamily="18" charset="0"/>
                <a:ea typeface="Times New Roman" panose="02020603050405020304" pitchFamily="18" charset="0"/>
              </a:rPr>
              <a:t>Proof of Concept on functionalities of PDS using Hyperledger Fabric makes us to confirm that Permissioned Blockchain Infrastructures are helpful in inducing more transparency, traceability and accountability in food logistics and supply chain industry</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514350" indent="-514350">
              <a:buFont typeface="+mj-lt"/>
              <a:buAutoNum type="arabicPeriod"/>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Blockchain would fortify trust among organizations involved in the chain and consumers would be aware of the product and its lifecycle.</a:t>
            </a:r>
          </a:p>
          <a:p>
            <a:pPr marL="514350" indent="-514350">
              <a:buFont typeface="+mj-lt"/>
              <a:buAutoNum type="arabicPeriod"/>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This prototype can be made possible into a real time project by using Far Range UHF Passive RFID technology. Tags are inexpensive and RFID reader’s proximity can range up to 12 meters.</a:t>
            </a:r>
          </a:p>
          <a:p>
            <a:pPr marL="514350" indent="-514350">
              <a:buFont typeface="+mj-lt"/>
              <a:buAutoNum type="arabicPeriod"/>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Validation and authen</a:t>
            </a:r>
            <a:r>
              <a:rPr lang="en-US" sz="2600" dirty="0">
                <a:latin typeface="Times New Roman" panose="02020603050405020304" pitchFamily="18" charset="0"/>
                <a:ea typeface="Times New Roman" panose="02020603050405020304" pitchFamily="18" charset="0"/>
                <a:cs typeface="Times New Roman" panose="02020603050405020304" pitchFamily="18" charset="0"/>
              </a:rPr>
              <a:t>tication must be focused more in upcoming steps.</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indent="-514350">
              <a:buFont typeface="+mj-lt"/>
              <a:buAutoNum type="arabicPeriod"/>
            </a:pPr>
            <a:endParaRPr lang="en-IN" sz="2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78E3989-9AAB-4C5B-AC95-CD2D2926B4A5}"/>
              </a:ext>
            </a:extLst>
          </p:cNvPr>
          <p:cNvSpPr>
            <a:spLocks noGrp="1"/>
          </p:cNvSpPr>
          <p:nvPr>
            <p:ph type="sldNum" sz="quarter" idx="12"/>
          </p:nvPr>
        </p:nvSpPr>
        <p:spPr>
          <a:xfrm>
            <a:off x="8871856" y="6311900"/>
            <a:ext cx="2481943" cy="409575"/>
          </a:xfrm>
        </p:spPr>
        <p:txBody>
          <a:bodyPr/>
          <a:lstStyle/>
          <a:p>
            <a:fld id="{185B556D-0798-4C0F-AA89-4C65A3344379}" type="slidenum">
              <a:rPr lang="en-IN" sz="2400" smtClean="0"/>
              <a:pPr/>
              <a:t>23</a:t>
            </a:fld>
            <a:r>
              <a:rPr lang="en-IN" sz="2400" dirty="0"/>
              <a:t> / 25</a:t>
            </a:r>
          </a:p>
        </p:txBody>
      </p:sp>
      <p:sp>
        <p:nvSpPr>
          <p:cNvPr id="6" name="Rectangle 5">
            <a:extLst>
              <a:ext uri="{FF2B5EF4-FFF2-40B4-BE49-F238E27FC236}">
                <a16:creationId xmlns:a16="http://schemas.microsoft.com/office/drawing/2014/main" id="{83363BED-F9E3-404F-8144-1F76F3CCB18C}"/>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22536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A2233-AF59-4002-8A02-F67DE3FB15FB}"/>
              </a:ext>
            </a:extLst>
          </p:cNvPr>
          <p:cNvSpPr>
            <a:spLocks noGrp="1"/>
          </p:cNvSpPr>
          <p:nvPr>
            <p:ph type="title" idx="4294967295"/>
          </p:nvPr>
        </p:nvSpPr>
        <p:spPr>
          <a:xfrm>
            <a:off x="838200" y="365125"/>
            <a:ext cx="10515600" cy="1325563"/>
          </a:xfrm>
          <a:prstGeom prst="rect">
            <a:avLst/>
          </a:prstGeom>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07F212B-4D8C-4725-BF1C-35F13F7A6CE8}"/>
              </a:ext>
            </a:extLst>
          </p:cNvPr>
          <p:cNvSpPr>
            <a:spLocks noGrp="1"/>
          </p:cNvSpPr>
          <p:nvPr>
            <p:ph idx="1"/>
          </p:nvPr>
        </p:nvSpPr>
        <p:spPr/>
        <p:txBody>
          <a:bodyPr/>
          <a:lstStyle/>
          <a:p>
            <a:pPr marL="0" indent="0">
              <a:buNone/>
            </a:pPr>
            <a:r>
              <a:rPr lang="en-IN" dirty="0"/>
              <a:t> </a:t>
            </a:r>
          </a:p>
        </p:txBody>
      </p:sp>
      <p:sp>
        <p:nvSpPr>
          <p:cNvPr id="4" name="Rectangle 3">
            <a:extLst>
              <a:ext uri="{FF2B5EF4-FFF2-40B4-BE49-F238E27FC236}">
                <a16:creationId xmlns:a16="http://schemas.microsoft.com/office/drawing/2014/main" id="{6D412139-7273-43FA-B2B8-C02569DD71CF}"/>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6">
            <a:extLst>
              <a:ext uri="{FF2B5EF4-FFF2-40B4-BE49-F238E27FC236}">
                <a16:creationId xmlns:a16="http://schemas.microsoft.com/office/drawing/2014/main" id="{AB8BEEBA-B42E-46C3-BCF1-D6298F8AC215}"/>
              </a:ext>
            </a:extLst>
          </p:cNvPr>
          <p:cNvSpPr>
            <a:spLocks noGrp="1"/>
          </p:cNvSpPr>
          <p:nvPr>
            <p:ph type="sldNum" sz="quarter" idx="12"/>
          </p:nvPr>
        </p:nvSpPr>
        <p:spPr/>
        <p:txBody>
          <a:bodyPr/>
          <a:lstStyle/>
          <a:p>
            <a:fld id="{185B556D-0798-4C0F-AA89-4C65A3344379}" type="slidenum">
              <a:rPr lang="en-IN" smtClean="0"/>
              <a:pPr/>
              <a:t>24</a:t>
            </a:fld>
            <a:r>
              <a:rPr lang="en-IN" dirty="0"/>
              <a:t> / 25</a:t>
            </a:r>
          </a:p>
        </p:txBody>
      </p:sp>
      <p:sp>
        <p:nvSpPr>
          <p:cNvPr id="5" name="TextBox 4">
            <a:extLst>
              <a:ext uri="{FF2B5EF4-FFF2-40B4-BE49-F238E27FC236}">
                <a16:creationId xmlns:a16="http://schemas.microsoft.com/office/drawing/2014/main" id="{605EEABD-F219-4D86-8422-32FC445BEBE6}"/>
              </a:ext>
            </a:extLst>
          </p:cNvPr>
          <p:cNvSpPr txBox="1"/>
          <p:nvPr/>
        </p:nvSpPr>
        <p:spPr>
          <a:xfrm>
            <a:off x="402770" y="1284514"/>
            <a:ext cx="11408230" cy="5416868"/>
          </a:xfrm>
          <a:prstGeom prst="rect">
            <a:avLst/>
          </a:prstGeom>
          <a:noFill/>
        </p:spPr>
        <p:txBody>
          <a:bodyPr wrap="square" rtlCol="0">
            <a:spAutoFit/>
          </a:bodyPr>
          <a:lstStyle/>
          <a:p>
            <a:pPr algn="just">
              <a:spcAft>
                <a:spcPts val="800"/>
              </a:spcAft>
            </a:pPr>
            <a:r>
              <a:rPr lang="en-US" sz="1400" dirty="0">
                <a:solidFill>
                  <a:srgbClr val="000000"/>
                </a:solidFill>
                <a:effectLst/>
                <a:latin typeface="Times New Roman" panose="02020603050405020304" pitchFamily="18" charset="0"/>
                <a:ea typeface="Calibri" panose="020F0502020204030204" pitchFamily="34" charset="0"/>
              </a:rPr>
              <a:t>[1] Satoshi </a:t>
            </a:r>
            <a:r>
              <a:rPr lang="en-US" sz="1400" dirty="0" err="1">
                <a:solidFill>
                  <a:srgbClr val="000000"/>
                </a:solidFill>
                <a:effectLst/>
                <a:latin typeface="Times New Roman" panose="02020603050405020304" pitchFamily="18" charset="0"/>
                <a:ea typeface="Calibri" panose="020F0502020204030204" pitchFamily="34" charset="0"/>
              </a:rPr>
              <a:t>Nakamoto,"Bitcoin</a:t>
            </a:r>
            <a:r>
              <a:rPr lang="en-US" sz="1400" dirty="0">
                <a:solidFill>
                  <a:srgbClr val="000000"/>
                </a:solidFill>
                <a:effectLst/>
                <a:latin typeface="Times New Roman" panose="02020603050405020304" pitchFamily="18" charset="0"/>
                <a:ea typeface="Calibri" panose="020F0502020204030204" pitchFamily="34" charset="0"/>
              </a:rPr>
              <a:t>: A Peer-to-Peer Electronic Cash </a:t>
            </a:r>
            <a:r>
              <a:rPr lang="en-US" sz="1400" dirty="0" err="1">
                <a:solidFill>
                  <a:srgbClr val="000000"/>
                </a:solidFill>
                <a:effectLst/>
                <a:latin typeface="Times New Roman" panose="02020603050405020304" pitchFamily="18" charset="0"/>
                <a:ea typeface="Calibri" panose="020F0502020204030204" pitchFamily="34" charset="0"/>
              </a:rPr>
              <a:t>System",www.bitcoin.org</a:t>
            </a:r>
            <a:r>
              <a:rPr lang="en-US" sz="1400" dirty="0">
                <a:solidFill>
                  <a:srgbClr val="000000"/>
                </a:solidFill>
                <a:effectLst/>
                <a:latin typeface="Times New Roman" panose="02020603050405020304" pitchFamily="18" charset="0"/>
                <a:ea typeface="Calibri" panose="020F0502020204030204" pitchFamily="34" charset="0"/>
              </a:rPr>
              <a:t>., 2008</a:t>
            </a:r>
            <a:endParaRPr lang="en-IN" sz="1400" dirty="0">
              <a:effectLst/>
              <a:latin typeface="Times New Roman" panose="02020603050405020304" pitchFamily="18" charset="0"/>
              <a:ea typeface="Calibri" panose="020F0502020204030204" pitchFamily="34" charset="0"/>
            </a:endParaRPr>
          </a:p>
          <a:p>
            <a:pPr algn="just">
              <a:spcAft>
                <a:spcPts val="800"/>
              </a:spcAft>
            </a:pPr>
            <a:r>
              <a:rPr lang="en-US" sz="1400" dirty="0">
                <a:solidFill>
                  <a:srgbClr val="000000"/>
                </a:solidFill>
                <a:effectLst/>
                <a:latin typeface="Times New Roman" panose="02020603050405020304" pitchFamily="18" charset="0"/>
                <a:ea typeface="Calibri" panose="020F0502020204030204" pitchFamily="34" charset="0"/>
              </a:rPr>
              <a:t>[2] Melanie </a:t>
            </a:r>
            <a:r>
              <a:rPr lang="en-US" sz="1400" dirty="0" err="1">
                <a:solidFill>
                  <a:srgbClr val="000000"/>
                </a:solidFill>
                <a:effectLst/>
                <a:latin typeface="Times New Roman" panose="02020603050405020304" pitchFamily="18" charset="0"/>
                <a:ea typeface="Calibri" panose="020F0502020204030204" pitchFamily="34" charset="0"/>
              </a:rPr>
              <a:t>Swan,"Blockchain</a:t>
            </a:r>
            <a:r>
              <a:rPr lang="en-US" sz="1400" dirty="0">
                <a:solidFill>
                  <a:srgbClr val="000000"/>
                </a:solidFill>
                <a:effectLst/>
                <a:latin typeface="Times New Roman" panose="02020603050405020304" pitchFamily="18" charset="0"/>
                <a:ea typeface="Calibri" panose="020F0502020204030204" pitchFamily="34" charset="0"/>
              </a:rPr>
              <a:t> Blueprint for a New </a:t>
            </a:r>
            <a:r>
              <a:rPr lang="en-US" sz="1400" dirty="0" err="1">
                <a:solidFill>
                  <a:srgbClr val="000000"/>
                </a:solidFill>
                <a:effectLst/>
                <a:latin typeface="Times New Roman" panose="02020603050405020304" pitchFamily="18" charset="0"/>
                <a:ea typeface="Calibri" panose="020F0502020204030204" pitchFamily="34" charset="0"/>
              </a:rPr>
              <a:t>Economy",Published</a:t>
            </a:r>
            <a:r>
              <a:rPr lang="en-US" sz="1400" dirty="0">
                <a:solidFill>
                  <a:srgbClr val="000000"/>
                </a:solidFill>
                <a:effectLst/>
                <a:latin typeface="Times New Roman" panose="02020603050405020304" pitchFamily="18" charset="0"/>
                <a:ea typeface="Calibri" panose="020F0502020204030204" pitchFamily="34" charset="0"/>
              </a:rPr>
              <a:t> by O’Reilly Media, Inc.,2015</a:t>
            </a:r>
            <a:endParaRPr lang="en-IN" sz="1400" dirty="0">
              <a:effectLst/>
              <a:latin typeface="Times New Roman" panose="02020603050405020304" pitchFamily="18" charset="0"/>
              <a:ea typeface="Calibri" panose="020F0502020204030204" pitchFamily="34" charset="0"/>
            </a:endParaRPr>
          </a:p>
          <a:p>
            <a:pPr algn="just">
              <a:spcAft>
                <a:spcPts val="800"/>
              </a:spcAft>
            </a:pPr>
            <a:r>
              <a:rPr lang="en-US" sz="1400" dirty="0">
                <a:solidFill>
                  <a:srgbClr val="000000"/>
                </a:solidFill>
                <a:effectLst/>
                <a:latin typeface="Times New Roman" panose="02020603050405020304" pitchFamily="18" charset="0"/>
                <a:ea typeface="Calibri" panose="020F0502020204030204" pitchFamily="34" charset="0"/>
              </a:rPr>
              <a:t>[3] GUIDO PERBOLI, STEFANO MUSSO, MARIANGELA </a:t>
            </a:r>
            <a:r>
              <a:rPr lang="en-US" sz="1400" dirty="0" err="1">
                <a:solidFill>
                  <a:srgbClr val="000000"/>
                </a:solidFill>
                <a:effectLst/>
                <a:latin typeface="Times New Roman" panose="02020603050405020304" pitchFamily="18" charset="0"/>
                <a:ea typeface="Calibri" panose="020F0502020204030204" pitchFamily="34" charset="0"/>
              </a:rPr>
              <a:t>ROSANO,"Blockchain</a:t>
            </a:r>
            <a:r>
              <a:rPr lang="en-US" sz="1400" dirty="0">
                <a:solidFill>
                  <a:srgbClr val="000000"/>
                </a:solidFill>
                <a:effectLst/>
                <a:latin typeface="Times New Roman" panose="02020603050405020304" pitchFamily="18" charset="0"/>
                <a:ea typeface="Calibri" panose="020F0502020204030204" pitchFamily="34" charset="0"/>
              </a:rPr>
              <a:t> in Logistics and Supply Chain: A Lean</a:t>
            </a:r>
            <a:r>
              <a:rPr lang="en-IN" sz="1400" dirty="0">
                <a:latin typeface="Times New Roman" panose="02020603050405020304" pitchFamily="18" charset="0"/>
                <a:ea typeface="Calibri" panose="020F0502020204030204" pitchFamily="34" charset="0"/>
              </a:rPr>
              <a:t> </a:t>
            </a:r>
            <a:r>
              <a:rPr lang="en-US" sz="1400" dirty="0">
                <a:solidFill>
                  <a:srgbClr val="000000"/>
                </a:solidFill>
                <a:effectLst/>
                <a:latin typeface="Times New Roman" panose="02020603050405020304" pitchFamily="18" charset="0"/>
                <a:ea typeface="Calibri" panose="020F0502020204030204" pitchFamily="34" charset="0"/>
              </a:rPr>
              <a:t>Approach for Designing Real-World Use Cases”, IEEE,2018</a:t>
            </a:r>
            <a:endParaRPr lang="en-IN" sz="1400" dirty="0">
              <a:effectLst/>
              <a:latin typeface="Times New Roman" panose="02020603050405020304" pitchFamily="18" charset="0"/>
              <a:ea typeface="Calibri" panose="020F0502020204030204" pitchFamily="34" charset="0"/>
            </a:endParaRPr>
          </a:p>
          <a:p>
            <a:pPr algn="just">
              <a:spcAft>
                <a:spcPts val="800"/>
              </a:spcAft>
            </a:pPr>
            <a:r>
              <a:rPr lang="en-US" sz="1400" dirty="0">
                <a:solidFill>
                  <a:srgbClr val="000000"/>
                </a:solidFill>
                <a:effectLst/>
                <a:latin typeface="Times New Roman" panose="02020603050405020304" pitchFamily="18" charset="0"/>
                <a:ea typeface="Calibri" panose="020F0502020204030204" pitchFamily="34" charset="0"/>
              </a:rPr>
              <a:t>[4] Reshma </a:t>
            </a:r>
            <a:r>
              <a:rPr lang="en-US" sz="1400" dirty="0" err="1">
                <a:solidFill>
                  <a:srgbClr val="000000"/>
                </a:solidFill>
                <a:effectLst/>
                <a:latin typeface="Times New Roman" panose="02020603050405020304" pitchFamily="18" charset="0"/>
                <a:ea typeface="Calibri" panose="020F0502020204030204" pitchFamily="34" charset="0"/>
              </a:rPr>
              <a:t>Kamath,"Food</a:t>
            </a:r>
            <a:r>
              <a:rPr lang="en-US" sz="1400" dirty="0">
                <a:solidFill>
                  <a:srgbClr val="000000"/>
                </a:solidFill>
                <a:effectLst/>
                <a:latin typeface="Times New Roman" panose="02020603050405020304" pitchFamily="18" charset="0"/>
                <a:ea typeface="Calibri" panose="020F0502020204030204" pitchFamily="34" charset="0"/>
              </a:rPr>
              <a:t> Traceability on Blockchain: Walmart’s Pork and Mango Pilots with IBM",</a:t>
            </a:r>
            <a:r>
              <a:rPr lang="en-IN" sz="1400" dirty="0">
                <a:latin typeface="Times New Roman" panose="02020603050405020304" pitchFamily="18" charset="0"/>
                <a:ea typeface="Calibri" panose="020F0502020204030204" pitchFamily="34" charset="0"/>
              </a:rPr>
              <a:t> </a:t>
            </a:r>
            <a:r>
              <a:rPr lang="en-US" sz="1400" dirty="0">
                <a:solidFill>
                  <a:srgbClr val="000000"/>
                </a:solidFill>
                <a:effectLst/>
                <a:latin typeface="Times New Roman" panose="02020603050405020304" pitchFamily="18" charset="0"/>
                <a:ea typeface="Calibri" panose="020F0502020204030204" pitchFamily="34" charset="0"/>
              </a:rPr>
              <a:t>The JBBA,2018</a:t>
            </a:r>
            <a:endParaRPr lang="en-IN" sz="1400" dirty="0">
              <a:effectLst/>
              <a:latin typeface="Times New Roman" panose="02020603050405020304" pitchFamily="18" charset="0"/>
              <a:ea typeface="Calibri" panose="020F0502020204030204" pitchFamily="34" charset="0"/>
            </a:endParaRPr>
          </a:p>
          <a:p>
            <a:pPr algn="just">
              <a:spcAft>
                <a:spcPts val="800"/>
              </a:spcAft>
            </a:pPr>
            <a:r>
              <a:rPr lang="en-US" sz="1400" dirty="0">
                <a:solidFill>
                  <a:srgbClr val="000000"/>
                </a:solidFill>
                <a:effectLst/>
                <a:latin typeface="Times New Roman" panose="02020603050405020304" pitchFamily="18" charset="0"/>
                <a:ea typeface="Calibri" panose="020F0502020204030204" pitchFamily="34" charset="0"/>
              </a:rPr>
              <a:t>[5] Giorgio Alessandro Motta, </a:t>
            </a:r>
            <a:r>
              <a:rPr lang="en-US" sz="1400" dirty="0" err="1">
                <a:solidFill>
                  <a:srgbClr val="000000"/>
                </a:solidFill>
                <a:effectLst/>
                <a:latin typeface="Times New Roman" panose="02020603050405020304" pitchFamily="18" charset="0"/>
                <a:ea typeface="Calibri" panose="020F0502020204030204" pitchFamily="34" charset="0"/>
              </a:rPr>
              <a:t>Bedir</a:t>
            </a:r>
            <a:r>
              <a:rPr lang="en-US" sz="1400" dirty="0">
                <a:solidFill>
                  <a:srgbClr val="000000"/>
                </a:solidFill>
                <a:effectLst/>
                <a:latin typeface="Times New Roman" panose="02020603050405020304" pitchFamily="18" charset="0"/>
                <a:ea typeface="Calibri" panose="020F0502020204030204" pitchFamily="34" charset="0"/>
              </a:rPr>
              <a:t> </a:t>
            </a:r>
            <a:r>
              <a:rPr lang="en-US" sz="1400" dirty="0" err="1">
                <a:solidFill>
                  <a:srgbClr val="000000"/>
                </a:solidFill>
                <a:effectLst/>
                <a:latin typeface="Times New Roman" panose="02020603050405020304" pitchFamily="18" charset="0"/>
                <a:ea typeface="Calibri" panose="020F0502020204030204" pitchFamily="34" charset="0"/>
              </a:rPr>
              <a:t>Tekinerdogan</a:t>
            </a:r>
            <a:r>
              <a:rPr lang="en-US" sz="1400" dirty="0">
                <a:solidFill>
                  <a:srgbClr val="000000"/>
                </a:solidFill>
                <a:effectLst/>
                <a:latin typeface="Times New Roman" panose="02020603050405020304" pitchFamily="18" charset="0"/>
                <a:ea typeface="Calibri" panose="020F0502020204030204" pitchFamily="34" charset="0"/>
              </a:rPr>
              <a:t> and </a:t>
            </a:r>
            <a:r>
              <a:rPr lang="en-US" sz="1400" dirty="0" err="1">
                <a:solidFill>
                  <a:srgbClr val="000000"/>
                </a:solidFill>
                <a:effectLst/>
                <a:latin typeface="Times New Roman" panose="02020603050405020304" pitchFamily="18" charset="0"/>
                <a:ea typeface="Calibri" panose="020F0502020204030204" pitchFamily="34" charset="0"/>
              </a:rPr>
              <a:t>Ioannis</a:t>
            </a:r>
            <a:r>
              <a:rPr lang="en-US" sz="1400" dirty="0">
                <a:solidFill>
                  <a:srgbClr val="000000"/>
                </a:solidFill>
                <a:effectLst/>
                <a:latin typeface="Times New Roman" panose="02020603050405020304" pitchFamily="18" charset="0"/>
                <a:ea typeface="Calibri" panose="020F0502020204030204" pitchFamily="34" charset="0"/>
              </a:rPr>
              <a:t> N. </a:t>
            </a:r>
            <a:r>
              <a:rPr lang="en-US" sz="1400" dirty="0" err="1">
                <a:solidFill>
                  <a:srgbClr val="000000"/>
                </a:solidFill>
                <a:effectLst/>
                <a:latin typeface="Times New Roman" panose="02020603050405020304" pitchFamily="18" charset="0"/>
                <a:ea typeface="Calibri" panose="020F0502020204030204" pitchFamily="34" charset="0"/>
              </a:rPr>
              <a:t>Athanasiadis</a:t>
            </a:r>
            <a:r>
              <a:rPr lang="en-US" sz="1400" dirty="0">
                <a:solidFill>
                  <a:srgbClr val="000000"/>
                </a:solidFill>
                <a:effectLst/>
                <a:latin typeface="Times New Roman" panose="02020603050405020304" pitchFamily="18" charset="0"/>
                <a:ea typeface="Calibri" panose="020F0502020204030204" pitchFamily="34" charset="0"/>
              </a:rPr>
              <a:t>,"Blockchain Applications in the</a:t>
            </a:r>
            <a:r>
              <a:rPr lang="en-IN" sz="1400" dirty="0">
                <a:latin typeface="Times New Roman" panose="02020603050405020304" pitchFamily="18" charset="0"/>
                <a:ea typeface="Calibri" panose="020F0502020204030204" pitchFamily="34" charset="0"/>
              </a:rPr>
              <a:t> </a:t>
            </a:r>
            <a:r>
              <a:rPr lang="en-US" sz="1400" dirty="0">
                <a:solidFill>
                  <a:srgbClr val="000000"/>
                </a:solidFill>
                <a:effectLst/>
                <a:latin typeface="Times New Roman" panose="02020603050405020304" pitchFamily="18" charset="0"/>
                <a:ea typeface="Calibri" panose="020F0502020204030204" pitchFamily="34" charset="0"/>
              </a:rPr>
              <a:t>Agri-Food Domain: The First </a:t>
            </a:r>
            <a:r>
              <a:rPr lang="en-US" sz="1400" dirty="0" err="1">
                <a:solidFill>
                  <a:srgbClr val="000000"/>
                </a:solidFill>
                <a:effectLst/>
                <a:latin typeface="Times New Roman" panose="02020603050405020304" pitchFamily="18" charset="0"/>
                <a:ea typeface="Calibri" panose="020F0502020204030204" pitchFamily="34" charset="0"/>
              </a:rPr>
              <a:t>Wave",Frontiers</a:t>
            </a:r>
            <a:r>
              <a:rPr lang="en-US" sz="1400" dirty="0">
                <a:solidFill>
                  <a:srgbClr val="000000"/>
                </a:solidFill>
                <a:effectLst/>
                <a:latin typeface="Times New Roman" panose="02020603050405020304" pitchFamily="18" charset="0"/>
                <a:ea typeface="Calibri" panose="020F0502020204030204" pitchFamily="34" charset="0"/>
              </a:rPr>
              <a:t> in Blockchain,2020</a:t>
            </a:r>
            <a:endParaRPr lang="en-IN" sz="1400" dirty="0">
              <a:effectLst/>
              <a:latin typeface="Times New Roman" panose="02020603050405020304" pitchFamily="18" charset="0"/>
              <a:ea typeface="Calibri" panose="020F0502020204030204" pitchFamily="34" charset="0"/>
            </a:endParaRPr>
          </a:p>
          <a:p>
            <a:pPr algn="just">
              <a:spcAft>
                <a:spcPts val="800"/>
              </a:spcAft>
            </a:pPr>
            <a:r>
              <a:rPr lang="en-US" sz="1400" dirty="0">
                <a:solidFill>
                  <a:srgbClr val="000000"/>
                </a:solidFill>
                <a:effectLst/>
                <a:latin typeface="Times New Roman" panose="02020603050405020304" pitchFamily="18" charset="0"/>
                <a:ea typeface="Calibri" panose="020F0502020204030204" pitchFamily="34" charset="0"/>
              </a:rPr>
              <a:t>[6] </a:t>
            </a:r>
            <a:r>
              <a:rPr lang="en-US" sz="1400" dirty="0" err="1">
                <a:solidFill>
                  <a:srgbClr val="000000"/>
                </a:solidFill>
                <a:effectLst/>
                <a:latin typeface="Times New Roman" panose="02020603050405020304" pitchFamily="18" charset="0"/>
                <a:ea typeface="Calibri" panose="020F0502020204030204" pitchFamily="34" charset="0"/>
              </a:rPr>
              <a:t>Kok</a:t>
            </a:r>
            <a:r>
              <a:rPr lang="en-US" sz="1400" dirty="0">
                <a:solidFill>
                  <a:srgbClr val="000000"/>
                </a:solidFill>
                <a:effectLst/>
                <a:latin typeface="Times New Roman" panose="02020603050405020304" pitchFamily="18" charset="0"/>
                <a:ea typeface="Calibri" panose="020F0502020204030204" pitchFamily="34" charset="0"/>
              </a:rPr>
              <a:t> Yong </a:t>
            </a:r>
            <a:r>
              <a:rPr lang="en-US" sz="1400" dirty="0" err="1">
                <a:solidFill>
                  <a:srgbClr val="000000"/>
                </a:solidFill>
                <a:effectLst/>
                <a:latin typeface="Times New Roman" panose="02020603050405020304" pitchFamily="18" charset="0"/>
                <a:ea typeface="Calibri" panose="020F0502020204030204" pitchFamily="34" charset="0"/>
              </a:rPr>
              <a:t>Chan,Johari</a:t>
            </a:r>
            <a:r>
              <a:rPr lang="en-US" sz="1400" dirty="0">
                <a:solidFill>
                  <a:srgbClr val="000000"/>
                </a:solidFill>
                <a:effectLst/>
                <a:latin typeface="Times New Roman" panose="02020603050405020304" pitchFamily="18" charset="0"/>
                <a:ea typeface="Calibri" panose="020F0502020204030204" pitchFamily="34" charset="0"/>
              </a:rPr>
              <a:t> </a:t>
            </a:r>
            <a:r>
              <a:rPr lang="en-US" sz="1400" dirty="0" err="1">
                <a:solidFill>
                  <a:srgbClr val="000000"/>
                </a:solidFill>
                <a:effectLst/>
                <a:latin typeface="Times New Roman" panose="02020603050405020304" pitchFamily="18" charset="0"/>
                <a:ea typeface="Calibri" panose="020F0502020204030204" pitchFamily="34" charset="0"/>
              </a:rPr>
              <a:t>Abdullah,Adnan</a:t>
            </a:r>
            <a:r>
              <a:rPr lang="en-US" sz="1400" dirty="0">
                <a:solidFill>
                  <a:srgbClr val="000000"/>
                </a:solidFill>
                <a:effectLst/>
                <a:latin typeface="Times New Roman" panose="02020603050405020304" pitchFamily="18" charset="0"/>
                <a:ea typeface="Calibri" panose="020F0502020204030204" pitchFamily="34" charset="0"/>
              </a:rPr>
              <a:t> Shahid </a:t>
            </a:r>
            <a:r>
              <a:rPr lang="en-US" sz="1400" dirty="0" err="1">
                <a:solidFill>
                  <a:srgbClr val="000000"/>
                </a:solidFill>
                <a:effectLst/>
                <a:latin typeface="Times New Roman" panose="02020603050405020304" pitchFamily="18" charset="0"/>
                <a:ea typeface="Calibri" panose="020F0502020204030204" pitchFamily="34" charset="0"/>
              </a:rPr>
              <a:t>Khan,"A</a:t>
            </a:r>
            <a:r>
              <a:rPr lang="en-US" sz="1400" dirty="0">
                <a:solidFill>
                  <a:srgbClr val="000000"/>
                </a:solidFill>
                <a:effectLst/>
                <a:latin typeface="Times New Roman" panose="02020603050405020304" pitchFamily="18" charset="0"/>
                <a:ea typeface="Calibri" panose="020F0502020204030204" pitchFamily="34" charset="0"/>
              </a:rPr>
              <a:t> Framework for Traceable and Transparent Supply</a:t>
            </a:r>
            <a:r>
              <a:rPr lang="en-IN" sz="1400" dirty="0">
                <a:latin typeface="Times New Roman" panose="02020603050405020304" pitchFamily="18" charset="0"/>
                <a:ea typeface="Calibri" panose="020F0502020204030204" pitchFamily="34" charset="0"/>
              </a:rPr>
              <a:t> </a:t>
            </a:r>
            <a:r>
              <a:rPr lang="en-US" sz="1400" dirty="0">
                <a:solidFill>
                  <a:srgbClr val="000000"/>
                </a:solidFill>
                <a:effectLst/>
                <a:latin typeface="Times New Roman" panose="02020603050405020304" pitchFamily="18" charset="0"/>
                <a:ea typeface="Calibri" panose="020F0502020204030204" pitchFamily="34" charset="0"/>
              </a:rPr>
              <a:t>Chain Management for Agri-food Sector in Malaysia using Blockchain Technology”, IJACSA,2019</a:t>
            </a:r>
            <a:endParaRPr lang="en-IN" sz="1400" dirty="0">
              <a:latin typeface="Times New Roman" panose="02020603050405020304" pitchFamily="18" charset="0"/>
              <a:ea typeface="Calibri" panose="020F0502020204030204" pitchFamily="34" charset="0"/>
            </a:endParaRPr>
          </a:p>
          <a:p>
            <a:pPr algn="just">
              <a:spcAft>
                <a:spcPts val="800"/>
              </a:spcAft>
            </a:pPr>
            <a:r>
              <a:rPr lang="en-US" sz="1400" dirty="0">
                <a:solidFill>
                  <a:srgbClr val="000000"/>
                </a:solidFill>
                <a:effectLst/>
                <a:latin typeface="Times New Roman" panose="02020603050405020304" pitchFamily="18" charset="0"/>
                <a:ea typeface="Calibri" panose="020F0502020204030204" pitchFamily="34" charset="0"/>
              </a:rPr>
              <a:t>[7] Rocha T, Costa P, Sousa </a:t>
            </a:r>
            <a:r>
              <a:rPr lang="en-US" sz="1400" dirty="0" err="1">
                <a:solidFill>
                  <a:srgbClr val="000000"/>
                </a:solidFill>
                <a:effectLst/>
                <a:latin typeface="Times New Roman" panose="02020603050405020304" pitchFamily="18" charset="0"/>
                <a:ea typeface="Calibri" panose="020F0502020204030204" pitchFamily="34" charset="0"/>
              </a:rPr>
              <a:t>V,Coelho</a:t>
            </a:r>
            <a:r>
              <a:rPr lang="en-US" sz="1400" dirty="0">
                <a:solidFill>
                  <a:srgbClr val="000000"/>
                </a:solidFill>
                <a:effectLst/>
                <a:latin typeface="Times New Roman" panose="02020603050405020304" pitchFamily="18" charset="0"/>
                <a:ea typeface="Calibri" panose="020F0502020204030204" pitchFamily="34" charset="0"/>
              </a:rPr>
              <a:t> P, Sousa F, Cardoso N,"</a:t>
            </a:r>
            <a:r>
              <a:rPr lang="en-US" sz="1400" dirty="0" err="1">
                <a:solidFill>
                  <a:srgbClr val="000000"/>
                </a:solidFill>
                <a:effectLst/>
                <a:latin typeface="Times New Roman" panose="02020603050405020304" pitchFamily="18" charset="0"/>
                <a:ea typeface="Calibri" panose="020F0502020204030204" pitchFamily="34" charset="0"/>
              </a:rPr>
              <a:t>SmartAgriChain</a:t>
            </a:r>
            <a:r>
              <a:rPr lang="en-US" sz="1400" dirty="0">
                <a:solidFill>
                  <a:srgbClr val="000000"/>
                </a:solidFill>
                <a:effectLst/>
                <a:latin typeface="Times New Roman" panose="02020603050405020304" pitchFamily="18" charset="0"/>
                <a:ea typeface="Calibri" panose="020F0502020204030204" pitchFamily="34" charset="0"/>
              </a:rPr>
              <a:t>: A Blockchain Based Solution for Agri food Certification and Supply Chain </a:t>
            </a:r>
            <a:r>
              <a:rPr lang="en-US" sz="1400" dirty="0" err="1">
                <a:solidFill>
                  <a:srgbClr val="000000"/>
                </a:solidFill>
                <a:effectLst/>
                <a:latin typeface="Times New Roman" panose="02020603050405020304" pitchFamily="18" charset="0"/>
                <a:ea typeface="Calibri" panose="020F0502020204030204" pitchFamily="34" charset="0"/>
              </a:rPr>
              <a:t>Management",International</a:t>
            </a:r>
            <a:r>
              <a:rPr lang="en-US" sz="1400" dirty="0">
                <a:solidFill>
                  <a:srgbClr val="000000"/>
                </a:solidFill>
                <a:effectLst/>
                <a:latin typeface="Times New Roman" panose="02020603050405020304" pitchFamily="18" charset="0"/>
                <a:ea typeface="Calibri" panose="020F0502020204030204" pitchFamily="34" charset="0"/>
              </a:rPr>
              <a:t> Journal of Environment, Agriculture and Biotechnology,2021</a:t>
            </a:r>
            <a:endParaRPr lang="en-IN" sz="1400" dirty="0">
              <a:effectLst/>
              <a:latin typeface="Times New Roman" panose="02020603050405020304" pitchFamily="18" charset="0"/>
              <a:ea typeface="Calibri" panose="020F0502020204030204" pitchFamily="34" charset="0"/>
            </a:endParaRPr>
          </a:p>
          <a:p>
            <a:pPr algn="just">
              <a:spcAft>
                <a:spcPts val="800"/>
              </a:spcAft>
            </a:pPr>
            <a:r>
              <a:rPr lang="en-US" sz="1400" dirty="0">
                <a:solidFill>
                  <a:srgbClr val="000000"/>
                </a:solidFill>
                <a:effectLst/>
                <a:latin typeface="Times New Roman" panose="02020603050405020304" pitchFamily="18" charset="0"/>
                <a:ea typeface="Calibri" panose="020F0502020204030204" pitchFamily="34" charset="0"/>
              </a:rPr>
              <a:t>[8] </a:t>
            </a:r>
            <a:r>
              <a:rPr lang="en-US" sz="1400" dirty="0" err="1">
                <a:solidFill>
                  <a:srgbClr val="000000"/>
                </a:solidFill>
                <a:effectLst/>
                <a:latin typeface="Times New Roman" panose="02020603050405020304" pitchFamily="18" charset="0"/>
                <a:ea typeface="Calibri" panose="020F0502020204030204" pitchFamily="34" charset="0"/>
              </a:rPr>
              <a:t>Malni</a:t>
            </a:r>
            <a:r>
              <a:rPr lang="en-US" sz="1400" dirty="0">
                <a:solidFill>
                  <a:srgbClr val="000000"/>
                </a:solidFill>
                <a:effectLst/>
                <a:latin typeface="Times New Roman" panose="02020603050405020304" pitchFamily="18" charset="0"/>
                <a:ea typeface="Calibri" panose="020F0502020204030204" pitchFamily="34" charset="0"/>
              </a:rPr>
              <a:t> </a:t>
            </a:r>
            <a:r>
              <a:rPr lang="en-US" sz="1400" dirty="0" err="1">
                <a:solidFill>
                  <a:srgbClr val="000000"/>
                </a:solidFill>
                <a:effectLst/>
                <a:latin typeface="Times New Roman" panose="02020603050405020304" pitchFamily="18" charset="0"/>
                <a:ea typeface="Calibri" panose="020F0502020204030204" pitchFamily="34" charset="0"/>
              </a:rPr>
              <a:t>Kumarathunga</a:t>
            </a:r>
            <a:r>
              <a:rPr lang="en-US" sz="1400" dirty="0">
                <a:solidFill>
                  <a:srgbClr val="000000"/>
                </a:solidFill>
                <a:effectLst/>
                <a:latin typeface="Times New Roman" panose="02020603050405020304" pitchFamily="18" charset="0"/>
                <a:ea typeface="Calibri" panose="020F0502020204030204" pitchFamily="34" charset="0"/>
              </a:rPr>
              <a:t>,"Improving Farmers’ Participation in Agri Supply Chains with Blockchain and Smart Contracts”, IEEE,2020</a:t>
            </a:r>
            <a:endParaRPr lang="en-IN" sz="1400" dirty="0">
              <a:effectLst/>
              <a:latin typeface="Times New Roman" panose="02020603050405020304" pitchFamily="18" charset="0"/>
              <a:ea typeface="Calibri" panose="020F0502020204030204" pitchFamily="34" charset="0"/>
            </a:endParaRPr>
          </a:p>
          <a:p>
            <a:pPr algn="just">
              <a:spcAft>
                <a:spcPts val="800"/>
              </a:spcAft>
            </a:pPr>
            <a:r>
              <a:rPr lang="en-US" sz="1400" dirty="0">
                <a:solidFill>
                  <a:srgbClr val="000000"/>
                </a:solidFill>
                <a:effectLst/>
                <a:latin typeface="Times New Roman" panose="02020603050405020304" pitchFamily="18" charset="0"/>
                <a:ea typeface="Calibri" panose="020F0502020204030204" pitchFamily="34" charset="0"/>
              </a:rPr>
              <a:t>[9] Sini V. Pillai, Vipin H., Anand Mohan, Shruthi Dileep </a:t>
            </a:r>
            <a:r>
              <a:rPr lang="en-US" sz="1400" dirty="0" err="1">
                <a:solidFill>
                  <a:srgbClr val="000000"/>
                </a:solidFill>
                <a:effectLst/>
                <a:latin typeface="Times New Roman" panose="02020603050405020304" pitchFamily="18" charset="0"/>
                <a:ea typeface="Calibri" panose="020F0502020204030204" pitchFamily="34" charset="0"/>
              </a:rPr>
              <a:t>A,"Infusing</a:t>
            </a:r>
            <a:r>
              <a:rPr lang="en-US" sz="1400" dirty="0">
                <a:solidFill>
                  <a:srgbClr val="000000"/>
                </a:solidFill>
                <a:effectLst/>
                <a:latin typeface="Times New Roman" panose="02020603050405020304" pitchFamily="18" charset="0"/>
                <a:ea typeface="Calibri" panose="020F0502020204030204" pitchFamily="34" charset="0"/>
              </a:rPr>
              <a:t> Blockchain in Supply Chain Operations </a:t>
            </a:r>
            <a:endParaRPr lang="en-IN" sz="1400" dirty="0">
              <a:effectLst/>
              <a:latin typeface="Times New Roman" panose="02020603050405020304" pitchFamily="18" charset="0"/>
              <a:ea typeface="Calibri" panose="020F0502020204030204" pitchFamily="34" charset="0"/>
            </a:endParaRPr>
          </a:p>
          <a:p>
            <a:pPr algn="just">
              <a:spcAft>
                <a:spcPts val="800"/>
              </a:spcAft>
            </a:pPr>
            <a:r>
              <a:rPr lang="en-US" sz="1400" dirty="0">
                <a:solidFill>
                  <a:srgbClr val="000000"/>
                </a:solidFill>
                <a:effectLst/>
                <a:latin typeface="Times New Roman" panose="02020603050405020304" pitchFamily="18" charset="0"/>
                <a:ea typeface="Calibri" panose="020F0502020204030204" pitchFamily="34" charset="0"/>
              </a:rPr>
              <a:t>of a Public Distribution </a:t>
            </a:r>
            <a:r>
              <a:rPr lang="en-US" sz="1400" dirty="0" err="1">
                <a:solidFill>
                  <a:srgbClr val="000000"/>
                </a:solidFill>
                <a:effectLst/>
                <a:latin typeface="Times New Roman" panose="02020603050405020304" pitchFamily="18" charset="0"/>
                <a:ea typeface="Calibri" panose="020F0502020204030204" pitchFamily="34" charset="0"/>
              </a:rPr>
              <a:t>System",Journal</a:t>
            </a:r>
            <a:r>
              <a:rPr lang="en-US" sz="1400" dirty="0">
                <a:solidFill>
                  <a:srgbClr val="000000"/>
                </a:solidFill>
                <a:effectLst/>
                <a:latin typeface="Times New Roman" panose="02020603050405020304" pitchFamily="18" charset="0"/>
                <a:ea typeface="Calibri" panose="020F0502020204030204" pitchFamily="34" charset="0"/>
              </a:rPr>
              <a:t> of Supply Chain Management Systems,2020</a:t>
            </a:r>
            <a:endParaRPr lang="en-IN" sz="1400" dirty="0">
              <a:effectLst/>
              <a:latin typeface="Times New Roman" panose="02020603050405020304" pitchFamily="18" charset="0"/>
              <a:ea typeface="Calibri" panose="020F0502020204030204" pitchFamily="34" charset="0"/>
            </a:endParaRPr>
          </a:p>
          <a:p>
            <a:pPr algn="just">
              <a:spcAft>
                <a:spcPts val="800"/>
              </a:spcAft>
            </a:pPr>
            <a:r>
              <a:rPr lang="en-US" sz="1400" dirty="0">
                <a:solidFill>
                  <a:srgbClr val="000000"/>
                </a:solidFill>
                <a:effectLst/>
                <a:latin typeface="Times New Roman" panose="02020603050405020304" pitchFamily="18" charset="0"/>
                <a:ea typeface="Calibri" panose="020F0502020204030204" pitchFamily="34" charset="0"/>
              </a:rPr>
              <a:t>[10] Sandeep Kumar Singh, Mamata </a:t>
            </a:r>
            <a:r>
              <a:rPr lang="en-US" sz="1400" dirty="0" err="1">
                <a:solidFill>
                  <a:srgbClr val="000000"/>
                </a:solidFill>
                <a:effectLst/>
                <a:latin typeface="Times New Roman" panose="02020603050405020304" pitchFamily="18" charset="0"/>
                <a:ea typeface="Calibri" panose="020F0502020204030204" pitchFamily="34" charset="0"/>
              </a:rPr>
              <a:t>Jenamani</a:t>
            </a:r>
            <a:r>
              <a:rPr lang="en-US" sz="1400" dirty="0">
                <a:solidFill>
                  <a:srgbClr val="000000"/>
                </a:solidFill>
                <a:effectLst/>
                <a:latin typeface="Times New Roman" panose="02020603050405020304" pitchFamily="18" charset="0"/>
                <a:ea typeface="Calibri" panose="020F0502020204030204" pitchFamily="34" charset="0"/>
              </a:rPr>
              <a:t> , </a:t>
            </a:r>
            <a:r>
              <a:rPr lang="en-US" sz="1400" dirty="0" err="1">
                <a:solidFill>
                  <a:srgbClr val="000000"/>
                </a:solidFill>
                <a:effectLst/>
                <a:latin typeface="Times New Roman" panose="02020603050405020304" pitchFamily="18" charset="0"/>
                <a:ea typeface="Calibri" panose="020F0502020204030204" pitchFamily="34" charset="0"/>
              </a:rPr>
              <a:t>Diptiman</a:t>
            </a:r>
            <a:r>
              <a:rPr lang="en-US" sz="1400" dirty="0">
                <a:solidFill>
                  <a:srgbClr val="000000"/>
                </a:solidFill>
                <a:effectLst/>
                <a:latin typeface="Times New Roman" panose="02020603050405020304" pitchFamily="18" charset="0"/>
                <a:ea typeface="Calibri" panose="020F0502020204030204" pitchFamily="34" charset="0"/>
              </a:rPr>
              <a:t> Dasgupta &amp; Suman </a:t>
            </a:r>
            <a:r>
              <a:rPr lang="en-US" sz="1400" dirty="0" err="1">
                <a:solidFill>
                  <a:srgbClr val="000000"/>
                </a:solidFill>
                <a:effectLst/>
                <a:latin typeface="Times New Roman" panose="02020603050405020304" pitchFamily="18" charset="0"/>
                <a:ea typeface="Calibri" panose="020F0502020204030204" pitchFamily="34" charset="0"/>
              </a:rPr>
              <a:t>Das,"A</a:t>
            </a:r>
            <a:r>
              <a:rPr lang="en-US" sz="1400" dirty="0">
                <a:solidFill>
                  <a:srgbClr val="000000"/>
                </a:solidFill>
                <a:effectLst/>
                <a:latin typeface="Times New Roman" panose="02020603050405020304" pitchFamily="18" charset="0"/>
                <a:ea typeface="Calibri" panose="020F0502020204030204" pitchFamily="34" charset="0"/>
              </a:rPr>
              <a:t> conceptual model for Indian public distribution system using consortium blockchain with on-chain and off-chain trusted </a:t>
            </a:r>
            <a:r>
              <a:rPr lang="en-US" sz="1400" dirty="0" err="1">
                <a:solidFill>
                  <a:srgbClr val="000000"/>
                </a:solidFill>
                <a:effectLst/>
                <a:latin typeface="Times New Roman" panose="02020603050405020304" pitchFamily="18" charset="0"/>
                <a:ea typeface="Calibri" panose="020F0502020204030204" pitchFamily="34" charset="0"/>
              </a:rPr>
              <a:t>data",Information</a:t>
            </a:r>
            <a:r>
              <a:rPr lang="en-US" sz="1400" dirty="0">
                <a:solidFill>
                  <a:srgbClr val="000000"/>
                </a:solidFill>
                <a:effectLst/>
                <a:latin typeface="Times New Roman" panose="02020603050405020304" pitchFamily="18" charset="0"/>
                <a:ea typeface="Calibri" panose="020F0502020204030204" pitchFamily="34" charset="0"/>
              </a:rPr>
              <a:t> Technology for Development,2020</a:t>
            </a:r>
            <a:endParaRPr lang="en-IN" sz="1400" dirty="0">
              <a:effectLst/>
              <a:latin typeface="Times New Roman" panose="02020603050405020304" pitchFamily="18" charset="0"/>
              <a:ea typeface="Calibri" panose="020F0502020204030204" pitchFamily="34" charset="0"/>
            </a:endParaRPr>
          </a:p>
          <a:p>
            <a:pPr algn="just">
              <a:spcAft>
                <a:spcPts val="800"/>
              </a:spcAft>
            </a:pPr>
            <a:r>
              <a:rPr lang="en-US" sz="1400" dirty="0">
                <a:solidFill>
                  <a:srgbClr val="000000"/>
                </a:solidFill>
                <a:effectLst/>
                <a:latin typeface="Times New Roman" panose="02020603050405020304" pitchFamily="18" charset="0"/>
                <a:ea typeface="Calibri" panose="020F0502020204030204" pitchFamily="34" charset="0"/>
              </a:rPr>
              <a:t>[11] </a:t>
            </a:r>
            <a:r>
              <a:rPr lang="en-US" sz="1400" dirty="0" err="1">
                <a:solidFill>
                  <a:srgbClr val="000000"/>
                </a:solidFill>
                <a:effectLst/>
                <a:latin typeface="Times New Roman" panose="02020603050405020304" pitchFamily="18" charset="0"/>
                <a:ea typeface="Calibri" panose="020F0502020204030204" pitchFamily="34" charset="0"/>
              </a:rPr>
              <a:t>Himani</a:t>
            </a:r>
            <a:r>
              <a:rPr lang="en-US" sz="1400" dirty="0">
                <a:solidFill>
                  <a:srgbClr val="000000"/>
                </a:solidFill>
                <a:effectLst/>
                <a:latin typeface="Times New Roman" panose="02020603050405020304" pitchFamily="18" charset="0"/>
                <a:ea typeface="Calibri" panose="020F0502020204030204" pitchFamily="34" charset="0"/>
              </a:rPr>
              <a:t> </a:t>
            </a:r>
            <a:r>
              <a:rPr lang="en-US" sz="1400" dirty="0" err="1">
                <a:solidFill>
                  <a:srgbClr val="000000"/>
                </a:solidFill>
                <a:effectLst/>
                <a:latin typeface="Times New Roman" panose="02020603050405020304" pitchFamily="18" charset="0"/>
                <a:ea typeface="Calibri" panose="020F0502020204030204" pitchFamily="34" charset="0"/>
              </a:rPr>
              <a:t>Mishra,Prateek</a:t>
            </a:r>
            <a:r>
              <a:rPr lang="en-US" sz="1400" dirty="0">
                <a:solidFill>
                  <a:srgbClr val="000000"/>
                </a:solidFill>
                <a:effectLst/>
                <a:latin typeface="Times New Roman" panose="02020603050405020304" pitchFamily="18" charset="0"/>
                <a:ea typeface="Calibri" panose="020F0502020204030204" pitchFamily="34" charset="0"/>
              </a:rPr>
              <a:t> </a:t>
            </a:r>
            <a:r>
              <a:rPr lang="en-US" sz="1400" dirty="0" err="1">
                <a:solidFill>
                  <a:srgbClr val="000000"/>
                </a:solidFill>
                <a:effectLst/>
                <a:latin typeface="Times New Roman" panose="02020603050405020304" pitchFamily="18" charset="0"/>
                <a:ea typeface="Calibri" panose="020F0502020204030204" pitchFamily="34" charset="0"/>
              </a:rPr>
              <a:t>Maheshwari,"Blockchain</a:t>
            </a:r>
            <a:r>
              <a:rPr lang="en-US" sz="1400" dirty="0">
                <a:solidFill>
                  <a:srgbClr val="000000"/>
                </a:solidFill>
                <a:effectLst/>
                <a:latin typeface="Times New Roman" panose="02020603050405020304" pitchFamily="18" charset="0"/>
                <a:ea typeface="Calibri" panose="020F0502020204030204" pitchFamily="34" charset="0"/>
              </a:rPr>
              <a:t> in Indian Public Distribution System: a conceptual framework to prevent leakage of the supplies and its enablers and disablers",ResearchGate,2021</a:t>
            </a:r>
            <a:endParaRPr lang="en-IN" sz="1400" dirty="0">
              <a:effectLst/>
              <a:latin typeface="Times New Roman" panose="02020603050405020304" pitchFamily="18" charset="0"/>
              <a:ea typeface="Calibri" panose="020F0502020204030204" pitchFamily="34" charset="0"/>
            </a:endParaRPr>
          </a:p>
          <a:p>
            <a:pPr algn="just">
              <a:spcAft>
                <a:spcPts val="800"/>
              </a:spcAft>
            </a:pPr>
            <a:r>
              <a:rPr lang="en-US" sz="1400" dirty="0">
                <a:solidFill>
                  <a:srgbClr val="000000"/>
                </a:solidFill>
                <a:effectLst/>
                <a:latin typeface="Times New Roman" panose="02020603050405020304" pitchFamily="18" charset="0"/>
                <a:ea typeface="Calibri" panose="020F0502020204030204" pitchFamily="34" charset="0"/>
              </a:rPr>
              <a:t> [12] </a:t>
            </a:r>
            <a:r>
              <a:rPr lang="en-US" sz="1400" dirty="0">
                <a:effectLst/>
                <a:latin typeface="Times New Roman" panose="02020603050405020304" pitchFamily="18" charset="0"/>
                <a:ea typeface="Calibri" panose="020F0502020204030204" pitchFamily="34" charset="0"/>
              </a:rPr>
              <a:t>R Gayatri</a:t>
            </a:r>
            <a:r>
              <a:rPr lang="en-US" sz="1400" dirty="0">
                <a:solidFill>
                  <a:srgbClr val="000000"/>
                </a:solidFill>
                <a:effectLst/>
                <a:latin typeface="Times New Roman" panose="02020603050405020304" pitchFamily="18" charset="0"/>
                <a:ea typeface="Calibri" panose="020F0502020204030204" pitchFamily="34" charset="0"/>
              </a:rPr>
              <a:t>, “</a:t>
            </a:r>
            <a:r>
              <a:rPr lang="en-US" sz="1400" dirty="0">
                <a:effectLst/>
                <a:latin typeface="Times New Roman" panose="02020603050405020304" pitchFamily="18" charset="0"/>
                <a:ea typeface="Calibri" panose="020F0502020204030204" pitchFamily="34" charset="0"/>
              </a:rPr>
              <a:t>SMS based monitoring system for Fair Price Shops in </a:t>
            </a:r>
            <a:r>
              <a:rPr lang="en-US" sz="1400" dirty="0" err="1">
                <a:effectLst/>
                <a:latin typeface="Times New Roman" panose="02020603050405020304" pitchFamily="18" charset="0"/>
                <a:ea typeface="Calibri" panose="020F0502020204030204" pitchFamily="34" charset="0"/>
              </a:rPr>
              <a:t>Tamilnadu</a:t>
            </a:r>
            <a:r>
              <a:rPr lang="en-US" sz="1400" dirty="0">
                <a:effectLst/>
                <a:latin typeface="Times New Roman" panose="02020603050405020304" pitchFamily="18" charset="0"/>
                <a:ea typeface="Calibri" panose="020F0502020204030204" pitchFamily="34" charset="0"/>
              </a:rPr>
              <a:t>”, Informatics NIC, July 2014</a:t>
            </a:r>
            <a:endParaRPr lang="en-IN" sz="14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913330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A2233-AF59-4002-8A02-F67DE3FB15FB}"/>
              </a:ext>
            </a:extLst>
          </p:cNvPr>
          <p:cNvSpPr>
            <a:spLocks noGrp="1"/>
          </p:cNvSpPr>
          <p:nvPr>
            <p:ph type="title" idx="4294967295"/>
          </p:nvPr>
        </p:nvSpPr>
        <p:spPr>
          <a:xfrm>
            <a:off x="838200" y="365125"/>
            <a:ext cx="10515600" cy="1325563"/>
          </a:xfrm>
          <a:prstGeom prst="rect">
            <a:avLst/>
          </a:prstGeom>
        </p:spPr>
        <p:txBody>
          <a:bodyPr/>
          <a:lstStyle/>
          <a:p>
            <a:r>
              <a:rPr lang="en-IN" dirty="0">
                <a:latin typeface="Times New Roman" panose="02020603050405020304" pitchFamily="18" charset="0"/>
                <a:cs typeface="Times New Roman" panose="02020603050405020304" pitchFamily="18" charset="0"/>
              </a:rPr>
              <a:t>Plagiarism Report </a:t>
            </a:r>
          </a:p>
        </p:txBody>
      </p:sp>
      <p:sp>
        <p:nvSpPr>
          <p:cNvPr id="3" name="Content Placeholder 2">
            <a:extLst>
              <a:ext uri="{FF2B5EF4-FFF2-40B4-BE49-F238E27FC236}">
                <a16:creationId xmlns:a16="http://schemas.microsoft.com/office/drawing/2014/main" id="{E07F212B-4D8C-4725-BF1C-35F13F7A6CE8}"/>
              </a:ext>
            </a:extLst>
          </p:cNvPr>
          <p:cNvSpPr>
            <a:spLocks noGrp="1"/>
          </p:cNvSpPr>
          <p:nvPr>
            <p:ph idx="1"/>
          </p:nvPr>
        </p:nvSpPr>
        <p:spPr/>
        <p:txBody>
          <a:bodyPr/>
          <a:lstStyle/>
          <a:p>
            <a:pPr marL="0" indent="0">
              <a:buNone/>
            </a:pPr>
            <a:r>
              <a:rPr lang="en-IN" dirty="0"/>
              <a:t> </a:t>
            </a:r>
          </a:p>
        </p:txBody>
      </p:sp>
      <p:sp>
        <p:nvSpPr>
          <p:cNvPr id="4" name="Rectangle 3">
            <a:extLst>
              <a:ext uri="{FF2B5EF4-FFF2-40B4-BE49-F238E27FC236}">
                <a16:creationId xmlns:a16="http://schemas.microsoft.com/office/drawing/2014/main" id="{6D412139-7273-43FA-B2B8-C02569DD71CF}"/>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6">
            <a:extLst>
              <a:ext uri="{FF2B5EF4-FFF2-40B4-BE49-F238E27FC236}">
                <a16:creationId xmlns:a16="http://schemas.microsoft.com/office/drawing/2014/main" id="{AB8BEEBA-B42E-46C3-BCF1-D6298F8AC215}"/>
              </a:ext>
            </a:extLst>
          </p:cNvPr>
          <p:cNvSpPr>
            <a:spLocks noGrp="1"/>
          </p:cNvSpPr>
          <p:nvPr>
            <p:ph type="sldNum" sz="quarter" idx="12"/>
          </p:nvPr>
        </p:nvSpPr>
        <p:spPr/>
        <p:txBody>
          <a:bodyPr/>
          <a:lstStyle/>
          <a:p>
            <a:fld id="{185B556D-0798-4C0F-AA89-4C65A3344379}" type="slidenum">
              <a:rPr lang="en-IN" smtClean="0"/>
              <a:pPr/>
              <a:t>25</a:t>
            </a:fld>
            <a:r>
              <a:rPr lang="en-IN" dirty="0"/>
              <a:t> / 25</a:t>
            </a:r>
          </a:p>
        </p:txBody>
      </p:sp>
    </p:spTree>
    <p:extLst>
      <p:ext uri="{BB962C8B-B14F-4D97-AF65-F5344CB8AC3E}">
        <p14:creationId xmlns:p14="http://schemas.microsoft.com/office/powerpoint/2010/main" val="16214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8826E84-AE3D-417B-AAC1-7554F51A9E29}"/>
              </a:ext>
            </a:extLst>
          </p:cNvPr>
          <p:cNvGraphicFramePr>
            <a:graphicFrameLocks noGrp="1"/>
          </p:cNvGraphicFramePr>
          <p:nvPr>
            <p:ph idx="1"/>
            <p:extLst>
              <p:ext uri="{D42A27DB-BD31-4B8C-83A1-F6EECF244321}">
                <p14:modId xmlns:p14="http://schemas.microsoft.com/office/powerpoint/2010/main" val="1141025337"/>
              </p:ext>
            </p:extLst>
          </p:nvPr>
        </p:nvGraphicFramePr>
        <p:xfrm>
          <a:off x="696685" y="1458686"/>
          <a:ext cx="10907484" cy="4601726"/>
        </p:xfrm>
        <a:graphic>
          <a:graphicData uri="http://schemas.openxmlformats.org/drawingml/2006/table">
            <a:tbl>
              <a:tblPr firstRow="1" firstCol="1" bandRow="1">
                <a:tableStyleId>{5C22544A-7EE6-4342-B048-85BDC9FD1C3A}</a:tableStyleId>
              </a:tblPr>
              <a:tblGrid>
                <a:gridCol w="2737760">
                  <a:extLst>
                    <a:ext uri="{9D8B030D-6E8A-4147-A177-3AD203B41FA5}">
                      <a16:colId xmlns:a16="http://schemas.microsoft.com/office/drawing/2014/main" val="3619941873"/>
                    </a:ext>
                  </a:extLst>
                </a:gridCol>
                <a:gridCol w="2399018">
                  <a:extLst>
                    <a:ext uri="{9D8B030D-6E8A-4147-A177-3AD203B41FA5}">
                      <a16:colId xmlns:a16="http://schemas.microsoft.com/office/drawing/2014/main" val="1182985298"/>
                    </a:ext>
                  </a:extLst>
                </a:gridCol>
                <a:gridCol w="2435310">
                  <a:extLst>
                    <a:ext uri="{9D8B030D-6E8A-4147-A177-3AD203B41FA5}">
                      <a16:colId xmlns:a16="http://schemas.microsoft.com/office/drawing/2014/main" val="548567653"/>
                    </a:ext>
                  </a:extLst>
                </a:gridCol>
                <a:gridCol w="3335396">
                  <a:extLst>
                    <a:ext uri="{9D8B030D-6E8A-4147-A177-3AD203B41FA5}">
                      <a16:colId xmlns:a16="http://schemas.microsoft.com/office/drawing/2014/main" val="1436066302"/>
                    </a:ext>
                  </a:extLst>
                </a:gridCol>
              </a:tblGrid>
              <a:tr h="78595">
                <a:tc>
                  <a:txBody>
                    <a:bodyPr/>
                    <a:lstStyle/>
                    <a:p>
                      <a:pPr>
                        <a:lnSpc>
                          <a:spcPct val="107000"/>
                        </a:lnSpc>
                        <a:spcAft>
                          <a:spcPts val="800"/>
                        </a:spcAft>
                      </a:pPr>
                      <a:r>
                        <a:rPr lang="en-IN" sz="1000">
                          <a:effectLst/>
                        </a:rPr>
                        <a:t>Author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tc>
                  <a:txBody>
                    <a:bodyPr/>
                    <a:lstStyle/>
                    <a:p>
                      <a:pPr>
                        <a:lnSpc>
                          <a:spcPct val="107000"/>
                        </a:lnSpc>
                        <a:spcAft>
                          <a:spcPts val="800"/>
                        </a:spcAft>
                      </a:pPr>
                      <a:r>
                        <a:rPr lang="en-IN" sz="1000">
                          <a:effectLst/>
                        </a:rPr>
                        <a:t>Title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tc>
                  <a:txBody>
                    <a:bodyPr/>
                    <a:lstStyle/>
                    <a:p>
                      <a:pPr>
                        <a:lnSpc>
                          <a:spcPct val="107000"/>
                        </a:lnSpc>
                        <a:spcAft>
                          <a:spcPts val="800"/>
                        </a:spcAft>
                      </a:pPr>
                      <a:r>
                        <a:rPr lang="en-IN" sz="1000">
                          <a:effectLst/>
                        </a:rPr>
                        <a:t>Source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tc>
                  <a:txBody>
                    <a:bodyPr/>
                    <a:lstStyle/>
                    <a:p>
                      <a:pPr>
                        <a:lnSpc>
                          <a:spcPct val="107000"/>
                        </a:lnSpc>
                        <a:spcAft>
                          <a:spcPts val="800"/>
                        </a:spcAft>
                      </a:pPr>
                      <a:r>
                        <a:rPr lang="en-IN" sz="1000">
                          <a:effectLst/>
                        </a:rPr>
                        <a:t>Findings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extLst>
                  <a:ext uri="{0D108BD9-81ED-4DB2-BD59-A6C34878D82A}">
                    <a16:rowId xmlns:a16="http://schemas.microsoft.com/office/drawing/2014/main" val="3656718020"/>
                  </a:ext>
                </a:extLst>
              </a:tr>
              <a:tr h="736561">
                <a:tc>
                  <a:txBody>
                    <a:bodyPr/>
                    <a:lstStyle/>
                    <a:p>
                      <a:pPr algn="just">
                        <a:lnSpc>
                          <a:spcPct val="107000"/>
                        </a:lnSpc>
                        <a:spcAft>
                          <a:spcPts val="800"/>
                        </a:spcAft>
                      </a:pPr>
                      <a:r>
                        <a:rPr lang="en-IN" sz="1000">
                          <a:effectLst/>
                        </a:rPr>
                        <a:t>Satoshi Nakamoto (2008)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tc>
                  <a:txBody>
                    <a:bodyPr/>
                    <a:lstStyle/>
                    <a:p>
                      <a:pPr algn="just">
                        <a:lnSpc>
                          <a:spcPct val="107000"/>
                        </a:lnSpc>
                        <a:spcAft>
                          <a:spcPts val="800"/>
                        </a:spcAft>
                      </a:pPr>
                      <a:r>
                        <a:rPr lang="en-IN" sz="1000">
                          <a:effectLst/>
                        </a:rPr>
                        <a:t>Bitcoin: A Peer-to-Peer Electronic Cash System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tc>
                  <a:txBody>
                    <a:bodyPr/>
                    <a:lstStyle/>
                    <a:p>
                      <a:pPr algn="just">
                        <a:lnSpc>
                          <a:spcPct val="107000"/>
                        </a:lnSpc>
                        <a:spcAft>
                          <a:spcPts val="800"/>
                        </a:spcAft>
                      </a:pPr>
                      <a:r>
                        <a:rPr lang="en-IN" sz="1000">
                          <a:effectLst/>
                        </a:rPr>
                        <a:t>www.bitcoin.org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tc>
                  <a:txBody>
                    <a:bodyPr/>
                    <a:lstStyle/>
                    <a:p>
                      <a:pPr algn="just">
                        <a:lnSpc>
                          <a:spcPct val="107000"/>
                        </a:lnSpc>
                        <a:spcAft>
                          <a:spcPts val="800"/>
                        </a:spcAft>
                      </a:pPr>
                      <a:r>
                        <a:rPr lang="en-IN" sz="1000">
                          <a:effectLst/>
                        </a:rPr>
                        <a:t>In Bitcoin, Blockchain is used to store the transactions in various public peers by reaching consensus through proof of work where every peer competes each other to append block of transactions to the ledger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extLst>
                  <a:ext uri="{0D108BD9-81ED-4DB2-BD59-A6C34878D82A}">
                    <a16:rowId xmlns:a16="http://schemas.microsoft.com/office/drawing/2014/main" val="1588716396"/>
                  </a:ext>
                </a:extLst>
              </a:tr>
              <a:tr h="490774">
                <a:tc>
                  <a:txBody>
                    <a:bodyPr/>
                    <a:lstStyle/>
                    <a:p>
                      <a:pPr algn="just">
                        <a:lnSpc>
                          <a:spcPct val="107000"/>
                        </a:lnSpc>
                        <a:spcAft>
                          <a:spcPts val="800"/>
                        </a:spcAft>
                      </a:pPr>
                      <a:r>
                        <a:rPr lang="en-IN" sz="1000">
                          <a:effectLst/>
                        </a:rPr>
                        <a:t>Melanie Swan (2015)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tc>
                  <a:txBody>
                    <a:bodyPr/>
                    <a:lstStyle/>
                    <a:p>
                      <a:pPr algn="just">
                        <a:lnSpc>
                          <a:spcPct val="107000"/>
                        </a:lnSpc>
                        <a:spcAft>
                          <a:spcPts val="800"/>
                        </a:spcAft>
                      </a:pPr>
                      <a:r>
                        <a:rPr lang="en-IN" sz="1000">
                          <a:effectLst/>
                        </a:rPr>
                        <a:t>Blockchain Blueprint for a New Economy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tc>
                  <a:txBody>
                    <a:bodyPr/>
                    <a:lstStyle/>
                    <a:p>
                      <a:pPr algn="just">
                        <a:lnSpc>
                          <a:spcPct val="107000"/>
                        </a:lnSpc>
                        <a:spcAft>
                          <a:spcPts val="800"/>
                        </a:spcAft>
                      </a:pPr>
                      <a:r>
                        <a:rPr lang="en-IN" sz="1000">
                          <a:effectLst/>
                        </a:rPr>
                        <a:t>O’Reilly Media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tc>
                  <a:txBody>
                    <a:bodyPr/>
                    <a:lstStyle/>
                    <a:p>
                      <a:pPr algn="just">
                        <a:lnSpc>
                          <a:spcPct val="107000"/>
                        </a:lnSpc>
                        <a:spcAft>
                          <a:spcPts val="800"/>
                        </a:spcAft>
                      </a:pPr>
                      <a:r>
                        <a:rPr lang="en-IN" sz="1000">
                          <a:effectLst/>
                        </a:rPr>
                        <a:t>Blockchain acts as a trustful system between various parties which helps in various use cases for eliminating redundancy and unnecessary intermediaries.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extLst>
                  <a:ext uri="{0D108BD9-81ED-4DB2-BD59-A6C34878D82A}">
                    <a16:rowId xmlns:a16="http://schemas.microsoft.com/office/drawing/2014/main" val="3589621305"/>
                  </a:ext>
                </a:extLst>
              </a:tr>
              <a:tr h="839048">
                <a:tc>
                  <a:txBody>
                    <a:bodyPr/>
                    <a:lstStyle/>
                    <a:p>
                      <a:pPr algn="just">
                        <a:lnSpc>
                          <a:spcPct val="107000"/>
                        </a:lnSpc>
                        <a:spcAft>
                          <a:spcPts val="800"/>
                        </a:spcAft>
                      </a:pPr>
                      <a:r>
                        <a:rPr lang="en-IN" sz="1000">
                          <a:effectLst/>
                        </a:rPr>
                        <a:t>GUIDO PERBOLI, STEFANO MUSSO, MARIANGELA ROSANO (2018)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tc>
                  <a:txBody>
                    <a:bodyPr/>
                    <a:lstStyle/>
                    <a:p>
                      <a:pPr algn="just">
                        <a:lnSpc>
                          <a:spcPct val="107000"/>
                        </a:lnSpc>
                        <a:spcAft>
                          <a:spcPts val="800"/>
                        </a:spcAft>
                      </a:pPr>
                      <a:r>
                        <a:rPr lang="en-IN" sz="1000">
                          <a:effectLst/>
                        </a:rPr>
                        <a:t>Blockchain in Logistics and Supply Chain: A Lean</a:t>
                      </a:r>
                    </a:p>
                    <a:p>
                      <a:pPr algn="just">
                        <a:lnSpc>
                          <a:spcPct val="107000"/>
                        </a:lnSpc>
                        <a:spcAft>
                          <a:spcPts val="800"/>
                        </a:spcAft>
                      </a:pPr>
                      <a:r>
                        <a:rPr lang="en-IN" sz="1000">
                          <a:effectLst/>
                        </a:rPr>
                        <a:t>Approach for Designing Real-World Use Cases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tc>
                  <a:txBody>
                    <a:bodyPr/>
                    <a:lstStyle/>
                    <a:p>
                      <a:pPr algn="just">
                        <a:lnSpc>
                          <a:spcPct val="107000"/>
                        </a:lnSpc>
                        <a:spcAft>
                          <a:spcPts val="800"/>
                        </a:spcAft>
                      </a:pPr>
                      <a:r>
                        <a:rPr lang="en-IN" sz="1000">
                          <a:effectLst/>
                        </a:rPr>
                        <a:t>IEEE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tc>
                  <a:txBody>
                    <a:bodyPr/>
                    <a:lstStyle/>
                    <a:p>
                      <a:pPr algn="just">
                        <a:lnSpc>
                          <a:spcPct val="107000"/>
                        </a:lnSpc>
                        <a:spcAft>
                          <a:spcPts val="800"/>
                        </a:spcAft>
                      </a:pPr>
                      <a:r>
                        <a:rPr lang="en-IN" sz="1000">
                          <a:effectLst/>
                        </a:rPr>
                        <a:t>GUEST (GO, UNIFORM, EVALUATE, SOLVE AND TEST) methodology can be applied to formulate blockchain designs for specific Supply Chain Management and Logistics use case</a:t>
                      </a:r>
                    </a:p>
                    <a:p>
                      <a:pPr algn="just">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extLst>
                  <a:ext uri="{0D108BD9-81ED-4DB2-BD59-A6C34878D82A}">
                    <a16:rowId xmlns:a16="http://schemas.microsoft.com/office/drawing/2014/main" val="1156142982"/>
                  </a:ext>
                </a:extLst>
              </a:tr>
              <a:tr h="655718">
                <a:tc>
                  <a:txBody>
                    <a:bodyPr/>
                    <a:lstStyle/>
                    <a:p>
                      <a:pPr algn="just">
                        <a:lnSpc>
                          <a:spcPct val="107000"/>
                        </a:lnSpc>
                        <a:spcAft>
                          <a:spcPts val="800"/>
                        </a:spcAft>
                      </a:pPr>
                      <a:r>
                        <a:rPr lang="en-IN" sz="1000">
                          <a:effectLst/>
                        </a:rPr>
                        <a:t>Reshma Kamath (2018)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tc>
                  <a:txBody>
                    <a:bodyPr/>
                    <a:lstStyle/>
                    <a:p>
                      <a:pPr algn="just">
                        <a:lnSpc>
                          <a:spcPct val="107000"/>
                        </a:lnSpc>
                        <a:spcAft>
                          <a:spcPts val="800"/>
                        </a:spcAft>
                      </a:pPr>
                      <a:r>
                        <a:rPr lang="en-IN" sz="1000">
                          <a:effectLst/>
                        </a:rPr>
                        <a:t>Food Traceability on Blockchain: Walmart’s Pork and Mango Pilots with IBM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tc>
                  <a:txBody>
                    <a:bodyPr/>
                    <a:lstStyle/>
                    <a:p>
                      <a:pPr algn="just">
                        <a:lnSpc>
                          <a:spcPct val="107000"/>
                        </a:lnSpc>
                        <a:spcAft>
                          <a:spcPts val="800"/>
                        </a:spcAft>
                      </a:pPr>
                      <a:r>
                        <a:rPr lang="en-IN" sz="1000">
                          <a:effectLst/>
                        </a:rPr>
                        <a:t>The JBBA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tc>
                  <a:txBody>
                    <a:bodyPr/>
                    <a:lstStyle/>
                    <a:p>
                      <a:pPr algn="just">
                        <a:lnSpc>
                          <a:spcPct val="107000"/>
                        </a:lnSpc>
                        <a:spcAft>
                          <a:spcPts val="800"/>
                        </a:spcAft>
                      </a:pPr>
                      <a:r>
                        <a:rPr lang="en-IN" sz="1000">
                          <a:effectLst/>
                        </a:rPr>
                        <a:t>Walmart is solving the challenges in logistics and supply network using IBM’s blockchain solution. It successfully tried two blockchain test pilots on pork from China and mangoes from America.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extLst>
                  <a:ext uri="{0D108BD9-81ED-4DB2-BD59-A6C34878D82A}">
                    <a16:rowId xmlns:a16="http://schemas.microsoft.com/office/drawing/2014/main" val="2956403924"/>
                  </a:ext>
                </a:extLst>
              </a:tr>
              <a:tr h="820662">
                <a:tc>
                  <a:txBody>
                    <a:bodyPr/>
                    <a:lstStyle/>
                    <a:p>
                      <a:pPr algn="just">
                        <a:lnSpc>
                          <a:spcPct val="107000"/>
                        </a:lnSpc>
                        <a:spcAft>
                          <a:spcPts val="800"/>
                        </a:spcAft>
                      </a:pPr>
                      <a:r>
                        <a:rPr lang="en-IN" sz="1000">
                          <a:effectLst/>
                        </a:rPr>
                        <a:t>Giorgio Alessandro Motta, Bedir Tekinerdogan and Ioannis N. Athanasiadis (2020)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tc>
                  <a:txBody>
                    <a:bodyPr/>
                    <a:lstStyle/>
                    <a:p>
                      <a:pPr algn="just">
                        <a:lnSpc>
                          <a:spcPct val="107000"/>
                        </a:lnSpc>
                        <a:spcAft>
                          <a:spcPts val="800"/>
                        </a:spcAft>
                      </a:pPr>
                      <a:r>
                        <a:rPr lang="en-IN" sz="1000">
                          <a:effectLst/>
                        </a:rPr>
                        <a:t>Blockchain Applications in the Agri-Food Domain: The First Wave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tc>
                  <a:txBody>
                    <a:bodyPr/>
                    <a:lstStyle/>
                    <a:p>
                      <a:pPr algn="just">
                        <a:lnSpc>
                          <a:spcPct val="107000"/>
                        </a:lnSpc>
                        <a:spcAft>
                          <a:spcPts val="800"/>
                        </a:spcAft>
                      </a:pPr>
                      <a:r>
                        <a:rPr lang="en-IN" sz="1000">
                          <a:effectLst/>
                        </a:rPr>
                        <a:t>www.frontiersin.org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tc>
                  <a:txBody>
                    <a:bodyPr/>
                    <a:lstStyle/>
                    <a:p>
                      <a:pPr algn="just">
                        <a:lnSpc>
                          <a:spcPct val="107000"/>
                        </a:lnSpc>
                        <a:spcAft>
                          <a:spcPts val="800"/>
                        </a:spcAft>
                      </a:pPr>
                      <a:r>
                        <a:rPr lang="en-IN" sz="1000">
                          <a:effectLst/>
                        </a:rPr>
                        <a:t>Tuna Tracking and Certification by Provenance, Olive Oil Tracking by Ambrosus, Celeia Dairy by OriginTrail, Pork Meat Traceability by TE-Food, FoodCoin and Wine Blockchain by EZLab. Ambrosus architecture is based on Amber.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extLst>
                  <a:ext uri="{0D108BD9-81ED-4DB2-BD59-A6C34878D82A}">
                    <a16:rowId xmlns:a16="http://schemas.microsoft.com/office/drawing/2014/main" val="811886777"/>
                  </a:ext>
                </a:extLst>
              </a:tr>
              <a:tr h="903134">
                <a:tc>
                  <a:txBody>
                    <a:bodyPr/>
                    <a:lstStyle/>
                    <a:p>
                      <a:pPr algn="just">
                        <a:lnSpc>
                          <a:spcPct val="107000"/>
                        </a:lnSpc>
                        <a:spcAft>
                          <a:spcPts val="800"/>
                        </a:spcAft>
                      </a:pPr>
                      <a:r>
                        <a:rPr lang="en-IN" sz="1000">
                          <a:effectLst/>
                        </a:rPr>
                        <a:t>Kok Yong Chan,Johari Abdullah,Adnan Shahid Khan (2019)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tc>
                  <a:txBody>
                    <a:bodyPr/>
                    <a:lstStyle/>
                    <a:p>
                      <a:pPr algn="just">
                        <a:lnSpc>
                          <a:spcPct val="107000"/>
                        </a:lnSpc>
                        <a:spcAft>
                          <a:spcPts val="800"/>
                        </a:spcAft>
                      </a:pPr>
                      <a:r>
                        <a:rPr lang="en-IN" sz="1000">
                          <a:effectLst/>
                        </a:rPr>
                        <a:t>A Framework for Traceable and Transparent Supply</a:t>
                      </a:r>
                    </a:p>
                    <a:p>
                      <a:pPr algn="just">
                        <a:lnSpc>
                          <a:spcPct val="107000"/>
                        </a:lnSpc>
                        <a:spcAft>
                          <a:spcPts val="800"/>
                        </a:spcAft>
                      </a:pPr>
                      <a:r>
                        <a:rPr lang="en-IN" sz="1000">
                          <a:effectLst/>
                        </a:rPr>
                        <a:t>Chain Management for Agri-food Sector in Malaysia using Blockchain Technology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tc>
                  <a:txBody>
                    <a:bodyPr/>
                    <a:lstStyle/>
                    <a:p>
                      <a:pPr algn="just">
                        <a:lnSpc>
                          <a:spcPct val="107000"/>
                        </a:lnSpc>
                        <a:spcAft>
                          <a:spcPts val="800"/>
                        </a:spcAft>
                      </a:pPr>
                      <a:r>
                        <a:rPr lang="en-IN" sz="1000">
                          <a:effectLst/>
                        </a:rPr>
                        <a:t>IJACSA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tc>
                  <a:txBody>
                    <a:bodyPr/>
                    <a:lstStyle/>
                    <a:p>
                      <a:pPr algn="just">
                        <a:lnSpc>
                          <a:spcPct val="107000"/>
                        </a:lnSpc>
                        <a:spcAft>
                          <a:spcPts val="800"/>
                        </a:spcAft>
                      </a:pPr>
                      <a:r>
                        <a:rPr lang="en-IN" sz="1000" dirty="0">
                          <a:effectLst/>
                        </a:rPr>
                        <a:t>Research was conducted in Malaysia to design and test traceable supply chain management system for pepper. The blockchain system was designed to encompass various actors like Farmers, Processors, Distributors, Retailers, Customers, and it was code-named as Prochain.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1256" marR="31256" marT="0" marB="0"/>
                </a:tc>
                <a:extLst>
                  <a:ext uri="{0D108BD9-81ED-4DB2-BD59-A6C34878D82A}">
                    <a16:rowId xmlns:a16="http://schemas.microsoft.com/office/drawing/2014/main" val="3384927042"/>
                  </a:ext>
                </a:extLst>
              </a:tr>
            </a:tbl>
          </a:graphicData>
        </a:graphic>
      </p:graphicFrame>
      <p:sp>
        <p:nvSpPr>
          <p:cNvPr id="3" name="Slide Number Placeholder 2">
            <a:extLst>
              <a:ext uri="{FF2B5EF4-FFF2-40B4-BE49-F238E27FC236}">
                <a16:creationId xmlns:a16="http://schemas.microsoft.com/office/drawing/2014/main" id="{E7FC9C9A-4628-4553-A918-062C96D154F4}"/>
              </a:ext>
            </a:extLst>
          </p:cNvPr>
          <p:cNvSpPr>
            <a:spLocks noGrp="1"/>
          </p:cNvSpPr>
          <p:nvPr>
            <p:ph type="sldNum" sz="quarter" idx="12"/>
          </p:nvPr>
        </p:nvSpPr>
        <p:spPr/>
        <p:txBody>
          <a:bodyPr/>
          <a:lstStyle/>
          <a:p>
            <a:fld id="{185B556D-0798-4C0F-AA89-4C65A3344379}" type="slidenum">
              <a:rPr lang="en-IN" smtClean="0"/>
              <a:pPr/>
              <a:t>3</a:t>
            </a:fld>
            <a:r>
              <a:rPr lang="en-IN" dirty="0"/>
              <a:t> / 25</a:t>
            </a:r>
          </a:p>
        </p:txBody>
      </p:sp>
      <p:sp>
        <p:nvSpPr>
          <p:cNvPr id="5" name="TextBox 4">
            <a:extLst>
              <a:ext uri="{FF2B5EF4-FFF2-40B4-BE49-F238E27FC236}">
                <a16:creationId xmlns:a16="http://schemas.microsoft.com/office/drawing/2014/main" id="{259BA6AE-695F-4911-B2D1-9BA620DB3811}"/>
              </a:ext>
            </a:extLst>
          </p:cNvPr>
          <p:cNvSpPr txBox="1"/>
          <p:nvPr/>
        </p:nvSpPr>
        <p:spPr>
          <a:xfrm>
            <a:off x="696685" y="536331"/>
            <a:ext cx="4147289" cy="769441"/>
          </a:xfrm>
          <a:prstGeom prst="rect">
            <a:avLst/>
          </a:prstGeom>
          <a:noFill/>
        </p:spPr>
        <p:txBody>
          <a:bodyPr wrap="none" rtlCol="0">
            <a:spAutoFit/>
          </a:bodyPr>
          <a:lstStyle/>
          <a:p>
            <a:r>
              <a:rPr lang="en-IN" sz="4400" dirty="0">
                <a:latin typeface="Times New Roman" panose="02020603050405020304" pitchFamily="18" charset="0"/>
                <a:cs typeface="Times New Roman" panose="02020603050405020304" pitchFamily="18" charset="0"/>
              </a:rPr>
              <a:t>Literature Survey</a:t>
            </a:r>
          </a:p>
        </p:txBody>
      </p:sp>
      <p:sp>
        <p:nvSpPr>
          <p:cNvPr id="6" name="TextBox 5">
            <a:extLst>
              <a:ext uri="{FF2B5EF4-FFF2-40B4-BE49-F238E27FC236}">
                <a16:creationId xmlns:a16="http://schemas.microsoft.com/office/drawing/2014/main" id="{D5C86CC3-8EC4-4527-B98B-370D2A68C0A1}"/>
              </a:ext>
            </a:extLst>
          </p:cNvPr>
          <p:cNvSpPr txBox="1"/>
          <p:nvPr/>
        </p:nvSpPr>
        <p:spPr>
          <a:xfrm>
            <a:off x="2896811" y="6228125"/>
            <a:ext cx="6920997" cy="492443"/>
          </a:xfrm>
          <a:prstGeom prst="rect">
            <a:avLst/>
          </a:prstGeom>
          <a:noFill/>
        </p:spPr>
        <p:txBody>
          <a:bodyPr wrap="none" rtlCol="0">
            <a:spAutoFit/>
          </a:bodyPr>
          <a:lstStyle/>
          <a:p>
            <a:r>
              <a:rPr lang="en-IN" sz="2600" b="1" dirty="0">
                <a:latin typeface="Times New Roman" panose="02020603050405020304" pitchFamily="18" charset="0"/>
                <a:cs typeface="Times New Roman" panose="02020603050405020304" pitchFamily="18" charset="0"/>
              </a:rPr>
              <a:t>Table 1. Literature Survey Table on Blockchain</a:t>
            </a:r>
          </a:p>
        </p:txBody>
      </p:sp>
      <p:sp>
        <p:nvSpPr>
          <p:cNvPr id="7" name="Rectangle 6">
            <a:extLst>
              <a:ext uri="{FF2B5EF4-FFF2-40B4-BE49-F238E27FC236}">
                <a16:creationId xmlns:a16="http://schemas.microsoft.com/office/drawing/2014/main" id="{88FAAB61-2061-46E7-9C4F-F02F64D1CB7D}"/>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03264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AF26-355F-4966-B0BD-1FF802F6E11F}"/>
              </a:ext>
            </a:extLst>
          </p:cNvPr>
          <p:cNvSpPr>
            <a:spLocks noGrp="1"/>
          </p:cNvSpPr>
          <p:nvPr>
            <p:ph type="title" idx="4294967295"/>
          </p:nvPr>
        </p:nvSpPr>
        <p:spPr>
          <a:xfrm>
            <a:off x="838200" y="365125"/>
            <a:ext cx="10515600" cy="1325563"/>
          </a:xfrm>
          <a:prstGeom prst="rect">
            <a:avLst/>
          </a:prstGeom>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C574889-7859-4F94-AA5D-1495627507E3}"/>
              </a:ext>
            </a:extLst>
          </p:cNvPr>
          <p:cNvSpPr>
            <a:spLocks noGrp="1"/>
          </p:cNvSpPr>
          <p:nvPr>
            <p:ph idx="1"/>
          </p:nvPr>
        </p:nvSpPr>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 Accountability of consignment is not ensured, and essential supplies are sold in black market to other districts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Traditional system is built using JSP and Struts framework. SMS gateway of NIC is interfaced with this system.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 4G era, GPRS and SMS is still used in existing tracking facility. GSM spoofing (or) misuse of registered mobile number can lead to malfunction of this traditional system.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This is a manual process prone to human errors and inaccuracies. Accountability and Trust of the systems involved in the process can be breached</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3D9135A-8734-49B5-B1CE-084B571A4F50}"/>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3694BC99-0EA9-4AC6-B280-833CF6FA2A33}"/>
              </a:ext>
            </a:extLst>
          </p:cNvPr>
          <p:cNvSpPr>
            <a:spLocks noGrp="1"/>
          </p:cNvSpPr>
          <p:nvPr>
            <p:ph type="sldNum" sz="quarter" idx="12"/>
          </p:nvPr>
        </p:nvSpPr>
        <p:spPr/>
        <p:txBody>
          <a:bodyPr/>
          <a:lstStyle/>
          <a:p>
            <a:fld id="{185B556D-0798-4C0F-AA89-4C65A3344379}" type="slidenum">
              <a:rPr lang="en-IN" smtClean="0"/>
              <a:pPr/>
              <a:t>4</a:t>
            </a:fld>
            <a:r>
              <a:rPr lang="en-IN" dirty="0"/>
              <a:t> / 25</a:t>
            </a:r>
          </a:p>
        </p:txBody>
      </p:sp>
    </p:spTree>
    <p:extLst>
      <p:ext uri="{BB962C8B-B14F-4D97-AF65-F5344CB8AC3E}">
        <p14:creationId xmlns:p14="http://schemas.microsoft.com/office/powerpoint/2010/main" val="4085718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C4DF3-4FFA-464A-8450-01BBA6BCDEED}"/>
              </a:ext>
            </a:extLst>
          </p:cNvPr>
          <p:cNvSpPr>
            <a:spLocks noGrp="1"/>
          </p:cNvSpPr>
          <p:nvPr>
            <p:ph type="title" idx="4294967295"/>
          </p:nvPr>
        </p:nvSpPr>
        <p:spPr>
          <a:xfrm>
            <a:off x="838200" y="365125"/>
            <a:ext cx="10515600" cy="1325563"/>
          </a:xfrm>
          <a:prstGeom prst="rect">
            <a:avLst/>
          </a:prstGeom>
        </p:spPr>
        <p:txBody>
          <a:bodyPr/>
          <a:lstStyle/>
          <a:p>
            <a:r>
              <a:rPr lang="en-IN" dirty="0">
                <a:latin typeface="Times New Roman" panose="02020603050405020304" pitchFamily="18" charset="0"/>
                <a:cs typeface="Times New Roman" panose="02020603050405020304" pitchFamily="18" charset="0"/>
              </a:rPr>
              <a:t>Development Environment (S/W &amp; H/W)</a:t>
            </a:r>
          </a:p>
        </p:txBody>
      </p:sp>
      <p:sp>
        <p:nvSpPr>
          <p:cNvPr id="3" name="Content Placeholder 2">
            <a:extLst>
              <a:ext uri="{FF2B5EF4-FFF2-40B4-BE49-F238E27FC236}">
                <a16:creationId xmlns:a16="http://schemas.microsoft.com/office/drawing/2014/main" id="{D7CDB665-18B0-4CAD-8A80-C47748917E34}"/>
              </a:ext>
            </a:extLst>
          </p:cNvPr>
          <p:cNvSpPr>
            <a:spLocks noGrp="1"/>
          </p:cNvSpPr>
          <p:nvPr>
            <p:ph idx="1"/>
          </p:nvPr>
        </p:nvSpPr>
        <p:spPr/>
        <p:txBody>
          <a:bodyPr/>
          <a:lstStyle/>
          <a:p>
            <a:pPr marL="342900" lvl="0" indent="-342900" algn="just">
              <a:buFont typeface="+mj-lt"/>
              <a:buAutoNum type="arabi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Hyperledger Fabric Framework for setting up permissioned blockchain network and running chain code in the peer nodes.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Go/NodeJS for writing chain code and setting up REST APIs.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RFID Tags and Receiver for Asset Creation and Identification.</a:t>
            </a:r>
          </a:p>
          <a:p>
            <a:pPr marL="342900" lvl="0" indent="-342900" algn="jus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Embedded HTML forms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for accessing REST APIs to </a:t>
            </a:r>
            <a:r>
              <a:rPr lang="en-US" dirty="0">
                <a:latin typeface="Times New Roman" panose="02020603050405020304" pitchFamily="18" charset="0"/>
                <a:ea typeface="Times New Roman" panose="02020603050405020304" pitchFamily="18" charset="0"/>
                <a:cs typeface="Times New Roman" panose="02020603050405020304" pitchFamily="18" charset="0"/>
              </a:rPr>
              <a:t>CRUD</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assets.</a:t>
            </a:r>
          </a:p>
          <a:p>
            <a:pPr marL="342900" indent="-342900" algn="jus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ESP8266 and RC522 for IoT Implementation</a:t>
            </a:r>
            <a:r>
              <a:rPr lang="en-IN" dirty="0">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Rectangle 3">
            <a:extLst>
              <a:ext uri="{FF2B5EF4-FFF2-40B4-BE49-F238E27FC236}">
                <a16:creationId xmlns:a16="http://schemas.microsoft.com/office/drawing/2014/main" id="{726255E5-D15C-4898-A206-DE5BAF85026E}"/>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C32F5E9C-0DA1-40BD-95EB-9DCC6711FC76}"/>
              </a:ext>
            </a:extLst>
          </p:cNvPr>
          <p:cNvSpPr>
            <a:spLocks noGrp="1"/>
          </p:cNvSpPr>
          <p:nvPr>
            <p:ph type="sldNum" sz="quarter" idx="12"/>
          </p:nvPr>
        </p:nvSpPr>
        <p:spPr/>
        <p:txBody>
          <a:bodyPr/>
          <a:lstStyle/>
          <a:p>
            <a:fld id="{185B556D-0798-4C0F-AA89-4C65A3344379}" type="slidenum">
              <a:rPr lang="en-IN" smtClean="0"/>
              <a:pPr/>
              <a:t>5</a:t>
            </a:fld>
            <a:r>
              <a:rPr lang="en-IN" dirty="0"/>
              <a:t> / 25</a:t>
            </a:r>
          </a:p>
        </p:txBody>
      </p:sp>
    </p:spTree>
    <p:extLst>
      <p:ext uri="{BB962C8B-B14F-4D97-AF65-F5344CB8AC3E}">
        <p14:creationId xmlns:p14="http://schemas.microsoft.com/office/powerpoint/2010/main" val="1178052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395E-1325-4263-BA12-3356D4C5A09A}"/>
              </a:ext>
            </a:extLst>
          </p:cNvPr>
          <p:cNvSpPr>
            <a:spLocks noGrp="1"/>
          </p:cNvSpPr>
          <p:nvPr>
            <p:ph type="title" idx="4294967295"/>
          </p:nvPr>
        </p:nvSpPr>
        <p:spPr>
          <a:xfrm>
            <a:off x="838200" y="365125"/>
            <a:ext cx="10515600" cy="1325563"/>
          </a:xfrm>
          <a:prstGeom prst="rect">
            <a:avLst/>
          </a:prstGeom>
        </p:spPr>
        <p:txBody>
          <a:bodyPr/>
          <a:lstStyle/>
          <a:p>
            <a:r>
              <a:rPr lang="en-IN" dirty="0">
                <a:latin typeface="Times New Roman" panose="02020603050405020304" pitchFamily="18" charset="0"/>
                <a:cs typeface="Times New Roman" panose="02020603050405020304" pitchFamily="18" charset="0"/>
              </a:rPr>
              <a:t>System Architecture</a:t>
            </a:r>
          </a:p>
        </p:txBody>
      </p:sp>
      <p:sp>
        <p:nvSpPr>
          <p:cNvPr id="3" name="Content Placeholder 2">
            <a:extLst>
              <a:ext uri="{FF2B5EF4-FFF2-40B4-BE49-F238E27FC236}">
                <a16:creationId xmlns:a16="http://schemas.microsoft.com/office/drawing/2014/main" id="{49C20EB9-DAC8-4335-A696-A9B50AA82455}"/>
              </a:ext>
            </a:extLst>
          </p:cNvPr>
          <p:cNvSpPr>
            <a:spLocks noGrp="1"/>
          </p:cNvSpPr>
          <p:nvPr>
            <p:ph idx="1"/>
          </p:nvPr>
        </p:nvSpPr>
        <p:spPr/>
        <p:txBody>
          <a:bodyPr>
            <a:normAutofit fontScale="92500"/>
          </a:bodyPr>
          <a:lstStyle/>
          <a:p>
            <a:pPr marL="514350" indent="-514350">
              <a:buAutoNum type="arabicPeriod"/>
            </a:pPr>
            <a:r>
              <a:rPr lang="en-US" dirty="0">
                <a:latin typeface="Times New Roman" panose="02020603050405020304" pitchFamily="18" charset="0"/>
                <a:cs typeface="Times New Roman" panose="02020603050405020304" pitchFamily="18" charset="0"/>
              </a:rPr>
              <a:t>Based on extensive literature review and observed research gaps, a blockchain framework has been proposed to connect Ministry of Food and PDS , FCI, central, state and leased warehouses, FPSs throughout India and the beneficiaries. </a:t>
            </a:r>
          </a:p>
          <a:p>
            <a:pPr marL="514350" indent="-514350">
              <a:buAutoNum type="arabicPeriod"/>
            </a:pPr>
            <a:r>
              <a:rPr lang="en-US" dirty="0">
                <a:latin typeface="Times New Roman" panose="02020603050405020304" pitchFamily="18" charset="0"/>
                <a:cs typeface="Times New Roman" panose="02020603050405020304" pitchFamily="18" charset="0"/>
              </a:rPr>
              <a:t>The permissioned blockchain system, where consensus is controlled by participants and read permission is with participants only will be appropriate.</a:t>
            </a:r>
          </a:p>
          <a:p>
            <a:pPr marL="514350" indent="-514350">
              <a:buAutoNum type="arabicPeriod"/>
            </a:pPr>
            <a:r>
              <a:rPr lang="en-US" dirty="0">
                <a:latin typeface="Times New Roman" panose="02020603050405020304" pitchFamily="18" charset="0"/>
                <a:cs typeface="Times New Roman" panose="02020603050405020304" pitchFamily="18" charset="0"/>
              </a:rPr>
              <a:t>The consensus protocol refers to the method of verifying the legitimacy of the block of transactions. Consensus protocol of Proof of Authority could be used where the authority to verify the blocks will be with specified participants such as FCI, Ministry, warehouses and registered FPS</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64DCA6A-C61F-4AE0-9E64-8116EF83B3D1}"/>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E3B19A5A-87F9-4070-8E6E-F3A1CFBC9656}"/>
              </a:ext>
            </a:extLst>
          </p:cNvPr>
          <p:cNvSpPr>
            <a:spLocks noGrp="1"/>
          </p:cNvSpPr>
          <p:nvPr>
            <p:ph type="sldNum" sz="quarter" idx="12"/>
          </p:nvPr>
        </p:nvSpPr>
        <p:spPr/>
        <p:txBody>
          <a:bodyPr/>
          <a:lstStyle/>
          <a:p>
            <a:fld id="{185B556D-0798-4C0F-AA89-4C65A3344379}" type="slidenum">
              <a:rPr lang="en-IN" smtClean="0"/>
              <a:pPr/>
              <a:t>6</a:t>
            </a:fld>
            <a:r>
              <a:rPr lang="en-IN" dirty="0"/>
              <a:t> / 25</a:t>
            </a:r>
          </a:p>
        </p:txBody>
      </p:sp>
    </p:spTree>
    <p:extLst>
      <p:ext uri="{BB962C8B-B14F-4D97-AF65-F5344CB8AC3E}">
        <p14:creationId xmlns:p14="http://schemas.microsoft.com/office/powerpoint/2010/main" val="2472401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395E-1325-4263-BA12-3356D4C5A09A}"/>
              </a:ext>
            </a:extLst>
          </p:cNvPr>
          <p:cNvSpPr>
            <a:spLocks noGrp="1"/>
          </p:cNvSpPr>
          <p:nvPr>
            <p:ph type="title" idx="4294967295"/>
          </p:nvPr>
        </p:nvSpPr>
        <p:spPr>
          <a:xfrm>
            <a:off x="838200" y="365125"/>
            <a:ext cx="10515600" cy="1325563"/>
          </a:xfrm>
          <a:prstGeom prst="rect">
            <a:avLst/>
          </a:prstGeom>
        </p:spPr>
        <p:txBody>
          <a:bodyPr/>
          <a:lstStyle/>
          <a:p>
            <a:r>
              <a:rPr lang="en-IN" dirty="0">
                <a:latin typeface="Times New Roman" panose="02020603050405020304" pitchFamily="18" charset="0"/>
                <a:cs typeface="Times New Roman" panose="02020603050405020304" pitchFamily="18" charset="0"/>
              </a:rPr>
              <a:t>System Design (ER Diagram)</a:t>
            </a:r>
          </a:p>
        </p:txBody>
      </p:sp>
      <p:pic>
        <p:nvPicPr>
          <p:cNvPr id="9" name="Content Placeholder 8">
            <a:extLst>
              <a:ext uri="{FF2B5EF4-FFF2-40B4-BE49-F238E27FC236}">
                <a16:creationId xmlns:a16="http://schemas.microsoft.com/office/drawing/2014/main" id="{5CD1E877-DBBE-4995-A272-C059C14247DE}"/>
              </a:ext>
            </a:extLst>
          </p:cNvPr>
          <p:cNvPicPr>
            <a:picLocks noGrp="1" noChangeAspect="1"/>
          </p:cNvPicPr>
          <p:nvPr>
            <p:ph idx="1"/>
          </p:nvPr>
        </p:nvPicPr>
        <p:blipFill>
          <a:blip r:embed="rId2"/>
          <a:stretch>
            <a:fillRect/>
          </a:stretch>
        </p:blipFill>
        <p:spPr>
          <a:xfrm>
            <a:off x="2187374" y="1966014"/>
            <a:ext cx="7817252" cy="4070559"/>
          </a:xfrm>
        </p:spPr>
      </p:pic>
      <p:sp>
        <p:nvSpPr>
          <p:cNvPr id="4" name="Rectangle 3">
            <a:extLst>
              <a:ext uri="{FF2B5EF4-FFF2-40B4-BE49-F238E27FC236}">
                <a16:creationId xmlns:a16="http://schemas.microsoft.com/office/drawing/2014/main" id="{664DCA6A-C61F-4AE0-9E64-8116EF83B3D1}"/>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E3B19A5A-87F9-4070-8E6E-F3A1CFBC9656}"/>
              </a:ext>
            </a:extLst>
          </p:cNvPr>
          <p:cNvSpPr>
            <a:spLocks noGrp="1"/>
          </p:cNvSpPr>
          <p:nvPr>
            <p:ph type="sldNum" sz="quarter" idx="12"/>
          </p:nvPr>
        </p:nvSpPr>
        <p:spPr/>
        <p:txBody>
          <a:bodyPr/>
          <a:lstStyle/>
          <a:p>
            <a:fld id="{185B556D-0798-4C0F-AA89-4C65A3344379}" type="slidenum">
              <a:rPr lang="en-IN" smtClean="0"/>
              <a:pPr/>
              <a:t>7</a:t>
            </a:fld>
            <a:r>
              <a:rPr lang="en-IN" dirty="0"/>
              <a:t> / 25</a:t>
            </a:r>
          </a:p>
        </p:txBody>
      </p:sp>
      <p:sp>
        <p:nvSpPr>
          <p:cNvPr id="7" name="TextBox 6">
            <a:extLst>
              <a:ext uri="{FF2B5EF4-FFF2-40B4-BE49-F238E27FC236}">
                <a16:creationId xmlns:a16="http://schemas.microsoft.com/office/drawing/2014/main" id="{40741ECD-9206-40C9-9315-C9018AD3A951}"/>
              </a:ext>
            </a:extLst>
          </p:cNvPr>
          <p:cNvSpPr txBox="1"/>
          <p:nvPr/>
        </p:nvSpPr>
        <p:spPr>
          <a:xfrm>
            <a:off x="4248150" y="6308209"/>
            <a:ext cx="6144986" cy="492443"/>
          </a:xfrm>
          <a:prstGeom prst="rect">
            <a:avLst/>
          </a:prstGeom>
          <a:noFill/>
        </p:spPr>
        <p:txBody>
          <a:bodyPr wrap="square">
            <a:spAutoFit/>
          </a:bodyPr>
          <a:lstStyle/>
          <a:p>
            <a:r>
              <a:rPr lang="en-IN" sz="2600" b="1" dirty="0">
                <a:latin typeface="Times New Roman" panose="02020603050405020304" pitchFamily="18" charset="0"/>
                <a:cs typeface="Times New Roman" panose="02020603050405020304" pitchFamily="18" charset="0"/>
              </a:rPr>
              <a:t>Figure 1. ER Diagram</a:t>
            </a:r>
          </a:p>
        </p:txBody>
      </p:sp>
    </p:spTree>
    <p:extLst>
      <p:ext uri="{BB962C8B-B14F-4D97-AF65-F5344CB8AC3E}">
        <p14:creationId xmlns:p14="http://schemas.microsoft.com/office/powerpoint/2010/main" val="2646933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395E-1325-4263-BA12-3356D4C5A09A}"/>
              </a:ext>
            </a:extLst>
          </p:cNvPr>
          <p:cNvSpPr>
            <a:spLocks noGrp="1"/>
          </p:cNvSpPr>
          <p:nvPr>
            <p:ph type="title" idx="4294967295"/>
          </p:nvPr>
        </p:nvSpPr>
        <p:spPr>
          <a:xfrm>
            <a:off x="838200" y="365125"/>
            <a:ext cx="10515600" cy="1325563"/>
          </a:xfrm>
          <a:prstGeom prst="rect">
            <a:avLst/>
          </a:prstGeom>
        </p:spPr>
        <p:txBody>
          <a:bodyPr/>
          <a:lstStyle/>
          <a:p>
            <a:r>
              <a:rPr lang="en-IN" dirty="0">
                <a:latin typeface="Times New Roman" panose="02020603050405020304" pitchFamily="18" charset="0"/>
                <a:cs typeface="Times New Roman" panose="02020603050405020304" pitchFamily="18" charset="0"/>
              </a:rPr>
              <a:t>System Design (DFD Diagram)</a:t>
            </a:r>
          </a:p>
        </p:txBody>
      </p:sp>
      <p:pic>
        <p:nvPicPr>
          <p:cNvPr id="8" name="Content Placeholder 7" descr="Graphical user interface, application&#10;&#10;Description automatically generated">
            <a:extLst>
              <a:ext uri="{FF2B5EF4-FFF2-40B4-BE49-F238E27FC236}">
                <a16:creationId xmlns:a16="http://schemas.microsoft.com/office/drawing/2014/main" id="{0A4B5380-6812-4DFD-AB5C-20D51F2908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9544" y="2019283"/>
            <a:ext cx="7347856" cy="3866639"/>
          </a:xfrm>
        </p:spPr>
      </p:pic>
      <p:sp>
        <p:nvSpPr>
          <p:cNvPr id="4" name="Rectangle 3">
            <a:extLst>
              <a:ext uri="{FF2B5EF4-FFF2-40B4-BE49-F238E27FC236}">
                <a16:creationId xmlns:a16="http://schemas.microsoft.com/office/drawing/2014/main" id="{664DCA6A-C61F-4AE0-9E64-8116EF83B3D1}"/>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E3B19A5A-87F9-4070-8E6E-F3A1CFBC9656}"/>
              </a:ext>
            </a:extLst>
          </p:cNvPr>
          <p:cNvSpPr>
            <a:spLocks noGrp="1"/>
          </p:cNvSpPr>
          <p:nvPr>
            <p:ph type="sldNum" sz="quarter" idx="12"/>
          </p:nvPr>
        </p:nvSpPr>
        <p:spPr/>
        <p:txBody>
          <a:bodyPr/>
          <a:lstStyle/>
          <a:p>
            <a:fld id="{185B556D-0798-4C0F-AA89-4C65A3344379}" type="slidenum">
              <a:rPr lang="en-IN" smtClean="0"/>
              <a:pPr/>
              <a:t>8</a:t>
            </a:fld>
            <a:r>
              <a:rPr lang="en-IN" dirty="0"/>
              <a:t> / 25</a:t>
            </a:r>
          </a:p>
        </p:txBody>
      </p:sp>
      <p:sp>
        <p:nvSpPr>
          <p:cNvPr id="7" name="TextBox 6">
            <a:extLst>
              <a:ext uri="{FF2B5EF4-FFF2-40B4-BE49-F238E27FC236}">
                <a16:creationId xmlns:a16="http://schemas.microsoft.com/office/drawing/2014/main" id="{6F60D3A2-9652-4F01-BA1C-F3942F4117D0}"/>
              </a:ext>
            </a:extLst>
          </p:cNvPr>
          <p:cNvSpPr txBox="1"/>
          <p:nvPr/>
        </p:nvSpPr>
        <p:spPr>
          <a:xfrm>
            <a:off x="4313463" y="6311900"/>
            <a:ext cx="6144986" cy="492443"/>
          </a:xfrm>
          <a:prstGeom prst="rect">
            <a:avLst/>
          </a:prstGeom>
          <a:noFill/>
        </p:spPr>
        <p:txBody>
          <a:bodyPr wrap="square">
            <a:spAutoFit/>
          </a:bodyPr>
          <a:lstStyle/>
          <a:p>
            <a:r>
              <a:rPr lang="en-IN" sz="2600" b="1" dirty="0">
                <a:latin typeface="Times New Roman" panose="02020603050405020304" pitchFamily="18" charset="0"/>
                <a:cs typeface="Times New Roman" panose="02020603050405020304" pitchFamily="18" charset="0"/>
              </a:rPr>
              <a:t>Figure 2. DFD Diagram</a:t>
            </a:r>
          </a:p>
        </p:txBody>
      </p:sp>
    </p:spTree>
    <p:extLst>
      <p:ext uri="{BB962C8B-B14F-4D97-AF65-F5344CB8AC3E}">
        <p14:creationId xmlns:p14="http://schemas.microsoft.com/office/powerpoint/2010/main" val="2097085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395E-1325-4263-BA12-3356D4C5A09A}"/>
              </a:ext>
            </a:extLst>
          </p:cNvPr>
          <p:cNvSpPr>
            <a:spLocks noGrp="1"/>
          </p:cNvSpPr>
          <p:nvPr>
            <p:ph type="title" idx="4294967295"/>
          </p:nvPr>
        </p:nvSpPr>
        <p:spPr>
          <a:xfrm>
            <a:off x="838200" y="365125"/>
            <a:ext cx="10515600" cy="1325563"/>
          </a:xfrm>
          <a:prstGeom prst="rect">
            <a:avLst/>
          </a:prstGeom>
        </p:spPr>
        <p:txBody>
          <a:bodyPr/>
          <a:lstStyle/>
          <a:p>
            <a:r>
              <a:rPr lang="en-IN" dirty="0">
                <a:latin typeface="Times New Roman" panose="02020603050405020304" pitchFamily="18" charset="0"/>
                <a:cs typeface="Times New Roman" panose="02020603050405020304" pitchFamily="18" charset="0"/>
              </a:rPr>
              <a:t>System Design (Use Case Diagram)</a:t>
            </a:r>
          </a:p>
        </p:txBody>
      </p:sp>
      <p:pic>
        <p:nvPicPr>
          <p:cNvPr id="7" name="Content Placeholder 6" descr="Diagram&#10;&#10;Description automatically generated">
            <a:extLst>
              <a:ext uri="{FF2B5EF4-FFF2-40B4-BE49-F238E27FC236}">
                <a16:creationId xmlns:a16="http://schemas.microsoft.com/office/drawing/2014/main" id="{AB50ABBE-3D7B-4E01-8399-6F11396311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8029" y="1196554"/>
            <a:ext cx="7141028" cy="4980410"/>
          </a:xfrm>
        </p:spPr>
      </p:pic>
      <p:sp>
        <p:nvSpPr>
          <p:cNvPr id="4" name="Rectangle 3">
            <a:extLst>
              <a:ext uri="{FF2B5EF4-FFF2-40B4-BE49-F238E27FC236}">
                <a16:creationId xmlns:a16="http://schemas.microsoft.com/office/drawing/2014/main" id="{664DCA6A-C61F-4AE0-9E64-8116EF83B3D1}"/>
              </a:ext>
            </a:extLst>
          </p:cNvPr>
          <p:cNvSpPr/>
          <p:nvPr/>
        </p:nvSpPr>
        <p:spPr>
          <a:xfrm>
            <a:off x="0" y="0"/>
            <a:ext cx="12192000" cy="6858000"/>
          </a:xfrm>
          <a:prstGeom prst="rect">
            <a:avLst/>
          </a:prstGeom>
          <a:noFill/>
          <a:ln w="952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E3B19A5A-87F9-4070-8E6E-F3A1CFBC9656}"/>
              </a:ext>
            </a:extLst>
          </p:cNvPr>
          <p:cNvSpPr>
            <a:spLocks noGrp="1"/>
          </p:cNvSpPr>
          <p:nvPr>
            <p:ph type="sldNum" sz="quarter" idx="12"/>
          </p:nvPr>
        </p:nvSpPr>
        <p:spPr/>
        <p:txBody>
          <a:bodyPr/>
          <a:lstStyle/>
          <a:p>
            <a:fld id="{185B556D-0798-4C0F-AA89-4C65A3344379}" type="slidenum">
              <a:rPr lang="en-IN" smtClean="0"/>
              <a:pPr/>
              <a:t>9</a:t>
            </a:fld>
            <a:r>
              <a:rPr lang="en-IN" dirty="0"/>
              <a:t> / 25</a:t>
            </a:r>
          </a:p>
        </p:txBody>
      </p:sp>
      <p:sp>
        <p:nvSpPr>
          <p:cNvPr id="9" name="TextBox 8">
            <a:extLst>
              <a:ext uri="{FF2B5EF4-FFF2-40B4-BE49-F238E27FC236}">
                <a16:creationId xmlns:a16="http://schemas.microsoft.com/office/drawing/2014/main" id="{0921C6F9-003B-4521-B796-9B931C389F20}"/>
              </a:ext>
            </a:extLst>
          </p:cNvPr>
          <p:cNvSpPr txBox="1"/>
          <p:nvPr/>
        </p:nvSpPr>
        <p:spPr>
          <a:xfrm>
            <a:off x="4111322" y="6210935"/>
            <a:ext cx="4166910" cy="492443"/>
          </a:xfrm>
          <a:prstGeom prst="rect">
            <a:avLst/>
          </a:prstGeom>
          <a:noFill/>
        </p:spPr>
        <p:txBody>
          <a:bodyPr wrap="none" rtlCol="0">
            <a:spAutoFit/>
          </a:bodyPr>
          <a:lstStyle/>
          <a:p>
            <a:r>
              <a:rPr lang="en-IN" sz="2600" b="1" dirty="0">
                <a:latin typeface="Times New Roman" panose="02020603050405020304" pitchFamily="18" charset="0"/>
                <a:cs typeface="Times New Roman" panose="02020603050405020304" pitchFamily="18" charset="0"/>
              </a:rPr>
              <a:t>Figure 3. Use Case Diagram</a:t>
            </a:r>
          </a:p>
        </p:txBody>
      </p:sp>
    </p:spTree>
    <p:extLst>
      <p:ext uri="{BB962C8B-B14F-4D97-AF65-F5344CB8AC3E}">
        <p14:creationId xmlns:p14="http://schemas.microsoft.com/office/powerpoint/2010/main" val="387003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0">
          <a:solidFill>
            <a:schemeClr val="accent5">
              <a:lumMod val="7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1544</TotalTime>
  <Words>1938</Words>
  <Application>Microsoft Office PowerPoint</Application>
  <PresentationFormat>Widescreen</PresentationFormat>
  <Paragraphs>164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Tahoma</vt:lpstr>
      <vt:lpstr>Times New Roman</vt:lpstr>
      <vt:lpstr>Office Theme</vt:lpstr>
      <vt:lpstr>PANIMALAR ENGINEERING COLLEGE  </vt:lpstr>
      <vt:lpstr>Introduction</vt:lpstr>
      <vt:lpstr>PowerPoint Presentation</vt:lpstr>
      <vt:lpstr>Problem Statement</vt:lpstr>
      <vt:lpstr>Development Environment (S/W &amp; H/W)</vt:lpstr>
      <vt:lpstr>System Architecture</vt:lpstr>
      <vt:lpstr>System Design (ER Diagram)</vt:lpstr>
      <vt:lpstr>System Design (DFD Diagram)</vt:lpstr>
      <vt:lpstr>System Design (Use Case Diagram)</vt:lpstr>
      <vt:lpstr>System Design (Sequence Diagram)</vt:lpstr>
      <vt:lpstr>Module Description</vt:lpstr>
      <vt:lpstr>Module Description</vt:lpstr>
      <vt:lpstr>Module Description</vt:lpstr>
      <vt:lpstr>Module Description</vt:lpstr>
      <vt:lpstr>Module Description</vt:lpstr>
      <vt:lpstr>Module Description</vt:lpstr>
      <vt:lpstr>Module Description</vt:lpstr>
      <vt:lpstr>Results</vt:lpstr>
      <vt:lpstr>Screenshots</vt:lpstr>
      <vt:lpstr>Screenshots</vt:lpstr>
      <vt:lpstr>Screenshots</vt:lpstr>
      <vt:lpstr>Screenshots</vt:lpstr>
      <vt:lpstr>Conclusion</vt:lpstr>
      <vt:lpstr>References</vt:lpstr>
      <vt:lpstr>Plagiarism Report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PANIMALAR ENGINEERING COLLEGE  </dc:title>
  <dc:creator>9402</dc:creator>
  <cp:lastModifiedBy>Gokul Ethiraj</cp:lastModifiedBy>
  <cp:revision>17</cp:revision>
  <cp:lastPrinted>2022-01-02T12:24:11Z</cp:lastPrinted>
  <dcterms:created xsi:type="dcterms:W3CDTF">2021-12-30T12:43:11Z</dcterms:created>
  <dcterms:modified xsi:type="dcterms:W3CDTF">2022-05-23T17:28:29Z</dcterms:modified>
</cp:coreProperties>
</file>