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eloper.mozilla.org/en-US/docs/Web/Web_Components/HTML_Imports" TargetMode="External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open-wc.org/" TargetMode="External"/><Relationship Id="rId3" Type="http://schemas.openxmlformats.org/officeDocument/2006/relationships/hyperlink" Target="https://stenciljs.com/" TargetMode="External"/><Relationship Id="rId4" Type="http://schemas.openxmlformats.org/officeDocument/2006/relationships/hyperlink" Target="https://github.com/ing-bank/lion" TargetMode="External"/><Relationship Id="rId5" Type="http://schemas.openxmlformats.org/officeDocument/2006/relationships/hyperlink" Target="https://www.polymer-project.org/" TargetMode="External"/><Relationship Id="rId6" Type="http://schemas.openxmlformats.org/officeDocument/2006/relationships/hyperlink" Target="http://slimjs.com/" TargetMode="External"/><Relationship Id="rId7" Type="http://schemas.openxmlformats.org/officeDocument/2006/relationships/hyperlink" Target="https://shoelace.style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eloper.mozilla.org/en-US/docs/Web/API/CustomElementRegistry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ván Gómez Alonso - 05-10-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Iván Gómez Alonso - 05-10-2020</a:t>
            </a:r>
          </a:p>
        </p:txBody>
      </p:sp>
      <p:sp>
        <p:nvSpPr>
          <p:cNvPr id="152" name="Intro to Web Compone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Components</a:t>
            </a:r>
          </a:p>
        </p:txBody>
      </p:sp>
      <p:sp>
        <p:nvSpPr>
          <p:cNvPr id="153" name="How each API is used to create Web Components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each API is used to create Web Components.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S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Modules</a:t>
            </a:r>
          </a:p>
        </p:txBody>
      </p:sp>
      <p:sp>
        <p:nvSpPr>
          <p:cNvPr id="183" name="With them we can load and reuse JS documents."/>
          <p:cNvSpPr txBox="1"/>
          <p:nvPr>
            <p:ph type="body" sz="quarter" idx="1"/>
          </p:nvPr>
        </p:nvSpPr>
        <p:spPr>
          <a:xfrm>
            <a:off x="1206499" y="3356528"/>
            <a:ext cx="21971001" cy="822080"/>
          </a:xfrm>
          <a:prstGeom prst="rect">
            <a:avLst/>
          </a:prstGeom>
        </p:spPr>
        <p:txBody>
          <a:bodyPr/>
          <a:lstStyle/>
          <a:p>
            <a:pPr/>
            <a:r>
              <a:t>With them we can load and reuse JS documents.</a:t>
            </a:r>
          </a:p>
        </p:txBody>
      </p:sp>
      <p:sp>
        <p:nvSpPr>
          <p:cNvPr id="184" name="Note: previously HTML imports were used in the version 0 of the standard"/>
          <p:cNvSpPr txBox="1"/>
          <p:nvPr/>
        </p:nvSpPr>
        <p:spPr>
          <a:xfrm>
            <a:off x="1022603" y="12316917"/>
            <a:ext cx="1014679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previously </a:t>
            </a:r>
            <a:r>
              <a:rPr u="sng">
                <a:hlinkClick r:id="rId2" invalidUrl="" action="" tgtFrame="" tooltip="" history="1" highlightClick="0" endSnd="0"/>
              </a:rPr>
              <a:t>HTML imports</a:t>
            </a:r>
            <a:r>
              <a:t> were used in the version 0 of the standard</a:t>
            </a:r>
          </a:p>
        </p:txBody>
      </p:sp>
      <p:pic>
        <p:nvPicPr>
          <p:cNvPr id="185" name="ES Modules.png" descr="ES Modul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6500" y="5022472"/>
            <a:ext cx="14351000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TML Templ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Template</a:t>
            </a:r>
          </a:p>
        </p:txBody>
      </p:sp>
      <p:sp>
        <p:nvSpPr>
          <p:cNvPr id="188" name="We declare fragments of our markup so we can instantiated it later (insert it in a document using a script)."/>
          <p:cNvSpPr txBox="1"/>
          <p:nvPr>
            <p:ph type="body" sz="quarter" idx="1"/>
          </p:nvPr>
        </p:nvSpPr>
        <p:spPr>
          <a:xfrm>
            <a:off x="1206500" y="3356528"/>
            <a:ext cx="21971000" cy="1550742"/>
          </a:xfrm>
          <a:prstGeom prst="rect">
            <a:avLst/>
          </a:prstGeom>
        </p:spPr>
        <p:txBody>
          <a:bodyPr/>
          <a:lstStyle/>
          <a:p>
            <a:pPr/>
            <a:r>
              <a:t>We declare fragments of our markup so we can instantiated it later (insert it in a document using a script).</a:t>
            </a:r>
          </a:p>
        </p:txBody>
      </p:sp>
      <p:pic>
        <p:nvPicPr>
          <p:cNvPr id="189" name="HTML Templates.png" descr="HTML Templ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9291" y="5751135"/>
            <a:ext cx="12125418" cy="7098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t-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lit-html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t-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lit-html</a:t>
            </a:r>
          </a:p>
        </p:txBody>
      </p:sp>
      <p:sp>
        <p:nvSpPr>
          <p:cNvPr id="194" name="We can create HTML Templates in JavaScript!!!!"/>
          <p:cNvSpPr txBox="1"/>
          <p:nvPr>
            <p:ph type="body" sz="quarter" idx="1"/>
          </p:nvPr>
        </p:nvSpPr>
        <p:spPr>
          <a:xfrm>
            <a:off x="1206500" y="3356528"/>
            <a:ext cx="21971000" cy="917330"/>
          </a:xfrm>
          <a:prstGeom prst="rect">
            <a:avLst/>
          </a:prstGeom>
        </p:spPr>
        <p:txBody>
          <a:bodyPr/>
          <a:lstStyle/>
          <a:p>
            <a:pPr/>
            <a:r>
              <a:t>We can create HTML Templates in JavaScript!!!!</a:t>
            </a:r>
          </a:p>
        </p:txBody>
      </p:sp>
      <p:pic>
        <p:nvPicPr>
          <p:cNvPr id="195" name="lit-html.png" descr="lit-ht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1099" y="5117722"/>
            <a:ext cx="14401801" cy="68072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B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Bindings</a:t>
            </a:r>
          </a:p>
        </p:txBody>
      </p:sp>
      <p:pic>
        <p:nvPicPr>
          <p:cNvPr id="198" name="Bindings.png" descr="Bind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3136900"/>
            <a:ext cx="23139400" cy="7442200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itEl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tEL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LitELement</a:t>
            </a:r>
          </a:p>
        </p:txBody>
      </p:sp>
      <p:sp>
        <p:nvSpPr>
          <p:cNvPr id="203" name="A base class to create our Web Components"/>
          <p:cNvSpPr txBox="1"/>
          <p:nvPr>
            <p:ph type="body" sz="quarter" idx="1"/>
          </p:nvPr>
        </p:nvSpPr>
        <p:spPr>
          <a:xfrm>
            <a:off x="1206500" y="3030017"/>
            <a:ext cx="21971001" cy="917330"/>
          </a:xfrm>
          <a:prstGeom prst="rect">
            <a:avLst/>
          </a:prstGeom>
        </p:spPr>
        <p:txBody>
          <a:bodyPr/>
          <a:lstStyle/>
          <a:p>
            <a:pPr/>
            <a:r>
              <a:t>A base class to create our Web Components</a:t>
            </a:r>
          </a:p>
        </p:txBody>
      </p:sp>
      <p:pic>
        <p:nvPicPr>
          <p:cNvPr id="204" name="LitElement.png" descr="LitEle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8031" y="4126033"/>
            <a:ext cx="15947938" cy="9108272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ther men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mentions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ther men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mentions</a:t>
            </a:r>
          </a:p>
        </p:txBody>
      </p:sp>
      <p:sp>
        <p:nvSpPr>
          <p:cNvPr id="209" name="Open WC…"/>
          <p:cNvSpPr txBox="1"/>
          <p:nvPr>
            <p:ph type="body" idx="1"/>
          </p:nvPr>
        </p:nvSpPr>
        <p:spPr>
          <a:xfrm>
            <a:off x="1206500" y="3356528"/>
            <a:ext cx="21971000" cy="8256011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Open WC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Stencil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Lion Web Components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Polymer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Slim.js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Shoelace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Questions?"/>
          <p:cNvSpPr txBox="1"/>
          <p:nvPr>
            <p:ph type="body" sz="half" idx="1"/>
          </p:nvPr>
        </p:nvSpPr>
        <p:spPr>
          <a:xfrm>
            <a:off x="1206500" y="4860096"/>
            <a:ext cx="21971001" cy="3995808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</a:t>
            </a:r>
          </a:p>
        </p:txBody>
      </p:sp>
      <p:sp>
        <p:nvSpPr>
          <p:cNvPr id="156" name="What is a Web Component?…"/>
          <p:cNvSpPr txBox="1"/>
          <p:nvPr>
            <p:ph type="body" idx="1"/>
          </p:nvPr>
        </p:nvSpPr>
        <p:spPr>
          <a:xfrm>
            <a:off x="1206500" y="3527558"/>
            <a:ext cx="21971001" cy="8256012"/>
          </a:xfrm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3264"/>
            </a:pPr>
            <a:r>
              <a:t>What is a Web Component?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APIs:</a:t>
            </a:r>
          </a:p>
          <a:p>
            <a:pPr lvl="2" marL="1243583" indent="-414527" defTabSz="1658070">
              <a:spcBef>
                <a:spcPts val="3000"/>
              </a:spcBef>
              <a:defRPr sz="3264"/>
            </a:pPr>
            <a:r>
              <a:t>Custom Elements</a:t>
            </a:r>
          </a:p>
          <a:p>
            <a:pPr lvl="2" marL="1243583" indent="-414527" defTabSz="1658070">
              <a:spcBef>
                <a:spcPts val="3000"/>
              </a:spcBef>
              <a:defRPr sz="3264"/>
            </a:pPr>
            <a:r>
              <a:t>Shadow DOM</a:t>
            </a:r>
          </a:p>
          <a:p>
            <a:pPr lvl="2" marL="1243583" indent="-414527" defTabSz="1658070">
              <a:spcBef>
                <a:spcPts val="3000"/>
              </a:spcBef>
              <a:defRPr sz="3264"/>
            </a:pPr>
            <a:r>
              <a:t>ES Modules</a:t>
            </a:r>
          </a:p>
          <a:p>
            <a:pPr lvl="2" marL="1243583" indent="-414527" defTabSz="1658070">
              <a:spcBef>
                <a:spcPts val="3000"/>
              </a:spcBef>
              <a:defRPr sz="3264"/>
            </a:pPr>
            <a:r>
              <a:t>HTML Template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lit-html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LitElement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Other mentions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eb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hat is a Web Compon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Web Component?</a:t>
            </a:r>
          </a:p>
        </p:txBody>
      </p:sp>
      <p:sp>
        <p:nvSpPr>
          <p:cNvPr id="161" name="A Web Component is a set of APIs available in the browser which allow us to create custom, reusable, encapsulated components without any library like Vue, React, Angular……"/>
          <p:cNvSpPr txBox="1"/>
          <p:nvPr>
            <p:ph type="body" idx="1"/>
          </p:nvPr>
        </p:nvSpPr>
        <p:spPr>
          <a:xfrm>
            <a:off x="1206500" y="4248504"/>
            <a:ext cx="16242170" cy="8256012"/>
          </a:xfrm>
          <a:prstGeom prst="rect">
            <a:avLst/>
          </a:prstGeom>
        </p:spPr>
        <p:txBody>
          <a:bodyPr/>
          <a:lstStyle/>
          <a:p>
            <a:pPr/>
            <a:r>
              <a:t>A Web Component is a set of APIs available in the browser which allow us to create custom, reusable, encapsulated components without any library like Vue, React, Angular…</a:t>
            </a:r>
          </a:p>
          <a:p>
            <a:pPr/>
          </a:p>
          <a:p>
            <a:pPr/>
            <a:r>
              <a:t>And the best of all this is that we can use these components inside those libraries mentioned earlier. 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75606" y="4103451"/>
            <a:ext cx="6502401" cy="6502401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eb API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APIs used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Elements</a:t>
            </a:r>
          </a:p>
        </p:txBody>
      </p:sp>
      <p:sp>
        <p:nvSpPr>
          <p:cNvPr id="167" name="They are written using ES 2015 class syntax.…"/>
          <p:cNvSpPr txBox="1"/>
          <p:nvPr>
            <p:ph type="body" idx="1"/>
          </p:nvPr>
        </p:nvSpPr>
        <p:spPr>
          <a:xfrm>
            <a:off x="1206500" y="3356527"/>
            <a:ext cx="21971001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They are written using ES 2015 class syntax.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It gives us lifecycle callbacks: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connectedCallback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disconnectedCallback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adoptedCallback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attributeChangedCallback with the observedAttributes method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It provides us with a way to register custom elements with the </a:t>
            </a:r>
            <a:r>
              <a:rPr u="sng">
                <a:hlinkClick r:id="rId2" invalidUrl="" action="" tgtFrame="" tooltip="" history="1" highlightClick="0" endSnd="0"/>
              </a:rPr>
              <a:t>CustomElementRegistry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S 2015 class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2015 class syntax</a:t>
            </a:r>
          </a:p>
        </p:txBody>
      </p:sp>
      <p:pic>
        <p:nvPicPr>
          <p:cNvPr id="170" name="Class syntax.png" descr="Class synta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350" y="3807253"/>
            <a:ext cx="18791300" cy="610149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Element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CustomElementRegistry</a:t>
            </a:r>
          </a:p>
        </p:txBody>
      </p:sp>
      <p:pic>
        <p:nvPicPr>
          <p:cNvPr id="173" name="CustomElmentRegistry.png" descr="CustomElmentRegis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351" y="6160986"/>
            <a:ext cx="18791298" cy="610149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74" name="The names must have a hyphen.…"/>
          <p:cNvSpPr txBox="1"/>
          <p:nvPr>
            <p:ph type="body" sz="quarter" idx="4294967295"/>
          </p:nvPr>
        </p:nvSpPr>
        <p:spPr>
          <a:xfrm>
            <a:off x="1206500" y="3356528"/>
            <a:ext cx="21971000" cy="2355340"/>
          </a:xfrm>
          <a:prstGeom prst="rect">
            <a:avLst/>
          </a:prstGeom>
        </p:spPr>
        <p:txBody>
          <a:bodyPr/>
          <a:lstStyle/>
          <a:p>
            <a:pPr/>
            <a:r>
              <a:t>The names must have a hyphen.</a:t>
            </a:r>
          </a:p>
          <a:p>
            <a:pPr/>
            <a:r>
              <a:t>You cannot register two elements with the same name.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dow 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Shadow DOM</a:t>
            </a:r>
          </a:p>
        </p:txBody>
      </p:sp>
      <p:sp>
        <p:nvSpPr>
          <p:cNvPr id="177" name="It allows us to encapsulate our styles and templates."/>
          <p:cNvSpPr txBox="1"/>
          <p:nvPr>
            <p:ph type="body" sz="quarter" idx="1"/>
          </p:nvPr>
        </p:nvSpPr>
        <p:spPr>
          <a:xfrm>
            <a:off x="1206500" y="3356528"/>
            <a:ext cx="21971000" cy="955363"/>
          </a:xfrm>
          <a:prstGeom prst="rect">
            <a:avLst/>
          </a:prstGeom>
        </p:spPr>
        <p:txBody>
          <a:bodyPr/>
          <a:lstStyle/>
          <a:p>
            <a:pPr/>
            <a:r>
              <a:t>It allows us to encapsulate our styles and templates.</a:t>
            </a:r>
          </a:p>
        </p:txBody>
      </p:sp>
      <p:pic>
        <p:nvPicPr>
          <p:cNvPr id="178" name="CreateShadowRoot.png" descr="CreateShadowRo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5155756"/>
            <a:ext cx="16916400" cy="18034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79" name="Slots"/>
          <p:cNvSpPr txBox="1"/>
          <p:nvPr/>
        </p:nvSpPr>
        <p:spPr>
          <a:xfrm>
            <a:off x="1206499" y="7803021"/>
            <a:ext cx="21971001" cy="95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Slots</a:t>
            </a:r>
          </a:p>
        </p:txBody>
      </p:sp>
      <p:pic>
        <p:nvPicPr>
          <p:cNvPr id="180" name="Slots.png" descr="Slo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899" y="9602249"/>
            <a:ext cx="17094201" cy="28194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