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0" r:id="rId4"/>
    <p:sldId id="258" r:id="rId5"/>
    <p:sldId id="279" r:id="rId6"/>
    <p:sldId id="281" r:id="rId7"/>
    <p:sldId id="259" r:id="rId8"/>
    <p:sldId id="282" r:id="rId9"/>
    <p:sldId id="262" r:id="rId10"/>
    <p:sldId id="263" r:id="rId11"/>
    <p:sldId id="264" r:id="rId12"/>
    <p:sldId id="265" r:id="rId13"/>
    <p:sldId id="266" r:id="rId14"/>
    <p:sldId id="267" r:id="rId15"/>
    <p:sldId id="277" r:id="rId16"/>
    <p:sldId id="285" r:id="rId17"/>
    <p:sldId id="283" r:id="rId18"/>
    <p:sldId id="289" r:id="rId19"/>
    <p:sldId id="284" r:id="rId20"/>
    <p:sldId id="269" r:id="rId21"/>
    <p:sldId id="270" r:id="rId22"/>
    <p:sldId id="271" r:id="rId23"/>
    <p:sldId id="288" r:id="rId24"/>
    <p:sldId id="286" r:id="rId25"/>
    <p:sldId id="287" r:id="rId26"/>
    <p:sldId id="272"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0"/>
  </p:normalViewPr>
  <p:slideViewPr>
    <p:cSldViewPr>
      <p:cViewPr varScale="1">
        <p:scale>
          <a:sx n="121" d="100"/>
          <a:sy n="121" d="100"/>
        </p:scale>
        <p:origin x="160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FF0810F-D336-4A90-8EC4-BA988F7E9286}" type="datetimeFigureOut">
              <a:rPr lang="en-IN" smtClean="0"/>
              <a:t>14/02/24</a:t>
            </a:fld>
            <a:endParaRPr lang="en-IN"/>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A96CE31-E7C9-4138-948E-A9B5E849AF0E}" type="slidenum">
              <a:rPr lang="en-IN" smtClean="0"/>
              <a:t>‹#›</a:t>
            </a:fld>
            <a:endParaRPr lang="en-IN"/>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IN"/>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F0810F-D336-4A90-8EC4-BA988F7E9286}" type="datetimeFigureOut">
              <a:rPr lang="en-IN" smtClean="0"/>
              <a:t>14/02/24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6CE31-E7C9-4138-948E-A9B5E849AF0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0810F-D336-4A90-8EC4-BA988F7E9286}" type="datetimeFigureOut">
              <a:rPr lang="en-IN" smtClean="0"/>
              <a:t>14/02/24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A96CE31-E7C9-4138-948E-A9B5E849AF0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0810F-D336-4A90-8EC4-BA988F7E9286}" type="datetimeFigureOut">
              <a:rPr lang="en-IN" smtClean="0"/>
              <a:t>14/02/24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96CE31-E7C9-4138-948E-A9B5E849AF0E}"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FF0810F-D336-4A90-8EC4-BA988F7E9286}" type="datetimeFigureOut">
              <a:rPr lang="en-IN" smtClean="0"/>
              <a:t>14/02/24</a:t>
            </a:fld>
            <a:endParaRPr lang="en-IN"/>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A96CE31-E7C9-4138-948E-A9B5E849AF0E}" type="slidenum">
              <a:rPr lang="en-IN" smtClean="0"/>
              <a:t>‹#›</a:t>
            </a:fld>
            <a:endParaRPr lang="en-IN"/>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IN"/>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0810F-D336-4A90-8EC4-BA988F7E9286}" type="datetimeFigureOut">
              <a:rPr lang="en-IN" smtClean="0"/>
              <a:t>14/02/24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96CE31-E7C9-4138-948E-A9B5E849AF0E}"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0810F-D336-4A90-8EC4-BA988F7E9286}" type="datetimeFigureOut">
              <a:rPr lang="en-IN" smtClean="0"/>
              <a:t>14/02/24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96CE31-E7C9-4138-948E-A9B5E849AF0E}"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F0810F-D336-4A90-8EC4-BA988F7E9286}" type="datetimeFigureOut">
              <a:rPr lang="en-IN" smtClean="0"/>
              <a:t>14/02/24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96CE31-E7C9-4138-948E-A9B5E849AF0E}" type="slidenum">
              <a:rPr lang="en-IN" smtClean="0"/>
              <a:t>‹#›</a:t>
            </a:fld>
            <a:endParaRPr lang="en-IN"/>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FF0810F-D336-4A90-8EC4-BA988F7E9286}" type="datetimeFigureOut">
              <a:rPr lang="en-IN" smtClean="0"/>
              <a:t>14/02/24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96CE31-E7C9-4138-948E-A9B5E849AF0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0810F-D336-4A90-8EC4-BA988F7E9286}" type="datetimeFigureOut">
              <a:rPr lang="en-IN" smtClean="0"/>
              <a:t>14/02/24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A96CE31-E7C9-4138-948E-A9B5E849AF0E}" type="slidenum">
              <a:rPr lang="en-IN" smtClean="0"/>
              <a:t>‹#›</a:t>
            </a:fld>
            <a:endParaRPr lang="en-IN"/>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0810F-D336-4A90-8EC4-BA988F7E9286}" type="datetimeFigureOut">
              <a:rPr lang="en-IN" smtClean="0"/>
              <a:t>14/02/24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96CE31-E7C9-4138-948E-A9B5E849AF0E}" type="slidenum">
              <a:rPr lang="en-IN" smtClean="0"/>
              <a:t>‹#›</a:t>
            </a:fld>
            <a:endParaRPr lang="en-IN"/>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6FF0810F-D336-4A90-8EC4-BA988F7E9286}" type="datetimeFigureOut">
              <a:rPr lang="en-IN" smtClean="0"/>
              <a:t>14/02/24</a:t>
            </a:fld>
            <a:endParaRPr lang="en-IN"/>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IN"/>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A96CE31-E7C9-4138-948E-A9B5E849AF0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20272" y="1628800"/>
            <a:ext cx="1981200" cy="3888432"/>
          </a:xfrm>
        </p:spPr>
        <p:txBody>
          <a:bodyPr>
            <a:normAutofit/>
          </a:bodyPr>
          <a:lstStyle/>
          <a:p>
            <a:pPr algn="ctr"/>
            <a:r>
              <a:rPr lang="en-IN" sz="1600" dirty="0"/>
              <a:t>BY</a:t>
            </a:r>
          </a:p>
          <a:p>
            <a:pPr algn="ctr"/>
            <a:endParaRPr lang="en-IN" sz="1600" dirty="0"/>
          </a:p>
          <a:p>
            <a:r>
              <a:rPr lang="en-IN" sz="1200" dirty="0"/>
              <a:t>Gopala Krishna Abba</a:t>
            </a:r>
          </a:p>
          <a:p>
            <a:endParaRPr lang="en-IN" sz="1200" dirty="0"/>
          </a:p>
          <a:p>
            <a:endParaRPr lang="en-IN" sz="1600" dirty="0"/>
          </a:p>
        </p:txBody>
      </p:sp>
      <p:sp>
        <p:nvSpPr>
          <p:cNvPr id="2" name="Title 1"/>
          <p:cNvSpPr>
            <a:spLocks noGrp="1"/>
          </p:cNvSpPr>
          <p:nvPr>
            <p:ph type="title"/>
          </p:nvPr>
        </p:nvSpPr>
        <p:spPr>
          <a:xfrm>
            <a:off x="395536" y="2420888"/>
            <a:ext cx="6324600" cy="1828800"/>
          </a:xfrm>
        </p:spPr>
        <p:txBody>
          <a:bodyPr/>
          <a:lstStyle/>
          <a:p>
            <a:pPr algn="ctr"/>
            <a:r>
              <a:rPr lang="en-IN" dirty="0"/>
              <a:t>PROJECT REPORT</a:t>
            </a:r>
            <a:br>
              <a:rPr lang="en-IN" dirty="0"/>
            </a:br>
            <a:r>
              <a:rPr lang="en-IN" dirty="0"/>
              <a:t> </a:t>
            </a:r>
            <a:br>
              <a:rPr lang="en-IN" dirty="0"/>
            </a:br>
            <a:r>
              <a:rPr lang="en-IN" dirty="0"/>
              <a:t>ON</a:t>
            </a:r>
            <a:br>
              <a:rPr lang="en-IN" dirty="0"/>
            </a:br>
            <a:br>
              <a:rPr lang="en-IN" dirty="0"/>
            </a:br>
            <a:r>
              <a:rPr lang="en-IN" dirty="0" err="1"/>
              <a:t>Iot</a:t>
            </a:r>
            <a:r>
              <a:rPr lang="en-IN" dirty="0"/>
              <a:t> enabled radar using Arduino nano and node </a:t>
            </a:r>
            <a:r>
              <a:rPr lang="en-IN" dirty="0" err="1"/>
              <a:t>mcu</a:t>
            </a:r>
            <a:r>
              <a:rPr lang="en-IN" dirty="0"/>
              <a:t> with </a:t>
            </a:r>
            <a:r>
              <a:rPr lang="en-IN" dirty="0" err="1"/>
              <a:t>zigbee</a:t>
            </a:r>
            <a:r>
              <a:rPr lang="en-IN" dirty="0"/>
              <a:t> interface</a:t>
            </a:r>
          </a:p>
        </p:txBody>
      </p:sp>
    </p:spTree>
    <p:extLst>
      <p:ext uri="{BB962C8B-B14F-4D97-AF65-F5344CB8AC3E}">
        <p14:creationId xmlns:p14="http://schemas.microsoft.com/office/powerpoint/2010/main" val="2665421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39473" cy="4878281"/>
          </a:xfrm>
        </p:spPr>
        <p:txBody>
          <a:bodyPr/>
          <a:lstStyle/>
          <a:p>
            <a:r>
              <a:rPr lang="en-IN" dirty="0"/>
              <a:t>It can penetrate mediums such as clouds, fog, mist and snow</a:t>
            </a:r>
          </a:p>
          <a:p>
            <a:r>
              <a:rPr lang="en-US" dirty="0"/>
              <a:t>RADAR signal can penetrate insulators</a:t>
            </a:r>
          </a:p>
          <a:p>
            <a:r>
              <a:rPr lang="en-US" dirty="0"/>
              <a:t>It can give the exact position of an object</a:t>
            </a:r>
          </a:p>
          <a:p>
            <a:r>
              <a:rPr lang="en-US" dirty="0"/>
              <a:t>It can determine the velocity and distance of an object</a:t>
            </a:r>
          </a:p>
          <a:p>
            <a:r>
              <a:rPr lang="en-US" dirty="0"/>
              <a:t>It can tell the difference between stationery and moving targets</a:t>
            </a:r>
          </a:p>
          <a:p>
            <a:r>
              <a:rPr lang="en-US" dirty="0"/>
              <a:t>RADAR signals do not require a medium of transportation</a:t>
            </a:r>
          </a:p>
          <a:p>
            <a:r>
              <a:rPr lang="en-US" dirty="0"/>
              <a:t>RADAR signals can target several objects simultaneously</a:t>
            </a:r>
          </a:p>
          <a:p>
            <a:r>
              <a:rPr lang="en-US" dirty="0"/>
              <a:t>It is wireless and does not rely on wire connectivity</a:t>
            </a:r>
          </a:p>
          <a:p>
            <a:r>
              <a:rPr lang="en-US" dirty="0"/>
              <a:t>High operating frequency allows for the storage of large amounts of data</a:t>
            </a:r>
          </a:p>
          <a:p>
            <a:r>
              <a:rPr lang="en-US" dirty="0"/>
              <a:t> It covers a wider geographical area</a:t>
            </a:r>
          </a:p>
          <a:p>
            <a:r>
              <a:rPr lang="en-US" dirty="0"/>
              <a:t>It allows for repetitive coverage</a:t>
            </a:r>
          </a:p>
          <a:p>
            <a:endParaRPr lang="en-US" dirty="0"/>
          </a:p>
          <a:p>
            <a:endParaRPr lang="en-IN" dirty="0"/>
          </a:p>
        </p:txBody>
      </p:sp>
      <p:sp>
        <p:nvSpPr>
          <p:cNvPr id="3" name="Title 2"/>
          <p:cNvSpPr>
            <a:spLocks noGrp="1"/>
          </p:cNvSpPr>
          <p:nvPr>
            <p:ph type="title"/>
          </p:nvPr>
        </p:nvSpPr>
        <p:spPr/>
        <p:txBody>
          <a:bodyPr/>
          <a:lstStyle/>
          <a:p>
            <a:r>
              <a:rPr lang="en-IN" dirty="0"/>
              <a:t>Radar - advantages</a:t>
            </a:r>
          </a:p>
        </p:txBody>
      </p:sp>
    </p:spTree>
    <p:extLst>
      <p:ext uri="{BB962C8B-B14F-4D97-AF65-F5344CB8AC3E}">
        <p14:creationId xmlns:p14="http://schemas.microsoft.com/office/powerpoint/2010/main" val="27429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RADAR takes more time to lock on an object</a:t>
            </a:r>
          </a:p>
          <a:p>
            <a:r>
              <a:rPr lang="en-US" dirty="0"/>
              <a:t>It is not able to detect smaller objects</a:t>
            </a:r>
          </a:p>
          <a:p>
            <a:r>
              <a:rPr lang="en-US" dirty="0"/>
              <a:t>It cannot track if an object is decelerating at more the 1mph/s</a:t>
            </a:r>
          </a:p>
          <a:p>
            <a:r>
              <a:rPr lang="en-US" dirty="0"/>
              <a:t>Large objects that are close to the Transmitter can saturate the receiver</a:t>
            </a:r>
          </a:p>
          <a:p>
            <a:r>
              <a:rPr lang="en-US" dirty="0"/>
              <a:t>It cannot distinguish or resolve multiple targets</a:t>
            </a:r>
          </a:p>
          <a:p>
            <a:r>
              <a:rPr lang="en-US" dirty="0"/>
              <a:t>It cannot resolve targets that are obstructed by a conducting material</a:t>
            </a:r>
          </a:p>
          <a:p>
            <a:r>
              <a:rPr lang="en-US" dirty="0"/>
              <a:t>It is not very stable and is susceptible to external interference</a:t>
            </a:r>
          </a:p>
          <a:p>
            <a:r>
              <a:rPr lang="en-US" dirty="0"/>
              <a:t>It cannot be used beyond the ionosphere</a:t>
            </a:r>
          </a:p>
          <a:p>
            <a:endParaRPr lang="en-IN" dirty="0"/>
          </a:p>
        </p:txBody>
      </p:sp>
      <p:sp>
        <p:nvSpPr>
          <p:cNvPr id="3" name="Title 2"/>
          <p:cNvSpPr>
            <a:spLocks noGrp="1"/>
          </p:cNvSpPr>
          <p:nvPr>
            <p:ph type="title"/>
          </p:nvPr>
        </p:nvSpPr>
        <p:spPr/>
        <p:txBody>
          <a:bodyPr/>
          <a:lstStyle/>
          <a:p>
            <a:r>
              <a:rPr lang="en-IN" dirty="0"/>
              <a:t>Radar - disadvantages</a:t>
            </a:r>
          </a:p>
        </p:txBody>
      </p:sp>
    </p:spTree>
    <p:extLst>
      <p:ext uri="{BB962C8B-B14F-4D97-AF65-F5344CB8AC3E}">
        <p14:creationId xmlns:p14="http://schemas.microsoft.com/office/powerpoint/2010/main" val="44583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fontAlgn="base">
              <a:buNone/>
            </a:pPr>
            <a:r>
              <a:rPr lang="en-US" dirty="0"/>
              <a:t>XBEE is a short-range wireless communication protocol that operates in the 2.4GHz frequency band and built on IEEE 802.15.4. It uses the </a:t>
            </a:r>
            <a:r>
              <a:rPr lang="en-US" dirty="0" err="1"/>
              <a:t>Zigbee</a:t>
            </a:r>
            <a:r>
              <a:rPr lang="en-US" dirty="0"/>
              <a:t> protocol, which is a low-power wireless communication protocol designed for use in industrial and home automation applications. The XBEE modules consist of a microcontroller, a transceiver, and an antenna.</a:t>
            </a:r>
          </a:p>
          <a:p>
            <a:pPr marL="45720" indent="0" fontAlgn="base">
              <a:buNone/>
            </a:pPr>
            <a:r>
              <a:rPr lang="en-US" dirty="0"/>
              <a:t>The microcontroller is responsible for processing the data to be transmitted and received. The transceiver is responsible for transmitting and receiving the data over the radio frequency. The antenna is used to receive and transmit the radio frequency.</a:t>
            </a:r>
          </a:p>
          <a:p>
            <a:pPr marL="45720" indent="0">
              <a:buNone/>
            </a:pPr>
            <a:endParaRPr lang="en-IN" dirty="0"/>
          </a:p>
        </p:txBody>
      </p:sp>
      <p:sp>
        <p:nvSpPr>
          <p:cNvPr id="3" name="Title 2"/>
          <p:cNvSpPr>
            <a:spLocks noGrp="1"/>
          </p:cNvSpPr>
          <p:nvPr>
            <p:ph type="title"/>
          </p:nvPr>
        </p:nvSpPr>
        <p:spPr/>
        <p:txBody>
          <a:bodyPr/>
          <a:lstStyle/>
          <a:p>
            <a:r>
              <a:rPr lang="en-IN" dirty="0" err="1"/>
              <a:t>Xbee</a:t>
            </a:r>
            <a:endParaRPr lang="en-IN" dirty="0"/>
          </a:p>
        </p:txBody>
      </p:sp>
    </p:spTree>
    <p:extLst>
      <p:ext uri="{BB962C8B-B14F-4D97-AF65-F5344CB8AC3E}">
        <p14:creationId xmlns:p14="http://schemas.microsoft.com/office/powerpoint/2010/main" val="316970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Low cost</a:t>
            </a:r>
          </a:p>
          <a:p>
            <a:pPr marL="45720" indent="0">
              <a:buNone/>
            </a:pPr>
            <a:endParaRPr lang="en-IN" dirty="0"/>
          </a:p>
          <a:p>
            <a:r>
              <a:rPr lang="en-IN" dirty="0"/>
              <a:t>Multi hope data transmission</a:t>
            </a:r>
          </a:p>
          <a:p>
            <a:pPr marL="45720" indent="0">
              <a:buNone/>
            </a:pPr>
            <a:endParaRPr lang="en-IN" dirty="0"/>
          </a:p>
          <a:p>
            <a:r>
              <a:rPr lang="en-IN" dirty="0"/>
              <a:t>Power effective</a:t>
            </a:r>
          </a:p>
          <a:p>
            <a:pPr marL="45720" indent="0">
              <a:buNone/>
            </a:pPr>
            <a:endParaRPr lang="en-IN" dirty="0"/>
          </a:p>
          <a:p>
            <a:r>
              <a:rPr lang="en-IN" dirty="0"/>
              <a:t>Less complex than Bluetooth</a:t>
            </a:r>
          </a:p>
          <a:p>
            <a:endParaRPr lang="en-IN" dirty="0"/>
          </a:p>
          <a:p>
            <a:r>
              <a:rPr lang="en-IN" dirty="0"/>
              <a:t>Easy to install</a:t>
            </a:r>
          </a:p>
          <a:p>
            <a:endParaRPr lang="en-IN" dirty="0"/>
          </a:p>
          <a:p>
            <a:r>
              <a:rPr lang="en-IN" dirty="0" err="1"/>
              <a:t>Zigbee</a:t>
            </a:r>
            <a:r>
              <a:rPr lang="en-IN" dirty="0"/>
              <a:t> supports a large number of nodes</a:t>
            </a:r>
          </a:p>
          <a:p>
            <a:endParaRPr lang="en-IN" dirty="0"/>
          </a:p>
        </p:txBody>
      </p:sp>
      <p:sp>
        <p:nvSpPr>
          <p:cNvPr id="3" name="Title 2"/>
          <p:cNvSpPr>
            <a:spLocks noGrp="1"/>
          </p:cNvSpPr>
          <p:nvPr>
            <p:ph type="title"/>
          </p:nvPr>
        </p:nvSpPr>
        <p:spPr/>
        <p:txBody>
          <a:bodyPr/>
          <a:lstStyle/>
          <a:p>
            <a:r>
              <a:rPr lang="en-IN" dirty="0" err="1"/>
              <a:t>Xbee</a:t>
            </a:r>
            <a:r>
              <a:rPr lang="en-IN" dirty="0"/>
              <a:t> - advantages</a:t>
            </a:r>
          </a:p>
        </p:txBody>
      </p:sp>
    </p:spTree>
    <p:extLst>
      <p:ext uri="{BB962C8B-B14F-4D97-AF65-F5344CB8AC3E}">
        <p14:creationId xmlns:p14="http://schemas.microsoft.com/office/powerpoint/2010/main" val="112497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878282"/>
          </a:xfrm>
        </p:spPr>
        <p:txBody>
          <a:bodyPr>
            <a:normAutofit/>
          </a:bodyPr>
          <a:lstStyle/>
          <a:p>
            <a:r>
              <a:rPr lang="en-IN" dirty="0"/>
              <a:t>Short range</a:t>
            </a:r>
          </a:p>
          <a:p>
            <a:endParaRPr lang="en-IN" dirty="0"/>
          </a:p>
          <a:p>
            <a:r>
              <a:rPr lang="en-IN" dirty="0"/>
              <a:t>Low data speed</a:t>
            </a:r>
          </a:p>
          <a:p>
            <a:endParaRPr lang="en-IN" dirty="0"/>
          </a:p>
          <a:p>
            <a:r>
              <a:rPr lang="en-IN" dirty="0"/>
              <a:t>High maintenance cost</a:t>
            </a:r>
          </a:p>
          <a:p>
            <a:endParaRPr lang="en-IN" dirty="0"/>
          </a:p>
          <a:p>
            <a:r>
              <a:rPr lang="en-IN" dirty="0"/>
              <a:t>Lack of total solution</a:t>
            </a:r>
          </a:p>
          <a:p>
            <a:endParaRPr lang="en-IN" dirty="0"/>
          </a:p>
          <a:p>
            <a:r>
              <a:rPr lang="en-IN" dirty="0"/>
              <a:t>Slow materialization</a:t>
            </a:r>
          </a:p>
          <a:p>
            <a:endParaRPr lang="en-IN" dirty="0"/>
          </a:p>
          <a:p>
            <a:r>
              <a:rPr lang="en-IN" dirty="0"/>
              <a:t>Low transmission</a:t>
            </a:r>
          </a:p>
          <a:p>
            <a:endParaRPr lang="en-IN" dirty="0"/>
          </a:p>
          <a:p>
            <a:r>
              <a:rPr lang="en-IN" dirty="0"/>
              <a:t>Low network stability</a:t>
            </a:r>
          </a:p>
        </p:txBody>
      </p:sp>
      <p:sp>
        <p:nvSpPr>
          <p:cNvPr id="3" name="Title 2"/>
          <p:cNvSpPr>
            <a:spLocks noGrp="1"/>
          </p:cNvSpPr>
          <p:nvPr>
            <p:ph type="title"/>
          </p:nvPr>
        </p:nvSpPr>
        <p:spPr/>
        <p:txBody>
          <a:bodyPr/>
          <a:lstStyle/>
          <a:p>
            <a:r>
              <a:rPr lang="en-IN" dirty="0" err="1"/>
              <a:t>Xbee</a:t>
            </a:r>
            <a:r>
              <a:rPr lang="en-IN" dirty="0"/>
              <a:t> - disadvantages</a:t>
            </a:r>
          </a:p>
        </p:txBody>
      </p:sp>
    </p:spTree>
    <p:extLst>
      <p:ext uri="{BB962C8B-B14F-4D97-AF65-F5344CB8AC3E}">
        <p14:creationId xmlns:p14="http://schemas.microsoft.com/office/powerpoint/2010/main" val="8656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backend work starts with training a CNN model using deep learning and machine learning modelling and architecture building using standard testing and training datasets.</a:t>
            </a:r>
          </a:p>
          <a:p>
            <a:r>
              <a:rPr lang="en-US" dirty="0"/>
              <a:t>For this we chose standard </a:t>
            </a:r>
            <a:r>
              <a:rPr lang="en-US" dirty="0" err="1"/>
              <a:t>SeMg</a:t>
            </a:r>
            <a:r>
              <a:rPr lang="en-US" dirty="0"/>
              <a:t> dataset, segregating proper ratio of testing, training, and validation sets.</a:t>
            </a:r>
          </a:p>
          <a:p>
            <a:r>
              <a:rPr lang="en-US" dirty="0"/>
              <a:t>The dataset is in form of excel sheets.</a:t>
            </a:r>
          </a:p>
          <a:p>
            <a:r>
              <a:rPr lang="en-US" dirty="0"/>
              <a:t>The CNN model is trained in MATLAB software, importing the database in excel file tabular form.</a:t>
            </a:r>
          </a:p>
          <a:p>
            <a:r>
              <a:rPr lang="en-US" dirty="0"/>
              <a:t>As soon as the hardware detects on time to time basis and updates the database in excel sheet form, the model in MATLAB comprehends the material detection and sends the data for visualization.</a:t>
            </a:r>
          </a:p>
        </p:txBody>
      </p:sp>
      <p:sp>
        <p:nvSpPr>
          <p:cNvPr id="3" name="Title 2"/>
          <p:cNvSpPr>
            <a:spLocks noGrp="1"/>
          </p:cNvSpPr>
          <p:nvPr>
            <p:ph type="title"/>
          </p:nvPr>
        </p:nvSpPr>
        <p:spPr/>
        <p:txBody>
          <a:bodyPr/>
          <a:lstStyle/>
          <a:p>
            <a:r>
              <a:rPr lang="en-IN" dirty="0" err="1"/>
              <a:t>BAckend</a:t>
            </a:r>
            <a:endParaRPr lang="en-IN" dirty="0"/>
          </a:p>
        </p:txBody>
      </p:sp>
    </p:spTree>
    <p:extLst>
      <p:ext uri="{BB962C8B-B14F-4D97-AF65-F5344CB8AC3E}">
        <p14:creationId xmlns:p14="http://schemas.microsoft.com/office/powerpoint/2010/main" val="799863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69B87D-FF82-367D-EF6F-276689336E8D}"/>
              </a:ext>
            </a:extLst>
          </p:cNvPr>
          <p:cNvSpPr>
            <a:spLocks noGrp="1"/>
          </p:cNvSpPr>
          <p:nvPr>
            <p:ph type="title"/>
          </p:nvPr>
        </p:nvSpPr>
        <p:spPr/>
        <p:txBody>
          <a:bodyPr/>
          <a:lstStyle/>
          <a:p>
            <a:r>
              <a:rPr lang="en-IN" dirty="0"/>
              <a:t>AMPLIFIER CIRCUIT</a:t>
            </a:r>
          </a:p>
        </p:txBody>
      </p:sp>
      <p:pic>
        <p:nvPicPr>
          <p:cNvPr id="4" name="image5.png">
            <a:extLst>
              <a:ext uri="{FF2B5EF4-FFF2-40B4-BE49-F238E27FC236}">
                <a16:creationId xmlns:a16="http://schemas.microsoft.com/office/drawing/2014/main" id="{4ABDF1A9-D941-79A8-77CD-0E537D1DB193}"/>
              </a:ext>
            </a:extLst>
          </p:cNvPr>
          <p:cNvPicPr>
            <a:picLocks noGrp="1"/>
          </p:cNvPicPr>
          <p:nvPr>
            <p:ph idx="1"/>
          </p:nvPr>
        </p:nvPicPr>
        <p:blipFill>
          <a:blip r:embed="rId2"/>
          <a:srcRect/>
          <a:stretch>
            <a:fillRect/>
          </a:stretch>
        </p:blipFill>
        <p:spPr>
          <a:xfrm>
            <a:off x="794287" y="1988840"/>
            <a:ext cx="7554685" cy="4406900"/>
          </a:xfrm>
          <a:prstGeom prst="rect">
            <a:avLst/>
          </a:prstGeom>
          <a:ln/>
        </p:spPr>
      </p:pic>
    </p:spTree>
    <p:extLst>
      <p:ext uri="{BB962C8B-B14F-4D97-AF65-F5344CB8AC3E}">
        <p14:creationId xmlns:p14="http://schemas.microsoft.com/office/powerpoint/2010/main" val="24919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1"/>
            <a:ext cx="8439473" cy="4783082"/>
          </a:xfrm>
        </p:spPr>
        <p:txBody>
          <a:bodyPr>
            <a:normAutofit lnSpcReduction="10000"/>
          </a:bodyPr>
          <a:lstStyle/>
          <a:p>
            <a:pPr marL="45720" indent="0">
              <a:buNone/>
            </a:pPr>
            <a:r>
              <a:rPr lang="en-US" dirty="0" err="1"/>
              <a:t>ThingSpeak</a:t>
            </a:r>
            <a:r>
              <a:rPr lang="en-US" dirty="0"/>
              <a:t> is an open-source Internet of Things (IoT) platform that allows users to collect, analyze, and visualize data from various sensors and devices. Users can send data to </a:t>
            </a:r>
            <a:r>
              <a:rPr lang="en-US" dirty="0" err="1"/>
              <a:t>ThingSpeak</a:t>
            </a:r>
            <a:r>
              <a:rPr lang="en-US" dirty="0"/>
              <a:t> channels using devices like Arduino, Raspberry Pi, or any sensor-equipped hardware. Once the data is on </a:t>
            </a:r>
            <a:r>
              <a:rPr lang="en-US" dirty="0" err="1"/>
              <a:t>ThingSpeak</a:t>
            </a:r>
            <a:r>
              <a:rPr lang="en-US" dirty="0"/>
              <a:t>, users can perform real-time analytics, create visualizations such as charts and graphs, and set up alerts based on specific conditions. For our project, the type of material detected can be stored. </a:t>
            </a:r>
            <a:r>
              <a:rPr lang="en-US" dirty="0" err="1"/>
              <a:t>ThingSpeak's</a:t>
            </a:r>
            <a:r>
              <a:rPr lang="en-US" dirty="0"/>
              <a:t> simplicity and versatility make it a popular choice for IoT projects, enabling seamless monitoring and control of connected devices and systems.</a:t>
            </a:r>
          </a:p>
          <a:p>
            <a:pPr marL="45720" indent="0">
              <a:buNone/>
            </a:pPr>
            <a:endParaRPr lang="en-US" dirty="0"/>
          </a:p>
          <a:p>
            <a:pPr marL="45720" indent="0">
              <a:buNone/>
            </a:pPr>
            <a:r>
              <a:rPr lang="en-US" dirty="0"/>
              <a:t>Once the channel is created we note down the channel number, API keys and code to upload to </a:t>
            </a:r>
            <a:r>
              <a:rPr lang="en-US" dirty="0" err="1"/>
              <a:t>NodeMCU</a:t>
            </a:r>
            <a:r>
              <a:rPr lang="en-US" dirty="0"/>
              <a:t> and read field data for displaying on frontend.</a:t>
            </a:r>
          </a:p>
        </p:txBody>
      </p:sp>
      <p:sp>
        <p:nvSpPr>
          <p:cNvPr id="3" name="Title 2"/>
          <p:cNvSpPr>
            <a:spLocks noGrp="1"/>
          </p:cNvSpPr>
          <p:nvPr>
            <p:ph type="title"/>
          </p:nvPr>
        </p:nvSpPr>
        <p:spPr/>
        <p:txBody>
          <a:bodyPr/>
          <a:lstStyle/>
          <a:p>
            <a:r>
              <a:rPr lang="en-IN" dirty="0"/>
              <a:t>THINGSPEAK</a:t>
            </a:r>
          </a:p>
        </p:txBody>
      </p:sp>
    </p:spTree>
    <p:extLst>
      <p:ext uri="{BB962C8B-B14F-4D97-AF65-F5344CB8AC3E}">
        <p14:creationId xmlns:p14="http://schemas.microsoft.com/office/powerpoint/2010/main" val="2433439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F2D5FE-C4BF-2C4A-DCC1-AE000F003AD0}"/>
              </a:ext>
            </a:extLst>
          </p:cNvPr>
          <p:cNvSpPr>
            <a:spLocks noGrp="1"/>
          </p:cNvSpPr>
          <p:nvPr>
            <p:ph type="title"/>
          </p:nvPr>
        </p:nvSpPr>
        <p:spPr/>
        <p:txBody>
          <a:bodyPr/>
          <a:lstStyle/>
          <a:p>
            <a:r>
              <a:rPr lang="en-IN" dirty="0"/>
              <a:t>THINGSPEAK CHANNEL MAIN VIEW</a:t>
            </a:r>
          </a:p>
        </p:txBody>
      </p:sp>
      <p:pic>
        <p:nvPicPr>
          <p:cNvPr id="4" name="Content Placeholder 3">
            <a:extLst>
              <a:ext uri="{FF2B5EF4-FFF2-40B4-BE49-F238E27FC236}">
                <a16:creationId xmlns:a16="http://schemas.microsoft.com/office/drawing/2014/main" id="{A6E0CF4C-61D8-2AF5-6E38-243D12C11A85}"/>
              </a:ext>
            </a:extLst>
          </p:cNvPr>
          <p:cNvPicPr>
            <a:picLocks noGrp="1" noChangeAspect="1"/>
          </p:cNvPicPr>
          <p:nvPr>
            <p:ph idx="1"/>
          </p:nvPr>
        </p:nvPicPr>
        <p:blipFill>
          <a:blip r:embed="rId2"/>
          <a:stretch>
            <a:fillRect/>
          </a:stretch>
        </p:blipFill>
        <p:spPr>
          <a:xfrm>
            <a:off x="658798" y="1719263"/>
            <a:ext cx="7801634" cy="4782890"/>
          </a:xfrm>
          <a:prstGeom prst="rect">
            <a:avLst/>
          </a:prstGeom>
        </p:spPr>
      </p:pic>
    </p:spTree>
    <p:extLst>
      <p:ext uri="{BB962C8B-B14F-4D97-AF65-F5344CB8AC3E}">
        <p14:creationId xmlns:p14="http://schemas.microsoft.com/office/powerpoint/2010/main" val="298658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9BEAE-95B6-77BB-B887-BFE3CA82F69B}"/>
              </a:ext>
            </a:extLst>
          </p:cNvPr>
          <p:cNvSpPr>
            <a:spLocks noGrp="1"/>
          </p:cNvSpPr>
          <p:nvPr>
            <p:ph idx="1"/>
          </p:nvPr>
        </p:nvSpPr>
        <p:spPr>
          <a:xfrm>
            <a:off x="380999" y="1719071"/>
            <a:ext cx="8511481" cy="4783082"/>
          </a:xfrm>
        </p:spPr>
        <p:txBody>
          <a:bodyPr>
            <a:normAutofit fontScale="70000" lnSpcReduction="20000"/>
          </a:bodyPr>
          <a:lstStyle/>
          <a:p>
            <a:pPr algn="just">
              <a:lnSpc>
                <a:spcPct val="115000"/>
              </a:lnSpc>
              <a:spcAft>
                <a:spcPts val="1000"/>
              </a:spcAft>
            </a:pPr>
            <a:r>
              <a:rPr lang="en-IN" sz="2100" dirty="0"/>
              <a:t>Schematic Design:</a:t>
            </a:r>
          </a:p>
          <a:p>
            <a:pPr marL="45720" indent="0" algn="just">
              <a:lnSpc>
                <a:spcPct val="115000"/>
              </a:lnSpc>
              <a:spcAft>
                <a:spcPts val="1000"/>
              </a:spcAft>
              <a:buNone/>
            </a:pPr>
            <a:r>
              <a:rPr lang="en-IN" sz="2100" dirty="0"/>
              <a:t>Create a visual representation of the electronic circuit using EDA software, including component symbols and wire connections.</a:t>
            </a:r>
          </a:p>
          <a:p>
            <a:pPr algn="just">
              <a:lnSpc>
                <a:spcPct val="115000"/>
              </a:lnSpc>
              <a:spcAft>
                <a:spcPts val="1000"/>
              </a:spcAft>
            </a:pPr>
            <a:r>
              <a:rPr lang="en-IN" dirty="0"/>
              <a:t>Component Selection:</a:t>
            </a:r>
          </a:p>
          <a:p>
            <a:pPr marL="0" lvl="0" indent="0" algn="just">
              <a:lnSpc>
                <a:spcPct val="115000"/>
              </a:lnSpc>
              <a:spcAft>
                <a:spcPts val="1000"/>
              </a:spcAft>
              <a:buNone/>
            </a:pPr>
            <a:r>
              <a:rPr lang="en-IN" dirty="0"/>
              <a:t>Choose electronic components based on their datasheets, ensuring they meet project requirements.</a:t>
            </a:r>
          </a:p>
          <a:p>
            <a:pPr algn="just">
              <a:lnSpc>
                <a:spcPct val="115000"/>
              </a:lnSpc>
              <a:spcAft>
                <a:spcPts val="1000"/>
              </a:spcAft>
            </a:pPr>
            <a:r>
              <a:rPr lang="en-IN" sz="2100" dirty="0"/>
              <a:t>PCB Layout:</a:t>
            </a:r>
          </a:p>
          <a:p>
            <a:pPr marL="0" lvl="0" indent="0" algn="just">
              <a:lnSpc>
                <a:spcPct val="115000"/>
              </a:lnSpc>
              <a:spcAft>
                <a:spcPts val="1000"/>
              </a:spcAft>
              <a:buNone/>
            </a:pPr>
            <a:r>
              <a:rPr lang="en-IN" sz="2100" dirty="0"/>
              <a:t>Arrange components on the PCB, considering signal paths, thermal management, and mechanical constraints.</a:t>
            </a:r>
          </a:p>
          <a:p>
            <a:r>
              <a:rPr lang="en-IN" sz="2100" dirty="0"/>
              <a:t>Design Validation:</a:t>
            </a:r>
          </a:p>
          <a:p>
            <a:pPr marL="45720" indent="0">
              <a:buNone/>
            </a:pPr>
            <a:r>
              <a:rPr lang="en-IN" sz="2100" dirty="0"/>
              <a:t>Perform design rule checking (DRC), signal integrity analysis, and thermal analysis to address potential issues.</a:t>
            </a:r>
          </a:p>
          <a:p>
            <a:pPr marL="45720" indent="0">
              <a:buNone/>
            </a:pPr>
            <a:endParaRPr lang="en-IN" sz="2100" dirty="0"/>
          </a:p>
          <a:p>
            <a:r>
              <a:rPr lang="en-US" sz="2100" dirty="0"/>
              <a:t>Gerber Files:</a:t>
            </a:r>
          </a:p>
          <a:p>
            <a:pPr marL="45720" indent="0">
              <a:buNone/>
            </a:pPr>
            <a:r>
              <a:rPr lang="en-US" sz="2100" dirty="0"/>
              <a:t>Generate Gerber files that describe the PCB's design, including copper traces, component placements, and other details.</a:t>
            </a:r>
          </a:p>
          <a:p>
            <a:endParaRPr lang="en-IN" dirty="0"/>
          </a:p>
        </p:txBody>
      </p:sp>
      <p:sp>
        <p:nvSpPr>
          <p:cNvPr id="3" name="Title 2">
            <a:extLst>
              <a:ext uri="{FF2B5EF4-FFF2-40B4-BE49-F238E27FC236}">
                <a16:creationId xmlns:a16="http://schemas.microsoft.com/office/drawing/2014/main" id="{4411D49C-13B5-AA8D-2B61-11BC3451333F}"/>
              </a:ext>
            </a:extLst>
          </p:cNvPr>
          <p:cNvSpPr>
            <a:spLocks noGrp="1"/>
          </p:cNvSpPr>
          <p:nvPr>
            <p:ph type="title"/>
          </p:nvPr>
        </p:nvSpPr>
        <p:spPr/>
        <p:txBody>
          <a:bodyPr/>
          <a:lstStyle/>
          <a:p>
            <a:r>
              <a:rPr lang="en-IN" dirty="0" err="1"/>
              <a:t>Pcb</a:t>
            </a:r>
            <a:r>
              <a:rPr lang="en-IN" dirty="0"/>
              <a:t> DESIGN</a:t>
            </a:r>
          </a:p>
        </p:txBody>
      </p:sp>
    </p:spTree>
    <p:extLst>
      <p:ext uri="{BB962C8B-B14F-4D97-AF65-F5344CB8AC3E}">
        <p14:creationId xmlns:p14="http://schemas.microsoft.com/office/powerpoint/2010/main" val="314967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t>MILITARY SURVEILLANCE APPLICATIONS: </a:t>
            </a:r>
            <a:r>
              <a:rPr lang="en-US" dirty="0"/>
              <a:t>Terrestrial Wireless Sensor Networks (WSNs) are used in military environments for region surveillance, healthcare systems for soldiers, and, smart transport, and logistics, etc. In surveillance applications, the sensor nodes are deployed randomly in the field to observe the events of interest, movement of humans, or vehicles. In these sensor networks, the image or video is captured by the camera module.</a:t>
            </a:r>
          </a:p>
          <a:p>
            <a:endParaRPr lang="en-US" dirty="0"/>
          </a:p>
          <a:p>
            <a:r>
              <a:rPr lang="en-US" dirty="0"/>
              <a:t>PERIMETER INTRUSION DETECTION IN AIRPORTS: Perimeter intrusion detection systems (PIDS) are designed to secure airport perimeters against all threats, protect travelers and business assets, and ensure return on investment for years to come. Specifically designed to prevent and disrupt perimeter intrusions, these end-to-end systems deploy and overlay perimeter surveillance devices, such as thermal and visible cameras, radar, and artificial intelligence (AI-enabled video analytics), to create system redundancy and ensure superior situational awareness.</a:t>
            </a:r>
          </a:p>
          <a:p>
            <a:pPr marL="45720" indent="0">
              <a:buNone/>
            </a:pPr>
            <a:endParaRPr lang="en-IN" dirty="0"/>
          </a:p>
        </p:txBody>
      </p:sp>
      <p:sp>
        <p:nvSpPr>
          <p:cNvPr id="3" name="Title 2"/>
          <p:cNvSpPr>
            <a:spLocks noGrp="1"/>
          </p:cNvSpPr>
          <p:nvPr>
            <p:ph type="title"/>
          </p:nvPr>
        </p:nvSpPr>
        <p:spPr/>
        <p:txBody>
          <a:bodyPr/>
          <a:lstStyle/>
          <a:p>
            <a:r>
              <a:rPr lang="en-IN" dirty="0"/>
              <a:t>INSPIRATION</a:t>
            </a:r>
          </a:p>
        </p:txBody>
      </p:sp>
    </p:spTree>
    <p:extLst>
      <p:ext uri="{BB962C8B-B14F-4D97-AF65-F5344CB8AC3E}">
        <p14:creationId xmlns:p14="http://schemas.microsoft.com/office/powerpoint/2010/main" val="428679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Specifications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5657754"/>
              </p:ext>
            </p:extLst>
          </p:nvPr>
        </p:nvGraphicFramePr>
        <p:xfrm>
          <a:off x="395536" y="1700808"/>
          <a:ext cx="8407401" cy="4942840"/>
        </p:xfrm>
        <a:graphic>
          <a:graphicData uri="http://schemas.openxmlformats.org/drawingml/2006/table">
            <a:tbl>
              <a:tblPr firstRow="1" bandRow="1">
                <a:tableStyleId>{5C22544A-7EE6-4342-B048-85BDC9FD1C3A}</a:tableStyleId>
              </a:tblPr>
              <a:tblGrid>
                <a:gridCol w="1022648">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4360417">
                  <a:extLst>
                    <a:ext uri="{9D8B030D-6E8A-4147-A177-3AD203B41FA5}">
                      <a16:colId xmlns:a16="http://schemas.microsoft.com/office/drawing/2014/main" val="20002"/>
                    </a:ext>
                  </a:extLst>
                </a:gridCol>
              </a:tblGrid>
              <a:tr h="370840">
                <a:tc>
                  <a:txBody>
                    <a:bodyPr/>
                    <a:lstStyle/>
                    <a:p>
                      <a:r>
                        <a:rPr lang="en-IN" dirty="0"/>
                        <a:t>S.NO</a:t>
                      </a:r>
                    </a:p>
                  </a:txBody>
                  <a:tcPr/>
                </a:tc>
                <a:tc>
                  <a:txBody>
                    <a:bodyPr/>
                    <a:lstStyle/>
                    <a:p>
                      <a:r>
                        <a:rPr lang="en-IN" dirty="0"/>
                        <a:t>Item</a:t>
                      </a:r>
                    </a:p>
                  </a:txBody>
                  <a:tcPr/>
                </a:tc>
                <a:tc>
                  <a:txBody>
                    <a:bodyPr/>
                    <a:lstStyle/>
                    <a:p>
                      <a:r>
                        <a:rPr lang="en-IN" dirty="0"/>
                        <a:t>Specifications</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Node MCU ESP 8266</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it-IT" sz="1800" b="0" i="0" kern="1200" dirty="0">
                          <a:solidFill>
                            <a:schemeClr val="dk1"/>
                          </a:solidFill>
                          <a:effectLst/>
                          <a:latin typeface="+mn-lt"/>
                          <a:ea typeface="+mn-ea"/>
                          <a:cs typeface="+mn-cs"/>
                        </a:rPr>
                        <a:t>Microcontroller : Tensilica 32-bit RISC CPU Xtensa LX106</a:t>
                      </a:r>
                      <a:endParaRPr lang="en-IN" dirty="0"/>
                    </a:p>
                    <a:p>
                      <a:pPr marL="285750" indent="-285750">
                        <a:buFont typeface="Wingdings" pitchFamily="2" charset="2"/>
                        <a:buChar char="§"/>
                      </a:pPr>
                      <a:r>
                        <a:rPr lang="en-IN" dirty="0"/>
                        <a:t>Operating Voltage : 3.3 V</a:t>
                      </a:r>
                    </a:p>
                    <a:p>
                      <a:pPr marL="285750" indent="-285750">
                        <a:buFont typeface="Wingdings" pitchFamily="2" charset="2"/>
                        <a:buChar char="§"/>
                      </a:pPr>
                      <a:r>
                        <a:rPr lang="en-IN" dirty="0"/>
                        <a:t>Input Voltage</a:t>
                      </a:r>
                      <a:r>
                        <a:rPr lang="en-IN" baseline="0" dirty="0"/>
                        <a:t> : 7 - 12 V</a:t>
                      </a:r>
                    </a:p>
                    <a:p>
                      <a:pPr marL="285750" indent="-285750">
                        <a:buFont typeface="Wingdings" pitchFamily="2" charset="2"/>
                        <a:buChar char="§"/>
                      </a:pPr>
                      <a:r>
                        <a:rPr lang="en-IN" baseline="0" dirty="0"/>
                        <a:t>Digital I/O pins : 16</a:t>
                      </a:r>
                    </a:p>
                    <a:p>
                      <a:pPr marL="285750" indent="-285750">
                        <a:buFont typeface="Wingdings" pitchFamily="2" charset="2"/>
                        <a:buChar char="§"/>
                      </a:pPr>
                      <a:r>
                        <a:rPr lang="en-IN" baseline="0" dirty="0" err="1"/>
                        <a:t>Analog</a:t>
                      </a:r>
                      <a:r>
                        <a:rPr lang="en-IN" baseline="0" dirty="0"/>
                        <a:t> input pins : 1</a:t>
                      </a:r>
                    </a:p>
                    <a:p>
                      <a:pPr marL="285750" indent="-285750">
                        <a:buFont typeface="Wingdings" pitchFamily="2" charset="2"/>
                        <a:buChar char="§"/>
                      </a:pPr>
                      <a:r>
                        <a:rPr lang="en-IN" baseline="0" dirty="0"/>
                        <a:t>UARTs : 1</a:t>
                      </a:r>
                    </a:p>
                    <a:p>
                      <a:pPr marL="285750" indent="-285750">
                        <a:buFont typeface="Wingdings" pitchFamily="2" charset="2"/>
                        <a:buChar char="§"/>
                      </a:pPr>
                      <a:r>
                        <a:rPr lang="en-IN" baseline="0" dirty="0"/>
                        <a:t>SPIs : 1</a:t>
                      </a:r>
                    </a:p>
                    <a:p>
                      <a:pPr marL="285750" indent="-285750">
                        <a:buFont typeface="Wingdings" pitchFamily="2" charset="2"/>
                        <a:buChar char="§"/>
                      </a:pPr>
                      <a:r>
                        <a:rPr lang="en-IN" baseline="0" dirty="0"/>
                        <a:t>I2Cs : 1</a:t>
                      </a:r>
                    </a:p>
                    <a:p>
                      <a:pPr marL="285750" indent="-285750">
                        <a:buFont typeface="Wingdings" pitchFamily="2" charset="2"/>
                        <a:buChar char="§"/>
                      </a:pPr>
                      <a:r>
                        <a:rPr lang="en-IN" baseline="0" dirty="0"/>
                        <a:t>Flash memory : 4 MB</a:t>
                      </a:r>
                    </a:p>
                    <a:p>
                      <a:pPr marL="285750" indent="-285750">
                        <a:buFont typeface="Wingdings" pitchFamily="2" charset="2"/>
                        <a:buChar char="§"/>
                      </a:pPr>
                      <a:r>
                        <a:rPr lang="en-IN" baseline="0" dirty="0"/>
                        <a:t>SRAM : 64KB</a:t>
                      </a:r>
                    </a:p>
                    <a:p>
                      <a:pPr marL="285750" indent="-285750">
                        <a:buFont typeface="Wingdings" pitchFamily="2" charset="2"/>
                        <a:buChar char="§"/>
                      </a:pPr>
                      <a:r>
                        <a:rPr lang="en-IN" baseline="0" dirty="0"/>
                        <a:t>Clock Speed : 80 MHz</a:t>
                      </a:r>
                      <a:endParaRPr lang="en-IN" dirty="0"/>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a:t>XBEE Explorer Board </a:t>
                      </a:r>
                    </a:p>
                  </a:txBody>
                  <a:tcPr/>
                </a:tc>
                <a:tc>
                  <a:txBody>
                    <a:bodyPr/>
                    <a:lstStyle/>
                    <a:p>
                      <a:pPr marL="285750" indent="-285750">
                        <a:buFont typeface="Wingdings" pitchFamily="2" charset="2"/>
                        <a:buChar char="§"/>
                      </a:pPr>
                      <a:r>
                        <a:rPr lang="en-IN" dirty="0"/>
                        <a:t>Power Requirements : 5V</a:t>
                      </a:r>
                    </a:p>
                    <a:p>
                      <a:pPr marL="285750" indent="-285750">
                        <a:buFont typeface="Wingdings" pitchFamily="2" charset="2"/>
                        <a:buChar char="§"/>
                      </a:pPr>
                      <a:r>
                        <a:rPr lang="en-IN" baseline="0" dirty="0"/>
                        <a:t>Operating Temperature : -40</a:t>
                      </a:r>
                      <a:r>
                        <a:rPr lang="en-IN" baseline="30000" dirty="0"/>
                        <a:t>o</a:t>
                      </a:r>
                      <a:r>
                        <a:rPr lang="en-IN" baseline="0" dirty="0"/>
                        <a:t> C to 70</a:t>
                      </a:r>
                      <a:r>
                        <a:rPr lang="en-IN" baseline="30000" dirty="0"/>
                        <a:t>o</a:t>
                      </a:r>
                      <a:r>
                        <a:rPr lang="en-IN" baseline="0" dirty="0"/>
                        <a:t> C</a:t>
                      </a:r>
                    </a:p>
                    <a:p>
                      <a:pPr marL="285750" indent="-285750">
                        <a:buFont typeface="Wingdings" pitchFamily="2" charset="2"/>
                        <a:buChar char="§"/>
                      </a:pPr>
                      <a:r>
                        <a:rPr lang="en-IN" baseline="0" dirty="0"/>
                        <a:t>Communication : Serial pass-through to </a:t>
                      </a:r>
                      <a:r>
                        <a:rPr lang="en-IN" baseline="0" dirty="0" err="1"/>
                        <a:t>XBee</a:t>
                      </a:r>
                      <a:r>
                        <a:rPr lang="en-IN" baseline="0" dirty="0"/>
                        <a:t> module/USB to Host PC </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198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11807467"/>
              </p:ext>
            </p:extLst>
          </p:nvPr>
        </p:nvGraphicFramePr>
        <p:xfrm>
          <a:off x="381000" y="1719263"/>
          <a:ext cx="8407401" cy="4759960"/>
        </p:xfrm>
        <a:graphic>
          <a:graphicData uri="http://schemas.openxmlformats.org/drawingml/2006/table">
            <a:tbl>
              <a:tblPr firstRow="1" bandRow="1">
                <a:tableStyleId>{5C22544A-7EE6-4342-B048-85BDC9FD1C3A}</a:tableStyleId>
              </a:tblPr>
              <a:tblGrid>
                <a:gridCol w="950640">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4504433">
                  <a:extLst>
                    <a:ext uri="{9D8B030D-6E8A-4147-A177-3AD203B41FA5}">
                      <a16:colId xmlns:a16="http://schemas.microsoft.com/office/drawing/2014/main" val="20002"/>
                    </a:ext>
                  </a:extLst>
                </a:gridCol>
              </a:tblGrid>
              <a:tr h="370840">
                <a:tc>
                  <a:txBody>
                    <a:bodyPr/>
                    <a:lstStyle/>
                    <a:p>
                      <a:r>
                        <a:rPr lang="en-IN" dirty="0"/>
                        <a:t>S.NO</a:t>
                      </a:r>
                    </a:p>
                  </a:txBody>
                  <a:tcPr/>
                </a:tc>
                <a:tc>
                  <a:txBody>
                    <a:bodyPr/>
                    <a:lstStyle/>
                    <a:p>
                      <a:r>
                        <a:rPr lang="en-IN" dirty="0"/>
                        <a:t>Item</a:t>
                      </a:r>
                    </a:p>
                  </a:txBody>
                  <a:tcPr/>
                </a:tc>
                <a:tc>
                  <a:txBody>
                    <a:bodyPr/>
                    <a:lstStyle/>
                    <a:p>
                      <a:r>
                        <a:rPr lang="en-IN" dirty="0"/>
                        <a:t>Specifications</a:t>
                      </a:r>
                    </a:p>
                  </a:txBody>
                  <a:tcPr/>
                </a:tc>
                <a:extLst>
                  <a:ext uri="{0D108BD9-81ED-4DB2-BD59-A6C34878D82A}">
                    <a16:rowId xmlns:a16="http://schemas.microsoft.com/office/drawing/2014/main" val="10000"/>
                  </a:ext>
                </a:extLst>
              </a:tr>
              <a:tr h="370840">
                <a:tc>
                  <a:txBody>
                    <a:bodyPr/>
                    <a:lstStyle/>
                    <a:p>
                      <a:r>
                        <a:rPr lang="en-IN" dirty="0"/>
                        <a:t>3.</a:t>
                      </a:r>
                    </a:p>
                  </a:txBody>
                  <a:tcPr/>
                </a:tc>
                <a:tc>
                  <a:txBody>
                    <a:bodyPr/>
                    <a:lstStyle/>
                    <a:p>
                      <a:r>
                        <a:rPr lang="en-IN" dirty="0"/>
                        <a:t>XBEE Pro S2C Module</a:t>
                      </a:r>
                    </a:p>
                  </a:txBody>
                  <a:tcPr/>
                </a:tc>
                <a:tc>
                  <a:txBody>
                    <a:bodyPr/>
                    <a:lstStyle/>
                    <a:p>
                      <a:pPr marL="285750" indent="-285750">
                        <a:buFont typeface="Wingdings" pitchFamily="2" charset="2"/>
                        <a:buChar char="§"/>
                      </a:pPr>
                      <a:r>
                        <a:rPr lang="en-IN" dirty="0"/>
                        <a:t>Transmission Frequency : 2.4 – 2.5 GHz</a:t>
                      </a:r>
                    </a:p>
                    <a:p>
                      <a:pPr marL="285750" indent="-285750">
                        <a:buFont typeface="Wingdings" pitchFamily="2" charset="2"/>
                        <a:buChar char="§"/>
                      </a:pPr>
                      <a:r>
                        <a:rPr lang="en-IN" dirty="0"/>
                        <a:t>Indoor / Urban Range : 200ft</a:t>
                      </a:r>
                    </a:p>
                    <a:p>
                      <a:pPr marL="285750" indent="-285750">
                        <a:buFont typeface="Wingdings" pitchFamily="2" charset="2"/>
                        <a:buChar char="§"/>
                      </a:pPr>
                      <a:r>
                        <a:rPr lang="en-IN" dirty="0"/>
                        <a:t>Outdoor RF line -of- sight range : up to 4000ft</a:t>
                      </a:r>
                    </a:p>
                    <a:p>
                      <a:pPr marL="285750" indent="-285750">
                        <a:buFont typeface="Wingdings" pitchFamily="2" charset="2"/>
                        <a:buChar char="§"/>
                      </a:pPr>
                      <a:r>
                        <a:rPr lang="en-IN" dirty="0"/>
                        <a:t>RF Data Rate : 250,000 bps</a:t>
                      </a:r>
                    </a:p>
                    <a:p>
                      <a:pPr marL="285750" indent="-285750">
                        <a:buFont typeface="Wingdings" pitchFamily="2" charset="2"/>
                        <a:buChar char="§"/>
                      </a:pPr>
                      <a:r>
                        <a:rPr lang="en-IN" dirty="0"/>
                        <a:t>Operating</a:t>
                      </a:r>
                      <a:r>
                        <a:rPr lang="en-IN" baseline="0" dirty="0"/>
                        <a:t> temperature : -40</a:t>
                      </a:r>
                      <a:r>
                        <a:rPr lang="en-IN" baseline="30000" dirty="0"/>
                        <a:t>o </a:t>
                      </a:r>
                      <a:r>
                        <a:rPr lang="en-IN" baseline="0" dirty="0"/>
                        <a:t>C to 85</a:t>
                      </a:r>
                      <a:r>
                        <a:rPr lang="en-IN" baseline="30000" dirty="0"/>
                        <a:t>o </a:t>
                      </a:r>
                      <a:r>
                        <a:rPr lang="en-IN" baseline="0" dirty="0"/>
                        <a:t>C</a:t>
                      </a:r>
                      <a:endParaRPr lang="en-IN" dirty="0"/>
                    </a:p>
                  </a:txBody>
                  <a:tcPr/>
                </a:tc>
                <a:extLst>
                  <a:ext uri="{0D108BD9-81ED-4DB2-BD59-A6C34878D82A}">
                    <a16:rowId xmlns:a16="http://schemas.microsoft.com/office/drawing/2014/main" val="10001"/>
                  </a:ext>
                </a:extLst>
              </a:tr>
              <a:tr h="370840">
                <a:tc>
                  <a:txBody>
                    <a:bodyPr/>
                    <a:lstStyle/>
                    <a:p>
                      <a:r>
                        <a:rPr lang="en-IN" dirty="0"/>
                        <a:t>4. </a:t>
                      </a:r>
                    </a:p>
                  </a:txBody>
                  <a:tcPr/>
                </a:tc>
                <a:tc>
                  <a:txBody>
                    <a:bodyPr/>
                    <a:lstStyle/>
                    <a:p>
                      <a:r>
                        <a:rPr lang="en-IN" dirty="0"/>
                        <a:t>HB 100 Microwave Module</a:t>
                      </a:r>
                    </a:p>
                  </a:txBody>
                  <a:tcPr/>
                </a:tc>
                <a:tc>
                  <a:txBody>
                    <a:bodyPr/>
                    <a:lstStyle/>
                    <a:p>
                      <a:pPr marL="285750" indent="-285750">
                        <a:buFont typeface="Wingdings" pitchFamily="2" charset="2"/>
                        <a:buChar char="§"/>
                      </a:pPr>
                      <a:r>
                        <a:rPr lang="en-IN" dirty="0"/>
                        <a:t>Frequency</a:t>
                      </a:r>
                      <a:r>
                        <a:rPr lang="en-IN" baseline="0" dirty="0"/>
                        <a:t> Range : 10.52 – 10.53 GHz</a:t>
                      </a:r>
                    </a:p>
                    <a:p>
                      <a:pPr marL="285750" indent="-285750">
                        <a:buFont typeface="Wingdings" pitchFamily="2" charset="2"/>
                        <a:buChar char="§"/>
                      </a:pPr>
                      <a:r>
                        <a:rPr lang="en-IN" baseline="0" dirty="0"/>
                        <a:t>Supply Voltage : 5V</a:t>
                      </a:r>
                    </a:p>
                    <a:p>
                      <a:pPr marL="285750" indent="-285750">
                        <a:buFont typeface="Wingdings" pitchFamily="2" charset="2"/>
                        <a:buChar char="§"/>
                      </a:pPr>
                      <a:r>
                        <a:rPr lang="en-IN" baseline="0" dirty="0"/>
                        <a:t>Current Consumption : 30 mA</a:t>
                      </a:r>
                    </a:p>
                    <a:p>
                      <a:pPr marL="285750" indent="-285750">
                        <a:buFont typeface="Wingdings" pitchFamily="2" charset="2"/>
                        <a:buChar char="§"/>
                      </a:pPr>
                      <a:r>
                        <a:rPr lang="en-IN" baseline="0" dirty="0"/>
                        <a:t>Operating Temperature : -15</a:t>
                      </a:r>
                      <a:r>
                        <a:rPr lang="en-IN" baseline="30000" dirty="0"/>
                        <a:t>o</a:t>
                      </a:r>
                      <a:r>
                        <a:rPr lang="en-IN" baseline="0" dirty="0"/>
                        <a:t> C to 55</a:t>
                      </a:r>
                      <a:r>
                        <a:rPr lang="en-IN" baseline="30000" dirty="0"/>
                        <a:t>o</a:t>
                      </a:r>
                      <a:r>
                        <a:rPr lang="en-IN" baseline="0" dirty="0"/>
                        <a:t> C</a:t>
                      </a:r>
                      <a:endParaRPr lang="en-IN" dirty="0"/>
                    </a:p>
                  </a:txBody>
                  <a:tcPr/>
                </a:tc>
                <a:extLst>
                  <a:ext uri="{0D108BD9-81ED-4DB2-BD59-A6C34878D82A}">
                    <a16:rowId xmlns:a16="http://schemas.microsoft.com/office/drawing/2014/main" val="10002"/>
                  </a:ext>
                </a:extLst>
              </a:tr>
              <a:tr h="370840">
                <a:tc>
                  <a:txBody>
                    <a:bodyPr/>
                    <a:lstStyle/>
                    <a:p>
                      <a:r>
                        <a:rPr lang="en-IN" dirty="0"/>
                        <a:t>5. </a:t>
                      </a:r>
                    </a:p>
                  </a:txBody>
                  <a:tcPr/>
                </a:tc>
                <a:tc>
                  <a:txBody>
                    <a:bodyPr/>
                    <a:lstStyle/>
                    <a:p>
                      <a:r>
                        <a:rPr lang="en-IN" dirty="0" err="1"/>
                        <a:t>Arduino</a:t>
                      </a:r>
                      <a:r>
                        <a:rPr lang="en-IN" dirty="0"/>
                        <a:t> Nano</a:t>
                      </a:r>
                    </a:p>
                  </a:txBody>
                  <a:tcPr/>
                </a:tc>
                <a:tc>
                  <a:txBody>
                    <a:bodyPr/>
                    <a:lstStyle/>
                    <a:p>
                      <a:pPr marL="285750" indent="-285750">
                        <a:buFont typeface="Wingdings" pitchFamily="2" charset="2"/>
                        <a:buChar char="§"/>
                      </a:pPr>
                      <a:r>
                        <a:rPr lang="en-IN" dirty="0"/>
                        <a:t>Microcontroller : ATmega328</a:t>
                      </a:r>
                    </a:p>
                    <a:p>
                      <a:pPr marL="285750" indent="-285750">
                        <a:buFont typeface="Wingdings" pitchFamily="2" charset="2"/>
                        <a:buChar char="§"/>
                      </a:pPr>
                      <a:r>
                        <a:rPr lang="en-IN" dirty="0"/>
                        <a:t>Operating Voltage : 5V</a:t>
                      </a:r>
                    </a:p>
                    <a:p>
                      <a:pPr marL="285750" indent="-285750">
                        <a:buFont typeface="Wingdings" pitchFamily="2" charset="2"/>
                        <a:buChar char="§"/>
                      </a:pPr>
                      <a:r>
                        <a:rPr lang="en-IN" dirty="0"/>
                        <a:t>Flash Memory</a:t>
                      </a:r>
                      <a:r>
                        <a:rPr lang="en-IN" baseline="0" dirty="0"/>
                        <a:t> : 32 KB</a:t>
                      </a:r>
                    </a:p>
                    <a:p>
                      <a:pPr marL="285750" indent="-285750">
                        <a:buFont typeface="Wingdings" pitchFamily="2" charset="2"/>
                        <a:buChar char="§"/>
                      </a:pPr>
                      <a:r>
                        <a:rPr lang="en-IN" baseline="0" dirty="0"/>
                        <a:t>SRAM : 2 KB</a:t>
                      </a:r>
                    </a:p>
                    <a:p>
                      <a:pPr marL="285750" indent="-285750">
                        <a:buFont typeface="Wingdings" pitchFamily="2" charset="2"/>
                        <a:buChar char="§"/>
                      </a:pPr>
                      <a:r>
                        <a:rPr lang="en-IN" baseline="0" dirty="0"/>
                        <a:t>Clock Speed : 16 MHz</a:t>
                      </a:r>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IN" dirty="0"/>
              <a:t>Specifications</a:t>
            </a:r>
          </a:p>
        </p:txBody>
      </p:sp>
    </p:spTree>
    <p:extLst>
      <p:ext uri="{BB962C8B-B14F-4D97-AF65-F5344CB8AC3E}">
        <p14:creationId xmlns:p14="http://schemas.microsoft.com/office/powerpoint/2010/main" val="238733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4356569"/>
              </p:ext>
            </p:extLst>
          </p:nvPr>
        </p:nvGraphicFramePr>
        <p:xfrm>
          <a:off x="323528" y="1628800"/>
          <a:ext cx="8496944" cy="4824535"/>
        </p:xfrm>
        <a:graphic>
          <a:graphicData uri="http://schemas.openxmlformats.org/drawingml/2006/table">
            <a:tbl>
              <a:tblPr firstRow="1" bandRow="1">
                <a:tableStyleId>{5C22544A-7EE6-4342-B048-85BDC9FD1C3A}</a:tableStyleId>
              </a:tblPr>
              <a:tblGrid>
                <a:gridCol w="1324639">
                  <a:extLst>
                    <a:ext uri="{9D8B030D-6E8A-4147-A177-3AD203B41FA5}">
                      <a16:colId xmlns:a16="http://schemas.microsoft.com/office/drawing/2014/main" val="20000"/>
                    </a:ext>
                  </a:extLst>
                </a:gridCol>
                <a:gridCol w="2491785">
                  <a:extLst>
                    <a:ext uri="{9D8B030D-6E8A-4147-A177-3AD203B41FA5}">
                      <a16:colId xmlns:a16="http://schemas.microsoft.com/office/drawing/2014/main" val="20001"/>
                    </a:ext>
                  </a:extLst>
                </a:gridCol>
                <a:gridCol w="4680520">
                  <a:extLst>
                    <a:ext uri="{9D8B030D-6E8A-4147-A177-3AD203B41FA5}">
                      <a16:colId xmlns:a16="http://schemas.microsoft.com/office/drawing/2014/main" val="20002"/>
                    </a:ext>
                  </a:extLst>
                </a:gridCol>
              </a:tblGrid>
              <a:tr h="602237">
                <a:tc>
                  <a:txBody>
                    <a:bodyPr/>
                    <a:lstStyle/>
                    <a:p>
                      <a:r>
                        <a:rPr lang="en-IN" dirty="0"/>
                        <a:t>S.NO</a:t>
                      </a:r>
                    </a:p>
                  </a:txBody>
                  <a:tcPr/>
                </a:tc>
                <a:tc>
                  <a:txBody>
                    <a:bodyPr/>
                    <a:lstStyle/>
                    <a:p>
                      <a:r>
                        <a:rPr lang="en-IN" dirty="0"/>
                        <a:t>Item</a:t>
                      </a:r>
                    </a:p>
                  </a:txBody>
                  <a:tcPr/>
                </a:tc>
                <a:tc>
                  <a:txBody>
                    <a:bodyPr/>
                    <a:lstStyle/>
                    <a:p>
                      <a:r>
                        <a:rPr lang="en-IN" dirty="0"/>
                        <a:t>Specifications</a:t>
                      </a:r>
                    </a:p>
                  </a:txBody>
                  <a:tcPr/>
                </a:tc>
                <a:extLst>
                  <a:ext uri="{0D108BD9-81ED-4DB2-BD59-A6C34878D82A}">
                    <a16:rowId xmlns:a16="http://schemas.microsoft.com/office/drawing/2014/main" val="10000"/>
                  </a:ext>
                </a:extLst>
              </a:tr>
              <a:tr h="1308399">
                <a:tc>
                  <a:txBody>
                    <a:bodyPr/>
                    <a:lstStyle/>
                    <a:p>
                      <a:r>
                        <a:rPr lang="en-IN" dirty="0"/>
                        <a:t>6.</a:t>
                      </a:r>
                    </a:p>
                  </a:txBody>
                  <a:tcPr/>
                </a:tc>
                <a:tc>
                  <a:txBody>
                    <a:bodyPr/>
                    <a:lstStyle/>
                    <a:p>
                      <a:r>
                        <a:rPr lang="en-IN" dirty="0"/>
                        <a:t>Antenna</a:t>
                      </a:r>
                    </a:p>
                  </a:txBody>
                  <a:tcPr/>
                </a:tc>
                <a:tc>
                  <a:txBody>
                    <a:bodyPr/>
                    <a:lstStyle/>
                    <a:p>
                      <a:pPr marL="285750" indent="-285750">
                        <a:buFont typeface="Wingdings" pitchFamily="2" charset="2"/>
                        <a:buChar char="§"/>
                      </a:pPr>
                      <a:r>
                        <a:rPr lang="en-IN" dirty="0"/>
                        <a:t>Frequency : Up to</a:t>
                      </a:r>
                      <a:r>
                        <a:rPr lang="en-IN" baseline="0" dirty="0"/>
                        <a:t> 18 GHz</a:t>
                      </a:r>
                    </a:p>
                    <a:p>
                      <a:pPr marL="285750" indent="-285750">
                        <a:buFont typeface="Wingdings" pitchFamily="2" charset="2"/>
                        <a:buChar char="§"/>
                      </a:pPr>
                      <a:r>
                        <a:rPr lang="en-IN" baseline="0" dirty="0"/>
                        <a:t>Impedance : Up to 50</a:t>
                      </a:r>
                      <a:r>
                        <a:rPr lang="el-GR" baseline="0" dirty="0"/>
                        <a:t>Ω</a:t>
                      </a:r>
                      <a:endParaRPr lang="en-IN" baseline="0" dirty="0"/>
                    </a:p>
                    <a:p>
                      <a:pPr marL="285750" indent="-285750">
                        <a:buFont typeface="Wingdings" pitchFamily="2" charset="2"/>
                        <a:buChar char="§"/>
                      </a:pPr>
                      <a:r>
                        <a:rPr lang="en-IN" baseline="0" dirty="0"/>
                        <a:t>Operating Voltage : Up to 500 V</a:t>
                      </a:r>
                    </a:p>
                    <a:p>
                      <a:pPr marL="285750" indent="-285750">
                        <a:buFont typeface="Wingdings" pitchFamily="2" charset="2"/>
                        <a:buChar char="§"/>
                      </a:pPr>
                      <a:r>
                        <a:rPr lang="en-IN" baseline="0" dirty="0"/>
                        <a:t>VSWR : 1.15 +0.1f</a:t>
                      </a:r>
                    </a:p>
                  </a:txBody>
                  <a:tcPr/>
                </a:tc>
                <a:extLst>
                  <a:ext uri="{0D108BD9-81ED-4DB2-BD59-A6C34878D82A}">
                    <a16:rowId xmlns:a16="http://schemas.microsoft.com/office/drawing/2014/main" val="10001"/>
                  </a:ext>
                </a:extLst>
              </a:tr>
              <a:tr h="1069957">
                <a:tc>
                  <a:txBody>
                    <a:bodyPr/>
                    <a:lstStyle/>
                    <a:p>
                      <a:r>
                        <a:rPr lang="en-IN" dirty="0"/>
                        <a:t>7. </a:t>
                      </a:r>
                    </a:p>
                  </a:txBody>
                  <a:tcPr/>
                </a:tc>
                <a:tc>
                  <a:txBody>
                    <a:bodyPr/>
                    <a:lstStyle/>
                    <a:p>
                      <a:r>
                        <a:rPr lang="en-IN" dirty="0"/>
                        <a:t>USB A to B Cable</a:t>
                      </a:r>
                    </a:p>
                  </a:txBody>
                  <a:tcPr/>
                </a:tc>
                <a:tc>
                  <a:txBody>
                    <a:bodyPr/>
                    <a:lstStyle/>
                    <a:p>
                      <a:pPr marL="285750" indent="-285750">
                        <a:buFont typeface="Wingdings" pitchFamily="2" charset="2"/>
                        <a:buChar char="§"/>
                      </a:pPr>
                      <a:r>
                        <a:rPr lang="en-IN" baseline="0" dirty="0"/>
                        <a:t>USB 1.1/2.0 High–Speed Compatible</a:t>
                      </a:r>
                    </a:p>
                    <a:p>
                      <a:pPr marL="285750" indent="-285750">
                        <a:buFont typeface="Wingdings" pitchFamily="2" charset="2"/>
                        <a:buChar char="§"/>
                      </a:pPr>
                      <a:r>
                        <a:rPr lang="en-IN" baseline="0" dirty="0"/>
                        <a:t>Max speed : 480 MB/s</a:t>
                      </a:r>
                    </a:p>
                    <a:p>
                      <a:pPr marL="285750" indent="-285750">
                        <a:buFont typeface="Wingdings" pitchFamily="2" charset="2"/>
                        <a:buChar char="§"/>
                      </a:pPr>
                      <a:r>
                        <a:rPr lang="en-IN" baseline="0" dirty="0" err="1"/>
                        <a:t>RoHS</a:t>
                      </a:r>
                      <a:r>
                        <a:rPr lang="en-IN" baseline="0" dirty="0"/>
                        <a:t> Compliant</a:t>
                      </a:r>
                    </a:p>
                  </a:txBody>
                  <a:tcPr/>
                </a:tc>
                <a:extLst>
                  <a:ext uri="{0D108BD9-81ED-4DB2-BD59-A6C34878D82A}">
                    <a16:rowId xmlns:a16="http://schemas.microsoft.com/office/drawing/2014/main" val="10002"/>
                  </a:ext>
                </a:extLst>
              </a:tr>
              <a:tr h="1843942">
                <a:tc>
                  <a:txBody>
                    <a:bodyPr/>
                    <a:lstStyle/>
                    <a:p>
                      <a:endParaRPr lang="en-IN" dirty="0"/>
                    </a:p>
                  </a:txBody>
                  <a:tcPr/>
                </a:tc>
                <a:tc>
                  <a:txBody>
                    <a:bodyPr/>
                    <a:lstStyle/>
                    <a:p>
                      <a:endParaRPr lang="en-IN" dirty="0"/>
                    </a:p>
                  </a:txBody>
                  <a:tcPr/>
                </a:tc>
                <a:tc>
                  <a:txBody>
                    <a:bodyPr/>
                    <a:lstStyle/>
                    <a:p>
                      <a:pPr marL="0" indent="0">
                        <a:buFont typeface="Wingdings" pitchFamily="2" charset="2"/>
                        <a:buNone/>
                      </a:pPr>
                      <a:endParaRPr lang="en-IN" baseline="0" dirty="0"/>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IN" dirty="0"/>
              <a:t>Specifications</a:t>
            </a:r>
          </a:p>
        </p:txBody>
      </p:sp>
    </p:spTree>
    <p:extLst>
      <p:ext uri="{BB962C8B-B14F-4D97-AF65-F5344CB8AC3E}">
        <p14:creationId xmlns:p14="http://schemas.microsoft.com/office/powerpoint/2010/main" val="535623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DAE4D0-80D7-C3DB-8E3A-756A032DFE2F}"/>
              </a:ext>
            </a:extLst>
          </p:cNvPr>
          <p:cNvSpPr>
            <a:spLocks noGrp="1"/>
          </p:cNvSpPr>
          <p:nvPr>
            <p:ph type="title"/>
          </p:nvPr>
        </p:nvSpPr>
        <p:spPr/>
        <p:txBody>
          <a:bodyPr/>
          <a:lstStyle/>
          <a:p>
            <a:r>
              <a:rPr lang="en-IN" dirty="0"/>
              <a:t>HARDWARE SETUP</a:t>
            </a:r>
          </a:p>
        </p:txBody>
      </p:sp>
      <p:pic>
        <p:nvPicPr>
          <p:cNvPr id="4" name="Content Placeholder 3">
            <a:extLst>
              <a:ext uri="{FF2B5EF4-FFF2-40B4-BE49-F238E27FC236}">
                <a16:creationId xmlns:a16="http://schemas.microsoft.com/office/drawing/2014/main" id="{7EBAE1C6-6F39-CB03-207F-0AF7AB44638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844824"/>
            <a:ext cx="7704856" cy="4445648"/>
          </a:xfrm>
          <a:prstGeom prst="rect">
            <a:avLst/>
          </a:prstGeom>
          <a:noFill/>
          <a:ln>
            <a:noFill/>
          </a:ln>
        </p:spPr>
      </p:pic>
    </p:spTree>
    <p:extLst>
      <p:ext uri="{BB962C8B-B14F-4D97-AF65-F5344CB8AC3E}">
        <p14:creationId xmlns:p14="http://schemas.microsoft.com/office/powerpoint/2010/main" val="410088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5E04B-0DE7-0F50-727E-881B0847DC3A}"/>
              </a:ext>
            </a:extLst>
          </p:cNvPr>
          <p:cNvSpPr>
            <a:spLocks noGrp="1"/>
          </p:cNvSpPr>
          <p:nvPr>
            <p:ph idx="1"/>
          </p:nvPr>
        </p:nvSpPr>
        <p:spPr/>
        <p:txBody>
          <a:bodyPr/>
          <a:lstStyle/>
          <a:p>
            <a:r>
              <a:rPr lang="en-IN" dirty="0"/>
              <a:t>FFT WAVEFORM OF MATLAB:</a:t>
            </a:r>
          </a:p>
          <a:p>
            <a:pPr marL="45720" indent="0">
              <a:buNone/>
            </a:pPr>
            <a:endParaRPr lang="en-IN" dirty="0"/>
          </a:p>
        </p:txBody>
      </p:sp>
      <p:sp>
        <p:nvSpPr>
          <p:cNvPr id="3" name="Title 2">
            <a:extLst>
              <a:ext uri="{FF2B5EF4-FFF2-40B4-BE49-F238E27FC236}">
                <a16:creationId xmlns:a16="http://schemas.microsoft.com/office/drawing/2014/main" id="{5B726B03-9208-AC2D-B453-21763AF38427}"/>
              </a:ext>
            </a:extLst>
          </p:cNvPr>
          <p:cNvSpPr>
            <a:spLocks noGrp="1"/>
          </p:cNvSpPr>
          <p:nvPr>
            <p:ph type="title"/>
          </p:nvPr>
        </p:nvSpPr>
        <p:spPr/>
        <p:txBody>
          <a:bodyPr/>
          <a:lstStyle/>
          <a:p>
            <a:r>
              <a:rPr lang="en-IN" dirty="0"/>
              <a:t>OUTPUTS</a:t>
            </a:r>
          </a:p>
        </p:txBody>
      </p:sp>
      <p:pic>
        <p:nvPicPr>
          <p:cNvPr id="4" name="Picture 3">
            <a:extLst>
              <a:ext uri="{FF2B5EF4-FFF2-40B4-BE49-F238E27FC236}">
                <a16:creationId xmlns:a16="http://schemas.microsoft.com/office/drawing/2014/main" id="{B99A4CE6-BE2B-5F3F-46C2-472AC4EFF9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4255" y="2310055"/>
            <a:ext cx="7215489" cy="3816424"/>
          </a:xfrm>
          <a:prstGeom prst="rect">
            <a:avLst/>
          </a:prstGeom>
          <a:noFill/>
          <a:ln>
            <a:noFill/>
          </a:ln>
        </p:spPr>
      </p:pic>
    </p:spTree>
    <p:extLst>
      <p:ext uri="{BB962C8B-B14F-4D97-AF65-F5344CB8AC3E}">
        <p14:creationId xmlns:p14="http://schemas.microsoft.com/office/powerpoint/2010/main" val="1390918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6C7ABE-BACB-2279-281A-574EB5CCC073}"/>
              </a:ext>
            </a:extLst>
          </p:cNvPr>
          <p:cNvSpPr>
            <a:spLocks noGrp="1"/>
          </p:cNvSpPr>
          <p:nvPr>
            <p:ph type="title"/>
          </p:nvPr>
        </p:nvSpPr>
        <p:spPr/>
        <p:txBody>
          <a:bodyPr/>
          <a:lstStyle/>
          <a:p>
            <a:r>
              <a:rPr lang="en-IN" dirty="0"/>
              <a:t>REACT PAGE OUTPUT</a:t>
            </a:r>
          </a:p>
        </p:txBody>
      </p:sp>
      <p:pic>
        <p:nvPicPr>
          <p:cNvPr id="4" name="Content Placeholder 3">
            <a:extLst>
              <a:ext uri="{FF2B5EF4-FFF2-40B4-BE49-F238E27FC236}">
                <a16:creationId xmlns:a16="http://schemas.microsoft.com/office/drawing/2014/main" id="{AC49C2BB-F9F0-670B-3B0E-C9B92C89FA2E}"/>
              </a:ext>
            </a:extLst>
          </p:cNvPr>
          <p:cNvPicPr>
            <a:picLocks noGrp="1" noChangeAspect="1"/>
          </p:cNvPicPr>
          <p:nvPr>
            <p:ph idx="1"/>
          </p:nvPr>
        </p:nvPicPr>
        <p:blipFill>
          <a:blip r:embed="rId2"/>
          <a:stretch>
            <a:fillRect/>
          </a:stretch>
        </p:blipFill>
        <p:spPr>
          <a:xfrm>
            <a:off x="369881" y="1844824"/>
            <a:ext cx="8407400" cy="4536504"/>
          </a:xfrm>
          <a:prstGeom prst="rect">
            <a:avLst/>
          </a:prstGeom>
        </p:spPr>
      </p:pic>
    </p:spTree>
    <p:extLst>
      <p:ext uri="{BB962C8B-B14F-4D97-AF65-F5344CB8AC3E}">
        <p14:creationId xmlns:p14="http://schemas.microsoft.com/office/powerpoint/2010/main" val="251088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7683" y="1916832"/>
            <a:ext cx="8407893" cy="4407408"/>
          </a:xfrm>
        </p:spPr>
        <p:txBody>
          <a:bodyPr>
            <a:normAutofit fontScale="92500" lnSpcReduction="10000"/>
          </a:bodyPr>
          <a:lstStyle/>
          <a:p>
            <a:pPr marL="45720" indent="0">
              <a:buNone/>
            </a:pPr>
            <a:r>
              <a:rPr lang="en-US" dirty="0"/>
              <a:t>In conclusion, our project successfully demonstrated the use of radar sensor technology having large scope of usage and improvisation in accordance to various projects and developments in vast range of industries.</a:t>
            </a:r>
          </a:p>
          <a:p>
            <a:pPr marL="45720" indent="0">
              <a:buNone/>
            </a:pPr>
            <a:r>
              <a:rPr lang="en-US" dirty="0"/>
              <a:t>Through extensive testing, modelling and analysis, we found that our system was highly effective at detecting any object presence and accurately distinguishing one from other objects through pattern recognition, detecting the type of object material in our target region. This technology has the potential to significantly improve security systems in a variety of settings, from a residential home to high-security areas. </a:t>
            </a:r>
          </a:p>
          <a:p>
            <a:pPr marL="45720" indent="0">
              <a:buNone/>
            </a:pPr>
            <a:r>
              <a:rPr lang="en-US" dirty="0"/>
              <a:t>Additionally, the low cost IoT radar system using Arduino Nano and Node MCU for data processing and communication makes this an accessible option for a wide range of users. Overall, our project highlights the potential of radar sensor technology as a valuable tool for enhancing security and efficacy of detection.</a:t>
            </a:r>
          </a:p>
        </p:txBody>
      </p:sp>
      <p:sp>
        <p:nvSpPr>
          <p:cNvPr id="3" name="Title 2"/>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1104555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0914_thank_you_note_with_blue_pen_on_white_background_stock_photo_Slide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39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94BF2D-399B-BF1C-0277-D84E549F98D6}"/>
              </a:ext>
            </a:extLst>
          </p:cNvPr>
          <p:cNvSpPr>
            <a:spLocks noGrp="1"/>
          </p:cNvSpPr>
          <p:nvPr>
            <p:ph idx="1"/>
          </p:nvPr>
        </p:nvSpPr>
        <p:spPr/>
        <p:txBody>
          <a:bodyPr/>
          <a:lstStyle/>
          <a:p>
            <a:pPr marL="45720" indent="0">
              <a:buNone/>
            </a:pPr>
            <a:endParaRPr lang="en-IN" dirty="0"/>
          </a:p>
          <a:p>
            <a:pPr marL="45720" indent="0">
              <a:buNone/>
            </a:pPr>
            <a:r>
              <a:rPr lang="en-IN" dirty="0"/>
              <a:t>We aim to develop a low-cost IOT radar system that uses Arduino Nano and Node MCU for data processing and communication respectively, and employs Zigbee interface to transmit data to a remote monitoring station.</a:t>
            </a:r>
          </a:p>
          <a:p>
            <a:pPr marL="45720" indent="0">
              <a:buNone/>
            </a:pPr>
            <a:endParaRPr lang="en-IN" dirty="0"/>
          </a:p>
          <a:p>
            <a:pPr marL="45720" indent="0">
              <a:buNone/>
            </a:pPr>
            <a:endParaRPr lang="en-IN" dirty="0"/>
          </a:p>
          <a:p>
            <a:pPr marL="45720" indent="0">
              <a:buNone/>
            </a:pPr>
            <a:r>
              <a:rPr lang="en-IN" dirty="0"/>
              <a:t>This project is designed to showcase the feasibility of using IOT technology for Radar applications and demonstrate real-time monitoring capabilities.</a:t>
            </a:r>
          </a:p>
        </p:txBody>
      </p:sp>
      <p:sp>
        <p:nvSpPr>
          <p:cNvPr id="3" name="Title 2">
            <a:extLst>
              <a:ext uri="{FF2B5EF4-FFF2-40B4-BE49-F238E27FC236}">
                <a16:creationId xmlns:a16="http://schemas.microsoft.com/office/drawing/2014/main" id="{0CADC7B3-A56A-1D1D-D560-D0FFF376C827}"/>
              </a:ext>
            </a:extLst>
          </p:cNvPr>
          <p:cNvSpPr>
            <a:spLocks noGrp="1"/>
          </p:cNvSpPr>
          <p:nvPr>
            <p:ph type="title"/>
          </p:nvPr>
        </p:nvSpPr>
        <p:spPr/>
        <p:txBody>
          <a:bodyPr/>
          <a:lstStyle/>
          <a:p>
            <a:r>
              <a:rPr lang="en-IN" dirty="0"/>
              <a:t>objective</a:t>
            </a:r>
          </a:p>
        </p:txBody>
      </p:sp>
    </p:spTree>
    <p:extLst>
      <p:ext uri="{BB962C8B-B14F-4D97-AF65-F5344CB8AC3E}">
        <p14:creationId xmlns:p14="http://schemas.microsoft.com/office/powerpoint/2010/main" val="341018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An intrusion detection system (IDS) or to put it properly a perimeter intrusion detection system (PIDS) is a device or sensor that detects the presence of an intruder attempting to breach the physical perimeter of a property, building, or other secured area. A PIDS is typically deployed as part of an overall security system and is often found in high-security environments such as correctional facilities, airports, military bases, and nuclear plants.</a:t>
            </a:r>
            <a:endParaRPr lang="en-IN" dirty="0"/>
          </a:p>
        </p:txBody>
      </p:sp>
      <p:sp>
        <p:nvSpPr>
          <p:cNvPr id="3" name="Title 2"/>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168642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13BD2D-4D56-8DD3-BF17-A2F55B676639}"/>
              </a:ext>
            </a:extLst>
          </p:cNvPr>
          <p:cNvSpPr>
            <a:spLocks noGrp="1"/>
          </p:cNvSpPr>
          <p:nvPr>
            <p:ph idx="1"/>
          </p:nvPr>
        </p:nvSpPr>
        <p:spPr>
          <a:xfrm>
            <a:off x="380999" y="1719070"/>
            <a:ext cx="8407893" cy="4662257"/>
          </a:xfrm>
        </p:spPr>
        <p:txBody>
          <a:bodyPr>
            <a:normAutofit/>
          </a:bodyPr>
          <a:lstStyle/>
          <a:p>
            <a:pPr marL="45720" indent="0">
              <a:buNone/>
            </a:pPr>
            <a:endParaRPr lang="en-IN" dirty="0"/>
          </a:p>
          <a:p>
            <a:pPr marL="45720" indent="0">
              <a:buNone/>
            </a:pPr>
            <a:r>
              <a:rPr lang="en-IN" dirty="0"/>
              <a:t>We are developing an integrated radar sensing system with CNN-based orientation object detection and material identification that combines advanced hardware design with cutting-edge software capabilities to enhance our objective of detection. </a:t>
            </a:r>
          </a:p>
          <a:p>
            <a:pPr marL="45720" indent="0">
              <a:buNone/>
            </a:pPr>
            <a:endParaRPr lang="en-IN" dirty="0"/>
          </a:p>
          <a:p>
            <a:pPr marL="45720" indent="0">
              <a:buNone/>
            </a:pPr>
            <a:endParaRPr lang="en-IN" dirty="0"/>
          </a:p>
          <a:p>
            <a:pPr marL="45720" indent="0">
              <a:buNone/>
            </a:pPr>
            <a:r>
              <a:rPr lang="en-IN" dirty="0"/>
              <a:t>As part of hardware development we are implementing a customized amplifier circuit to enhance the efficiency and sensitivity of our radar sensing system.</a:t>
            </a:r>
          </a:p>
          <a:p>
            <a:pPr marL="45720" indent="0">
              <a:buNone/>
            </a:pPr>
            <a:endParaRPr lang="en-IN" dirty="0"/>
          </a:p>
        </p:txBody>
      </p:sp>
      <p:sp>
        <p:nvSpPr>
          <p:cNvPr id="3" name="Title 2">
            <a:extLst>
              <a:ext uri="{FF2B5EF4-FFF2-40B4-BE49-F238E27FC236}">
                <a16:creationId xmlns:a16="http://schemas.microsoft.com/office/drawing/2014/main" id="{99B489EC-B5B6-F715-0AC2-B871E3DFE991}"/>
              </a:ext>
            </a:extLst>
          </p:cNvPr>
          <p:cNvSpPr>
            <a:spLocks noGrp="1"/>
          </p:cNvSpPr>
          <p:nvPr>
            <p:ph type="title"/>
          </p:nvPr>
        </p:nvSpPr>
        <p:spPr/>
        <p:txBody>
          <a:bodyPr/>
          <a:lstStyle/>
          <a:p>
            <a:r>
              <a:rPr lang="en-IN" dirty="0"/>
              <a:t>Project Explanation</a:t>
            </a:r>
          </a:p>
        </p:txBody>
      </p:sp>
    </p:spTree>
    <p:extLst>
      <p:ext uri="{BB962C8B-B14F-4D97-AF65-F5344CB8AC3E}">
        <p14:creationId xmlns:p14="http://schemas.microsoft.com/office/powerpoint/2010/main" val="252418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08FDC2-23AC-F4C1-B824-8BE9395CF6E7}"/>
              </a:ext>
            </a:extLst>
          </p:cNvPr>
          <p:cNvSpPr>
            <a:spLocks noGrp="1"/>
          </p:cNvSpPr>
          <p:nvPr>
            <p:ph idx="1"/>
          </p:nvPr>
        </p:nvSpPr>
        <p:spPr>
          <a:xfrm>
            <a:off x="380999" y="1719071"/>
            <a:ext cx="8407893" cy="4783082"/>
          </a:xfrm>
        </p:spPr>
        <p:txBody>
          <a:bodyPr>
            <a:normAutofit lnSpcReduction="10000"/>
          </a:bodyPr>
          <a:lstStyle/>
          <a:p>
            <a:pPr marL="45720" indent="0">
              <a:buNone/>
            </a:pPr>
            <a:endParaRPr lang="en-IN" dirty="0"/>
          </a:p>
          <a:p>
            <a:pPr marL="45720" indent="0">
              <a:buNone/>
            </a:pPr>
            <a:r>
              <a:rPr lang="en-IN" dirty="0"/>
              <a:t>The Hardware component ensures optimal signal processing and maximizes system’s detection capabilities using Arduino Nano, Node MCU, HB100 radar. Using an amplifier circuit we aim to increase the range of detection. Then we try to process and manipulate the input information we get from HB100 sensor so that we can identify material of object in our range. </a:t>
            </a:r>
          </a:p>
          <a:p>
            <a:pPr marL="45720" indent="0">
              <a:buNone/>
            </a:pPr>
            <a:endParaRPr lang="en-IN" dirty="0"/>
          </a:p>
          <a:p>
            <a:pPr marL="45720" indent="0">
              <a:buNone/>
            </a:pPr>
            <a:endParaRPr lang="en-IN" dirty="0"/>
          </a:p>
          <a:p>
            <a:pPr marL="45720" indent="0">
              <a:buNone/>
            </a:pPr>
            <a:r>
              <a:rPr lang="en-IN" dirty="0"/>
              <a:t>As part of software, for internal processing of sensing and material detection we worked with MATLAB software using CNN modelling. Various features were considered in our input data.  A static frontend containing graphs indicating object detection and material of object is made to equip users with valuable insights.</a:t>
            </a:r>
          </a:p>
        </p:txBody>
      </p:sp>
      <p:sp>
        <p:nvSpPr>
          <p:cNvPr id="3" name="Title 2">
            <a:extLst>
              <a:ext uri="{FF2B5EF4-FFF2-40B4-BE49-F238E27FC236}">
                <a16:creationId xmlns:a16="http://schemas.microsoft.com/office/drawing/2014/main" id="{8A6E4F8D-0E88-C6F2-5FA3-5420C83ECC12}"/>
              </a:ext>
            </a:extLst>
          </p:cNvPr>
          <p:cNvSpPr>
            <a:spLocks noGrp="1"/>
          </p:cNvSpPr>
          <p:nvPr>
            <p:ph type="title"/>
          </p:nvPr>
        </p:nvSpPr>
        <p:spPr/>
        <p:txBody>
          <a:bodyPr/>
          <a:lstStyle/>
          <a:p>
            <a:r>
              <a:rPr lang="en-IN" dirty="0"/>
              <a:t>Project Explanation</a:t>
            </a:r>
          </a:p>
        </p:txBody>
      </p:sp>
    </p:spTree>
    <p:extLst>
      <p:ext uri="{BB962C8B-B14F-4D97-AF65-F5344CB8AC3E}">
        <p14:creationId xmlns:p14="http://schemas.microsoft.com/office/powerpoint/2010/main" val="10643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System model</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6607437" cy="432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40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a:t>
            </a:r>
            <a:r>
              <a:rPr lang="en-IN" dirty="0" err="1"/>
              <a:t>ardware</a:t>
            </a:r>
            <a:r>
              <a:rPr lang="en-IN" dirty="0"/>
              <a:t> SETUP</a:t>
            </a:r>
          </a:p>
        </p:txBody>
      </p:sp>
      <p:pic>
        <p:nvPicPr>
          <p:cNvPr id="6" name="Picture 5">
            <a:extLst>
              <a:ext uri="{FF2B5EF4-FFF2-40B4-BE49-F238E27FC236}">
                <a16:creationId xmlns:a16="http://schemas.microsoft.com/office/drawing/2014/main" id="{A7367F71-26FD-85E2-C518-2C5F4468C3F6}"/>
              </a:ext>
            </a:extLst>
          </p:cNvPr>
          <p:cNvPicPr>
            <a:picLocks noChangeAspect="1"/>
          </p:cNvPicPr>
          <p:nvPr/>
        </p:nvPicPr>
        <p:blipFill>
          <a:blip r:embed="rId2"/>
          <a:stretch>
            <a:fillRect/>
          </a:stretch>
        </p:blipFill>
        <p:spPr>
          <a:xfrm>
            <a:off x="1295636" y="1732093"/>
            <a:ext cx="6552728" cy="4770060"/>
          </a:xfrm>
          <a:prstGeom prst="rect">
            <a:avLst/>
          </a:prstGeom>
        </p:spPr>
      </p:pic>
    </p:spTree>
    <p:extLst>
      <p:ext uri="{BB962C8B-B14F-4D97-AF65-F5344CB8AC3E}">
        <p14:creationId xmlns:p14="http://schemas.microsoft.com/office/powerpoint/2010/main" val="183362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RADAR stands for Radio Detection and Ranging System. It is an electromagnetic system used to detect the distance and location of an object from the RADAR transmitter. RADAR works on the principle of reflection where radio waves are transmitted through space onto the object and the echoes or reflections are monitored. Radio signals are transmitted through a transmitter from the RADAR system. The radio waves are radiated via an antenna attached to the transmitter. Once the signals strike the object, they are reflected back to the transmitter through the antennae and the data is then used to calculate the details of the object.</a:t>
            </a:r>
            <a:endParaRPr lang="en-IN" dirty="0"/>
          </a:p>
          <a:p>
            <a:pPr marL="45720" indent="0">
              <a:buNone/>
            </a:pPr>
            <a:endParaRPr lang="en-IN" dirty="0"/>
          </a:p>
        </p:txBody>
      </p:sp>
      <p:sp>
        <p:nvSpPr>
          <p:cNvPr id="3" name="Title 2"/>
          <p:cNvSpPr>
            <a:spLocks noGrp="1"/>
          </p:cNvSpPr>
          <p:nvPr>
            <p:ph type="title"/>
          </p:nvPr>
        </p:nvSpPr>
        <p:spPr/>
        <p:txBody>
          <a:bodyPr/>
          <a:lstStyle/>
          <a:p>
            <a:r>
              <a:rPr lang="en-IN" dirty="0"/>
              <a:t>Radar</a:t>
            </a:r>
          </a:p>
        </p:txBody>
      </p:sp>
    </p:spTree>
    <p:extLst>
      <p:ext uri="{BB962C8B-B14F-4D97-AF65-F5344CB8AC3E}">
        <p14:creationId xmlns:p14="http://schemas.microsoft.com/office/powerpoint/2010/main" val="2481391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457</TotalTime>
  <Words>1738</Words>
  <Application>Microsoft Macintosh PowerPoint</Application>
  <PresentationFormat>On-screen Show (4:3)</PresentationFormat>
  <Paragraphs>175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Franklin Gothic Medium</vt:lpstr>
      <vt:lpstr>Wingdings</vt:lpstr>
      <vt:lpstr>Wingdings 2</vt:lpstr>
      <vt:lpstr>Grid</vt:lpstr>
      <vt:lpstr>PROJECT REPORT   ON  Iot enabled radar using Arduino nano and node mcu with zigbee interface</vt:lpstr>
      <vt:lpstr>INSPIRATION</vt:lpstr>
      <vt:lpstr>objective</vt:lpstr>
      <vt:lpstr>INTRODUCTION</vt:lpstr>
      <vt:lpstr>Project Explanation</vt:lpstr>
      <vt:lpstr>Project Explanation</vt:lpstr>
      <vt:lpstr>System model</vt:lpstr>
      <vt:lpstr>Hardware SETUP</vt:lpstr>
      <vt:lpstr>Radar</vt:lpstr>
      <vt:lpstr>Radar - advantages</vt:lpstr>
      <vt:lpstr>Radar - disadvantages</vt:lpstr>
      <vt:lpstr>Xbee</vt:lpstr>
      <vt:lpstr>Xbee - advantages</vt:lpstr>
      <vt:lpstr>Xbee - disadvantages</vt:lpstr>
      <vt:lpstr>BAckend</vt:lpstr>
      <vt:lpstr>AMPLIFIER CIRCUIT</vt:lpstr>
      <vt:lpstr>THINGSPEAK</vt:lpstr>
      <vt:lpstr>THINGSPEAK CHANNEL MAIN VIEW</vt:lpstr>
      <vt:lpstr>Pcb DESIGN</vt:lpstr>
      <vt:lpstr>Specifications</vt:lpstr>
      <vt:lpstr>Specifications</vt:lpstr>
      <vt:lpstr>Specifications</vt:lpstr>
      <vt:lpstr>HARDWARE SETUP</vt:lpstr>
      <vt:lpstr>OUTPUTS</vt:lpstr>
      <vt:lpstr>REACT PAGE 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Intrusion detection and alert system using radar and ip camera</dc:title>
  <dc:creator>HP</dc:creator>
  <cp:lastModifiedBy>Gopala Krishna Abba</cp:lastModifiedBy>
  <cp:revision>44</cp:revision>
  <dcterms:created xsi:type="dcterms:W3CDTF">2023-04-12T16:34:13Z</dcterms:created>
  <dcterms:modified xsi:type="dcterms:W3CDTF">2024-02-14T17:12:16Z</dcterms:modified>
</cp:coreProperties>
</file>