
<file path=[Content_Types].xml><?xml version="1.0" encoding="utf-8"?>
<Types xmlns="http://schemas.openxmlformats.org/package/2006/content-types">
  <Override PartName="/_rels/.rels" ContentType="application/vnd.openxmlformats-package.relationships+xml"/>
  <Override PartName="/ppt/theme/theme1.xml" ContentType="application/vnd.openxmlformats-officedocument.theme+xml"/>
  <Override PartName="/ppt/media/image1.png" ContentType="image/png"/>
  <Override PartName="/ppt/presentation.xml" ContentType="application/vnd.openxmlformats-officedocument.presentationml.presentation.main+xml"/>
  <Override PartName="/ppt/_rels/presentation.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slide12.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_rels/slide24.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8.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8.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68360" y="0"/>
            <a:ext cx="9071640" cy="1262160"/>
          </a:xfrm>
          <a:prstGeom prst="rect">
            <a:avLst/>
          </a:prstGeom>
        </p:spPr>
        <p:txBody>
          <a:bodyPr anchor="ctr" bIns="0" lIns="0" rIns="0" tIns="0" wrap="none"/>
          <a:p>
            <a:pPr algn="ctr"/>
            <a:r>
              <a:rPr lang="fi-FI"/>
              <a:t>Muokkaa otsikon tekstimuotoa napsauttamalla</a:t>
            </a:r>
            <a:endParaRPr/>
          </a:p>
        </p:txBody>
      </p:sp>
      <p:sp>
        <p:nvSpPr>
          <p:cNvPr id="1" name="PlaceHolder 2"/>
          <p:cNvSpPr>
            <a:spLocks noGrp="1"/>
          </p:cNvSpPr>
          <p:nvPr>
            <p:ph type="body"/>
          </p:nvPr>
        </p:nvSpPr>
        <p:spPr>
          <a:xfrm>
            <a:off x="504000" y="1769040"/>
            <a:ext cx="9071640" cy="4989240"/>
          </a:xfrm>
          <a:prstGeom prst="rect">
            <a:avLst/>
          </a:prstGeom>
        </p:spPr>
        <p:txBody>
          <a:bodyPr bIns="0" lIns="0" rIns="0" tIns="0" wrap="none"/>
          <a:p>
            <a:pPr>
              <a:buSzPct val="45000"/>
              <a:buFont typeface="StarSymbol"/>
              <a:buChar char=""/>
            </a:pPr>
            <a:r>
              <a:rPr lang="fi-FI"/>
              <a:t>Muokkaa jäsennyksen tekstimuotoa napsauttamalla</a:t>
            </a:r>
            <a:endParaRPr/>
          </a:p>
          <a:p>
            <a:pPr lvl="1">
              <a:buSzPct val="45000"/>
              <a:buFont typeface="StarSymbol"/>
              <a:buChar char=""/>
            </a:pPr>
            <a:r>
              <a:rPr lang="fi-FI"/>
              <a:t>Toinen jäsennystaso</a:t>
            </a:r>
            <a:endParaRPr/>
          </a:p>
          <a:p>
            <a:pPr lvl="2">
              <a:buSzPct val="45000"/>
              <a:buFont typeface="StarSymbol"/>
              <a:buChar char=""/>
            </a:pPr>
            <a:r>
              <a:rPr lang="fi-FI"/>
              <a:t>Kolmas jäsennystaso</a:t>
            </a:r>
            <a:endParaRPr/>
          </a:p>
          <a:p>
            <a:pPr lvl="3">
              <a:buSzPct val="45000"/>
              <a:buFont typeface="StarSymbol"/>
              <a:buChar char=""/>
            </a:pPr>
            <a:r>
              <a:rPr lang="fi-FI"/>
              <a:t>Neljäs jäsennystaso</a:t>
            </a:r>
            <a:endParaRPr/>
          </a:p>
          <a:p>
            <a:pPr lvl="4">
              <a:buSzPct val="45000"/>
              <a:buFont typeface="StarSymbol"/>
              <a:buChar char=""/>
            </a:pPr>
            <a:r>
              <a:rPr lang="fi-FI"/>
              <a:t>Viides jäsennystaso</a:t>
            </a:r>
            <a:endParaRPr/>
          </a:p>
          <a:p>
            <a:pPr lvl="5">
              <a:buSzPct val="45000"/>
              <a:buFont typeface="StarSymbol"/>
              <a:buChar char=""/>
            </a:pPr>
            <a:r>
              <a:rPr lang="fi-FI"/>
              <a:t>Kuudes jäsennystaso</a:t>
            </a:r>
            <a:endParaRPr/>
          </a:p>
          <a:p>
            <a:pPr lvl="6">
              <a:buSzPct val="45000"/>
              <a:buFont typeface="StarSymbol"/>
              <a:buChar char=""/>
            </a:pPr>
            <a:r>
              <a:rPr lang="fi-FI"/>
              <a:t>Seitsemäs jäsennystaso</a:t>
            </a:r>
            <a:endParaRPr/>
          </a:p>
          <a:p>
            <a:pPr lvl="7">
              <a:buSzPct val="45000"/>
              <a:buFont typeface="StarSymbol"/>
              <a:buChar char=""/>
            </a:pPr>
            <a:r>
              <a:rPr lang="fi-FI"/>
              <a:t>Kahdeksas jäsennystaso</a:t>
            </a:r>
            <a:endParaRPr/>
          </a:p>
          <a:p>
            <a:pPr lvl="8">
              <a:buSzPct val="45000"/>
              <a:buFont typeface="StarSymbol"/>
              <a:buChar char=""/>
            </a:pPr>
            <a:r>
              <a:rPr lang="fi-FI"/>
              <a:t>Yhdeksäs jäsennystaso</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fi-FI"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fi-FI" sz="1400"/>
              <a:t>&lt;footer&gt;</a:t>
            </a:r>
            <a:endParaRPr/>
          </a:p>
        </p:txBody>
      </p:sp>
      <p:sp>
        <p:nvSpPr>
          <p:cNvPr id="4" name="PlaceHolder 5"/>
          <p:cNvSpPr>
            <a:spLocks noGrp="1"/>
          </p:cNvSpPr>
          <p:nvPr>
            <p:ph type="sldNum"/>
          </p:nvPr>
        </p:nvSpPr>
        <p:spPr>
          <a:xfrm>
            <a:off x="7227000" y="6887160"/>
            <a:ext cx="2348280" cy="521280"/>
          </a:xfrm>
          <a:prstGeom prst="rect">
            <a:avLst/>
          </a:prstGeom>
        </p:spPr>
        <p:txBody>
          <a:bodyPr bIns="0" lIns="0" rIns="0" tIns="0" wrap="none"/>
          <a:p>
            <a:pPr algn="r"/>
            <a:fld id="{81C1A1B1-C191-4131-81F1-7121A1A15131}" type="slidenum">
              <a:rPr lang="fi-FI" sz="1400"/>
              <a:t>&lt;number&gt;</a:t>
            </a:fld>
            <a:endParaRPr/>
          </a:p>
        </p:txBody>
      </p:sp>
    </p:spTree>
  </p:cSld>
  <p:clrMap accent1="accent1" accent2="accent2" accent3="accent3" accent4="accent4" accent5="accent5" accent6="accent6" bg1="lt1" bg2="lt2" folHlink="folHlink" hlink="hlink" tx1="dk1" tx2="dk2"/>
  <p:sldLayoutIdLst>
    <p:sldLayoutId id="2147483649"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 name="TextShape 1"/>
          <p:cNvSpPr txBox="1"/>
          <p:nvPr/>
        </p:nvSpPr>
        <p:spPr>
          <a:xfrm>
            <a:off x="529560" y="1325160"/>
            <a:ext cx="9071640" cy="1875240"/>
          </a:xfrm>
          <a:prstGeom prst="rect">
            <a:avLst/>
          </a:prstGeom>
        </p:spPr>
        <p:txBody>
          <a:bodyPr anchor="ctr" bIns="0" lIns="0" rIns="0" tIns="0" wrap="none"/>
          <a:p>
            <a:pPr algn="ctr"/>
            <a:r>
              <a:rPr lang="fi-FI"/>
              <a:t>Использование грид-технологий для распределённых вычислений</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 name="TextShape 1"/>
          <p:cNvSpPr txBox="1"/>
          <p:nvPr/>
        </p:nvSpPr>
        <p:spPr>
          <a:xfrm>
            <a:off x="468360" y="0"/>
            <a:ext cx="9071640" cy="1262160"/>
          </a:xfrm>
          <a:prstGeom prst="rect">
            <a:avLst/>
          </a:prstGeom>
        </p:spPr>
        <p:txBody>
          <a:bodyPr anchor="ctr" bIns="0" lIns="0" rIns="0" tIns="0" wrap="none"/>
          <a:p>
            <a:pPr algn="ctr"/>
            <a:r>
              <a:rPr lang="fi-FI"/>
              <a:t>Цель</a:t>
            </a:r>
            <a:endParaRPr/>
          </a:p>
        </p:txBody>
      </p:sp>
      <p:sp>
        <p:nvSpPr>
          <p:cNvPr id="23"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В работе мы поставили целью разработать распределенную систему распознавания текста на различных изображениях. Так, программа должна уметь получить изображение на вход, найти на нем вхождения текста и распознать его. При этом распределение нагрузки по </a:t>
            </a:r>
            <a:r>
              <a:rPr lang="en-US" sz="3200">
                <a:solidFill>
                  <a:srgbClr val="000000"/>
                </a:solidFill>
                <a:latin typeface="Times New Roman"/>
                <a:ea typeface="Times New Roman"/>
              </a:rPr>
              <a:t>GRID</a:t>
            </a:r>
            <a:r>
              <a:rPr lang="fi-FI" sz="3200">
                <a:solidFill>
                  <a:srgbClr val="000000"/>
                </a:solidFill>
                <a:latin typeface="Times New Roman"/>
                <a:ea typeface="Times New Roman"/>
              </a:rPr>
              <a:t>-сети должно заметно увеличить возможное быстродействие программы.</a:t>
            </a:r>
            <a:endParaRPr/>
          </a:p>
        </p:txBody>
      </p:sp>
    </p:spTree>
  </p:cSld>
  <p:timing>
    <p:tnLst>
      <p:par>
        <p:cTn dur="indefinite" id="19" nodeType="tmRoot" restart="never">
          <p:childTnLst>
            <p:seq>
              <p:cTn id="20"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 name="TextShape 1"/>
          <p:cNvSpPr txBox="1"/>
          <p:nvPr/>
        </p:nvSpPr>
        <p:spPr>
          <a:xfrm>
            <a:off x="468360" y="0"/>
            <a:ext cx="9071640" cy="1262160"/>
          </a:xfrm>
          <a:prstGeom prst="rect">
            <a:avLst/>
          </a:prstGeom>
        </p:spPr>
        <p:txBody>
          <a:bodyPr anchor="ctr" bIns="0" lIns="0" rIns="0" tIns="0" wrap="none"/>
          <a:p>
            <a:pPr algn="ctr"/>
            <a:r>
              <a:rPr lang="fi-FI"/>
              <a:t>Архитектура приложения</a:t>
            </a:r>
            <a:endParaRPr/>
          </a:p>
        </p:txBody>
      </p:sp>
      <p:sp>
        <p:nvSpPr>
          <p:cNvPr id="25"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Нами была выбрана следующая архитектура приложения – приложение состоит из некоторого числа модулей, каждый из которых выполняет определенную роль (некоторый алгоритм действий), получая некоторые входные данные, преобразовывая их и передавая следующему в цепочке сегменту (или на выходное устройство, если сегмент последний) результат работы.</a:t>
            </a:r>
            <a:endParaRPr/>
          </a:p>
        </p:txBody>
      </p:sp>
    </p:spTree>
  </p:cSld>
  <p:timing>
    <p:tnLst>
      <p:par>
        <p:cTn dur="indefinite" id="21" nodeType="tmRoot" restart="never">
          <p:childTnLst>
            <p:seq>
              <p:cTn id="22"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 name="TextShape 1"/>
          <p:cNvSpPr txBox="1"/>
          <p:nvPr/>
        </p:nvSpPr>
        <p:spPr>
          <a:xfrm>
            <a:off x="468360" y="0"/>
            <a:ext cx="9071640" cy="1262160"/>
          </a:xfrm>
          <a:prstGeom prst="rect">
            <a:avLst/>
          </a:prstGeom>
        </p:spPr>
        <p:txBody>
          <a:bodyPr anchor="ctr" bIns="0" lIns="0" rIns="0" tIns="0" wrap="none"/>
          <a:p>
            <a:pPr algn="ctr"/>
            <a:r>
              <a:rPr lang="fi-FI"/>
              <a:t>Модули</a:t>
            </a:r>
            <a:endParaRPr/>
          </a:p>
        </p:txBody>
      </p:sp>
      <p:sp>
        <p:nvSpPr>
          <p:cNvPr id="27" name="TextShape 2"/>
          <p:cNvSpPr txBox="1"/>
          <p:nvPr/>
        </p:nvSpPr>
        <p:spPr>
          <a:xfrm>
            <a:off x="504000" y="1769040"/>
            <a:ext cx="9071640" cy="4989240"/>
          </a:xfrm>
          <a:prstGeom prst="rect">
            <a:avLst/>
          </a:prstGeom>
        </p:spPr>
        <p:txBody>
          <a:bodyPr bIns="0" lIns="0" rIns="0" tIns="0" wrap="none"/>
          <a:p>
            <a:pPr>
              <a:buSzPct val="45000"/>
              <a:buFont typeface="Ubuntu"/>
              <a:buChar char="—"/>
            </a:pPr>
            <a:r>
              <a:rPr lang="fi-FI">
                <a:latin typeface="Ties New Roman"/>
              </a:rPr>
              <a:t>Модуль сегментации.</a:t>
            </a:r>
            <a:endParaRPr/>
          </a:p>
          <a:p>
            <a:pPr>
              <a:buSzPct val="45000"/>
              <a:buFont typeface="Ubuntu"/>
              <a:buChar char="—"/>
            </a:pPr>
            <a:r>
              <a:rPr lang="fi-FI">
                <a:latin typeface="Ties New Roman"/>
              </a:rPr>
              <a:t>Модуль распознавания.</a:t>
            </a:r>
            <a:endParaRPr/>
          </a:p>
          <a:p>
            <a:pPr>
              <a:buSzPct val="45000"/>
              <a:buFont typeface="Ubuntu"/>
              <a:buChar char="—"/>
            </a:pPr>
            <a:r>
              <a:rPr lang="fi-FI">
                <a:latin typeface="Ties New Roman"/>
              </a:rPr>
              <a:t>Модуль возврата.</a:t>
            </a:r>
            <a:endParaRPr/>
          </a:p>
          <a:p>
            <a:pPr>
              <a:buSzPct val="45000"/>
              <a:buFont typeface="Ubuntu"/>
              <a:buChar char="—"/>
            </a:pPr>
            <a:r>
              <a:rPr lang="fi-FI">
                <a:latin typeface="Ties New Roman"/>
              </a:rPr>
              <a:t>Модуль сохранения.</a:t>
            </a:r>
            <a:endParaRPr/>
          </a:p>
        </p:txBody>
      </p:sp>
    </p:spTree>
  </p:cSld>
  <p:timing>
    <p:tnLst>
      <p:par>
        <p:cTn dur="indefinite" id="23" nodeType="tmRoot" restart="never">
          <p:childTnLst>
            <p:seq>
              <p:cTn id="24"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 name="TextShape 1"/>
          <p:cNvSpPr txBox="1"/>
          <p:nvPr/>
        </p:nvSpPr>
        <p:spPr>
          <a:xfrm>
            <a:off x="468360" y="0"/>
            <a:ext cx="9071640" cy="1262160"/>
          </a:xfrm>
          <a:prstGeom prst="rect">
            <a:avLst/>
          </a:prstGeom>
        </p:spPr>
        <p:txBody>
          <a:bodyPr anchor="ctr" bIns="0" lIns="0" rIns="0" tIns="0" wrap="none"/>
          <a:p>
            <a:pPr algn="ctr"/>
            <a:r>
              <a:rPr lang="fi-FI"/>
              <a:t>Модуль сегментации</a:t>
            </a:r>
            <a:endParaRPr/>
          </a:p>
        </p:txBody>
      </p:sp>
      <p:sp>
        <p:nvSpPr>
          <p:cNvPr id="29"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Первый модуль – модуль выделения на изображении сегментов. Под сегментом мы понимаем часть изображения, на которой изображен предположительно отдельный объект в реальном мире. Так, это будет автомобиль на дороге, слова на одежде, буква в слове. Реализовано выделение сегментов в виде дерева – каждый сегмент может содержать подсегменты, то есть каждый объект есть объединение более мелких объектов.</a:t>
            </a:r>
            <a:endParaRPr/>
          </a:p>
        </p:txBody>
      </p:sp>
    </p:spTree>
  </p:cSld>
  <p:timing>
    <p:tnLst>
      <p:par>
        <p:cTn dur="indefinite" id="25" nodeType="tmRoot" restart="never">
          <p:childTnLst>
            <p:seq>
              <p:cTn id="26" nodeType="mainSeq">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 name="TextShape 1"/>
          <p:cNvSpPr txBox="1"/>
          <p:nvPr/>
        </p:nvSpPr>
        <p:spPr>
          <a:xfrm>
            <a:off x="468360" y="0"/>
            <a:ext cx="9071640" cy="1262160"/>
          </a:xfrm>
          <a:prstGeom prst="rect">
            <a:avLst/>
          </a:prstGeom>
        </p:spPr>
        <p:txBody>
          <a:bodyPr anchor="ctr" bIns="0" lIns="0" rIns="0" tIns="0" wrap="none"/>
          <a:p>
            <a:pPr algn="ctr"/>
            <a:r>
              <a:rPr lang="fi-FI"/>
              <a:t>Модуль распознавания</a:t>
            </a:r>
            <a:endParaRPr/>
          </a:p>
        </p:txBody>
      </p:sp>
      <p:sp>
        <p:nvSpPr>
          <p:cNvPr id="31"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На каждой из машин работает модуль распознавания – он получает на вход изображение и выдает строку, распознанную на нем. Для этого используется сверточная нейронная сеть.</a:t>
            </a:r>
            <a:endParaRPr/>
          </a:p>
        </p:txBody>
      </p:sp>
    </p:spTree>
  </p:cSld>
  <p:timing>
    <p:tnLst>
      <p:par>
        <p:cTn dur="indefinite" id="27" nodeType="tmRoot" restart="never">
          <p:childTnLst>
            <p:seq>
              <p:cTn id="28" nodeType="mainSeq">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 name="TextShape 1"/>
          <p:cNvSpPr txBox="1"/>
          <p:nvPr/>
        </p:nvSpPr>
        <p:spPr>
          <a:xfrm>
            <a:off x="468360" y="0"/>
            <a:ext cx="9071640" cy="1262160"/>
          </a:xfrm>
          <a:prstGeom prst="rect">
            <a:avLst/>
          </a:prstGeom>
        </p:spPr>
        <p:txBody>
          <a:bodyPr anchor="ctr" bIns="0" lIns="0" rIns="0" tIns="0" wrap="none"/>
          <a:p>
            <a:pPr algn="ctr"/>
            <a:r>
              <a:rPr lang="fi-FI"/>
              <a:t>Модуль возврата</a:t>
            </a:r>
            <a:endParaRPr/>
          </a:p>
        </p:txBody>
      </p:sp>
      <p:sp>
        <p:nvSpPr>
          <p:cNvPr id="33"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После того, как модуль распознавания завершит работу, результат поступает в модуль возврата, который пересылает информацию на центральную машину. Этот модуль отвечает за сбор информации с машин </a:t>
            </a:r>
            <a:r>
              <a:rPr lang="en-US" sz="3200">
                <a:solidFill>
                  <a:srgbClr val="000000"/>
                </a:solidFill>
                <a:latin typeface="Times New Roman"/>
                <a:ea typeface="Times New Roman"/>
              </a:rPr>
              <a:t>Грид</a:t>
            </a:r>
            <a:r>
              <a:rPr lang="fi-FI" sz="3200">
                <a:solidFill>
                  <a:srgbClr val="000000"/>
                </a:solidFill>
                <a:latin typeface="Times New Roman"/>
                <a:ea typeface="Times New Roman"/>
              </a:rPr>
              <a:t>-сети и посылку ее на главный компьютер. Используются технологии </a:t>
            </a:r>
            <a:r>
              <a:rPr lang="en-US" sz="3200">
                <a:solidFill>
                  <a:srgbClr val="000000"/>
                </a:solidFill>
                <a:latin typeface="Times New Roman"/>
                <a:ea typeface="Times New Roman"/>
              </a:rPr>
              <a:t>MPI</a:t>
            </a:r>
            <a:r>
              <a:rPr lang="fi-FI" sz="3200">
                <a:solidFill>
                  <a:srgbClr val="000000"/>
                </a:solidFill>
                <a:latin typeface="Times New Roman"/>
                <a:ea typeface="Times New Roman"/>
              </a:rPr>
              <a:t>.</a:t>
            </a:r>
            <a:endParaRPr/>
          </a:p>
        </p:txBody>
      </p:sp>
    </p:spTree>
  </p:cSld>
  <p:timing>
    <p:tnLst>
      <p:par>
        <p:cTn dur="indefinite" id="29" nodeType="tmRoot" restart="never">
          <p:childTnLst>
            <p:seq>
              <p:cTn id="30" nodeType="mainSeq">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TextShape 1"/>
          <p:cNvSpPr txBox="1"/>
          <p:nvPr/>
        </p:nvSpPr>
        <p:spPr>
          <a:xfrm>
            <a:off x="468360" y="0"/>
            <a:ext cx="9071640" cy="1262160"/>
          </a:xfrm>
          <a:prstGeom prst="rect">
            <a:avLst/>
          </a:prstGeom>
        </p:spPr>
        <p:txBody>
          <a:bodyPr anchor="ctr" bIns="0" lIns="0" rIns="0" tIns="0" wrap="none"/>
          <a:p>
            <a:pPr algn="ctr"/>
            <a:r>
              <a:rPr lang="fi-FI"/>
              <a:t>Модуль сохранения</a:t>
            </a:r>
            <a:endParaRPr/>
          </a:p>
        </p:txBody>
      </p:sp>
      <p:sp>
        <p:nvSpPr>
          <p:cNvPr id="35"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Полученная от модуля возврата информация поступает в модуль сохранения на главной машине и определенным образом сохраняется в базе данных. Этот модуль отвечает за хранение результатов работы программы для удобного затем их манипулирования – как то поиска по результатам, быстрого обращения к ним при условиях сохранения связи с исходным изображением.</a:t>
            </a:r>
            <a:endParaRPr/>
          </a:p>
        </p:txBody>
      </p:sp>
    </p:spTree>
  </p:cSld>
  <p:timing>
    <p:tnLst>
      <p:par>
        <p:cTn dur="indefinite" id="31" nodeType="tmRoot" restart="never">
          <p:childTnLst>
            <p:seq>
              <p:cTn id="32" nodeType="mainSeq">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TextShape 1"/>
          <p:cNvSpPr txBox="1"/>
          <p:nvPr/>
        </p:nvSpPr>
        <p:spPr>
          <a:xfrm>
            <a:off x="468360" y="0"/>
            <a:ext cx="9071640" cy="1262160"/>
          </a:xfrm>
          <a:prstGeom prst="rect">
            <a:avLst/>
          </a:prstGeom>
        </p:spPr>
        <p:txBody>
          <a:bodyPr anchor="ctr" bIns="0" lIns="0" rIns="0" tIns="0" wrap="none"/>
          <a:p>
            <a:pPr algn="ctr"/>
            <a:r>
              <a:rPr lang="fi-FI"/>
              <a:t>Проблемы</a:t>
            </a:r>
            <a:endParaRPr/>
          </a:p>
        </p:txBody>
      </p:sp>
      <p:sp>
        <p:nvSpPr>
          <p:cNvPr id="37" name="TextShape 2"/>
          <p:cNvSpPr txBox="1"/>
          <p:nvPr/>
        </p:nvSpPr>
        <p:spPr>
          <a:xfrm>
            <a:off x="504000" y="1769040"/>
            <a:ext cx="9071640" cy="4989240"/>
          </a:xfrm>
          <a:prstGeom prst="rect">
            <a:avLst/>
          </a:prstGeom>
        </p:spPr>
        <p:txBody>
          <a:bodyPr bIns="0" lIns="0" rIns="0" tIns="0" wrap="none"/>
          <a:p>
            <a:pPr algn="just">
              <a:lnSpc>
                <a:spcPts val="176"/>
              </a:lnSpc>
              <a:buSzPct val="45000"/>
              <a:buFont typeface="Ubuntu"/>
              <a:buChar char="—"/>
            </a:pPr>
            <a:r>
              <a:rPr lang="fi-FI" sz="3200">
                <a:latin typeface="Times New Roman"/>
                <a:ea typeface="Times New Roman"/>
              </a:rPr>
              <a:t>Проблемы производительности.</a:t>
            </a:r>
            <a:endParaRPr/>
          </a:p>
          <a:p>
            <a:pPr algn="just">
              <a:lnSpc>
                <a:spcPts val="176"/>
              </a:lnSpc>
              <a:buSzPct val="45000"/>
              <a:buFont typeface="Ubuntu"/>
              <a:buChar char="—"/>
            </a:pPr>
            <a:r>
              <a:rPr lang="fi-FI" sz="3200">
                <a:latin typeface="Times New Roman"/>
                <a:ea typeface="Times New Roman"/>
              </a:rPr>
              <a:t>Различные начертания букв.</a:t>
            </a:r>
            <a:endParaRPr/>
          </a:p>
          <a:p>
            <a:pPr algn="just">
              <a:lnSpc>
                <a:spcPts val="176"/>
              </a:lnSpc>
              <a:buSzPct val="45000"/>
              <a:buFont typeface="Ubuntu"/>
              <a:buChar char="—"/>
            </a:pPr>
            <a:r>
              <a:rPr lang="fi-FI" sz="3200">
                <a:latin typeface="Times New Roman"/>
                <a:ea typeface="Times New Roman"/>
              </a:rPr>
              <a:t>Малая скорость обучения.</a:t>
            </a:r>
            <a:endParaRPr/>
          </a:p>
          <a:p>
            <a:pPr algn="just">
              <a:lnSpc>
                <a:spcPts val="176"/>
              </a:lnSpc>
              <a:buSzPct val="45000"/>
              <a:buFont typeface="Ubuntu"/>
              <a:buChar char="—"/>
            </a:pPr>
            <a:r>
              <a:rPr lang="fi-FI" sz="3200">
                <a:latin typeface="Times New Roman"/>
                <a:ea typeface="Times New Roman"/>
              </a:rPr>
              <a:t>Невозможность распараллеливания нейронной сети.</a:t>
            </a:r>
            <a:endParaRPr/>
          </a:p>
        </p:txBody>
      </p:sp>
    </p:spTree>
  </p:cSld>
  <p:timing>
    <p:tnLst>
      <p:par>
        <p:cTn dur="indefinite" id="33" nodeType="tmRoot" restart="never">
          <p:childTnLst>
            <p:seq>
              <p:cTn id="34" nodeType="mainSeq">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TextShape 1"/>
          <p:cNvSpPr txBox="1"/>
          <p:nvPr/>
        </p:nvSpPr>
        <p:spPr>
          <a:xfrm>
            <a:off x="468360" y="0"/>
            <a:ext cx="9071640" cy="1262160"/>
          </a:xfrm>
          <a:prstGeom prst="rect">
            <a:avLst/>
          </a:prstGeom>
        </p:spPr>
        <p:txBody>
          <a:bodyPr anchor="ctr" bIns="0" lIns="0" rIns="0" tIns="0" wrap="none"/>
          <a:p>
            <a:pPr algn="ctr"/>
            <a:r>
              <a:rPr lang="fi-FI"/>
              <a:t>Проблемы производительности</a:t>
            </a:r>
            <a:endParaRPr/>
          </a:p>
        </p:txBody>
      </p:sp>
      <p:sp>
        <p:nvSpPr>
          <p:cNvPr id="39" name="TextShape 2"/>
          <p:cNvSpPr txBox="1"/>
          <p:nvPr/>
        </p:nvSpPr>
        <p:spPr>
          <a:xfrm>
            <a:off x="504000" y="1769040"/>
            <a:ext cx="9071640" cy="4989240"/>
          </a:xfrm>
          <a:prstGeom prst="rect">
            <a:avLst/>
          </a:prstGeom>
        </p:spPr>
        <p:txBody>
          <a:bodyPr bIns="0" lIns="0" rIns="0" tIns="0" wrap="none"/>
          <a:p>
            <a:pPr algn="just">
              <a:lnSpc>
                <a:spcPts val="176"/>
              </a:lnSpc>
            </a:pPr>
            <a:r>
              <a:rPr lang="fi-FI" sz="3200">
                <a:latin typeface="Times New Roman"/>
                <a:ea typeface="Times New Roman"/>
              </a:rPr>
              <a:t>Все существующие алгоритмы сегментации рассчитаны на то, что будут работать в оффлайн-режиме – то есть их скорость работы не является ключевым фактором. В нашей же системе речь идет об огромных потоках изображений, а сегментация происходит лишь на центральной машине – потому очень серьезно встает вопрос оптимизации алгоритма сегментации. Проведена серьезная работа в этой области и скорость работы достигла приемлемого на данный момент значения.</a:t>
            </a:r>
            <a:endParaRPr/>
          </a:p>
        </p:txBody>
      </p:sp>
    </p:spTree>
  </p:cSld>
  <p:timing>
    <p:tnLst>
      <p:par>
        <p:cTn dur="indefinite" id="35" nodeType="tmRoot" restart="never">
          <p:childTnLst>
            <p:seq>
              <p:cTn id="36" nodeType="mainSeq">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TextShape 1"/>
          <p:cNvSpPr txBox="1"/>
          <p:nvPr/>
        </p:nvSpPr>
        <p:spPr>
          <a:xfrm>
            <a:off x="468360" y="0"/>
            <a:ext cx="9071640" cy="1262160"/>
          </a:xfrm>
          <a:prstGeom prst="rect">
            <a:avLst/>
          </a:prstGeom>
        </p:spPr>
        <p:txBody>
          <a:bodyPr anchor="ctr" bIns="0" lIns="0" rIns="0" tIns="0" wrap="none"/>
          <a:p>
            <a:pPr algn="ctr"/>
            <a:r>
              <a:rPr lang="fi-FI"/>
              <a:t>Различные начертания букв</a:t>
            </a:r>
            <a:endParaRPr/>
          </a:p>
        </p:txBody>
      </p:sp>
      <p:sp>
        <p:nvSpPr>
          <p:cNvPr id="41" name="TextShape 2"/>
          <p:cNvSpPr txBox="1"/>
          <p:nvPr/>
        </p:nvSpPr>
        <p:spPr>
          <a:xfrm>
            <a:off x="504000" y="1769040"/>
            <a:ext cx="9071640" cy="4989240"/>
          </a:xfrm>
          <a:prstGeom prst="rect">
            <a:avLst/>
          </a:prstGeom>
        </p:spPr>
        <p:txBody>
          <a:bodyPr bIns="0" lIns="0" rIns="0" tIns="0" wrap="none"/>
          <a:p>
            <a:pPr algn="just">
              <a:lnSpc>
                <a:spcPts val="176"/>
              </a:lnSpc>
            </a:pPr>
            <a:r>
              <a:rPr lang="fi-FI" sz="3200">
                <a:latin typeface="Times New Roman"/>
                <a:ea typeface="Times New Roman"/>
              </a:rPr>
              <a:t>Многие буквы могут быть весьма несвязно написаны или нарисованы, или просто быть раздельными вследствие помех на изображении. Эти ситуации надо обрабатывать особенно тщательно с уменьшением потенциальных потерь символов как отдельных сегментов. В этой части мы добились хороших результатов.</a:t>
            </a:r>
            <a:endParaRPr/>
          </a:p>
        </p:txBody>
      </p:sp>
    </p:spTree>
  </p:cSld>
  <p:timing>
    <p:tnLst>
      <p:par>
        <p:cTn dur="indefinite" id="37" nodeType="tmRoot" restart="never">
          <p:childTnLst>
            <p:seq>
              <p:cTn id="38"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 name="TextShape 1"/>
          <p:cNvSpPr txBox="1"/>
          <p:nvPr/>
        </p:nvSpPr>
        <p:spPr>
          <a:xfrm>
            <a:off x="468360" y="0"/>
            <a:ext cx="9071640" cy="1262160"/>
          </a:xfrm>
          <a:prstGeom prst="rect">
            <a:avLst/>
          </a:prstGeom>
        </p:spPr>
        <p:txBody>
          <a:bodyPr anchor="ctr" bIns="0" lIns="0" rIns="0" tIns="0" wrap="none"/>
          <a:p>
            <a:pPr algn="ctr"/>
            <a:r>
              <a:rPr lang="fi-FI">
                <a:latin typeface="Arial"/>
              </a:rPr>
              <a:t>Направление исследований</a:t>
            </a:r>
            <a:endParaRPr/>
          </a:p>
        </p:txBody>
      </p:sp>
      <p:sp>
        <p:nvSpPr>
          <p:cNvPr id="7"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В качестве направления для исследований нами выбрано оптическое распознавание, которое в настоящее время является очень актуальным. Развитие и распространение компьютерной обработки информации привели к возникновению потребностей в технологиях, позволяющих машинам осуществлять распознавание в обрабатываемой ими информации. </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468360" y="0"/>
            <a:ext cx="9071640" cy="1262160"/>
          </a:xfrm>
          <a:prstGeom prst="rect">
            <a:avLst/>
          </a:prstGeom>
        </p:spPr>
        <p:txBody>
          <a:bodyPr anchor="ctr" bIns="0" lIns="0" rIns="0" tIns="0" wrap="none"/>
          <a:p>
            <a:pPr algn="ctr"/>
            <a:r>
              <a:rPr lang="fi-FI"/>
              <a:t>Малая скорость обучения</a:t>
            </a:r>
            <a:endParaRPr/>
          </a:p>
        </p:txBody>
      </p:sp>
      <p:sp>
        <p:nvSpPr>
          <p:cNvPr id="43"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Сверточные нейронные сети обладают рядом недостатков, например, малой скоростью обучения. На обучение такой сети для распознавания только цифр уходит до десяти часов, время же обучения для множества символов очень велико. Рассматривалась возможность распараллеливания этого обучения, но основные существующие алгоритмы не подходят для этого.</a:t>
            </a:r>
            <a:endParaRPr/>
          </a:p>
        </p:txBody>
      </p:sp>
    </p:spTree>
  </p:cSld>
  <p:timing>
    <p:tnLst>
      <p:par>
        <p:cTn dur="indefinite" id="39" nodeType="tmRoot" restart="never">
          <p:childTnLst>
            <p:seq>
              <p:cTn id="40" nodeType="mainSeq">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468360" y="0"/>
            <a:ext cx="9071640" cy="1262160"/>
          </a:xfrm>
          <a:prstGeom prst="rect">
            <a:avLst/>
          </a:prstGeom>
        </p:spPr>
        <p:txBody>
          <a:bodyPr anchor="ctr" bIns="0" lIns="0" rIns="0" tIns="0" wrap="none"/>
          <a:p>
            <a:pPr algn="ctr"/>
            <a:r>
              <a:rPr lang="fi-FI" sz="3600"/>
              <a:t>Невозможность распараллеливания нейронной сети</a:t>
            </a:r>
            <a:endParaRPr/>
          </a:p>
        </p:txBody>
      </p:sp>
      <p:sp>
        <p:nvSpPr>
          <p:cNvPr id="45"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Первоначальная идея распределенной нейронной сети для распознавания показала свою несостоятельность в данных условиях. Дело в том, что </a:t>
            </a:r>
            <a:r>
              <a:rPr lang="en-US" sz="3200">
                <a:solidFill>
                  <a:srgbClr val="000000"/>
                </a:solidFill>
                <a:latin typeface="Times New Roman"/>
                <a:ea typeface="Times New Roman"/>
              </a:rPr>
              <a:t>GRID</a:t>
            </a:r>
            <a:r>
              <a:rPr lang="fi-FI" sz="3200">
                <a:solidFill>
                  <a:srgbClr val="000000"/>
                </a:solidFill>
                <a:latin typeface="Times New Roman"/>
                <a:ea typeface="Times New Roman"/>
              </a:rPr>
              <a:t>-сеть не дает никаких гарантий стабильности, а нарушение целостности нейронной сети очень сложно, а часто невозможно, восполнить динамически. Кроме того, это потребовало бы хранения на каждой машине всего объема данных о нейронной сети (для восстановления), что в общем случае неприемлемо.</a:t>
            </a:r>
            <a:endParaRPr/>
          </a:p>
        </p:txBody>
      </p:sp>
    </p:spTree>
  </p:cSld>
  <p:timing>
    <p:tnLst>
      <p:par>
        <p:cTn dur="indefinite" id="41" nodeType="tmRoot" restart="never">
          <p:childTnLst>
            <p:seq>
              <p:cTn id="42" nodeType="mainSeq">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468360" y="0"/>
            <a:ext cx="9071640" cy="1262160"/>
          </a:xfrm>
          <a:prstGeom prst="rect">
            <a:avLst/>
          </a:prstGeom>
        </p:spPr>
        <p:txBody>
          <a:bodyPr anchor="ctr" bIns="0" lIns="0" rIns="0" tIns="0" wrap="none"/>
          <a:p>
            <a:pPr algn="ctr"/>
            <a:r>
              <a:rPr lang="fi-FI"/>
              <a:t>Алгоритм сегментации</a:t>
            </a:r>
            <a:endParaRPr/>
          </a:p>
        </p:txBody>
      </p:sp>
      <p:sp>
        <p:nvSpPr>
          <p:cNvPr id="47"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Для сегментации нами используется алгоритм на графах. Его преимуществом является то, что он работает относительно быстро по сравнению с другими алгоритмами сегментации, что позволит в дальнейшем использовать его для обработки непрерывного потока изображений.</a:t>
            </a:r>
            <a:endParaRPr/>
          </a:p>
        </p:txBody>
      </p:sp>
    </p:spTree>
  </p:cSld>
  <p:timing>
    <p:tnLst>
      <p:par>
        <p:cTn dur="indefinite" id="43" nodeType="tmRoot" restart="never">
          <p:childTnLst>
            <p:seq>
              <p:cTn id="44" nodeType="mainSeq">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468360" y="0"/>
            <a:ext cx="9071640" cy="1262160"/>
          </a:xfrm>
          <a:prstGeom prst="rect">
            <a:avLst/>
          </a:prstGeom>
        </p:spPr>
        <p:txBody>
          <a:bodyPr anchor="ctr" bIns="0" lIns="0" rIns="0" tIns="0" wrap="none"/>
          <a:p>
            <a:pPr algn="ctr"/>
            <a:r>
              <a:rPr lang="fi-FI"/>
              <a:t>Механизм распознавания</a:t>
            </a:r>
            <a:endParaRPr/>
          </a:p>
        </p:txBody>
      </p:sp>
      <p:sp>
        <p:nvSpPr>
          <p:cNvPr id="49"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В качестве механизма распознавания символов выбраны сверточные нейронные сети – одни из самых эффективных на данных момент нейронных сетей. Они, в отличие от обычных полносвязных сетей, позволяют существенно сэкономить на памяти, необходимой для хранения нейронной сети, так как использует ограниченное число весов соединений. </a:t>
            </a:r>
            <a:endParaRPr/>
          </a:p>
        </p:txBody>
      </p:sp>
    </p:spTree>
  </p:cSld>
  <p:timing>
    <p:tnLst>
      <p:par>
        <p:cTn dur="indefinite" id="45" nodeType="tmRoot" restart="never">
          <p:childTnLst>
            <p:seq>
              <p:cTn id="46" nodeType="mainSeq">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468360" y="0"/>
            <a:ext cx="9071640" cy="1262160"/>
          </a:xfrm>
          <a:prstGeom prst="rect">
            <a:avLst/>
          </a:prstGeom>
        </p:spPr>
        <p:txBody>
          <a:bodyPr anchor="ctr" bIns="0" lIns="0" rIns="0" tIns="0" wrap="none"/>
          <a:p>
            <a:pPr algn="ctr"/>
            <a:r>
              <a:rPr lang="fi-FI"/>
              <a:t>Преимущества сверточных сетей</a:t>
            </a:r>
            <a:endParaRPr/>
          </a:p>
        </p:txBody>
      </p:sp>
      <p:sp>
        <p:nvSpPr>
          <p:cNvPr id="51" name="TextShape 2"/>
          <p:cNvSpPr txBox="1"/>
          <p:nvPr/>
        </p:nvSpPr>
        <p:spPr>
          <a:xfrm>
            <a:off x="504000" y="1769040"/>
            <a:ext cx="9071640" cy="4989240"/>
          </a:xfrm>
          <a:prstGeom prst="rect">
            <a:avLst/>
          </a:prstGeom>
        </p:spPr>
        <p:txBody>
          <a:bodyPr bIns="0" lIns="0" rIns="0" tIns="0" wrap="none"/>
          <a:p>
            <a:pPr algn="just">
              <a:lnSpc>
                <a:spcPts val="176"/>
              </a:lnSpc>
            </a:pPr>
            <a:r>
              <a:rPr lang="fi-FI" sz="3200">
                <a:solidFill>
                  <a:srgbClr val="000000"/>
                </a:solidFill>
                <a:latin typeface="Times New Roman"/>
                <a:ea typeface="Times New Roman"/>
              </a:rPr>
              <a:t>Сверточные сети обладают существенным преимуществом – при распознавании они учитывают топологию входного изображения, извлекая локальные связи между пикселями изображения. Это позволяет увеличить точность распознавания, так как учитывается пространственная организация пикселей входного изображения.</a:t>
            </a:r>
            <a:endParaRPr/>
          </a:p>
        </p:txBody>
      </p:sp>
    </p:spTree>
  </p:cSld>
  <p:timing>
    <p:tnLst>
      <p:par>
        <p:cTn dur="indefinite" id="47" nodeType="tmRoot" restart="never">
          <p:childTnLst>
            <p:seq>
              <p:cTn id="48" nodeType="mainSeq">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468360" y="0"/>
            <a:ext cx="9071640" cy="1262160"/>
          </a:xfrm>
          <a:prstGeom prst="rect">
            <a:avLst/>
          </a:prstGeom>
        </p:spPr>
        <p:txBody>
          <a:bodyPr anchor="ctr" bIns="0" lIns="0" rIns="0" tIns="0" wrap="none"/>
          <a:p>
            <a:pPr algn="ctr"/>
            <a:r>
              <a:rPr lang="fi-FI"/>
              <a:t>Заключение</a:t>
            </a:r>
            <a:endParaRPr/>
          </a:p>
        </p:txBody>
      </p:sp>
      <p:sp>
        <p:nvSpPr>
          <p:cNvPr id="53" name="TextShape 2"/>
          <p:cNvSpPr txBox="1"/>
          <p:nvPr/>
        </p:nvSpPr>
        <p:spPr>
          <a:xfrm>
            <a:off x="504000" y="1769040"/>
            <a:ext cx="9071640" cy="5100840"/>
          </a:xfrm>
          <a:prstGeom prst="rect">
            <a:avLst/>
          </a:prstGeom>
        </p:spPr>
        <p:txBody>
          <a:bodyPr bIns="0" lIns="0" rIns="0" tIns="0" wrap="none"/>
          <a:p>
            <a:pPr algn="just">
              <a:buSzPct val="45000"/>
              <a:buFont typeface="StarSymbol"/>
              <a:buChar char=""/>
            </a:pPr>
            <a:r>
              <a:rPr lang="fi-FI" sz="2400">
                <a:latin typeface="Times New Roman"/>
              </a:rPr>
              <a:t>В результате курсовой работы было сделано следующее:</a:t>
            </a:r>
            <a:endParaRPr/>
          </a:p>
          <a:p>
            <a:pPr>
              <a:buSzPct val="45000"/>
              <a:buFont typeface="StarSymbol"/>
              <a:buChar char=""/>
            </a:pPr>
            <a:r>
              <a:rPr lang="fi-FI" sz="2400">
                <a:latin typeface="Times New Roman"/>
              </a:rPr>
              <a:t>―    </a:t>
            </a:r>
            <a:r>
              <a:rPr lang="fi-FI" sz="2400">
                <a:latin typeface="Times New Roman"/>
              </a:rPr>
              <a:t>разработан полнофункциональный программный комплекс по распознаванию текста с исходного изображения;</a:t>
            </a:r>
            <a:endParaRPr/>
          </a:p>
          <a:p>
            <a:pPr>
              <a:buSzPct val="45000"/>
              <a:buFont typeface="StarSymbol"/>
              <a:buChar char=""/>
            </a:pPr>
            <a:r>
              <a:rPr lang="fi-FI" sz="2400">
                <a:latin typeface="Times New Roman"/>
              </a:rPr>
              <a:t>―    </a:t>
            </a:r>
            <a:r>
              <a:rPr lang="fi-FI" sz="2400">
                <a:latin typeface="Times New Roman"/>
              </a:rPr>
              <a:t>исследовано использование грид-сети для повышения вычислительной эффективности алгоритма;</a:t>
            </a:r>
            <a:endParaRPr/>
          </a:p>
          <a:p>
            <a:pPr>
              <a:buSzPct val="45000"/>
              <a:buFont typeface="StarSymbol"/>
              <a:buChar char=""/>
            </a:pPr>
            <a:r>
              <a:rPr lang="fi-FI" sz="2400">
                <a:latin typeface="Times New Roman"/>
              </a:rPr>
              <a:t>―    </a:t>
            </a:r>
            <a:r>
              <a:rPr lang="fi-FI" sz="2400">
                <a:latin typeface="Times New Roman"/>
              </a:rPr>
              <a:t>обеспечена безопасность передачи исходной информации при распределении в грид-сети.</a:t>
            </a:r>
            <a:endParaRPr/>
          </a:p>
          <a:p>
            <a:pPr>
              <a:buSzPct val="45000"/>
              <a:buFont typeface="StarSymbol"/>
              <a:buChar char=""/>
            </a:pPr>
            <a:r>
              <a:rPr lang="fi-FI" sz="2400">
                <a:latin typeface="Times New Roman"/>
              </a:rPr>
              <a:t>Таким образом, была решена актуальная в наше время задача распараллеливания распознавания образов – с использованием грид-сети можно преодолеть вычислительный барьер, мешающий использовать имеющиеся аналоги для больших объемов данных и в ситуациях необходимости завершить работу в кратчайшие сроки.</a:t>
            </a:r>
            <a:endParaRPr/>
          </a:p>
        </p:txBody>
      </p:sp>
    </p:spTree>
  </p:cSld>
  <p:timing>
    <p:tnLst>
      <p:par>
        <p:cTn dur="indefinite" id="49" nodeType="tmRoot" restart="never">
          <p:childTnLst>
            <p:seq>
              <p:cTn id="50"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 name="TextShape 1"/>
          <p:cNvSpPr txBox="1"/>
          <p:nvPr/>
        </p:nvSpPr>
        <p:spPr>
          <a:xfrm>
            <a:off x="468360" y="0"/>
            <a:ext cx="9071640" cy="1262160"/>
          </a:xfrm>
          <a:prstGeom prst="rect">
            <a:avLst/>
          </a:prstGeom>
        </p:spPr>
        <p:txBody>
          <a:bodyPr anchor="ctr" bIns="0" lIns="0" rIns="0" tIns="0" wrap="none"/>
          <a:p>
            <a:pPr algn="ctr"/>
            <a:r>
              <a:rPr lang="fi-FI">
                <a:latin typeface="Arial"/>
              </a:rPr>
              <a:t>Поставленная проблема</a:t>
            </a:r>
            <a:endParaRPr/>
          </a:p>
        </p:txBody>
      </p:sp>
      <p:sp>
        <p:nvSpPr>
          <p:cNvPr id="9" name="TextShape 2"/>
          <p:cNvSpPr txBox="1"/>
          <p:nvPr/>
        </p:nvSpPr>
        <p:spPr>
          <a:xfrm>
            <a:off x="504000" y="1769040"/>
            <a:ext cx="9071640" cy="4989240"/>
          </a:xfrm>
          <a:prstGeom prst="rect">
            <a:avLst/>
          </a:prstGeom>
        </p:spPr>
        <p:txBody>
          <a:bodyPr bIns="0" lIns="0" rIns="0" tIns="0" wrap="none"/>
          <a:p>
            <a:pPr>
              <a:buSzPct val="45000"/>
              <a:buFont typeface="StarSymbol"/>
              <a:buChar char=""/>
            </a:pPr>
            <a:r>
              <a:rPr lang="fi-FI">
                <a:latin typeface="Times New Roman"/>
              </a:rPr>
              <a:t>В данной работе нами решалась проблема требовательности алгоритмов компьютерного зрения и распознавания образов к вычислительным средствам, имеющимся в наличии. Было предложено распараллеливание вычислений с использованием Грид-сети.</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TextShape 1"/>
          <p:cNvSpPr txBox="1"/>
          <p:nvPr/>
        </p:nvSpPr>
        <p:spPr>
          <a:xfrm>
            <a:off x="468360" y="0"/>
            <a:ext cx="9071640" cy="1262160"/>
          </a:xfrm>
          <a:prstGeom prst="rect">
            <a:avLst/>
          </a:prstGeom>
        </p:spPr>
        <p:txBody>
          <a:bodyPr anchor="ctr" bIns="0" lIns="0" rIns="0" tIns="0" wrap="none"/>
          <a:p>
            <a:pPr algn="ctr"/>
            <a:r>
              <a:rPr lang="fi-FI">
                <a:latin typeface="Arial"/>
              </a:rPr>
              <a:t>Используемые технологии</a:t>
            </a:r>
            <a:endParaRPr/>
          </a:p>
        </p:txBody>
      </p:sp>
      <p:sp>
        <p:nvSpPr>
          <p:cNvPr id="11" name="TextShape 2"/>
          <p:cNvSpPr txBox="1"/>
          <p:nvPr/>
        </p:nvSpPr>
        <p:spPr>
          <a:xfrm>
            <a:off x="504000" y="1769040"/>
            <a:ext cx="9071640" cy="4989240"/>
          </a:xfrm>
          <a:prstGeom prst="rect">
            <a:avLst/>
          </a:prstGeom>
        </p:spPr>
        <p:txBody>
          <a:bodyPr bIns="0" lIns="0" rIns="0" tIns="0" wrap="none"/>
          <a:p>
            <a:pPr algn="just">
              <a:lnSpc>
                <a:spcPts val="176"/>
              </a:lnSpc>
            </a:pPr>
            <a:r>
              <a:rPr lang="fi-FI" sz="3200">
                <a:latin typeface="Times New Roman"/>
                <a:ea typeface="Times New Roman"/>
              </a:rPr>
              <a:t>В ходе выполнения данной работы нами были использованы следующие технологии:</a:t>
            </a:r>
            <a:endParaRPr/>
          </a:p>
          <a:p>
            <a:pPr>
              <a:lnSpc>
                <a:spcPts val="176"/>
              </a:lnSpc>
              <a:buSzPct val="45000"/>
              <a:buFont typeface="Ubuntu"/>
              <a:buChar char="—"/>
            </a:pPr>
            <a:r>
              <a:rPr lang="en-US" sz="3200">
                <a:latin typeface="Times New Roman"/>
              </a:rPr>
              <a:t> </a:t>
            </a:r>
            <a:r>
              <a:rPr lang="en-US" sz="3200">
                <a:latin typeface="Times New Roman"/>
              </a:rPr>
              <a:t>Грид</a:t>
            </a:r>
            <a:r>
              <a:rPr i="1" lang="en-US" sz="3200">
                <a:latin typeface="Times New Roman"/>
              </a:rPr>
              <a:t>;</a:t>
            </a:r>
            <a:endParaRPr/>
          </a:p>
          <a:p>
            <a:pPr>
              <a:lnSpc>
                <a:spcPts val="176"/>
              </a:lnSpc>
              <a:buSzPct val="45000"/>
              <a:buFont typeface="Ubuntu"/>
              <a:buChar char="—"/>
            </a:pPr>
            <a:r>
              <a:rPr i="1" lang="fi-FI" sz="3200">
                <a:latin typeface="Times New Roman"/>
                <a:ea typeface="Times New Roman"/>
              </a:rPr>
              <a:t> </a:t>
            </a:r>
            <a:r>
              <a:rPr i="1" lang="fi-FI" sz="3200">
                <a:latin typeface="Times New Roman"/>
                <a:ea typeface="Times New Roman"/>
              </a:rPr>
              <a:t>Message Passing Interface</a:t>
            </a:r>
            <a:r>
              <a:rPr i="1" lang="en-US" sz="3200">
                <a:latin typeface="Times New Roman"/>
                <a:ea typeface="Times New Roman"/>
              </a:rPr>
              <a:t>;</a:t>
            </a:r>
            <a:endParaRPr/>
          </a:p>
          <a:p>
            <a:pPr>
              <a:lnSpc>
                <a:spcPts val="176"/>
              </a:lnSpc>
              <a:buSzPct val="45000"/>
              <a:buFont typeface="Ubuntu"/>
              <a:buChar char="—"/>
            </a:pPr>
            <a:r>
              <a:rPr i="1" lang="fi-FI" sz="3200">
                <a:latin typeface="Times New Roman"/>
                <a:ea typeface="Times New Roman"/>
              </a:rPr>
              <a:t> </a:t>
            </a:r>
            <a:r>
              <a:rPr i="1" lang="fi-FI" sz="3200">
                <a:latin typeface="Times New Roman"/>
                <a:ea typeface="Times New Roman"/>
              </a:rPr>
              <a:t>С++</a:t>
            </a:r>
            <a:r>
              <a:rPr i="1" lang="en-US" sz="3200">
                <a:latin typeface="Times New Roman"/>
                <a:ea typeface="Times New Roman"/>
              </a:rPr>
              <a:t>;</a:t>
            </a:r>
            <a:endParaRPr/>
          </a:p>
          <a:p>
            <a:pPr>
              <a:lnSpc>
                <a:spcPts val="176"/>
              </a:lnSpc>
              <a:buSzPct val="45000"/>
              <a:buFont typeface="Ubuntu"/>
              <a:buChar char="—"/>
            </a:pPr>
            <a:r>
              <a:rPr i="1" lang="en-US" sz="3200">
                <a:latin typeface="Times New Roman"/>
                <a:ea typeface="Times New Roman"/>
              </a:rPr>
              <a:t> </a:t>
            </a:r>
            <a:r>
              <a:rPr i="1" lang="en-US" sz="3200">
                <a:latin typeface="Times New Roman"/>
                <a:ea typeface="Times New Roman"/>
              </a:rPr>
              <a:t>Microsoft Visual Studio 20</a:t>
            </a:r>
            <a:r>
              <a:rPr i="1" lang="fi-FI" sz="3200">
                <a:latin typeface="Times New Roman"/>
                <a:ea typeface="Times New Roman"/>
              </a:rPr>
              <a:t>10</a:t>
            </a:r>
            <a:r>
              <a:rPr i="1" lang="en-US" sz="3200">
                <a:latin typeface="Times New Roman"/>
                <a:ea typeface="Times New Roman"/>
              </a:rPr>
              <a:t>;</a:t>
            </a:r>
            <a:endParaRPr/>
          </a:p>
          <a:p>
            <a:pPr>
              <a:lnSpc>
                <a:spcPts val="176"/>
              </a:lnSpc>
              <a:buSzPct val="45000"/>
              <a:buFont typeface="Ubuntu"/>
              <a:buChar char="—"/>
            </a:pPr>
            <a:r>
              <a:rPr i="1" lang="en-US" sz="3200">
                <a:latin typeface="Times New Roman"/>
              </a:rPr>
              <a:t> </a:t>
            </a:r>
            <a:r>
              <a:rPr i="1" lang="en-US" sz="3200">
                <a:latin typeface="Times New Roman"/>
              </a:rPr>
              <a:t>MonoDevelop.</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 name="TextShape 1"/>
          <p:cNvSpPr txBox="1"/>
          <p:nvPr/>
        </p:nvSpPr>
        <p:spPr>
          <a:xfrm>
            <a:off x="468360" y="0"/>
            <a:ext cx="9071640" cy="1262160"/>
          </a:xfrm>
          <a:prstGeom prst="rect">
            <a:avLst/>
          </a:prstGeom>
        </p:spPr>
        <p:txBody>
          <a:bodyPr anchor="ctr" bIns="0" lIns="0" rIns="0" tIns="0" wrap="none"/>
          <a:p>
            <a:pPr algn="ctr"/>
            <a:r>
              <a:rPr lang="fi-FI"/>
              <a:t>Грид</a:t>
            </a:r>
            <a:endParaRPr/>
          </a:p>
        </p:txBody>
      </p:sp>
      <p:sp>
        <p:nvSpPr>
          <p:cNvPr id="13" name="TextShape 2"/>
          <p:cNvSpPr txBox="1"/>
          <p:nvPr/>
        </p:nvSpPr>
        <p:spPr>
          <a:xfrm>
            <a:off x="504000" y="1769040"/>
            <a:ext cx="9071640" cy="5067720"/>
          </a:xfrm>
          <a:prstGeom prst="rect">
            <a:avLst/>
          </a:prstGeom>
        </p:spPr>
        <p:txBody>
          <a:bodyPr bIns="0" lIns="0" rIns="0" tIns="0" wrap="none"/>
          <a:p>
            <a:pPr algn="just">
              <a:lnSpc>
                <a:spcPts val="176"/>
              </a:lnSpc>
            </a:pPr>
            <a:r>
              <a:rPr lang="fi-FI" sz="3000">
                <a:solidFill>
                  <a:srgbClr val="000000"/>
                </a:solidFill>
                <a:latin typeface="Times New Roman"/>
                <a:ea typeface="Times New Roman"/>
              </a:rPr>
              <a:t>Грид – географически распределенная инфраструктура, объединяющая множество ресурсов разных типов (процессоры, долговременная и оперативная память, хранилища и базы данных, сети), доступ к которым пользователь может получить из любой точки, независимо от места их расположения. Грид предполагает коллективный разделяемый режим доступа к ресурсам и к связанным с ними услугам в рамках глобально распределенных виртуальных организаций, состоящих из предприятий и отдельных специалистов, совместно использующих общие ресурсы.</a:t>
            </a: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 name="TextShape 1"/>
          <p:cNvSpPr txBox="1"/>
          <p:nvPr/>
        </p:nvSpPr>
        <p:spPr>
          <a:xfrm>
            <a:off x="468360" y="0"/>
            <a:ext cx="9071640" cy="1262160"/>
          </a:xfrm>
          <a:prstGeom prst="rect">
            <a:avLst/>
          </a:prstGeom>
        </p:spPr>
        <p:txBody>
          <a:bodyPr anchor="ctr" bIns="0" lIns="0" rIns="0" tIns="0" wrap="none"/>
          <a:p>
            <a:pPr algn="ctr" lvl="1">
              <a:lnSpc>
                <a:spcPts val="176"/>
              </a:lnSpc>
              <a:buSzPct val="45000"/>
              <a:buFont typeface="StarSymbol"/>
              <a:buChar char=""/>
            </a:pPr>
            <a:r>
              <a:rPr b="1" lang="en-US" sz="4400">
                <a:solidFill>
                  <a:srgbClr val="ffffff"/>
                </a:solidFill>
                <a:latin typeface="Times New Roman"/>
                <a:ea typeface="Times New Roman"/>
              </a:rPr>
              <a:t>Message</a:t>
            </a:r>
            <a:r>
              <a:rPr b="1" lang="fi-FI" sz="4400">
                <a:solidFill>
                  <a:srgbClr val="ffffff"/>
                </a:solidFill>
                <a:latin typeface="Times New Roman"/>
                <a:ea typeface="Times New Roman"/>
              </a:rPr>
              <a:t> </a:t>
            </a:r>
            <a:r>
              <a:rPr b="1" lang="en-US" sz="4400">
                <a:solidFill>
                  <a:srgbClr val="ffffff"/>
                </a:solidFill>
                <a:latin typeface="Times New Roman"/>
                <a:ea typeface="Times New Roman"/>
              </a:rPr>
              <a:t>Passing</a:t>
            </a:r>
            <a:r>
              <a:rPr b="1" lang="fi-FI" sz="4400">
                <a:solidFill>
                  <a:srgbClr val="ffffff"/>
                </a:solidFill>
                <a:latin typeface="Times New Roman"/>
                <a:ea typeface="Times New Roman"/>
              </a:rPr>
              <a:t> </a:t>
            </a:r>
            <a:r>
              <a:rPr b="1" lang="en-US" sz="4400">
                <a:solidFill>
                  <a:srgbClr val="ffffff"/>
                </a:solidFill>
                <a:latin typeface="Times New Roman"/>
                <a:ea typeface="Times New Roman"/>
              </a:rPr>
              <a:t>Interface</a:t>
            </a:r>
            <a:endParaRPr/>
          </a:p>
        </p:txBody>
      </p:sp>
      <p:sp>
        <p:nvSpPr>
          <p:cNvPr id="15" name="TextShape 2"/>
          <p:cNvSpPr txBox="1"/>
          <p:nvPr/>
        </p:nvSpPr>
        <p:spPr>
          <a:xfrm>
            <a:off x="504000" y="1769040"/>
            <a:ext cx="9071640" cy="4989240"/>
          </a:xfrm>
          <a:prstGeom prst="rect">
            <a:avLst/>
          </a:prstGeom>
        </p:spPr>
        <p:txBody>
          <a:bodyPr bIns="0" lIns="0" rIns="0" tIns="0" wrap="none"/>
          <a:p>
            <a:pPr algn="just">
              <a:lnSpc>
                <a:spcPts val="176"/>
              </a:lnSpc>
            </a:pPr>
            <a:r>
              <a:rPr i="1" lang="en-GB" sz="3200">
                <a:solidFill>
                  <a:srgbClr val="000000"/>
                </a:solidFill>
                <a:latin typeface="Times New Roman"/>
                <a:ea typeface="Times New Roman"/>
              </a:rPr>
              <a:t>Message</a:t>
            </a:r>
            <a:r>
              <a:rPr i="1" lang="fi-FI" sz="3200">
                <a:solidFill>
                  <a:srgbClr val="000000"/>
                </a:solidFill>
                <a:latin typeface="Times New Roman"/>
                <a:ea typeface="Times New Roman"/>
              </a:rPr>
              <a:t> </a:t>
            </a:r>
            <a:r>
              <a:rPr i="1" lang="en-GB" sz="3200">
                <a:solidFill>
                  <a:srgbClr val="000000"/>
                </a:solidFill>
                <a:latin typeface="Times New Roman"/>
                <a:ea typeface="Times New Roman"/>
              </a:rPr>
              <a:t>Passing</a:t>
            </a:r>
            <a:r>
              <a:rPr i="1" lang="fi-FI" sz="3200">
                <a:solidFill>
                  <a:srgbClr val="000000"/>
                </a:solidFill>
                <a:latin typeface="Times New Roman"/>
                <a:ea typeface="Times New Roman"/>
              </a:rPr>
              <a:t> </a:t>
            </a:r>
            <a:r>
              <a:rPr i="1" lang="en-GB" sz="3200">
                <a:solidFill>
                  <a:srgbClr val="000000"/>
                </a:solidFill>
                <a:latin typeface="Times New Roman"/>
                <a:ea typeface="Times New Roman"/>
              </a:rPr>
              <a:t>Interface</a:t>
            </a:r>
            <a:r>
              <a:rPr lang="fi-FI" sz="3200">
                <a:solidFill>
                  <a:srgbClr val="000000"/>
                </a:solidFill>
                <a:latin typeface="Times New Roman"/>
                <a:ea typeface="Times New Roman"/>
              </a:rPr>
              <a:t> </a:t>
            </a:r>
            <a:r>
              <a:rPr i="1" lang="fi-FI" sz="3200">
                <a:solidFill>
                  <a:srgbClr val="000000"/>
                </a:solidFill>
                <a:latin typeface="Times New Roman"/>
                <a:ea typeface="Times New Roman"/>
              </a:rPr>
              <a:t>(MPI, интерфейс передачи сообщений) </a:t>
            </a:r>
            <a:r>
              <a:rPr lang="fi-FI" sz="3200">
                <a:solidFill>
                  <a:srgbClr val="000000"/>
                </a:solidFill>
                <a:latin typeface="Times New Roman"/>
                <a:ea typeface="Times New Roman"/>
              </a:rPr>
              <a:t>— программный интерфейс (API) для передачи информации, который позволяет обмениваться сообщениями между процессами, выполняющими одну задачу.</a:t>
            </a:r>
            <a:endParaRPr/>
          </a:p>
        </p:txBody>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 name="TextShape 1"/>
          <p:cNvSpPr txBox="1"/>
          <p:nvPr/>
        </p:nvSpPr>
        <p:spPr>
          <a:xfrm>
            <a:off x="468360" y="0"/>
            <a:ext cx="9071640" cy="1262160"/>
          </a:xfrm>
          <a:prstGeom prst="rect">
            <a:avLst/>
          </a:prstGeom>
        </p:spPr>
        <p:txBody>
          <a:bodyPr anchor="ctr" bIns="0" lIns="0" rIns="0" tIns="0" wrap="none"/>
          <a:p>
            <a:pPr algn="ctr"/>
            <a:r>
              <a:rPr lang="fi-FI"/>
              <a:t>С++</a:t>
            </a:r>
            <a:endParaRPr/>
          </a:p>
        </p:txBody>
      </p:sp>
      <p:sp>
        <p:nvSpPr>
          <p:cNvPr id="17" name="TextShape 2"/>
          <p:cNvSpPr txBox="1"/>
          <p:nvPr/>
        </p:nvSpPr>
        <p:spPr>
          <a:xfrm>
            <a:off x="504000" y="1769040"/>
            <a:ext cx="9071640" cy="4989240"/>
          </a:xfrm>
          <a:prstGeom prst="rect">
            <a:avLst/>
          </a:prstGeom>
        </p:spPr>
        <p:txBody>
          <a:bodyPr bIns="0" lIns="0" rIns="0" tIns="0" wrap="none"/>
          <a:p>
            <a:pPr algn="just">
              <a:lnSpc>
                <a:spcPts val="176"/>
              </a:lnSpc>
            </a:pPr>
            <a:r>
              <a:rPr lang="fi-FI" sz="3200">
                <a:latin typeface="Times New Roman"/>
                <a:ea typeface="Times New Roman"/>
              </a:rPr>
              <a:t>C++ — популярный компилируемый статически типизированный язык программирования общего назначения. Поддерживая разные парадигмы программирования, сочетает свойства как высокоуровневых, так и низкоуровневых языков.</a:t>
            </a:r>
            <a:endParaRPr/>
          </a:p>
        </p:txBody>
      </p:sp>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 name="TextShape 1"/>
          <p:cNvSpPr txBox="1"/>
          <p:nvPr/>
        </p:nvSpPr>
        <p:spPr>
          <a:xfrm>
            <a:off x="468360" y="0"/>
            <a:ext cx="9071640" cy="1262160"/>
          </a:xfrm>
          <a:prstGeom prst="rect">
            <a:avLst/>
          </a:prstGeom>
        </p:spPr>
        <p:txBody>
          <a:bodyPr anchor="ctr" bIns="0" lIns="0" rIns="0" tIns="0" wrap="none"/>
          <a:p>
            <a:pPr algn="ctr"/>
            <a:r>
              <a:rPr lang="fi-FI"/>
              <a:t>Microsoft Visual Studio 2010</a:t>
            </a:r>
            <a:endParaRPr/>
          </a:p>
        </p:txBody>
      </p:sp>
      <p:sp>
        <p:nvSpPr>
          <p:cNvPr id="19" name="TextShape 2"/>
          <p:cNvSpPr txBox="1"/>
          <p:nvPr/>
        </p:nvSpPr>
        <p:spPr>
          <a:xfrm>
            <a:off x="504000" y="1769040"/>
            <a:ext cx="9071640" cy="4989240"/>
          </a:xfrm>
          <a:prstGeom prst="rect">
            <a:avLst/>
          </a:prstGeom>
        </p:spPr>
        <p:txBody>
          <a:bodyPr bIns="0" lIns="0" rIns="0" tIns="0" wrap="none"/>
          <a:p>
            <a:pPr>
              <a:lnSpc>
                <a:spcPts val="176"/>
              </a:lnSpc>
            </a:pPr>
            <a:r>
              <a:rPr i="1" lang="en-US" sz="3200">
                <a:solidFill>
                  <a:srgbClr val="000000"/>
                </a:solidFill>
                <a:latin typeface="Times New Roman"/>
                <a:ea typeface="Times New Roman"/>
              </a:rPr>
              <a:t>Microsoft</a:t>
            </a:r>
            <a:r>
              <a:rPr i="1" lang="fi-FI" sz="3200">
                <a:solidFill>
                  <a:srgbClr val="000000"/>
                </a:solidFill>
                <a:latin typeface="Times New Roman"/>
                <a:ea typeface="Times New Roman"/>
              </a:rPr>
              <a:t> </a:t>
            </a:r>
            <a:r>
              <a:rPr i="1" lang="en-US" sz="3200">
                <a:solidFill>
                  <a:srgbClr val="000000"/>
                </a:solidFill>
                <a:latin typeface="Times New Roman"/>
                <a:ea typeface="Times New Roman"/>
              </a:rPr>
              <a:t>Visual</a:t>
            </a:r>
            <a:r>
              <a:rPr i="1" lang="fi-FI" sz="3200">
                <a:solidFill>
                  <a:srgbClr val="000000"/>
                </a:solidFill>
                <a:latin typeface="Times New Roman"/>
                <a:ea typeface="Times New Roman"/>
              </a:rPr>
              <a:t> </a:t>
            </a:r>
            <a:r>
              <a:rPr i="1" lang="en-US" sz="3200">
                <a:solidFill>
                  <a:srgbClr val="000000"/>
                </a:solidFill>
                <a:latin typeface="Times New Roman"/>
                <a:ea typeface="Times New Roman"/>
              </a:rPr>
              <a:t>Studio</a:t>
            </a:r>
            <a:r>
              <a:rPr i="1" lang="fi-FI" sz="3200">
                <a:solidFill>
                  <a:srgbClr val="000000"/>
                </a:solidFill>
                <a:latin typeface="Times New Roman"/>
                <a:ea typeface="Times New Roman"/>
              </a:rPr>
              <a:t> </a:t>
            </a:r>
            <a:r>
              <a:rPr lang="fi-FI" sz="3200">
                <a:solidFill>
                  <a:srgbClr val="000000"/>
                </a:solidFill>
                <a:latin typeface="Times New Roman"/>
                <a:ea typeface="Times New Roman"/>
              </a:rPr>
              <a:t>–</a:t>
            </a:r>
            <a:r>
              <a:rPr i="1" lang="fi-FI" sz="3200">
                <a:solidFill>
                  <a:srgbClr val="000000"/>
                </a:solidFill>
                <a:latin typeface="Times New Roman"/>
                <a:ea typeface="Times New Roman"/>
              </a:rPr>
              <a:t> </a:t>
            </a:r>
            <a:r>
              <a:rPr lang="fi-FI" sz="3200">
                <a:solidFill>
                  <a:srgbClr val="000000"/>
                </a:solidFill>
                <a:latin typeface="Times New Roman"/>
                <a:ea typeface="Times New Roman"/>
              </a:rPr>
              <a:t>интегрированная среда разработки для языков </a:t>
            </a:r>
            <a:r>
              <a:rPr lang="en-US" sz="3200">
                <a:solidFill>
                  <a:srgbClr val="000000"/>
                </a:solidFill>
                <a:latin typeface="Times New Roman"/>
                <a:ea typeface="Times New Roman"/>
              </a:rPr>
              <a:t>C</a:t>
            </a:r>
            <a:r>
              <a:rPr lang="fi-FI" sz="3200">
                <a:solidFill>
                  <a:srgbClr val="000000"/>
                </a:solidFill>
                <a:latin typeface="Times New Roman"/>
                <a:ea typeface="Times New Roman"/>
              </a:rPr>
              <a:t>++ и линейки .</a:t>
            </a:r>
            <a:r>
              <a:rPr lang="en-US" sz="3200">
                <a:solidFill>
                  <a:srgbClr val="000000"/>
                </a:solidFill>
                <a:latin typeface="Times New Roman"/>
                <a:ea typeface="Times New Roman"/>
              </a:rPr>
              <a:t>NET</a:t>
            </a:r>
            <a:r>
              <a:rPr lang="fi-FI" sz="3200">
                <a:solidFill>
                  <a:srgbClr val="000000"/>
                </a:solidFill>
                <a:latin typeface="Times New Roman"/>
                <a:ea typeface="Times New Roman"/>
              </a:rPr>
              <a:t>, разрабатываемая фирмой </a:t>
            </a:r>
            <a:r>
              <a:rPr lang="en-US" sz="3200">
                <a:solidFill>
                  <a:srgbClr val="000000"/>
                </a:solidFill>
                <a:latin typeface="Times New Roman"/>
                <a:ea typeface="Times New Roman"/>
              </a:rPr>
              <a:t>Microsoft</a:t>
            </a:r>
            <a:r>
              <a:rPr lang="fi-FI" sz="3200">
                <a:solidFill>
                  <a:srgbClr val="000000"/>
                </a:solidFill>
                <a:latin typeface="Times New Roman"/>
                <a:ea typeface="Times New Roman"/>
              </a:rPr>
              <a:t>. На сегодняшний момент этот инструмент является наиболее функциональным для разработки в операционной системе </a:t>
            </a:r>
            <a:r>
              <a:rPr lang="en-US" sz="3200">
                <a:solidFill>
                  <a:srgbClr val="000000"/>
                </a:solidFill>
                <a:latin typeface="Times New Roman"/>
                <a:ea typeface="Times New Roman"/>
              </a:rPr>
              <a:t>Windows</a:t>
            </a:r>
            <a:r>
              <a:rPr lang="fi-FI" sz="3200">
                <a:solidFill>
                  <a:srgbClr val="000000"/>
                </a:solidFill>
                <a:latin typeface="Times New Roman"/>
                <a:ea typeface="Times New Roman"/>
              </a:rPr>
              <a:t> и используется в большинстве бизнес-проектов, целью которых является разработка для платформы </a:t>
            </a:r>
            <a:r>
              <a:rPr lang="en-US" sz="3200">
                <a:solidFill>
                  <a:srgbClr val="000000"/>
                </a:solidFill>
                <a:latin typeface="Times New Roman"/>
                <a:ea typeface="Times New Roman"/>
              </a:rPr>
              <a:t>Windows</a:t>
            </a:r>
            <a:r>
              <a:rPr lang="fi-FI" sz="3200">
                <a:solidFill>
                  <a:srgbClr val="000000"/>
                </a:solidFill>
                <a:latin typeface="Times New Roman"/>
                <a:ea typeface="Times New Roman"/>
              </a:rPr>
              <a:t> и разработка с использованием технологий .</a:t>
            </a:r>
            <a:r>
              <a:rPr lang="en-US" sz="3200">
                <a:solidFill>
                  <a:srgbClr val="000000"/>
                </a:solidFill>
                <a:latin typeface="Times New Roman"/>
                <a:ea typeface="Times New Roman"/>
              </a:rPr>
              <a:t>NET</a:t>
            </a:r>
            <a:r>
              <a:rPr lang="fi-FI" sz="3200">
                <a:solidFill>
                  <a:srgbClr val="000000"/>
                </a:solidFill>
                <a:latin typeface="Times New Roman"/>
                <a:ea typeface="Times New Roman"/>
              </a:rPr>
              <a:t>.</a:t>
            </a:r>
            <a:endParaRPr/>
          </a:p>
        </p:txBody>
      </p:sp>
    </p:spTree>
  </p:cSld>
  <p:timing>
    <p:tnLst>
      <p:par>
        <p:cTn dur="indefinite" id="15" nodeType="tmRoot" restart="never">
          <p:childTnLst>
            <p:seq>
              <p:cTn id="16"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 name="TextShape 1"/>
          <p:cNvSpPr txBox="1"/>
          <p:nvPr/>
        </p:nvSpPr>
        <p:spPr>
          <a:xfrm>
            <a:off x="468360" y="0"/>
            <a:ext cx="9071640" cy="1262160"/>
          </a:xfrm>
          <a:prstGeom prst="rect">
            <a:avLst/>
          </a:prstGeom>
        </p:spPr>
        <p:txBody>
          <a:bodyPr anchor="ctr" bIns="0" lIns="0" rIns="0" tIns="0" wrap="none"/>
          <a:p>
            <a:pPr algn="ctr"/>
            <a:r>
              <a:rPr lang="fi-FI"/>
              <a:t>MonoDevelop</a:t>
            </a:r>
            <a:endParaRPr/>
          </a:p>
        </p:txBody>
      </p:sp>
      <p:sp>
        <p:nvSpPr>
          <p:cNvPr id="21" name="TextShape 2"/>
          <p:cNvSpPr txBox="1"/>
          <p:nvPr/>
        </p:nvSpPr>
        <p:spPr>
          <a:xfrm>
            <a:off x="504000" y="1769040"/>
            <a:ext cx="9071640" cy="4989240"/>
          </a:xfrm>
          <a:prstGeom prst="rect">
            <a:avLst/>
          </a:prstGeom>
        </p:spPr>
        <p:txBody>
          <a:bodyPr bIns="0" lIns="0" rIns="0" tIns="0" wrap="none"/>
          <a:p>
            <a:pPr algn="just">
              <a:lnSpc>
                <a:spcPts val="176"/>
              </a:lnSpc>
            </a:pPr>
            <a:r>
              <a:rPr lang="en-US" sz="3200">
                <a:solidFill>
                  <a:srgbClr val="000000"/>
                </a:solidFill>
                <a:latin typeface="Times New Roman"/>
                <a:ea typeface="Times New Roman"/>
              </a:rPr>
              <a:t>MonoDevelop</a:t>
            </a:r>
            <a:r>
              <a:rPr lang="fi-FI" sz="3200">
                <a:solidFill>
                  <a:srgbClr val="000000"/>
                </a:solidFill>
                <a:latin typeface="Times New Roman"/>
                <a:ea typeface="Times New Roman"/>
              </a:rPr>
              <a:t> — свободная среда разработки, предназначенная для создания приложений C#, </a:t>
            </a:r>
            <a:r>
              <a:rPr lang="en-US" sz="3200">
                <a:solidFill>
                  <a:srgbClr val="000000"/>
                </a:solidFill>
                <a:latin typeface="Times New Roman"/>
                <a:ea typeface="Times New Roman"/>
              </a:rPr>
              <a:t>Java</a:t>
            </a:r>
            <a:r>
              <a:rPr lang="fi-FI" sz="3200">
                <a:solidFill>
                  <a:srgbClr val="000000"/>
                </a:solidFill>
                <a:latin typeface="Times New Roman"/>
                <a:ea typeface="Times New Roman"/>
              </a:rPr>
              <a:t>, Boo, </a:t>
            </a:r>
            <a:r>
              <a:rPr lang="en-US" sz="3200">
                <a:solidFill>
                  <a:srgbClr val="000000"/>
                </a:solidFill>
                <a:latin typeface="Times New Roman"/>
                <a:ea typeface="Times New Roman"/>
              </a:rPr>
              <a:t>Nemerle</a:t>
            </a:r>
            <a:r>
              <a:rPr lang="fi-FI" sz="3200">
                <a:solidFill>
                  <a:srgbClr val="000000"/>
                </a:solidFill>
                <a:latin typeface="Times New Roman"/>
                <a:ea typeface="Times New Roman"/>
              </a:rPr>
              <a:t>, Visual Basic .NET, Vala, CIL, C и C++. Также планируется поддержка Oxygene со стороны </a:t>
            </a:r>
            <a:r>
              <a:rPr lang="en-US" sz="3200">
                <a:solidFill>
                  <a:srgbClr val="000000"/>
                </a:solidFill>
                <a:latin typeface="Times New Roman"/>
                <a:ea typeface="Times New Roman"/>
              </a:rPr>
              <a:t>Embarcadero</a:t>
            </a:r>
            <a:r>
              <a:rPr lang="fi-FI" sz="3200">
                <a:solidFill>
                  <a:srgbClr val="000000"/>
                </a:solidFill>
                <a:latin typeface="Times New Roman"/>
                <a:ea typeface="Times New Roman"/>
              </a:rPr>
              <a:t> Technologies.</a:t>
            </a:r>
            <a:endParaRPr/>
          </a:p>
          <a:p>
            <a:pPr algn="just">
              <a:lnSpc>
                <a:spcPts val="176"/>
              </a:lnSpc>
            </a:pPr>
            <a:r>
              <a:rPr lang="fi-FI" sz="3200">
                <a:solidFill>
                  <a:srgbClr val="000000"/>
                </a:solidFill>
                <a:latin typeface="Times New Roman"/>
                <a:ea typeface="Times New Roman"/>
              </a:rPr>
              <a:t>MonoDevelop является частью проекта Mono и является одной из самых популярных и функциональных систем разработки для </a:t>
            </a:r>
            <a:r>
              <a:rPr lang="en-US" sz="3200">
                <a:solidFill>
                  <a:srgbClr val="000000"/>
                </a:solidFill>
                <a:latin typeface="Times New Roman"/>
                <a:ea typeface="Times New Roman"/>
              </a:rPr>
              <a:t>UNIX</a:t>
            </a:r>
            <a:r>
              <a:rPr lang="fi-FI" sz="3200">
                <a:solidFill>
                  <a:srgbClr val="000000"/>
                </a:solidFill>
                <a:latin typeface="Times New Roman"/>
                <a:ea typeface="Times New Roman"/>
              </a:rPr>
              <a:t>-подобных операционных система (например, </a:t>
            </a:r>
            <a:r>
              <a:rPr lang="en-US" sz="3200">
                <a:solidFill>
                  <a:srgbClr val="000000"/>
                </a:solidFill>
                <a:latin typeface="Times New Roman"/>
                <a:ea typeface="Times New Roman"/>
              </a:rPr>
              <a:t>Linux</a:t>
            </a:r>
            <a:r>
              <a:rPr lang="fi-FI" sz="3200">
                <a:solidFill>
                  <a:srgbClr val="000000"/>
                </a:solidFill>
                <a:latin typeface="Times New Roman"/>
                <a:ea typeface="Times New Roman"/>
              </a:rPr>
              <a:t>).</a:t>
            </a:r>
            <a:endParaRPr/>
          </a:p>
        </p:txBody>
      </p:sp>
    </p:spTree>
  </p:cSld>
  <p:timing>
    <p:tnLst>
      <p:par>
        <p:cTn dur="indefinite" id="17" nodeType="tmRoot" restart="never">
          <p:childTnLst>
            <p:seq>
              <p:cTn id="18"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