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Lexend Deca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4DA39E-F350-44D2-A80B-7A8083F8E072}">
  <a:tblStyle styleId="{D64DA39E-F350-44D2-A80B-7A8083F8E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AF5A325-F5AF-438D-A428-45E4C118DA4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LexendDeca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e5b9b4423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e5b9b442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2f0418b64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2f0418b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e5b9b4423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e5b9b442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e5b9b4423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e5b9b442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e5b9b4423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e5b9b44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ee5dd80c7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ee5dd80c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e5b9b4423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e5b9b442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ee5dd80c7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ee5dd80c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e5b9b4423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e5b9b442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e7bf06747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e7bf067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e7bf0674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e7bf067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e7bf06747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e7bf067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e7bf06747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e7bf067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e7bf06747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e7bf067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7bf06747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7bf0674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e7bf06747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e7bf0674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e7bf06747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e7bf0674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e7bf06747_1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e7bf0674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e7bf06747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e7bf0674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e7bf06747_1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e7bf0674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f0418e4c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f0418e4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7bf06747_1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7bf06747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e5b9b4423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e5b9b442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58fd60a24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58fd60a2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58fd60a24_7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58fd60a24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5b9b4423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5b9b44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e5b9b4423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e5b9b44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e5b9b4423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e5b9b44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e5b9b4423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e5b9b442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493400" y="72617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Disciplina de GPMS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Apresentação 2</a:t>
            </a:r>
            <a:endParaRPr sz="35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493400" y="2841200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Caio Wey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Igor Lisboa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Matheus Baldas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Milena Veríssimo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Victor Matheus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Victor Marques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647925" y="114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{D64DA39E-F350-44D2-A80B-7A8083F8E072}</a:tableStyleId>
              </a:tblPr>
              <a:tblGrid>
                <a:gridCol w="2794475"/>
                <a:gridCol w="1005000"/>
                <a:gridCol w="895200"/>
                <a:gridCol w="815350"/>
                <a:gridCol w="845700"/>
                <a:gridCol w="1492425"/>
              </a:tblGrid>
              <a:tr h="638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Implementar empate 'Regra dos 50 movimentos'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16/04/2021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22/04/2021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617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Implementar empate 'Insuficiência material'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16/04/2021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22/04/2021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54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Implementar empate 'Comum acordo'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16/04/2021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22/04/2021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508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Implementar revanche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16/04/2021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22/04/2021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539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fluxo de mensagem de acordo com fases de jogo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612/03/2021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22/03/2021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14/03/2021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25/03/2021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Atrasado, porém não impactou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580550" y="205975"/>
            <a:ext cx="6014400" cy="47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1.3 Cronograma</a:t>
            </a:r>
            <a:r>
              <a:rPr lang="en" sz="3000"/>
              <a:t>  renovado</a:t>
            </a:r>
            <a:endParaRPr sz="2900"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223125" y="2171275"/>
            <a:ext cx="347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1114425"/>
            <a:ext cx="8734423" cy="37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80550" y="32625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 sz="15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00">
                <a:solidFill>
                  <a:srgbClr val="FFFFFF"/>
                </a:solidFill>
              </a:rPr>
              <a:t>Controle de versões e controle de modificações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580550" y="1373775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2.1 Ferramentas utilizadas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plataforma utilizada para gerenciar o código no desenvolvimento do jogo foi o Github, que utiliza o Git para realizar o controle de versões. Já para o controle de modificações utilizamos a ferramenta do Jira.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2.2 Topologia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No controle de versões do projeto foi utilizada a topologia centralizada, por meio de dois repositórios centrais divididos em diversas cópias de trabalho que foram criadas para cada tarefa realizada pelo grupo.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580550" y="44652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 sz="15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00">
                <a:solidFill>
                  <a:srgbClr val="FFFFFF"/>
                </a:solidFill>
              </a:rPr>
              <a:t>Controle de versões e controle de modificações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2.2 Estratégias de Armazenamento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Armazenamos nosso código em dois repositórios diferentes: um para o código do front-end da aplicação desenvolvido em Vue.js, e o outro para armazenar o código do back-end desenvolvido em node.js.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2.3 Colaboração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Escolhemos o modelo controle de concorrência otimista com notificação, pois ele dá liberdade  para que cada desenvolvedor  possa modificar uma branch específica, mas com a notificação de que está modificando o projeto, para que não haja conflitos posteriormente.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580550" y="36870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 sz="15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00">
                <a:solidFill>
                  <a:srgbClr val="FFFFFF"/>
                </a:solidFill>
              </a:rPr>
              <a:t>Controle de versões e controle de modificações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580550" y="1423300"/>
            <a:ext cx="72867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2.4 Possíveis consultas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Tanto a consulta por artefato quanto a consulta por modificação podem ser feitas diretamente pelo GitHub, usando as ferramentas que o mesmo proporciona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2.5 Modificações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As modificações no repositório ocorreram: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devido a implementação de novas funções provenientes das atividades definidas;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correção dos problemas observados durante o teste dessas e apontados semanalmente ou ao fim da entrega das atividades propostas;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prevenção sobre possíveis problemas que poderiam aparecer na alteração de estruturas de dados de comunicação;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melhoria do código para aproveitar estruturas de dados já criadas ou performance no processamento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615925" y="1641800"/>
            <a:ext cx="6014400" cy="19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2.6 Correções emergenciais e Defeitos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Devido a definição de membros que realizaram testes do que foi desenvolvido, correções emergenciais não chegaram a ocorrer, já que não afetaram o cronograma. Em relação a correção de defeitos, esses foram orientados pelos membros responsáveis por testes.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Vale ressaltar que estes testes permitiram ter uma visão de melhoria no produto, seja em questões de respostas de servidor para o front e do aspecto da visualização do tabuleiro.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580550" y="36870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 sz="15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00">
                <a:solidFill>
                  <a:srgbClr val="FFFFFF"/>
                </a:solidFill>
              </a:rPr>
              <a:t>Controle de versões e controle de modificações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580550" y="39700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Estratégia da ramificação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580550" y="1352550"/>
            <a:ext cx="77442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questão de desenvolvimento foi adotado a prática de realizações de commits no ramo/branch ‘develop’ e de tempos em tempos, quando funcionalidades estiverem completas e validadas em testes que ocorrem ao fim de cada atividade e merge quando necessário, são consolidadas sendo passadas modificações para a ramo/branch ‘main’. Ressalta que quando necessário são criados ramos/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branches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paralelos a partir da ‘develop’, que assim que concluem seu propósito suas modificações são passadas para a ‘develop’ e esses ramos/branchs excluídos (para evitar que seja commitado algo neles, ou seja, eles param de ter propósito e não deve mais ser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comitado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nos mesmos). Outro ponto de destaque é que o ramo/branch ‘main’ está bloqueado para merge/mistura direta. É necessário para que está receba modificações serem aprovadas por pull request por um integrante diferente do de criação, assim evitando a incorporação de um código por decisão unilateral de um componente do grupo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modificações indesejadas.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19849" cy="454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000" y="219950"/>
            <a:ext cx="3832913" cy="485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Conteúdo</a:t>
            </a:r>
            <a:r>
              <a:rPr lang="en"/>
              <a:t> do repositório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6567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4.1 Contribuições no Repositório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3" name="Google Shape;183;p30"/>
          <p:cNvGraphicFramePr/>
          <p:nvPr/>
        </p:nvGraphicFramePr>
        <p:xfrm>
          <a:off x="1706400" y="20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{D64DA39E-F350-44D2-A80B-7A8083F8E072}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Integrante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Atividades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Caio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Backend e testes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Igor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Backend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Matheus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Documentação e testes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Milena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Documentação e frontend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Victor Matheus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Controle e frontend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Victor Marques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Front-end e documentação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570900" y="144750"/>
            <a:ext cx="7747500" cy="7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</a:t>
            </a:r>
            <a:r>
              <a:rPr lang="en" sz="3000"/>
              <a:t>Monitoramento e Controle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621375" y="1114350"/>
            <a:ext cx="7301400" cy="356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⬡"/>
            </a:pPr>
            <a:r>
              <a:rPr lang="en" sz="2700"/>
              <a:t>Sprints: </a:t>
            </a:r>
            <a:endParaRPr sz="2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Sprint 1: 25/02/2021 à 11/03/2021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Estrutura da tabela e peças e documentação inicial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Sprint 2: 12/03/2021 à 25/03/2021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Modo JxJ e movimentos de cada peças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Sprint 3: 26/03/2021 à 08/04/2021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Modo JxIA e integração front/back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Sprint 4: 09/04/2021 à 22/04/2021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Definição de vitória, empates e revanche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Sprint 5: 23/04/2021 à 29/04/2021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Melhorias visuais e de desempenho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/>
              <a:t>Alteração no Cronograma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80550" y="13770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Ocorreram  algumas alterações  no cronograma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inicialmente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do projeto,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incluímos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4 novas atividades,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alteração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quando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serão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realizadas  algumas atividades  e modificações no escopo de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algumas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atividades.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a IA , foi decidido implementar algo mais simples ( que irá escolher aleatoriamente  uma das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possíveis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jogadas)para que a equipe tenha mais tempo de dedicação em funcionalidades mais importantes para o funcionamento do jogo. Com isso, parte do tempo de 60h estipulado para a IA foi distribuído nessas novas atividades.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1229100" y="333900"/>
            <a:ext cx="6685800" cy="419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 1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Período: 25/02/2021 à 11/03/2021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Lista de tarefas: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Pesquisar regras de xadrez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Definir estrutura do projeto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Definir estimativa de esforço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Definir custos de atividades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Definir e analisar riscos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Definir cronograma do projeto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Preparar apresentação 1 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estrutura do tabuleiro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gerenciamento de seleção de peça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estrutura das peças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Atribuir restrição de movimentos padrões das peças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início da partida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de horas estimada das atividades: 61h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1398500" y="469800"/>
            <a:ext cx="56136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 2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Período: 12/03/2021 à 25/03/2021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Lista de tarefas: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visualização de possíveis movimentos das peças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restrição para lances irregulares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movimento 'Roque maior'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movimento 'Roque menor'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movimento 'En Passant'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escolha de modo de jogo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modo de jogo jogador JxJ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verificação do status do rei de jogadores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fluxo de mensagem de acordo com fases do jogo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gerenciamento de tempo de turno de jogadores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de horas estimada das atividades: 72h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1311750" y="942650"/>
            <a:ext cx="65205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 3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Período: 26/03/2021 à 08/04/2021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Lista de tarefas: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Preparar apresentação 2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IA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modo de jogo JxIA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bloqueio a jogadores a qual o turno não pertence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estrutura de histórico de jogadas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socket para comunicação front/back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de horas estimada das atividades: 69h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1526150" y="990900"/>
            <a:ext cx="55899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 4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Período: 09/04/2021 à 22/04/2021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Lista de tarefas: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movimento 'Promoção do peão'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indicativo de vitória e derrota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empate 'Rei afogado'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empate 'Regra das 3 posições'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empate 'Regra dos 50 movimentos'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empate 'Insuficiência material'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empate 'Comum acordo'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revanche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de horas estimada das atividades: 65h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1407150" y="1428900"/>
            <a:ext cx="6329700" cy="20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 5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Período: 23/04/2021 à 29/04/2021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Lista de tarefas: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Preparar apresentação 3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indicativo de movimento da peça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visualização de jogadas realizadas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de horas estimada das atividades: 18 h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570900" y="144750"/>
            <a:ext cx="7747500" cy="7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 sz="3000"/>
              <a:t>Monitoramento e Controle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656750" y="955350"/>
            <a:ext cx="7323900" cy="400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Lista de tarefas </a:t>
            </a:r>
            <a:r>
              <a:rPr lang="en"/>
              <a:t>realizadas</a:t>
            </a:r>
            <a:r>
              <a:rPr lang="en"/>
              <a:t> na Sprint 2</a:t>
            </a:r>
            <a:endParaRPr/>
          </a:p>
          <a:p>
            <a:pPr indent="-3048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uli"/>
              <a:buChar char="∙"/>
            </a:pPr>
            <a:r>
              <a:rPr lang="en" sz="1200">
                <a:solidFill>
                  <a:srgbClr val="FFFFFF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Criar visualização de possíveis movimentos das peças                                                </a:t>
            </a:r>
            <a:r>
              <a:rPr lang="en" sz="1200">
                <a:solidFill>
                  <a:schemeClr val="accent5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>
                <a:solidFill>
                  <a:srgbClr val="FFFFFF"/>
                </a:solidFill>
                <a:highlight>
                  <a:schemeClr val="accent5"/>
                </a:highlight>
                <a:latin typeface="Muli"/>
                <a:ea typeface="Muli"/>
                <a:cs typeface="Muli"/>
                <a:sym typeface="Muli"/>
              </a:rPr>
              <a:t>                                </a:t>
            </a:r>
            <a:endParaRPr sz="1200">
              <a:solidFill>
                <a:srgbClr val="FFFFFF"/>
              </a:solidFill>
              <a:highlight>
                <a:schemeClr val="accent5"/>
              </a:highlight>
              <a:latin typeface="Muli"/>
              <a:ea typeface="Muli"/>
              <a:cs typeface="Muli"/>
              <a:sym typeface="Muli"/>
            </a:endParaRPr>
          </a:p>
          <a:p>
            <a:pPr indent="-3048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uli"/>
              <a:buChar char="∙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restrição para lances irregulares</a:t>
            </a: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                               -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 Realizado em 18/03/2021 )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uli"/>
              <a:buChar char="∙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movimento 'Roque maior’                             - ( Realizado em 20/03/2021 )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uli"/>
              <a:buChar char="∙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movimento 'Roque menor'                            - ( Realizado em 20/03/2021 )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uli"/>
              <a:buChar char="∙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movimento 'En Passant'                                - ( Realizado em 16/03/2021 )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uli"/>
              <a:buChar char="∙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escolha de modo de jogo                              - ( Realizado em 16/03/2021 )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uli"/>
              <a:buChar char="∙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modo de jogo jogador JxJ                             - ( Realizado em 16/03/2021 )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uli"/>
              <a:buChar char="∙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verificação do status do rei de jogadores                  - ( Realizado em 21/03/2021 )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uli"/>
              <a:buChar char="∙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fluxo de mensagem de acordo com fases do jogo    - ( Realizado em 25/03/2021 )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uli"/>
              <a:buChar char="∙"/>
            </a:pPr>
            <a:r>
              <a:rPr lang="en" sz="1200">
                <a:solidFill>
                  <a:srgbClr val="FFFFFF"/>
                </a:solidFill>
                <a:highlight>
                  <a:srgbClr val="38761D"/>
                </a:highlight>
                <a:latin typeface="Arial"/>
                <a:ea typeface="Arial"/>
                <a:cs typeface="Arial"/>
                <a:sym typeface="Arial"/>
              </a:rPr>
              <a:t>Implementar IA                                                                   - ( Realizado em 21/03/2021 )</a:t>
            </a:r>
            <a:endParaRPr sz="1200">
              <a:solidFill>
                <a:srgbClr val="FFFFFF"/>
              </a:solidFill>
              <a:highlight>
                <a:srgbClr val="38761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uli"/>
              <a:buChar char="∙"/>
            </a:pPr>
            <a:r>
              <a:rPr lang="en" sz="1200">
                <a:solidFill>
                  <a:srgbClr val="FFFFFF"/>
                </a:solidFill>
                <a:highlight>
                  <a:srgbClr val="38761D"/>
                </a:highlight>
                <a:latin typeface="Arial"/>
                <a:ea typeface="Arial"/>
                <a:cs typeface="Arial"/>
                <a:sym typeface="Arial"/>
              </a:rPr>
              <a:t>Implementar modo de jogo JxIA                                         - ( Realizado em 21/03/2021 )</a:t>
            </a:r>
            <a:endParaRPr sz="1200">
              <a:solidFill>
                <a:srgbClr val="FFFFFF"/>
              </a:solidFill>
              <a:highlight>
                <a:srgbClr val="38761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uli"/>
              <a:buChar char="∙"/>
            </a:pPr>
            <a:r>
              <a:rPr lang="en" sz="1200">
                <a:solidFill>
                  <a:srgbClr val="FFFFFF"/>
                </a:solidFill>
                <a:highlight>
                  <a:srgbClr val="38761D"/>
                </a:highlight>
                <a:latin typeface="Arial"/>
                <a:ea typeface="Arial"/>
                <a:cs typeface="Arial"/>
                <a:sym typeface="Arial"/>
              </a:rPr>
              <a:t>Criar estrutura de histórico de jogadas                               - ( Realizado em 20/03/2021 )</a:t>
            </a:r>
            <a:endParaRPr sz="1200">
              <a:solidFill>
                <a:srgbClr val="FFFFFF"/>
              </a:solidFill>
              <a:highlight>
                <a:srgbClr val="38761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Muli"/>
              <a:buChar char="∙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gerenciamento de tempo de turno de jogadores       - ( Realizado em 20/03/2021 )</a:t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570900" y="144750"/>
            <a:ext cx="7747500" cy="7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 sz="3000"/>
              <a:t>Monitoramento e Controle</a:t>
            </a:r>
            <a:endParaRPr/>
          </a:p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700" y="1078675"/>
            <a:ext cx="6020599" cy="373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580550" y="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5</a:t>
            </a:r>
            <a:r>
              <a:rPr lang="en" sz="3000"/>
              <a:t>. Monitoramento e Controle</a:t>
            </a:r>
            <a:endParaRPr sz="2900"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580550" y="952925"/>
            <a:ext cx="7996800" cy="36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Análise de valor agregado Sprint 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2" name="Google Shape;242;p39"/>
          <p:cNvGraphicFramePr/>
          <p:nvPr/>
        </p:nvGraphicFramePr>
        <p:xfrm>
          <a:off x="95945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{DAF5A325-F5AF-438D-A428-45E4C118DA40}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PV (Planned Value)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R$ 22.517,62 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EV (Earned Value)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R$ 36.335,26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CPI (Cost Performance Index)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1,77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SPI (Schedule Performance Index)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1,61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570900" y="144750"/>
            <a:ext cx="7747500" cy="7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 sz="3000"/>
              <a:t>Monitoramento e Controle</a:t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656750" y="955350"/>
            <a:ext cx="7323900" cy="387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Lista de tarefas da Sprint 3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1150" lvl="1" marL="9144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∙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Preparar apresentação 2                                                 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- ( Realizado em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04/04/2021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)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∙"/>
            </a:pPr>
            <a:r>
              <a:rPr lang="en" sz="1300">
                <a:solidFill>
                  <a:srgbClr val="FFFFFF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Implementar IA</a:t>
            </a:r>
            <a:r>
              <a:rPr lang="en" sz="1300"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</a:t>
            </a:r>
            <a:r>
              <a:rPr lang="en" sz="1300">
                <a:solidFill>
                  <a:schemeClr val="accent5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 .</a:t>
            </a:r>
            <a:endParaRPr sz="1300">
              <a:solidFill>
                <a:schemeClr val="accent5"/>
              </a:solidFill>
              <a:highlight>
                <a:schemeClr val="accent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∙"/>
            </a:pPr>
            <a:r>
              <a:rPr lang="en" sz="1300">
                <a:solidFill>
                  <a:srgbClr val="FFFFFF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Implementar modo de jogo JxIA</a:t>
            </a:r>
            <a:r>
              <a:rPr lang="en" sz="1300"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</a:t>
            </a:r>
            <a:r>
              <a:rPr lang="en" sz="1300">
                <a:solidFill>
                  <a:schemeClr val="accent5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 .</a:t>
            </a:r>
            <a:endParaRPr sz="1300">
              <a:solidFill>
                <a:schemeClr val="accent5"/>
              </a:solidFill>
              <a:highlight>
                <a:schemeClr val="accent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∙"/>
            </a:pPr>
            <a:r>
              <a:rPr lang="en" sz="1300">
                <a:solidFill>
                  <a:srgbClr val="FFFFFF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Criar bloqueio a jogadores a qual o turno não pertence</a:t>
            </a:r>
            <a:r>
              <a:rPr lang="en" sz="1300"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</a:t>
            </a:r>
            <a:r>
              <a:rPr lang="en" sz="1300">
                <a:solidFill>
                  <a:schemeClr val="accent5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chemeClr val="accent5"/>
              </a:solidFill>
              <a:highlight>
                <a:schemeClr val="accent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∙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estrutura de histórico de jogadas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                            - ( Realizado em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20/03/2021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)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∙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socket para comunicação front/back           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- ( Realizado em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01/04/2021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570900" y="144750"/>
            <a:ext cx="7747500" cy="7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 sz="3000"/>
              <a:t>Monitoramento e Controle</a:t>
            </a:r>
            <a:endParaRPr/>
          </a:p>
        </p:txBody>
      </p:sp>
      <p:sp>
        <p:nvSpPr>
          <p:cNvPr id="255" name="Google Shape;255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675" y="955350"/>
            <a:ext cx="6533150" cy="40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06850" y="1299850"/>
            <a:ext cx="8027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⬡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socket para comunicação front/back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∙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Horas estimadas: 8h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⬡"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visualização de jogadas realizadas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∙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Horas estimadas: 5h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⬡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Implementar revanche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∙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Horas estimadas: 8h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⬡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Implementar fluxo de mensagem de acordo com fases do jogo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∙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Horas estimadas: 8h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8050" y="503250"/>
            <a:ext cx="6527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1.1 </a:t>
            </a:r>
            <a:r>
              <a:rPr b="1" lang="en" sz="3200">
                <a:solidFill>
                  <a:srgbClr val="FFFFFF"/>
                </a:solidFill>
              </a:rPr>
              <a:t>Novas atividades</a:t>
            </a:r>
            <a:endParaRPr b="1" sz="3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580550" y="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5</a:t>
            </a:r>
            <a:r>
              <a:rPr lang="en" sz="3000"/>
              <a:t>. Monitoramento e Controle</a:t>
            </a:r>
            <a:endParaRPr sz="2900"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580550" y="952925"/>
            <a:ext cx="7996800" cy="36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Análise de valor agregado Sprint 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4" name="Google Shape;264;p42"/>
          <p:cNvGraphicFramePr/>
          <p:nvPr/>
        </p:nvGraphicFramePr>
        <p:xfrm>
          <a:off x="952500" y="167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{DAF5A325-F5AF-438D-A428-45E4C118DA40}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PV (Planned Value)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R$ 34.799,97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EV (Earned Value)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R$ 34.799,97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CPI (Cost Performance Index)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SPI (Schedule Performance Index)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43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71" name="Google Shape;271;p43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272" name="Google Shape;272;p4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4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43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Parcial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Essa é a versão parcial que temos do nosso produto</a:t>
            </a:r>
            <a:endParaRPr sz="1800"/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100" y="1222325"/>
            <a:ext cx="4003201" cy="25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44"/>
          <p:cNvSpPr txBox="1"/>
          <p:nvPr>
            <p:ph idx="4294967295" type="ctrTitle"/>
          </p:nvPr>
        </p:nvSpPr>
        <p:spPr>
          <a:xfrm>
            <a:off x="629625" y="1796225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Obrigado!</a:t>
            </a:r>
            <a:endParaRPr sz="5800"/>
          </a:p>
        </p:txBody>
      </p:sp>
      <p:pic>
        <p:nvPicPr>
          <p:cNvPr id="284" name="Google Shape;2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825" y="267657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939" y="191053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834" y="57715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580550" y="205975"/>
            <a:ext cx="6014400" cy="63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.1.1 Novo EAP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325" y="950175"/>
            <a:ext cx="7115351" cy="3952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70400" y="265125"/>
            <a:ext cx="6527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1.2</a:t>
            </a:r>
            <a:r>
              <a:rPr b="1" lang="en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 Novo Cronograma</a:t>
            </a:r>
            <a:endParaRPr b="1" sz="32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448550" y="96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{D64DA39E-F350-44D2-A80B-7A8083F8E072}</a:tableStyleId>
              </a:tblPr>
              <a:tblGrid>
                <a:gridCol w="1255225"/>
                <a:gridCol w="1529075"/>
                <a:gridCol w="1091575"/>
                <a:gridCol w="1063025"/>
                <a:gridCol w="1637150"/>
                <a:gridCol w="1670850"/>
              </a:tblGrid>
              <a:tr h="59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Atividade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início/mínima estimada de entrega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máxima estimada de entrega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início de execução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fim de execução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Status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504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Pesquisar regras de xadrez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11/02/2021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11/02/2021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11/02/2021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11/02/2021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Definir estrutura do projeto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12/02/2021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13/02/2021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11/02/2021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12/02/2021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Definir estimativa de esforço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14/02/2021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15/02/2021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14/02/2021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14/02/2021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Definir custos de atividades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16/02/2021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18/02/2021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17/02/2021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18/02/2021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Definir e analisar riscos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16/02/2021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18/02/2021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16/02/2021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17/02/2021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592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Definir cronograma do projeto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19/02/2021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19/02/2021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18/02/2021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20/02/2021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Atrasado, porém não causou impacto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600988" y="762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{D64DA39E-F350-44D2-A80B-7A8083F8E072}</a:tableStyleId>
              </a:tblPr>
              <a:tblGrid>
                <a:gridCol w="1709000"/>
                <a:gridCol w="1270875"/>
                <a:gridCol w="1020800"/>
                <a:gridCol w="1085300"/>
                <a:gridCol w="1033050"/>
                <a:gridCol w="1823000"/>
              </a:tblGrid>
              <a:tr h="56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Preparar apresentação 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26/02/2021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11/03/2021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26/03/2021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56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Preparar apresentação 2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26/03/2021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08/04/2021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24/03/2021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08/04/2021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56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Preparar apresentação 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15/04/2021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29/04/2021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56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estrutura do tabuleiro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20/02/2021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22/02/2021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20/02/2021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20/02/2021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49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gerenciamento de seleção de peça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25/02/2021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27/02/2021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26/02/2021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27/02/2021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85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Criar visualização de possíveis movimentos das peças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12/03/2021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15/03/2021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28/02/2021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28/02/2021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Adiantado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783850" y="54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{D64DA39E-F350-44D2-A80B-7A8083F8E072}</a:tableStyleId>
              </a:tblPr>
              <a:tblGrid>
                <a:gridCol w="2161775"/>
                <a:gridCol w="973725"/>
                <a:gridCol w="999600"/>
                <a:gridCol w="965025"/>
                <a:gridCol w="948150"/>
                <a:gridCol w="1528025"/>
              </a:tblGrid>
              <a:tr h="531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bloqueio a jogadores a qual o turno não pertence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27/03/2021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31/03/2021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28/03/2021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31/03/2021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53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indicativo de movimento da peça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23/04/2021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28/04/2021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34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estrutura das peças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20/02/2021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22/02/2021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20/02/2021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21/02/2021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53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Atribuir restrição de movimentos padrões das peças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28/02/201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05/03/2021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28/02/2021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01/03/2021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597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restrição para lances irregulares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11/03/2021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24/03/2021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13/03/2021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18/03/2021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597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Implementar movimento 'Promoção do peão'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09/04/2021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19/04/2021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597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Implementar movimento 'Roque maior'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19/03/2021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25/03/2021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16/03/2021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20/03/2021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740313" y="67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{D64DA39E-F350-44D2-A80B-7A8083F8E072}</a:tableStyleId>
              </a:tblPr>
              <a:tblGrid>
                <a:gridCol w="1901400"/>
                <a:gridCol w="1077175"/>
                <a:gridCol w="1133175"/>
                <a:gridCol w="1072275"/>
                <a:gridCol w="1153675"/>
                <a:gridCol w="1325675"/>
              </a:tblGrid>
              <a:tr h="540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Implementar movimento 'Roque menor'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19/03/2021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25/03/2021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09/03/2021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20/03/2021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48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Implementar movimento 'En Passant’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19/03/2021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25/03/2021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07/03/2021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16/03/2021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515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Implementar escolha de modo de jogo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17/03/2021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25/03/2021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16/03/2021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20/03/2021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487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Implementar modo de jogo JxJ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11/03/2021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16/03/2021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14/03/2021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16/03/2021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487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Criar verificação de status do rei de jogadores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17/03/2021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25/03/2021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12/03/2021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21/03/2021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487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Criar estrutura de histórico de jogadas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01/04/2021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08/04/2021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14/03/2021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20/03/2021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Adiantado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487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Criar gerenciamento de tempo de turno de jogadores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17/03/2021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25/03/2021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20/03/2021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20/03/2021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589563" y="92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{D64DA39E-F350-44D2-A80B-7A8083F8E072}</a:tableStyleId>
              </a:tblPr>
              <a:tblGrid>
                <a:gridCol w="2160700"/>
                <a:gridCol w="1394200"/>
                <a:gridCol w="1079575"/>
                <a:gridCol w="1041000"/>
                <a:gridCol w="1145250"/>
                <a:gridCol w="1144150"/>
              </a:tblGrid>
              <a:tr h="43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Implementar IA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26/03/2021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03/04/2021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20/03/2021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21/03/2021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Adiantado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</a:tr>
              <a:tr h="336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Implementar modo de jogo JxIA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04/04/2021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08/04/2021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21/03/2021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21/03/2021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Adiantado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484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Implementar socket para comunicação front/back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26/03/2021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02/04/2021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25/03/2021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01/04/2021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28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Implementar início da partida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23/02/2021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24/02/2021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23/02/2021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23/02/2021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Dentro do prazo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449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Implementar indicativo de vitória e derrota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09/04/2021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16/04/2021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31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Implementar empate 'Rei afogado'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16/04/2021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22/04/2021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rgbClr val="FFFFFF"/>
                          </a:solidFill>
                        </a:rPr>
                        <a:t>Implementar empate 'Regra das 3 posições'</a:t>
                      </a:r>
                      <a:endParaRPr b="1" sz="1100" u="sng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16/04/2021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22/04/2021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