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Lexend Deca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5B8A93-EC22-40A2-BE5A-864A8C355671}">
  <a:tblStyle styleId="{A05B8A93-EC22-40A2-BE5A-864A8C355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A9FA28-8033-42AE-BB9A-4CC94F675A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exendDec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8fd60a24_3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8fd60a24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8fd60a24_3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8fd60a24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2f0418b6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2f0418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58fd60a24_3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58fd60a2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58fd60a24_3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58fd60a24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58fd60a24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58fd60a2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2f0418b6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2f0418b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58fd60a24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58fd60a2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58fd60a24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58fd60a2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8fd60a24_3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8fd60a24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58fd60a24_3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58fd60a2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58fd60a24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58fd60a2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2f0418b6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2f0418b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58c5f3639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58c5f36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58c5f363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58c5f36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2f0418e4c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2f0418e4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58fd60a24_7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58fd60a24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8fd60a24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8fd60a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2f0418b6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2f0418b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58fd60a24_3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58fd60a2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58fd60a24_3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58fd60a2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8fd60a24_3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58fd60a24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2QUlW4ivr03yVd6eDsWQnHwJsvbcE7ck/view?usp=sharing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9qVe1ygUrKAYtvSg1JRdThNzZA13YENw/view?usp=sharing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493400" y="72617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Disciplina de GPMS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Apresentação 1</a:t>
            </a:r>
            <a:endParaRPr sz="35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493400" y="2841200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Caio Wey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Igor Lisboa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Matheus Baldas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Milena Veríssimo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Victor Matheus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Victor Marques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1432800"/>
                <a:gridCol w="1432800"/>
                <a:gridCol w="2733850"/>
                <a:gridCol w="3070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Estimativa de horas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Preço da hora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Custo da 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movimento 'En Passant'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Empate: regra dos 50 movimentos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R$ 62,50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Empate: Insuficiência material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R$ 113,90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Empate: Rei afogado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R$ 296,25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Empate: Comum acordo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R$ 45,56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Empate: regra das 3 posições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R$ 406,25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estrutura de histórico de jogadas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animação/indicativo de movimento da peça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 60,01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R$ 180,03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152400" y="8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2207075"/>
                <a:gridCol w="2207075"/>
                <a:gridCol w="2207075"/>
                <a:gridCol w="2207075"/>
              </a:tblGrid>
              <a:tr h="2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Estimativa de horas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Preço da hora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Custo da 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estrutura do projeto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R$ 50,23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R$ 251,15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Pesquisar regras xadrez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R$ 21,29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R$ 63,87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cronograma do projeto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R$ 50,23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R$ 251,15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estimativa de esforço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R$ 60,01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 300,5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custo de atividades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R$ 60,01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R$ 300,05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Definir análise de riscos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R$ 60,01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R$ 401,84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Custos totais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R$ 7.572,72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</a:t>
            </a:r>
            <a:r>
              <a:rPr lang="en" sz="3000"/>
              <a:t>. Orçamento</a:t>
            </a:r>
            <a:endParaRPr sz="29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580550" y="1404350"/>
            <a:ext cx="6014400" cy="29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Custos humano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700"/>
              <a:buChar char="∙"/>
            </a:pPr>
            <a:r>
              <a:rPr lang="en" sz="1700"/>
              <a:t>R$ </a:t>
            </a: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7.572,72 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152400" y="126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2219225"/>
                <a:gridCol w="2219225"/>
                <a:gridCol w="2219225"/>
                <a:gridCol w="2219225"/>
              </a:tblGrid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Capital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Quantidade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Custo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Total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Notebooks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4.000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R$ 24000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Monitores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816,7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R$ 2450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Teclado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160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R$ 800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mouses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33,34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cabos HDMI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Fone de ouvido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R$ 600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2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Custo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R$ 28.080,00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7" name="Google Shape;147;p25"/>
          <p:cNvSpPr txBox="1"/>
          <p:nvPr/>
        </p:nvSpPr>
        <p:spPr>
          <a:xfrm>
            <a:off x="152400" y="446500"/>
            <a:ext cx="816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Custos de Capital</a:t>
            </a:r>
            <a:endParaRPr sz="30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3" name="Google Shape;153;p26"/>
          <p:cNvGraphicFramePr/>
          <p:nvPr/>
        </p:nvGraphicFramePr>
        <p:xfrm>
          <a:off x="152400" y="166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4269225"/>
                <a:gridCol w="4269225"/>
              </a:tblGrid>
              <a:tr h="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Consumo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Custo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energia elétrica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R$ 300,00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banda larga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R$ 351,88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água 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R$ 250,00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Custo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R$ 901,88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4" name="Google Shape;154;p26"/>
          <p:cNvSpPr txBox="1"/>
          <p:nvPr/>
        </p:nvSpPr>
        <p:spPr>
          <a:xfrm>
            <a:off x="451200" y="719050"/>
            <a:ext cx="68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Custo de Consumo</a:t>
            </a:r>
            <a:endParaRPr sz="30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80550" y="205975"/>
            <a:ext cx="6014400" cy="4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4.Orçamento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80550" y="1206250"/>
            <a:ext cx="6014400" cy="3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Soma dos recursos : R$ 36.554,60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Margem de lucro de 40% sobre a soma dos recursos: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R$ 14.621,84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Orçamento :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R$ 51.176,43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5. Cronograma</a:t>
            </a:r>
            <a:r>
              <a:rPr lang="en" sz="3000"/>
              <a:t> </a:t>
            </a:r>
            <a:endParaRPr sz="2900"/>
          </a:p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50" y="1215775"/>
            <a:ext cx="8676090" cy="35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3223125" y="2171275"/>
            <a:ext cx="3474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Análise de riscos</a:t>
            </a:r>
            <a:endParaRPr sz="29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76350" y="1206250"/>
            <a:ext cx="8424600" cy="36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R001: Um dos membros da equipe ter algum problema médico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R002: Um dos membros não ter acesso a internet 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R003: A máquina de trabalho estar indisponível para uso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04: Comunicação ruim entre membros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R005: Falta de informação relevante por parte do cliente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R006: Erros na configuração do ambiente de desenvolvimento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R007: Não haver tempo no processo de validação da implementação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R008: Trabalhos, provas e TCC de outras disciplinas 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R009: Indisponibilidade de tempo devido a estágio ou trabalho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R010: Um dos membros não poder atuar devido a falta de eletricidade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R011: Não controlar e monitorar o cronograma do projeto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R012: Executar atividades fora do cronograma devido a pedidos do cliente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R013: Especificação de funcionalidade incoerente com o pedido pelo cliente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⬡"/>
            </a:pPr>
            <a:r>
              <a:rPr b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R014: Erros na implementação (Bugs)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580550" y="205975"/>
            <a:ext cx="6014400" cy="52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Análise de riscos</a:t>
            </a:r>
            <a:endParaRPr/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00" y="1013250"/>
            <a:ext cx="7655275" cy="353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657450" y="398250"/>
            <a:ext cx="6014400" cy="92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Análise de riscos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577200" y="1125500"/>
            <a:ext cx="79896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Char char="⬡"/>
            </a:pPr>
            <a:r>
              <a:rPr lang="en"/>
              <a:t>Plano de contingência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Para o plano de contingência, foi adotado métodos no processo de desenvolvimento para evitar problemas difíceis de serem antecipadamente percebidos. Dentre eles, se destaca a definição de um membro para num determinado período avaliar e testar as funcionalidades já implementadas, encontro semanal para avaliar o status das dependências em andamento avaliando se há necessidade de outro membro atuar na mesma e a definição de um membro secundário responsável por cada tarefa em andamento para caso houver algum ocorrido com o responsável primário.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Char char="⬡"/>
            </a:pPr>
            <a:r>
              <a:rPr lang="en"/>
              <a:t>Plano de contenção</a:t>
            </a:r>
            <a:endParaRPr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Como plano de contenção, foi definido que os membros deveriam avisar com antecedência sobre qualquer eventual problema que viesse a acontecer para os casos de problemas previstos, como a necessidade de ter que separar tempo para a atividade de outra disciplina ou alguma dúvida de codificação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Escopo do Produto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tabuleiro de xadrez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peças de xadrez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tela com a escolha de modos de jogo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IA para  jogar contra.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de movimentos especiais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implementação de regras básicas do xadrez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Possibilidade de criar  um jogo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580550" y="4566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 Análise de riscos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580550" y="1237175"/>
            <a:ext cx="81510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00FF"/>
              </a:buClr>
              <a:buSzPts val="2400"/>
              <a:buChar char="⬡"/>
            </a:pPr>
            <a:r>
              <a:rPr lang="en"/>
              <a:t>Plano de monitoramento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b="0" l="1043" r="551" t="1574"/>
          <a:stretch/>
        </p:blipFill>
        <p:spPr>
          <a:xfrm>
            <a:off x="1005200" y="1884350"/>
            <a:ext cx="7133599" cy="28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7. Monitoramento e Controle</a:t>
            </a:r>
            <a:endParaRPr sz="2900"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580550" y="952925"/>
            <a:ext cx="8075700" cy="41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Sprints: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Sprint 1: 25/02/2021 à 11/03/2021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Estrutura da tabela e peças e documentação inicial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Sprint 2: 12/03/2021 à 25/03/2021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Modo JxJ e movimentos de cada peças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Sprint 3: 26/03/2021 à 08/04/2021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Modo JxIA e definições de turno de jogadores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Sprint 4: 09/04/2021 à 22/04/2021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Definição de vitória</a:t>
            </a:r>
            <a:r>
              <a:rPr lang="en" sz="1900"/>
              <a:t> e alguns empates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Sprint 5: 23/04/2021 à 29/04/2021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∙"/>
            </a:pPr>
            <a:r>
              <a:rPr lang="en" sz="1900"/>
              <a:t>Definição de todos os empates e melhorias visuais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</a:t>
            </a:r>
            <a:r>
              <a:rPr lang="en" sz="3000"/>
              <a:t>. Monitoramento e Controle</a:t>
            </a:r>
            <a:endParaRPr sz="29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580550" y="952925"/>
            <a:ext cx="71394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Lista de tarefas da Sprint 1</a:t>
            </a:r>
            <a:endParaRPr/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Pesquisar regras de xadrez 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Definir estrutura do projeto 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12/02/2021 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Definir estimativa de esforço 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14/02/2021 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Char char="∙"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Definir custos de atividade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Definir e analisar riscos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Definir cronograma do projeto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Preparar apresentação 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10/03/2021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Criar estrutura do tabuleiro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Criar gerenciamento do seleção de peça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Criar estrutura das peças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Atribuir restrição de movimentos padrões das peças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01/03/2021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8450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Implementar início da partida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9527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Muli"/>
              <a:buChar char="∙"/>
            </a:pP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Criar visualização de possíveis movimentos das peças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 Realizado em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28/02/2021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7. Monitoramento e Controle</a:t>
            </a:r>
            <a:endParaRPr sz="2900"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580550" y="952925"/>
            <a:ext cx="60144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Burndown da sprint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125" y="1583200"/>
            <a:ext cx="4895499" cy="303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580550" y="0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7. Monitoramento e Controle</a:t>
            </a:r>
            <a:endParaRPr sz="2900"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580550" y="952925"/>
            <a:ext cx="7996800" cy="36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Análise de valor agregado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Temos nosso CPI como 0,48 indicando que estamos acima do custo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1400"/>
              <a:t>Temos nosso SPI como 1, indicando que estamos seguindo o cronograma, as atividades planejadas são as de fato que estão sendo executadas e concluídas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" name="Google Shape;228;p36"/>
          <p:cNvGraphicFramePr/>
          <p:nvPr/>
        </p:nvGraphicFramePr>
        <p:xfrm>
          <a:off x="952500" y="167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{B2A9FA28-8033-42AE-BB9A-4CC94F675AFA}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PV (Planned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R$ 14.841,04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EV (Earned Value)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R$ 14.841,04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CPI (Cost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0,48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SPI (Schedule Performance Index)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7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235" name="Google Shape;235;p37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236" name="Google Shape;236;p3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7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Parcial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Essa é a versão parcial que temos do nosso produto</a:t>
            </a:r>
            <a:endParaRPr sz="18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00" y="1222323"/>
            <a:ext cx="4003200" cy="2549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8"/>
          <p:cNvSpPr txBox="1"/>
          <p:nvPr>
            <p:ph idx="4294967295" type="ctrTitle"/>
          </p:nvPr>
        </p:nvSpPr>
        <p:spPr>
          <a:xfrm>
            <a:off x="629625" y="1796225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Obrigado!</a:t>
            </a:r>
            <a:endParaRPr sz="5800"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825" y="267657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939" y="191053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834" y="57715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59225" y="12998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Requisitos técnicos: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tabuleiro com  medidas de 8x8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casas de cores intercaladas identificadas pelas por um código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indicação de casa onde pode colocar uma peça após selecioná-la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pessoa que criar a partida tem as peças brancas , já o convidado toma as pretas.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Não permitir movimentações fora do tabuleiro.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 uma resposta em tempo satisfatório entre jogadores</a:t>
            </a:r>
            <a:endParaRPr sz="2800"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8050" y="503250"/>
            <a:ext cx="652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AutoNum type="arabicPeriod"/>
            </a:pPr>
            <a:r>
              <a:rPr b="1" lang="en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Escopo do Produto</a:t>
            </a:r>
            <a:endParaRPr b="1" sz="3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59225" y="12998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Decisões arquiteturais</a:t>
            </a: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Arquitetura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∙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Microsserviços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Estrutura da aplicação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∙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Aplicação Front-end implementando endpoints da API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∙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Vue.js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⬡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∙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18050" y="503250"/>
            <a:ext cx="6527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2. Escopo do Projeto</a:t>
            </a:r>
            <a:endParaRPr b="1" sz="32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Escopo do Projeto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13" y="1215775"/>
            <a:ext cx="6223967" cy="377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Estimativa de esforço e custo</a:t>
            </a:r>
            <a:endParaRPr sz="29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789200" y="1133550"/>
            <a:ext cx="6014400" cy="6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⬡"/>
            </a:pPr>
            <a:r>
              <a:rPr lang="en" sz="1900"/>
              <a:t>Estimativa via planning poker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363" y="1600025"/>
            <a:ext cx="4357274" cy="3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272200" y="8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2919025"/>
                <a:gridCol w="2919025"/>
                <a:gridCol w="2919025"/>
              </a:tblGrid>
              <a:tr h="49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Integrante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Preço por hora (R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$)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Cargo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Caio Wey Barros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22,78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Analista de Sistemas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Igor Rodrigues Lisboa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31,25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Desenvolvedor Web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Matheus Baldas Wandermurem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21,29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Analista de Teste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Milena Crivella Veríssimo da Fonseca</a:t>
                      </a:r>
                      <a:endParaRPr sz="11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50,23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Scrum Master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Victor Matheus Pereira de Azevedo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60,01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Gerente / Product Owner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4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Victor Rodrigues Marques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31,25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Desenvolvedor Web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246800" y="8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1399075"/>
                <a:gridCol w="1432800"/>
                <a:gridCol w="1432800"/>
                <a:gridCol w="4076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Estimativa de horas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Preço da hora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Custo da 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estrutura das peças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 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Bloqueio de jogadores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estrutura de tabuleiro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R$ 93,75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Início do jogo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R$ 93,75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restrição de movimentos individuais das peças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R$ 250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gerenciamento do espaço de cada peça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R$ 93,75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restrição para lances irregulares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implementação de modos de jogo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 R$ 455,6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48575" y="7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{A05B8A93-EC22-40A2-BE5A-864A8C355671}</a:tableStyleId>
              </a:tblPr>
              <a:tblGrid>
                <a:gridCol w="2056625"/>
                <a:gridCol w="2056625"/>
                <a:gridCol w="2056625"/>
                <a:gridCol w="2527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Estimativa de horas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Preço da hora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Custo da Atividade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implementação de modos de jogo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 R$ 455,6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implementação de IA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60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R$ 1336.8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bloqueio a jogadores a qual o turno não pertence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R$ 113,9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visualizações de possíveis movimentos das peças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gerenciamento de tempo de turno de jogadores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RS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R$ 68,34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verificação de status do rei de jogadores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R$ 60,01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R$ 480,08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Vitória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R$ 456,60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movimento 'Promoção do peão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R$ 156,25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movimento 'Roque menor'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R$ 31,25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R$ 250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Criar movimento 'Roque maior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R$ 22,78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R$ 113,90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