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B066B-E1C3-46A3-95C5-1031E238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100F4-00B6-4A85-9326-D489CDD29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6EBBD-9EC6-41A3-A651-BDCDF44F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0E15A-7182-4755-B641-4EB331C2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6606E-3BE8-40B3-B88B-1F8B5D8E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7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F5BC4-49AA-495D-BF9B-98B80F96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82C5D-F11C-404C-8E23-7ABE9E3D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B9AFB-F042-4498-BC96-A83CDFAB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DF68A-016B-42D3-9760-9E29369B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A2091-4BF8-4B4D-8E41-BD6CC22C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9B2E3-4D0A-4489-9CD1-BB50AA92B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D93A1-A7EE-41CA-92B2-A8186D19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280C0-1C9B-494D-B816-BCC5066B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9546D-2EC0-4ECC-8B2D-FB8D91DA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7C5E5-E3EF-4AF8-8777-51BCB3E2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07410-6F82-4B0F-88E2-5D523383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EE0A-C43A-45D2-94BF-71A1A03F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DFB67-47BE-420B-B972-2AB81A18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6FBC7-9B98-4E1D-B38F-9CC2727B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2892F-7C3F-47CF-A27E-17AD6D03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8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37839-9399-40A7-A78B-F537B220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AF475-CD55-4CDB-90D6-D8AFC17B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5CA4D-ACC4-441D-A5C5-E64F8E76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A114A-B67F-4001-B75C-9B4923F8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3F165-503C-453A-90AC-CC96400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24A59-383F-488D-9FFC-7F9D445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82D5F-562C-4D88-9FC0-253CCED30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71BD7-E3E2-463D-BF76-3FDEF394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2DEDE-C6EC-403C-BCA0-58B36577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125E-03DA-48E3-BC63-F4FFA650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B3062-FD68-444C-9210-A3D9D225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FBE4B-3A6E-4AC4-BEC6-E8F5EFB3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4F058-5F83-4A83-99D1-3D733F12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27408-F3A2-4763-A6AC-376E317C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BF6795-ADA5-4883-AB8C-91467000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24535C-D130-400A-A725-6B53A7A9A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373B5E-0CE7-4CC6-9BAC-4D96EC1D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EBFBF1-DA85-4354-A87B-8393ABD0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5E4A79-9C3A-4813-AF49-50596AA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0D4FC-82B7-4A81-AB54-122CE6C3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DA87A-674E-471C-81DD-716748A5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1B0DC3-2BBB-4D09-B9AA-F7DFE69A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04157-A7D3-468C-9612-EA03F950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8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DF0E25-D9CE-4481-A1B4-21E4E2CD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6FC791-D97F-4F56-B6F8-C5111B18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AE306-8949-4B82-A5F5-7E4D50B3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8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E21A-6FCB-44F3-BE1F-6BC0C9DD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8EE26-E7D8-417E-BF81-A1BB5CB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938CE-AC1B-4EF6-9982-CA9588C7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C5A18-ECDC-4523-9CA5-5E328ABD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5FAD3-3FAA-444C-9F18-0E5E3FBA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CFEED-EAF1-4F1E-9FFD-1DCD73A6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5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FE3B-F42A-4A53-B506-3F924941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6E15B8-5EA2-41B8-99AF-6006D7AB5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47575-74B5-4D11-9DED-5D57CC171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FBF75B-0377-442B-94DC-47AED0F6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8E149-01DF-47EF-961E-57F0EEE0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506AA-750E-48DB-9D33-B4AC7C4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6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F37434-15DB-4607-99C3-D94653E8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73641-B240-4F2D-9156-B3B5005F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73E96-2A0D-4998-80AC-0AA851E1B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E4E3-FE7D-42DD-BEC6-48FC1DE0BC1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CB44-9288-4153-A7DE-104426FB1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8D8B0-E2F0-4CD8-B1F2-4D5967FB3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B077-9CF1-4D4E-9D8A-BE39FBE3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0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8E690-3515-44D4-B64E-031311BE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169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传统服务器的</a:t>
            </a:r>
            <a:r>
              <a:rPr lang="en-US" altLang="zh-CN" dirty="0"/>
              <a:t>MVC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4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396CA99-6C6D-43C6-BDD2-736CA4965088}"/>
              </a:ext>
            </a:extLst>
          </p:cNvPr>
          <p:cNvSpPr/>
          <p:nvPr/>
        </p:nvSpPr>
        <p:spPr>
          <a:xfrm>
            <a:off x="2979427" y="2046670"/>
            <a:ext cx="1131180" cy="113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action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ABAB86-96AF-4730-9421-558755DD1C51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 flipV="1">
            <a:off x="4110607" y="2573128"/>
            <a:ext cx="3253519" cy="39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60FF8F-E0D0-4124-B0D9-C82AFFBDB32A}"/>
              </a:ext>
            </a:extLst>
          </p:cNvPr>
          <p:cNvSpPr/>
          <p:nvPr/>
        </p:nvSpPr>
        <p:spPr>
          <a:xfrm>
            <a:off x="7364126" y="2149484"/>
            <a:ext cx="1612094" cy="84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4.</a:t>
            </a:r>
            <a:r>
              <a:rPr lang="zh-CN" altLang="en-US" sz="1400" b="1" dirty="0">
                <a:solidFill>
                  <a:srgbClr val="FF0000"/>
                </a:solidFill>
              </a:rPr>
              <a:t>保存新数据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F759BB-F1BF-4408-8628-8033659377FF}"/>
              </a:ext>
            </a:extLst>
          </p:cNvPr>
          <p:cNvSpPr txBox="1"/>
          <p:nvPr/>
        </p:nvSpPr>
        <p:spPr>
          <a:xfrm>
            <a:off x="4110606" y="2265351"/>
            <a:ext cx="3336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1.dispatch(</a:t>
            </a:r>
            <a:r>
              <a:rPr lang="zh-CN" altLang="en-US" sz="1400" b="1" dirty="0">
                <a:solidFill>
                  <a:srgbClr val="FF0000"/>
                </a:solidFill>
              </a:rPr>
              <a:t>可以理解为告诉</a:t>
            </a:r>
            <a:r>
              <a:rPr lang="en-US" altLang="zh-CN" sz="1400" b="1" dirty="0" err="1">
                <a:solidFill>
                  <a:srgbClr val="FF0000"/>
                </a:solidFill>
              </a:rPr>
              <a:t>stroe</a:t>
            </a:r>
            <a:r>
              <a:rPr lang="zh-CN" altLang="en-US" sz="1400" b="1" dirty="0">
                <a:solidFill>
                  <a:srgbClr val="FF0000"/>
                </a:solidFill>
              </a:rPr>
              <a:t>干什么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F00F70C-EB89-40CF-95E7-54ABF12F5878}"/>
              </a:ext>
            </a:extLst>
          </p:cNvPr>
          <p:cNvSpPr/>
          <p:nvPr/>
        </p:nvSpPr>
        <p:spPr>
          <a:xfrm>
            <a:off x="7734657" y="4118608"/>
            <a:ext cx="1057700" cy="84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reducer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8782A2D-F3F2-4B07-9B38-5AA8C6A7B6B7}"/>
              </a:ext>
            </a:extLst>
          </p:cNvPr>
          <p:cNvCxnSpPr>
            <a:cxnSpLocks/>
          </p:cNvCxnSpPr>
          <p:nvPr/>
        </p:nvCxnSpPr>
        <p:spPr>
          <a:xfrm>
            <a:off x="8052728" y="2996772"/>
            <a:ext cx="0" cy="11042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9FE5FA-6668-4E9F-B825-E7744EEBCD55}"/>
              </a:ext>
            </a:extLst>
          </p:cNvPr>
          <p:cNvCxnSpPr>
            <a:cxnSpLocks/>
          </p:cNvCxnSpPr>
          <p:nvPr/>
        </p:nvCxnSpPr>
        <p:spPr>
          <a:xfrm flipV="1">
            <a:off x="8528335" y="2996773"/>
            <a:ext cx="1" cy="11042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4051BAF-916E-4EF9-AF0C-573D07D8D686}"/>
              </a:ext>
            </a:extLst>
          </p:cNvPr>
          <p:cNvSpPr txBox="1"/>
          <p:nvPr/>
        </p:nvSpPr>
        <p:spPr>
          <a:xfrm>
            <a:off x="8528335" y="3493469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</a:rPr>
              <a:t>返回新数据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49DD3A-40CB-40C5-AF05-B0036C47050C}"/>
              </a:ext>
            </a:extLst>
          </p:cNvPr>
          <p:cNvSpPr txBox="1"/>
          <p:nvPr/>
        </p:nvSpPr>
        <p:spPr>
          <a:xfrm>
            <a:off x="6816492" y="3577779"/>
            <a:ext cx="11304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</a:rPr>
              <a:t>传递</a:t>
            </a:r>
            <a:r>
              <a:rPr lang="en-US" altLang="zh-CN" sz="1400" b="1" dirty="0">
                <a:solidFill>
                  <a:srgbClr val="FF0000"/>
                </a:solidFill>
              </a:rPr>
              <a:t>state</a:t>
            </a:r>
          </a:p>
          <a:p>
            <a:r>
              <a:rPr lang="zh-CN" altLang="en-US" sz="1400" b="1" dirty="0">
                <a:solidFill>
                  <a:srgbClr val="FF000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action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A8E883-C05A-4A55-970A-8280FCE7AA9F}"/>
              </a:ext>
            </a:extLst>
          </p:cNvPr>
          <p:cNvSpPr txBox="1"/>
          <p:nvPr/>
        </p:nvSpPr>
        <p:spPr>
          <a:xfrm>
            <a:off x="4502323" y="2655145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Store.dispatch</a:t>
            </a:r>
            <a:r>
              <a:rPr lang="en-US" altLang="zh-CN" sz="1400" b="1" dirty="0">
                <a:solidFill>
                  <a:srgbClr val="FF0000"/>
                </a:solidFill>
              </a:rPr>
              <a:t>(action)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AF69B3-1619-4058-AC65-F67CD69DB116}"/>
              </a:ext>
            </a:extLst>
          </p:cNvPr>
          <p:cNvSpPr txBox="1"/>
          <p:nvPr/>
        </p:nvSpPr>
        <p:spPr>
          <a:xfrm>
            <a:off x="2979427" y="512601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分发</a:t>
            </a:r>
            <a:r>
              <a:rPr lang="en-US" altLang="zh-CN" dirty="0"/>
              <a:t>action</a:t>
            </a:r>
            <a:r>
              <a:rPr lang="zh-CN" altLang="en-US" dirty="0"/>
              <a:t>给</a:t>
            </a:r>
            <a:r>
              <a:rPr lang="en-US" altLang="zh-CN" dirty="0"/>
              <a:t>store</a:t>
            </a:r>
            <a:r>
              <a:rPr lang="zh-CN" altLang="en-US" dirty="0"/>
              <a:t>会把</a:t>
            </a:r>
            <a:r>
              <a:rPr lang="en-US" altLang="zh-CN" dirty="0"/>
              <a:t>state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传递给</a:t>
            </a:r>
            <a:r>
              <a:rPr lang="en-US" altLang="zh-CN" dirty="0"/>
              <a:t>reducer</a:t>
            </a:r>
            <a:r>
              <a:rPr lang="zh-CN" altLang="en-US" dirty="0"/>
              <a:t>，运行</a:t>
            </a:r>
            <a:r>
              <a:rPr lang="en-US" altLang="zh-CN" dirty="0"/>
              <a:t>reducer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CC9C3E-BF75-4F91-AC2D-62FA5128BC9C}"/>
              </a:ext>
            </a:extLst>
          </p:cNvPr>
          <p:cNvSpPr txBox="1"/>
          <p:nvPr/>
        </p:nvSpPr>
        <p:spPr>
          <a:xfrm>
            <a:off x="4829946" y="4180344"/>
            <a:ext cx="25090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/**</a:t>
            </a:r>
          </a:p>
          <a:p>
            <a:r>
              <a:rPr lang="en-US" altLang="zh-CN" sz="1200" dirty="0"/>
              <a:t> * reducer</a:t>
            </a:r>
            <a:r>
              <a:rPr lang="zh-CN" altLang="en-US" sz="1200" dirty="0"/>
              <a:t>本质是一个普通函数</a:t>
            </a:r>
          </a:p>
          <a:p>
            <a:r>
              <a:rPr lang="zh-CN" altLang="en-US" sz="1200" dirty="0"/>
              <a:t> * </a:t>
            </a:r>
            <a:r>
              <a:rPr lang="en-US" altLang="zh-CN" sz="1200" dirty="0"/>
              <a:t>@param {*} state </a:t>
            </a:r>
            <a:r>
              <a:rPr lang="zh-CN" altLang="en-US" sz="1200" dirty="0"/>
              <a:t>就的状态</a:t>
            </a:r>
            <a:r>
              <a:rPr lang="en-US" altLang="zh-CN" sz="1200" dirty="0"/>
              <a:t>(</a:t>
            </a:r>
            <a:r>
              <a:rPr lang="zh-CN" altLang="en-US" sz="1200" dirty="0"/>
              <a:t>数据</a:t>
            </a:r>
            <a:r>
              <a:rPr lang="en-US" altLang="zh-CN" sz="1200" dirty="0"/>
              <a:t>)</a:t>
            </a:r>
            <a:endParaRPr lang="zh-CN" altLang="en-US" sz="1200" dirty="0"/>
          </a:p>
          <a:p>
            <a:r>
              <a:rPr lang="zh-CN" altLang="en-US" sz="1200" dirty="0"/>
              <a:t> * </a:t>
            </a:r>
            <a:r>
              <a:rPr lang="en-US" altLang="zh-CN" sz="1200" dirty="0"/>
              <a:t>@param {*} action </a:t>
            </a:r>
          </a:p>
          <a:p>
            <a:r>
              <a:rPr lang="en-US" altLang="zh-CN" sz="1200" dirty="0"/>
              <a:t> * return </a:t>
            </a:r>
            <a:r>
              <a:rPr lang="en-US" altLang="zh-CN" sz="1200" dirty="0" err="1"/>
              <a:t>newState</a:t>
            </a:r>
            <a:endParaRPr lang="en-US" altLang="zh-CN" sz="1200" dirty="0"/>
          </a:p>
          <a:p>
            <a:r>
              <a:rPr lang="en-US" altLang="zh-CN" sz="1200" dirty="0"/>
              <a:t> */</a:t>
            </a:r>
          </a:p>
          <a:p>
            <a:r>
              <a:rPr lang="en-US" altLang="zh-CN" sz="1200" dirty="0"/>
              <a:t>function reducer(state, action) {</a:t>
            </a:r>
          </a:p>
          <a:p>
            <a:r>
              <a:rPr lang="en-US" altLang="zh-CN" sz="1200" dirty="0"/>
              <a:t>    switch(</a:t>
            </a:r>
            <a:r>
              <a:rPr lang="en-US" altLang="zh-CN" sz="1200" dirty="0" err="1"/>
              <a:t>action.type</a:t>
            </a:r>
            <a:r>
              <a:rPr lang="en-US" altLang="zh-CN" sz="1200" dirty="0"/>
              <a:t>) {</a:t>
            </a:r>
          </a:p>
          <a:p>
            <a:r>
              <a:rPr lang="en-US" altLang="zh-CN" sz="1200" dirty="0"/>
              <a:t>        case "</a:t>
            </a:r>
            <a:r>
              <a:rPr lang="en-US" altLang="zh-CN" sz="1200" dirty="0" err="1"/>
              <a:t>jia</a:t>
            </a:r>
            <a:r>
              <a:rPr lang="en-US" altLang="zh-CN" sz="1200" dirty="0"/>
              <a:t>":</a:t>
            </a:r>
          </a:p>
          <a:p>
            <a:r>
              <a:rPr lang="en-US" altLang="zh-CN" sz="1200" dirty="0"/>
              <a:t>            return state + 1;</a:t>
            </a:r>
          </a:p>
          <a:p>
            <a:r>
              <a:rPr lang="en-US" altLang="zh-CN" sz="1200" dirty="0"/>
              <a:t>        default: </a:t>
            </a:r>
          </a:p>
          <a:p>
            <a:r>
              <a:rPr lang="en-US" altLang="zh-CN" sz="1200" dirty="0"/>
              <a:t>            return state;</a:t>
            </a:r>
          </a:p>
          <a:p>
            <a:r>
              <a:rPr lang="en-US" altLang="zh-CN" sz="1200" dirty="0"/>
              <a:t>    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E34389-C025-479C-A9C1-5206A98EC3BA}"/>
              </a:ext>
            </a:extLst>
          </p:cNvPr>
          <p:cNvSpPr txBox="1"/>
          <p:nvPr/>
        </p:nvSpPr>
        <p:spPr>
          <a:xfrm>
            <a:off x="7784541" y="1507366"/>
            <a:ext cx="2762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</a:rPr>
              <a:t>createStore</a:t>
            </a:r>
            <a:r>
              <a:rPr lang="en-US" altLang="zh-CN" sz="1200" dirty="0">
                <a:solidFill>
                  <a:srgbClr val="FF0000"/>
                </a:solidFill>
              </a:rPr>
              <a:t>(reducer, 10);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first param: </a:t>
            </a:r>
            <a:r>
              <a:rPr lang="zh-CN" altLang="en-US" sz="1200" dirty="0">
                <a:solidFill>
                  <a:srgbClr val="FF0000"/>
                </a:solidFill>
              </a:rPr>
              <a:t>该函数保存</a:t>
            </a:r>
            <a:r>
              <a:rPr lang="en-US" altLang="zh-CN" sz="1200" dirty="0">
                <a:solidFill>
                  <a:srgbClr val="FF0000"/>
                </a:solidFill>
              </a:rPr>
              <a:t>reducer</a:t>
            </a:r>
            <a:r>
              <a:rPr lang="zh-CN" altLang="en-US" sz="1200" dirty="0">
                <a:solidFill>
                  <a:srgbClr val="FF0000"/>
                </a:solidFill>
              </a:rPr>
              <a:t>的引用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second param: store</a:t>
            </a:r>
            <a:r>
              <a:rPr lang="zh-CN" altLang="en-US" sz="1200" dirty="0">
                <a:solidFill>
                  <a:srgbClr val="FF0000"/>
                </a:solidFill>
              </a:rPr>
              <a:t>中</a:t>
            </a:r>
            <a:r>
              <a:rPr lang="en-US" altLang="zh-CN" sz="1200" dirty="0">
                <a:solidFill>
                  <a:srgbClr val="FF0000"/>
                </a:solidFill>
              </a:rPr>
              <a:t>state</a:t>
            </a:r>
            <a:r>
              <a:rPr lang="zh-CN" altLang="en-US" sz="1200" dirty="0">
                <a:solidFill>
                  <a:srgbClr val="FF0000"/>
                </a:solidFill>
              </a:rPr>
              <a:t>的默认值</a:t>
            </a:r>
          </a:p>
          <a:p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84368E-E64D-4924-A5F8-B85D7F0DF9D3}"/>
              </a:ext>
            </a:extLst>
          </p:cNvPr>
          <p:cNvSpPr/>
          <p:nvPr/>
        </p:nvSpPr>
        <p:spPr>
          <a:xfrm>
            <a:off x="5926666" y="1701801"/>
            <a:ext cx="1837267" cy="79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56304D-756C-4685-AF91-6EFABDD39A03}"/>
              </a:ext>
            </a:extLst>
          </p:cNvPr>
          <p:cNvSpPr/>
          <p:nvPr/>
        </p:nvSpPr>
        <p:spPr>
          <a:xfrm>
            <a:off x="5926667" y="3894667"/>
            <a:ext cx="1837267" cy="79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reducer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C1C281-AFB5-4832-B50F-1AACEBAD9985}"/>
              </a:ext>
            </a:extLst>
          </p:cNvPr>
          <p:cNvSpPr/>
          <p:nvPr/>
        </p:nvSpPr>
        <p:spPr>
          <a:xfrm>
            <a:off x="1312334" y="1753526"/>
            <a:ext cx="1837267" cy="79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0AB36C-BF82-470F-AB0A-F96C25A5AE81}"/>
              </a:ext>
            </a:extLst>
          </p:cNvPr>
          <p:cNvCxnSpPr/>
          <p:nvPr/>
        </p:nvCxnSpPr>
        <p:spPr>
          <a:xfrm>
            <a:off x="6375400" y="2573867"/>
            <a:ext cx="0" cy="123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049A168-6258-4A96-9E3E-8DAE4E814951}"/>
              </a:ext>
            </a:extLst>
          </p:cNvPr>
          <p:cNvSpPr txBox="1"/>
          <p:nvPr/>
        </p:nvSpPr>
        <p:spPr>
          <a:xfrm>
            <a:off x="6163733" y="516466"/>
            <a:ext cx="4370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Const</a:t>
            </a:r>
            <a:r>
              <a:rPr lang="zh-CN" altLang="en-US" dirty="0"/>
              <a:t> </a:t>
            </a:r>
            <a:r>
              <a:rPr lang="en-US" altLang="zh-CN" dirty="0"/>
              <a:t>store = </a:t>
            </a:r>
            <a:r>
              <a:rPr lang="en-US" altLang="zh-CN" dirty="0" err="1"/>
              <a:t>createStore</a:t>
            </a:r>
            <a:r>
              <a:rPr lang="en-US" altLang="zh-CN" dirty="0"/>
              <a:t>(reducer, param)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创建</a:t>
            </a:r>
            <a:r>
              <a:rPr lang="en-US" altLang="zh-CN" b="1" dirty="0">
                <a:solidFill>
                  <a:srgbClr val="FF0000"/>
                </a:solidFill>
              </a:rPr>
              <a:t>store</a:t>
            </a:r>
            <a:r>
              <a:rPr lang="zh-CN" altLang="en-US" b="1" dirty="0">
                <a:solidFill>
                  <a:srgbClr val="FF0000"/>
                </a:solidFill>
              </a:rPr>
              <a:t>会自动运行一次</a:t>
            </a:r>
            <a:r>
              <a:rPr lang="en-US" altLang="zh-CN" b="1" dirty="0">
                <a:solidFill>
                  <a:srgbClr val="FF0000"/>
                </a:solidFill>
              </a:rPr>
              <a:t>reducer</a:t>
            </a:r>
          </a:p>
          <a:p>
            <a:r>
              <a:rPr lang="en-US" altLang="zh-CN" dirty="0"/>
              <a:t>Param</a:t>
            </a:r>
            <a:r>
              <a:rPr lang="zh-CN" altLang="en-US" dirty="0"/>
              <a:t>是</a:t>
            </a:r>
            <a:r>
              <a:rPr lang="en-US" altLang="zh-CN" dirty="0"/>
              <a:t>store</a:t>
            </a:r>
            <a:r>
              <a:rPr lang="zh-CN" altLang="en-US" dirty="0"/>
              <a:t>中</a:t>
            </a:r>
            <a:r>
              <a:rPr lang="en-US" altLang="zh-CN" dirty="0"/>
              <a:t>state</a:t>
            </a:r>
            <a:r>
              <a:rPr lang="zh-CN" altLang="en-US" dirty="0"/>
              <a:t>的值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B45F0A-F75C-48FE-A9FC-80725A948FA1}"/>
              </a:ext>
            </a:extLst>
          </p:cNvPr>
          <p:cNvSpPr txBox="1"/>
          <p:nvPr/>
        </p:nvSpPr>
        <p:spPr>
          <a:xfrm>
            <a:off x="8049874" y="2836402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运行</a:t>
            </a:r>
            <a:r>
              <a:rPr lang="en-US" altLang="zh-CN" b="1" dirty="0">
                <a:solidFill>
                  <a:srgbClr val="FF0000"/>
                </a:solidFill>
              </a:rPr>
              <a:t>reducer</a:t>
            </a:r>
            <a:r>
              <a:rPr lang="zh-CN" altLang="en-US" b="1" dirty="0">
                <a:solidFill>
                  <a:srgbClr val="FF0000"/>
                </a:solidFill>
              </a:rPr>
              <a:t>会自动传递</a:t>
            </a:r>
            <a:r>
              <a:rPr lang="en-US" altLang="zh-CN" b="1" dirty="0">
                <a:solidFill>
                  <a:srgbClr val="FF0000"/>
                </a:solidFill>
              </a:rPr>
              <a:t>state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action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运行函数后会把</a:t>
            </a:r>
            <a:r>
              <a:rPr lang="en-US" altLang="zh-CN" b="1" dirty="0">
                <a:solidFill>
                  <a:srgbClr val="FF0000"/>
                </a:solidFill>
              </a:rPr>
              <a:t>state</a:t>
            </a:r>
            <a:r>
              <a:rPr lang="zh-CN" altLang="en-US" b="1" dirty="0">
                <a:solidFill>
                  <a:srgbClr val="FF0000"/>
                </a:solidFill>
              </a:rPr>
              <a:t>返回给</a:t>
            </a:r>
            <a:r>
              <a:rPr lang="en-US" altLang="zh-CN" b="1" dirty="0">
                <a:solidFill>
                  <a:srgbClr val="FF0000"/>
                </a:solidFill>
              </a:rPr>
              <a:t>store</a:t>
            </a:r>
            <a:r>
              <a:rPr lang="zh-CN" altLang="en-US" b="1" dirty="0">
                <a:solidFill>
                  <a:srgbClr val="FF0000"/>
                </a:solidFill>
              </a:rPr>
              <a:t>中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1D70AEB-F746-46AA-AA96-87437076DC0A}"/>
              </a:ext>
            </a:extLst>
          </p:cNvPr>
          <p:cNvCxnSpPr/>
          <p:nvPr/>
        </p:nvCxnSpPr>
        <p:spPr>
          <a:xfrm flipV="1">
            <a:off x="7078133" y="2573867"/>
            <a:ext cx="0" cy="123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4FF866B-B282-4826-A03C-437199038BCC}"/>
              </a:ext>
            </a:extLst>
          </p:cNvPr>
          <p:cNvSpPr txBox="1"/>
          <p:nvPr/>
        </p:nvSpPr>
        <p:spPr>
          <a:xfrm>
            <a:off x="5468087" y="2836796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Old store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action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5DDC5B-342E-4054-AAB1-06A242A82569}"/>
              </a:ext>
            </a:extLst>
          </p:cNvPr>
          <p:cNvSpPr txBox="1"/>
          <p:nvPr/>
        </p:nvSpPr>
        <p:spPr>
          <a:xfrm>
            <a:off x="7036763" y="297500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New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store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E48856-C823-43A0-B85B-EF06C777FA7B}"/>
              </a:ext>
            </a:extLst>
          </p:cNvPr>
          <p:cNvSpPr txBox="1"/>
          <p:nvPr/>
        </p:nvSpPr>
        <p:spPr>
          <a:xfrm>
            <a:off x="3064933" y="1463370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</a:rPr>
              <a:t>Store.dispatch</a:t>
            </a:r>
            <a:r>
              <a:rPr lang="en-US" altLang="zh-CN" sz="1200" dirty="0">
                <a:solidFill>
                  <a:srgbClr val="FF0000"/>
                </a:solidFill>
              </a:rPr>
              <a:t>(action)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分发</a:t>
            </a:r>
            <a:r>
              <a:rPr lang="en-US" altLang="zh-CN" sz="1200" dirty="0">
                <a:solidFill>
                  <a:srgbClr val="FF0000"/>
                </a:solidFill>
              </a:rPr>
              <a:t>action</a:t>
            </a:r>
            <a:r>
              <a:rPr lang="zh-CN" altLang="en-US" sz="1200" dirty="0">
                <a:solidFill>
                  <a:srgbClr val="FF0000"/>
                </a:solidFill>
              </a:rPr>
              <a:t>给</a:t>
            </a:r>
            <a:r>
              <a:rPr lang="en-US" altLang="zh-CN" sz="1200" dirty="0">
                <a:solidFill>
                  <a:srgbClr val="FF0000"/>
                </a:solidFill>
              </a:rPr>
              <a:t>store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store</a:t>
            </a:r>
            <a:r>
              <a:rPr lang="zh-CN" altLang="en-US" sz="1200" dirty="0">
                <a:solidFill>
                  <a:srgbClr val="FF0000"/>
                </a:solidFill>
              </a:rPr>
              <a:t>会自动运行</a:t>
            </a:r>
            <a:r>
              <a:rPr lang="en-US" altLang="zh-CN" sz="1200" dirty="0">
                <a:solidFill>
                  <a:srgbClr val="FF0000"/>
                </a:solidFill>
              </a:rPr>
              <a:t>reducer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D9A8A3-C065-4157-9B3C-34DA93F94AA7}"/>
              </a:ext>
            </a:extLst>
          </p:cNvPr>
          <p:cNvCxnSpPr/>
          <p:nvPr/>
        </p:nvCxnSpPr>
        <p:spPr>
          <a:xfrm>
            <a:off x="3268133" y="2167467"/>
            <a:ext cx="254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FB4534-1390-4868-8F29-2583923B3E86}"/>
              </a:ext>
            </a:extLst>
          </p:cNvPr>
          <p:cNvCxnSpPr>
            <a:cxnSpLocks/>
          </p:cNvCxnSpPr>
          <p:nvPr/>
        </p:nvCxnSpPr>
        <p:spPr>
          <a:xfrm flipH="1">
            <a:off x="4402667" y="978131"/>
            <a:ext cx="1871134" cy="6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C433B52-058C-4DB9-96FA-FA2115B49FF4}"/>
              </a:ext>
            </a:extLst>
          </p:cNvPr>
          <p:cNvSpPr txBox="1"/>
          <p:nvPr/>
        </p:nvSpPr>
        <p:spPr>
          <a:xfrm>
            <a:off x="1758034" y="83901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会自动调用 </a:t>
            </a:r>
            <a:r>
              <a:rPr lang="en-US" altLang="zh-CN" dirty="0" err="1"/>
              <a:t>store.dispatch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9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B35152-6086-4F7B-94F7-8A7FEAC49421}"/>
              </a:ext>
            </a:extLst>
          </p:cNvPr>
          <p:cNvSpPr/>
          <p:nvPr/>
        </p:nvSpPr>
        <p:spPr>
          <a:xfrm>
            <a:off x="1583266" y="2819400"/>
            <a:ext cx="2108200" cy="292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165F3A-6EA3-4055-8607-A860928F715B}"/>
              </a:ext>
            </a:extLst>
          </p:cNvPr>
          <p:cNvSpPr/>
          <p:nvPr/>
        </p:nvSpPr>
        <p:spPr>
          <a:xfrm>
            <a:off x="6536266" y="2819400"/>
            <a:ext cx="2108200" cy="292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8FF5819-49B3-49D5-89E3-B06EDF9F9289}"/>
              </a:ext>
            </a:extLst>
          </p:cNvPr>
          <p:cNvCxnSpPr/>
          <p:nvPr/>
        </p:nvCxnSpPr>
        <p:spPr>
          <a:xfrm>
            <a:off x="3107266" y="3513667"/>
            <a:ext cx="402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DC19D22-A8C9-422A-B77B-3993F51FB0EF}"/>
              </a:ext>
            </a:extLst>
          </p:cNvPr>
          <p:cNvSpPr txBox="1"/>
          <p:nvPr/>
        </p:nvSpPr>
        <p:spPr>
          <a:xfrm>
            <a:off x="4199466" y="310726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CEBA53-7859-4ADE-966A-7C24A0B09D0C}"/>
              </a:ext>
            </a:extLst>
          </p:cNvPr>
          <p:cNvCxnSpPr/>
          <p:nvPr/>
        </p:nvCxnSpPr>
        <p:spPr>
          <a:xfrm flipH="1">
            <a:off x="3031066" y="4961467"/>
            <a:ext cx="417406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23EB64D-289F-4EEF-A1A6-D6BA07389C89}"/>
              </a:ext>
            </a:extLst>
          </p:cNvPr>
          <p:cNvSpPr txBox="1"/>
          <p:nvPr/>
        </p:nvSpPr>
        <p:spPr>
          <a:xfrm>
            <a:off x="3892141" y="458046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响应：</a:t>
            </a:r>
            <a:r>
              <a:rPr lang="en-US" altLang="zh-CN" dirty="0"/>
              <a:t>HTML</a:t>
            </a:r>
            <a:r>
              <a:rPr lang="zh-CN" altLang="en-US" dirty="0"/>
              <a:t>源代码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9820A6-06E3-4F2A-B461-9DC4A7349E36}"/>
              </a:ext>
            </a:extLst>
          </p:cNvPr>
          <p:cNvSpPr txBox="1"/>
          <p:nvPr/>
        </p:nvSpPr>
        <p:spPr>
          <a:xfrm>
            <a:off x="7128933" y="1495336"/>
            <a:ext cx="3773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服务器需要响应一个完整的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该</a:t>
            </a:r>
            <a:r>
              <a:rPr lang="en-US" altLang="zh-CN" dirty="0"/>
              <a:t>HTML</a:t>
            </a:r>
            <a:r>
              <a:rPr lang="zh-CN" altLang="en-US" dirty="0"/>
              <a:t>中包含需要的数据</a:t>
            </a:r>
            <a:endParaRPr lang="en-US" altLang="zh-CN" dirty="0"/>
          </a:p>
          <a:p>
            <a:r>
              <a:rPr lang="zh-CN" altLang="en-US" dirty="0"/>
              <a:t>浏览器仅仅承担渲染页面的作用</a:t>
            </a:r>
            <a:endParaRPr lang="en-US" altLang="zh-CN" dirty="0"/>
          </a:p>
          <a:p>
            <a:r>
              <a:rPr lang="zh-CN" altLang="en-US" dirty="0"/>
              <a:t>我们称这种为</a:t>
            </a:r>
            <a:r>
              <a:rPr lang="zh-CN" altLang="en-US" b="1" dirty="0">
                <a:solidFill>
                  <a:srgbClr val="FF0000"/>
                </a:solidFill>
              </a:rPr>
              <a:t>服务器渲染</a:t>
            </a:r>
          </a:p>
        </p:txBody>
      </p:sp>
    </p:spTree>
    <p:extLst>
      <p:ext uri="{BB962C8B-B14F-4D97-AF65-F5344CB8AC3E}">
        <p14:creationId xmlns:p14="http://schemas.microsoft.com/office/powerpoint/2010/main" val="176686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A5B1F3-971D-4C19-BA8D-016C3DC0B367}"/>
              </a:ext>
            </a:extLst>
          </p:cNvPr>
          <p:cNvSpPr/>
          <p:nvPr/>
        </p:nvSpPr>
        <p:spPr>
          <a:xfrm>
            <a:off x="1617133" y="1507067"/>
            <a:ext cx="1986338" cy="276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1D0E26-EF9A-4DA1-944E-9C44961B575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6222999" y="4573320"/>
            <a:ext cx="1191626" cy="5405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21812A96-57E0-4981-9D06-0D7A3D7C420A}"/>
              </a:ext>
            </a:extLst>
          </p:cNvPr>
          <p:cNvSpPr/>
          <p:nvPr/>
        </p:nvSpPr>
        <p:spPr>
          <a:xfrm>
            <a:off x="6395478" y="1099717"/>
            <a:ext cx="1693333" cy="169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controller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555A9-EF00-403A-83E5-64B46A66F45F}"/>
              </a:ext>
            </a:extLst>
          </p:cNvPr>
          <p:cNvSpPr txBox="1"/>
          <p:nvPr/>
        </p:nvSpPr>
        <p:spPr>
          <a:xfrm>
            <a:off x="5648757" y="63368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处理请求：组装这次请求的数据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68C06A-A35D-47F0-9A34-830DBC04C7E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7242145" y="2793050"/>
            <a:ext cx="719007" cy="998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54D009D-0932-4583-8DBD-7C313972ED4D}"/>
              </a:ext>
            </a:extLst>
          </p:cNvPr>
          <p:cNvSpPr/>
          <p:nvPr/>
        </p:nvSpPr>
        <p:spPr>
          <a:xfrm>
            <a:off x="7414625" y="3726653"/>
            <a:ext cx="1693333" cy="169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Model</a:t>
            </a:r>
          </a:p>
          <a:p>
            <a:pPr algn="ctr"/>
            <a:r>
              <a:rPr lang="zh-CN" altLang="en-US" dirty="0"/>
              <a:t>数据模型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F1B89BD-9913-4BD6-A4CA-20ADE99956DD}"/>
              </a:ext>
            </a:extLst>
          </p:cNvPr>
          <p:cNvSpPr/>
          <p:nvPr/>
        </p:nvSpPr>
        <p:spPr>
          <a:xfrm>
            <a:off x="4529666" y="4267200"/>
            <a:ext cx="1693333" cy="169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DE3EDF-2B66-41EB-9456-49B079144AC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86023" y="1889466"/>
            <a:ext cx="2809455" cy="569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E914691-A75C-4BBE-9688-42CB6375762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586023" y="3873165"/>
            <a:ext cx="1191626" cy="6420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51C56E-624A-4264-AEAC-2625F64B68D8}"/>
              </a:ext>
            </a:extLst>
          </p:cNvPr>
          <p:cNvSpPr txBox="1"/>
          <p:nvPr/>
        </p:nvSpPr>
        <p:spPr>
          <a:xfrm>
            <a:off x="3493858" y="433493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完整的</a:t>
            </a:r>
            <a:r>
              <a:rPr lang="en-US" altLang="zh-CN" sz="1400" b="1" dirty="0">
                <a:solidFill>
                  <a:srgbClr val="FF0000"/>
                </a:solidFill>
              </a:rPr>
              <a:t>HTML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7D1E50-72B7-48F7-A2B1-6747E02C904C}"/>
              </a:ext>
            </a:extLst>
          </p:cNvPr>
          <p:cNvSpPr txBox="1"/>
          <p:nvPr/>
        </p:nvSpPr>
        <p:spPr>
          <a:xfrm>
            <a:off x="3586023" y="1603365"/>
            <a:ext cx="2924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受到请求将不同的请求分给对应的</a:t>
            </a:r>
            <a:r>
              <a:rPr lang="en-US" altLang="zh-CN" sz="1100" b="1" dirty="0">
                <a:solidFill>
                  <a:srgbClr val="FF0000"/>
                </a:solidFill>
              </a:rPr>
              <a:t>controller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19E936-C0A6-4D38-AA35-A9411B24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5" y="0"/>
            <a:ext cx="10571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5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9D266-C9C5-4F32-AFE0-882FFA09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504" y="1875143"/>
            <a:ext cx="10515600" cy="1325563"/>
          </a:xfrm>
        </p:spPr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MVC</a:t>
            </a:r>
            <a:r>
              <a:rPr lang="zh-CN" altLang="en-US" dirty="0"/>
              <a:t>的困难</a:t>
            </a:r>
          </a:p>
        </p:txBody>
      </p:sp>
    </p:spTree>
    <p:extLst>
      <p:ext uri="{BB962C8B-B14F-4D97-AF65-F5344CB8AC3E}">
        <p14:creationId xmlns:p14="http://schemas.microsoft.com/office/powerpoint/2010/main" val="357004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B35152-6086-4F7B-94F7-8A7FEAC49421}"/>
              </a:ext>
            </a:extLst>
          </p:cNvPr>
          <p:cNvSpPr/>
          <p:nvPr/>
        </p:nvSpPr>
        <p:spPr>
          <a:xfrm>
            <a:off x="2497666" y="1238428"/>
            <a:ext cx="2108200" cy="292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165F3A-6EA3-4055-8607-A860928F715B}"/>
              </a:ext>
            </a:extLst>
          </p:cNvPr>
          <p:cNvSpPr/>
          <p:nvPr/>
        </p:nvSpPr>
        <p:spPr>
          <a:xfrm>
            <a:off x="7450666" y="1238428"/>
            <a:ext cx="2108200" cy="292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8FF5819-49B3-49D5-89E3-B06EDF9F9289}"/>
              </a:ext>
            </a:extLst>
          </p:cNvPr>
          <p:cNvCxnSpPr/>
          <p:nvPr/>
        </p:nvCxnSpPr>
        <p:spPr>
          <a:xfrm>
            <a:off x="4021666" y="1932695"/>
            <a:ext cx="402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DC19D22-A8C9-422A-B77B-3993F51FB0EF}"/>
              </a:ext>
            </a:extLst>
          </p:cNvPr>
          <p:cNvSpPr txBox="1"/>
          <p:nvPr/>
        </p:nvSpPr>
        <p:spPr>
          <a:xfrm>
            <a:off x="5113866" y="152629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CEBA53-7859-4ADE-966A-7C24A0B09D0C}"/>
              </a:ext>
            </a:extLst>
          </p:cNvPr>
          <p:cNvCxnSpPr/>
          <p:nvPr/>
        </p:nvCxnSpPr>
        <p:spPr>
          <a:xfrm flipH="1">
            <a:off x="3945466" y="3380495"/>
            <a:ext cx="417406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23EB64D-289F-4EEF-A1A6-D6BA07389C89}"/>
              </a:ext>
            </a:extLst>
          </p:cNvPr>
          <p:cNvSpPr txBox="1"/>
          <p:nvPr/>
        </p:nvSpPr>
        <p:spPr>
          <a:xfrm>
            <a:off x="4626129" y="3041628"/>
            <a:ext cx="282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响应：最基础的</a:t>
            </a:r>
            <a:r>
              <a:rPr lang="en-US" altLang="zh-CN" sz="1200" dirty="0">
                <a:solidFill>
                  <a:srgbClr val="FF0000"/>
                </a:solidFill>
              </a:rPr>
              <a:t>HTML</a:t>
            </a:r>
            <a:r>
              <a:rPr lang="zh-CN" altLang="en-US" sz="1200" dirty="0">
                <a:solidFill>
                  <a:srgbClr val="FF0000"/>
                </a:solidFill>
              </a:rPr>
              <a:t>结构，附带</a:t>
            </a:r>
            <a:r>
              <a:rPr lang="en-US" altLang="zh-CN" sz="1200" dirty="0" err="1">
                <a:solidFill>
                  <a:srgbClr val="FF0000"/>
                </a:solidFill>
              </a:rPr>
              <a:t>js</a:t>
            </a:r>
            <a:r>
              <a:rPr lang="zh-CN" altLang="en-US" sz="1200" dirty="0">
                <a:solidFill>
                  <a:srgbClr val="FF0000"/>
                </a:solidFill>
              </a:rPr>
              <a:t>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B9CB1B-AD49-4C22-98A0-4D8102C8EB7D}"/>
              </a:ext>
            </a:extLst>
          </p:cNvPr>
          <p:cNvSpPr txBox="1"/>
          <p:nvPr/>
        </p:nvSpPr>
        <p:spPr>
          <a:xfrm>
            <a:off x="1860437" y="4229763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执行</a:t>
            </a:r>
            <a:r>
              <a:rPr lang="en-US" altLang="zh-CN" b="1" dirty="0">
                <a:solidFill>
                  <a:srgbClr val="FF0000"/>
                </a:solidFill>
              </a:rPr>
              <a:t>JS</a:t>
            </a:r>
            <a:r>
              <a:rPr lang="zh-CN" altLang="en-US" b="1" dirty="0">
                <a:solidFill>
                  <a:srgbClr val="FF0000"/>
                </a:solidFill>
              </a:rPr>
              <a:t>，由浏览器控制页面元素</a:t>
            </a:r>
          </a:p>
        </p:txBody>
      </p:sp>
    </p:spTree>
    <p:extLst>
      <p:ext uri="{BB962C8B-B14F-4D97-AF65-F5344CB8AC3E}">
        <p14:creationId xmlns:p14="http://schemas.microsoft.com/office/powerpoint/2010/main" val="202361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DAFA81-870A-44DA-8F7C-8BCD0F50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8" y="881381"/>
            <a:ext cx="11609524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1D0E26-EF9A-4DA1-944E-9C44961B575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5543490" y="4364837"/>
            <a:ext cx="1871135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68C06A-A35D-47F0-9A34-830DBC04C7E0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6832583" y="2419779"/>
            <a:ext cx="1019512" cy="13068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54D009D-0932-4583-8DBD-7C313972ED4D}"/>
              </a:ext>
            </a:extLst>
          </p:cNvPr>
          <p:cNvSpPr/>
          <p:nvPr/>
        </p:nvSpPr>
        <p:spPr>
          <a:xfrm>
            <a:off x="7414625" y="3726653"/>
            <a:ext cx="1276369" cy="1276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Model</a:t>
            </a:r>
          </a:p>
          <a:p>
            <a:pPr algn="ctr"/>
            <a:r>
              <a:rPr lang="zh-CN" altLang="en-US" sz="1400" dirty="0"/>
              <a:t>数据模型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F1B89BD-9913-4BD6-A4CA-20ADE99956DD}"/>
              </a:ext>
            </a:extLst>
          </p:cNvPr>
          <p:cNvSpPr/>
          <p:nvPr/>
        </p:nvSpPr>
        <p:spPr>
          <a:xfrm>
            <a:off x="4452223" y="3819203"/>
            <a:ext cx="1091267" cy="109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view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310866-0D59-46C5-8473-3B43E8537D19}"/>
              </a:ext>
            </a:extLst>
          </p:cNvPr>
          <p:cNvSpPr txBox="1"/>
          <p:nvPr/>
        </p:nvSpPr>
        <p:spPr>
          <a:xfrm>
            <a:off x="4997856" y="5576035"/>
            <a:ext cx="35974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function foo(props) {</a:t>
            </a:r>
          </a:p>
          <a:p>
            <a:r>
              <a:rPr lang="en-US" altLang="zh-CN" sz="1400" dirty="0"/>
              <a:t>	return (&lt;div&gt;</a:t>
            </a:r>
            <a:r>
              <a:rPr lang="en-US" altLang="zh-CN" sz="1400" dirty="0" err="1"/>
              <a:t>props.data</a:t>
            </a:r>
            <a:r>
              <a:rPr lang="en-US" altLang="zh-CN" sz="1400" dirty="0"/>
              <a:t>&lt;/div&gt;);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216518-CB98-478C-85A4-41548133111E}"/>
              </a:ext>
            </a:extLst>
          </p:cNvPr>
          <p:cNvSpPr txBox="1"/>
          <p:nvPr/>
        </p:nvSpPr>
        <p:spPr>
          <a:xfrm>
            <a:off x="5066950" y="6467912"/>
            <a:ext cx="5947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Vue</a:t>
            </a:r>
            <a:r>
              <a:rPr lang="zh-CN" altLang="en-US" sz="1400" dirty="0"/>
              <a:t>，</a:t>
            </a:r>
            <a:r>
              <a:rPr lang="en-US" altLang="zh-CN" sz="1400" dirty="0"/>
              <a:t>react</a:t>
            </a:r>
            <a:r>
              <a:rPr lang="zh-CN" altLang="en-US" sz="1400" dirty="0"/>
              <a:t>框架解决了 数据到视图中的视图，数据哪里来的我们不用知道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A5B56D-1121-484D-BA48-5C45ACC819E4}"/>
              </a:ext>
            </a:extLst>
          </p:cNvPr>
          <p:cNvSpPr/>
          <p:nvPr/>
        </p:nvSpPr>
        <p:spPr>
          <a:xfrm>
            <a:off x="5712903" y="1300099"/>
            <a:ext cx="1311787" cy="1311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controller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C19A50-3721-46CD-80DD-DA10EC545536}"/>
              </a:ext>
            </a:extLst>
          </p:cNvPr>
          <p:cNvCxnSpPr>
            <a:cxnSpLocks/>
            <a:stCxn id="14" idx="0"/>
            <a:endCxn id="24" idx="3"/>
          </p:cNvCxnSpPr>
          <p:nvPr/>
        </p:nvCxnSpPr>
        <p:spPr>
          <a:xfrm flipV="1">
            <a:off x="4997857" y="2419779"/>
            <a:ext cx="907153" cy="13994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BFCD10B-5D83-413C-B17A-98191ABD254A}"/>
              </a:ext>
            </a:extLst>
          </p:cNvPr>
          <p:cNvSpPr txBox="1"/>
          <p:nvPr/>
        </p:nvSpPr>
        <p:spPr>
          <a:xfrm>
            <a:off x="6693575" y="719065"/>
            <a:ext cx="5391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后端的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只是处理一些简单的请求，</a:t>
            </a:r>
            <a:endParaRPr lang="en-US" altLang="zh-CN" sz="1400" dirty="0"/>
          </a:p>
          <a:p>
            <a:r>
              <a:rPr lang="zh-CN" altLang="en-US" sz="1400" dirty="0"/>
              <a:t>而前端不仅要处理请求，而且用户的操作也会改变视图（如事件）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的压力就会非常大且极其复杂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DA7B48-394C-4215-A3BC-E769929DEA94}"/>
              </a:ext>
            </a:extLst>
          </p:cNvPr>
          <p:cNvSpPr txBox="1"/>
          <p:nvPr/>
        </p:nvSpPr>
        <p:spPr>
          <a:xfrm>
            <a:off x="4997856" y="27926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操作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8C215C-15D1-4EEF-BF0A-AC3CBA4912BD}"/>
              </a:ext>
            </a:extLst>
          </p:cNvPr>
          <p:cNvSpPr txBox="1"/>
          <p:nvPr/>
        </p:nvSpPr>
        <p:spPr>
          <a:xfrm>
            <a:off x="271512" y="1696040"/>
            <a:ext cx="5521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前端</a:t>
            </a:r>
            <a:r>
              <a:rPr lang="en-US" altLang="zh-CN" sz="1200" dirty="0"/>
              <a:t>MVC</a:t>
            </a:r>
            <a:r>
              <a:rPr lang="zh-CN" altLang="en-US" sz="1200" dirty="0"/>
              <a:t>的困难</a:t>
            </a:r>
            <a:endParaRPr lang="en-US" altLang="zh-CN" sz="1200" dirty="0"/>
          </a:p>
          <a:p>
            <a:r>
              <a:rPr lang="en-US" altLang="zh-CN" sz="1200" dirty="0"/>
              <a:t>1. </a:t>
            </a:r>
            <a:r>
              <a:rPr lang="zh-CN" altLang="en-US" sz="1200" dirty="0"/>
              <a:t>前端的</a:t>
            </a:r>
            <a:r>
              <a:rPr lang="en-US" altLang="zh-CN" sz="1200" dirty="0"/>
              <a:t>controller</a:t>
            </a:r>
            <a:r>
              <a:rPr lang="zh-CN" altLang="en-US" sz="1200" dirty="0"/>
              <a:t>要比服务器复杂的多，</a:t>
            </a:r>
            <a:endParaRPr lang="en-US" altLang="zh-CN" sz="1200" dirty="0"/>
          </a:p>
          <a:p>
            <a:r>
              <a:rPr lang="zh-CN" altLang="en-US" sz="1200" dirty="0"/>
              <a:t>因为前端的</a:t>
            </a:r>
            <a:r>
              <a:rPr lang="en-US" altLang="zh-CN" sz="1200" dirty="0"/>
              <a:t>controller</a:t>
            </a:r>
            <a:r>
              <a:rPr lang="zh-CN" altLang="en-US" sz="1200" dirty="0"/>
              <a:t>处理的是用户的操作（用户的操作场景是复杂的）</a:t>
            </a:r>
            <a:endParaRPr lang="en-US" altLang="zh-CN" sz="1200" dirty="0"/>
          </a:p>
          <a:p>
            <a:r>
              <a:rPr lang="en-US" altLang="zh-CN" sz="1200" dirty="0"/>
              <a:t>2. </a:t>
            </a:r>
            <a:r>
              <a:rPr lang="zh-CN" altLang="en-US" sz="1200" dirty="0"/>
              <a:t>组件化框架（</a:t>
            </a:r>
            <a:r>
              <a:rPr lang="en-US" altLang="zh-CN" sz="1200" dirty="0" err="1"/>
              <a:t>vue</a:t>
            </a:r>
            <a:r>
              <a:rPr lang="zh-CN" altLang="en-US" sz="1200" dirty="0"/>
              <a:t>，</a:t>
            </a:r>
            <a:r>
              <a:rPr lang="en-US" altLang="zh-CN" sz="1200" dirty="0"/>
              <a:t>react</a:t>
            </a:r>
            <a:r>
              <a:rPr lang="zh-CN" altLang="en-US" sz="1200" dirty="0"/>
              <a:t>），他们使用的是单项数据流，如果需要共享数据，</a:t>
            </a:r>
            <a:endParaRPr lang="en-US" altLang="zh-CN" sz="1200" dirty="0"/>
          </a:p>
          <a:p>
            <a:r>
              <a:rPr lang="zh-CN" altLang="en-US" sz="1200" dirty="0"/>
              <a:t>则需要将数据提升到使用组件的上层，那么数据传递会非常的繁琐</a:t>
            </a:r>
            <a:endParaRPr lang="en-US" altLang="zh-CN" sz="1200" dirty="0"/>
          </a:p>
          <a:p>
            <a:r>
              <a:rPr lang="en-US" altLang="zh-CN" sz="1200" dirty="0"/>
              <a:t>     - </a:t>
            </a:r>
            <a:r>
              <a:rPr lang="zh-CN" altLang="en-US" sz="1200" dirty="0"/>
              <a:t>虽然可以使用上下文，但是数据是复杂的，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zh-CN" altLang="en-US" sz="1200" dirty="0"/>
              <a:t>我们很难精确的知道是哪个组件改变了数据</a:t>
            </a:r>
            <a:endParaRPr lang="en-US" altLang="zh-CN" sz="1200" dirty="0"/>
          </a:p>
          <a:p>
            <a:r>
              <a:rPr lang="en-US" altLang="zh-CN" sz="1200" dirty="0"/>
              <a:t>     - </a:t>
            </a:r>
            <a:r>
              <a:rPr lang="zh-CN" altLang="en-US" sz="1200" dirty="0"/>
              <a:t>后端由数据库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6795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396CA99-6C6D-43C6-BDD2-736CA4965088}"/>
              </a:ext>
            </a:extLst>
          </p:cNvPr>
          <p:cNvSpPr/>
          <p:nvPr/>
        </p:nvSpPr>
        <p:spPr>
          <a:xfrm>
            <a:off x="2979427" y="2046670"/>
            <a:ext cx="1131180" cy="113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action1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7B8DAA-56D3-4F00-B28E-FFABD38D63D1}"/>
              </a:ext>
            </a:extLst>
          </p:cNvPr>
          <p:cNvSpPr txBox="1"/>
          <p:nvPr/>
        </p:nvSpPr>
        <p:spPr>
          <a:xfrm>
            <a:off x="1577130" y="1652631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action</a:t>
            </a:r>
            <a:r>
              <a:rPr lang="zh-CN" altLang="en-US" sz="1400" dirty="0"/>
              <a:t>：描述要干什么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D84F18D-2417-4F00-A86A-F3B68E1C66CB}"/>
              </a:ext>
            </a:extLst>
          </p:cNvPr>
          <p:cNvSpPr/>
          <p:nvPr/>
        </p:nvSpPr>
        <p:spPr>
          <a:xfrm>
            <a:off x="4110606" y="3748300"/>
            <a:ext cx="964735" cy="964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view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A8BA934-D216-4D0F-8446-9C53F9592EE9}"/>
              </a:ext>
            </a:extLst>
          </p:cNvPr>
          <p:cNvCxnSpPr>
            <a:cxnSpLocks/>
          </p:cNvCxnSpPr>
          <p:nvPr/>
        </p:nvCxnSpPr>
        <p:spPr>
          <a:xfrm flipH="1" flipV="1">
            <a:off x="3927379" y="3036567"/>
            <a:ext cx="623650" cy="7117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ABAB86-96AF-4730-9421-558755DD1C51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 flipV="1">
            <a:off x="4110607" y="2573128"/>
            <a:ext cx="3253519" cy="39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60FF8F-E0D0-4124-B0D9-C82AFFBDB32A}"/>
              </a:ext>
            </a:extLst>
          </p:cNvPr>
          <p:cNvSpPr/>
          <p:nvPr/>
        </p:nvSpPr>
        <p:spPr>
          <a:xfrm>
            <a:off x="7364126" y="2149484"/>
            <a:ext cx="1612094" cy="84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4.</a:t>
            </a:r>
            <a:r>
              <a:rPr lang="zh-CN" altLang="en-US" sz="1400" b="1" dirty="0">
                <a:solidFill>
                  <a:srgbClr val="FF0000"/>
                </a:solidFill>
              </a:rPr>
              <a:t>保存新数据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7A5BFB3-A236-460C-86C1-9385A318FD6E}"/>
              </a:ext>
            </a:extLst>
          </p:cNvPr>
          <p:cNvSpPr/>
          <p:nvPr/>
        </p:nvSpPr>
        <p:spPr>
          <a:xfrm>
            <a:off x="1937858" y="2869800"/>
            <a:ext cx="1041568" cy="1041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action2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43C7F9-1118-463F-942B-B33F37E89F00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796198" y="3770086"/>
            <a:ext cx="1314408" cy="4605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EF759BB-F1BF-4408-8628-8033659377FF}"/>
              </a:ext>
            </a:extLst>
          </p:cNvPr>
          <p:cNvSpPr txBox="1"/>
          <p:nvPr/>
        </p:nvSpPr>
        <p:spPr>
          <a:xfrm>
            <a:off x="4110606" y="2265351"/>
            <a:ext cx="3336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1.dispatch(</a:t>
            </a:r>
            <a:r>
              <a:rPr lang="zh-CN" altLang="en-US" sz="1400" b="1" dirty="0">
                <a:solidFill>
                  <a:srgbClr val="FF0000"/>
                </a:solidFill>
              </a:rPr>
              <a:t>可以理解为告诉</a:t>
            </a:r>
            <a:r>
              <a:rPr lang="en-US" altLang="zh-CN" sz="1400" b="1" dirty="0" err="1">
                <a:solidFill>
                  <a:srgbClr val="FF0000"/>
                </a:solidFill>
              </a:rPr>
              <a:t>stroe</a:t>
            </a:r>
            <a:r>
              <a:rPr lang="zh-CN" altLang="en-US" sz="1400" b="1" dirty="0">
                <a:solidFill>
                  <a:srgbClr val="FF0000"/>
                </a:solidFill>
              </a:rPr>
              <a:t>干什么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F00F70C-EB89-40CF-95E7-54ABF12F5878}"/>
              </a:ext>
            </a:extLst>
          </p:cNvPr>
          <p:cNvSpPr/>
          <p:nvPr/>
        </p:nvSpPr>
        <p:spPr>
          <a:xfrm>
            <a:off x="7775881" y="4118608"/>
            <a:ext cx="1016475" cy="84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8782A2D-F3F2-4B07-9B38-5AA8C6A7B6B7}"/>
              </a:ext>
            </a:extLst>
          </p:cNvPr>
          <p:cNvCxnSpPr>
            <a:cxnSpLocks/>
          </p:cNvCxnSpPr>
          <p:nvPr/>
        </p:nvCxnSpPr>
        <p:spPr>
          <a:xfrm>
            <a:off x="8052728" y="2996772"/>
            <a:ext cx="0" cy="11042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9FE5FA-6668-4E9F-B825-E7744EEBCD55}"/>
              </a:ext>
            </a:extLst>
          </p:cNvPr>
          <p:cNvCxnSpPr>
            <a:cxnSpLocks/>
          </p:cNvCxnSpPr>
          <p:nvPr/>
        </p:nvCxnSpPr>
        <p:spPr>
          <a:xfrm flipV="1">
            <a:off x="8528335" y="2996773"/>
            <a:ext cx="1" cy="11042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4051BAF-916E-4EF9-AF0C-573D07D8D686}"/>
              </a:ext>
            </a:extLst>
          </p:cNvPr>
          <p:cNvSpPr txBox="1"/>
          <p:nvPr/>
        </p:nvSpPr>
        <p:spPr>
          <a:xfrm>
            <a:off x="8528335" y="3493469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</a:rPr>
              <a:t>返回新数据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49DD3A-40CB-40C5-AF05-B0036C47050C}"/>
              </a:ext>
            </a:extLst>
          </p:cNvPr>
          <p:cNvSpPr txBox="1"/>
          <p:nvPr/>
        </p:nvSpPr>
        <p:spPr>
          <a:xfrm>
            <a:off x="6816492" y="3577779"/>
            <a:ext cx="11304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</a:rPr>
              <a:t>传递</a:t>
            </a:r>
            <a:r>
              <a:rPr lang="en-US" altLang="zh-CN" sz="1400" b="1" dirty="0">
                <a:solidFill>
                  <a:srgbClr val="FF0000"/>
                </a:solidFill>
              </a:rPr>
              <a:t>state</a:t>
            </a:r>
          </a:p>
          <a:p>
            <a:r>
              <a:rPr lang="zh-CN" altLang="en-US" sz="1400" b="1" dirty="0">
                <a:solidFill>
                  <a:srgbClr val="FF000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action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6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583</Words>
  <Application>Microsoft Office PowerPoint</Application>
  <PresentationFormat>宽屏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传统服务器的MVC </vt:lpstr>
      <vt:lpstr>PowerPoint 演示文稿</vt:lpstr>
      <vt:lpstr>PowerPoint 演示文稿</vt:lpstr>
      <vt:lpstr>PowerPoint 演示文稿</vt:lpstr>
      <vt:lpstr>前端MVC的困难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igor</dc:creator>
  <cp:lastModifiedBy>chen igor</cp:lastModifiedBy>
  <cp:revision>17</cp:revision>
  <dcterms:created xsi:type="dcterms:W3CDTF">2020-05-23T08:59:55Z</dcterms:created>
  <dcterms:modified xsi:type="dcterms:W3CDTF">2020-05-25T08:18:06Z</dcterms:modified>
</cp:coreProperties>
</file>