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7" r:id="rId1"/>
  </p:sldMasterIdLst>
  <p:notesMasterIdLst>
    <p:notesMasterId r:id="rId20"/>
  </p:notesMasterIdLst>
  <p:sldIdLst>
    <p:sldId id="256" r:id="rId2"/>
    <p:sldId id="259" r:id="rId3"/>
    <p:sldId id="274" r:id="rId4"/>
    <p:sldId id="260" r:id="rId5"/>
    <p:sldId id="275" r:id="rId6"/>
    <p:sldId id="261" r:id="rId7"/>
    <p:sldId id="262" r:id="rId8"/>
    <p:sldId id="263" r:id="rId9"/>
    <p:sldId id="264" r:id="rId10"/>
    <p:sldId id="278" r:id="rId11"/>
    <p:sldId id="265" r:id="rId12"/>
    <p:sldId id="267" r:id="rId13"/>
    <p:sldId id="268" r:id="rId14"/>
    <p:sldId id="269" r:id="rId15"/>
    <p:sldId id="270" r:id="rId16"/>
    <p:sldId id="276" r:id="rId17"/>
    <p:sldId id="277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b0087cc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b0087cc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5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b0087cc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b0087cc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7b0087cc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7b0087cc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b0087cc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b0087cc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b0087cc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b0087cc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b0087cc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b0087cc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b0087cc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b0087cc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98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7b0087cc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7b0087cc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3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7b0087cc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7b0087cc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b0087c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7b0087c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b0087c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7b0087c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28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b0087c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b0087c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b0087c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b0087c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65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b0087c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b0087c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b0087c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b0087c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b0087c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b0087c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b0087cc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b0087cc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5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9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6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6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4474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19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1200"/>
              </a:spcBef>
            </a:pPr>
            <a:r>
              <a:rPr lang="ru-RU" sz="3200" dirty="0"/>
              <a:t>Исследование движения робота с подвижной внутренней массой по шероховатой плоскости в случае анизотропного трения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32245"/>
            <a:ext cx="8763720" cy="141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ru" sz="1800" cap="none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Научный руководитель Беличенко М.В.</a:t>
            </a:r>
            <a:endParaRPr sz="1800" cap="none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sz="1800" cap="none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Выполнил студент группы М8О-402Б-17 Сухотин И.В.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11110" y="3984673"/>
            <a:ext cx="564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endParaRPr sz="1500" dirty="0">
              <a:solidFill>
                <a:schemeClr val="bg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63574" y="9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Типы движения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40227" y="647171"/>
            <a:ext cx="28296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400" b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Движение с одной остановкой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0227" y="1537717"/>
            <a:ext cx="2109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0.75, k2 = 0.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45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=2.5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0227" y="1102271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Без возвратного движения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83" y="812132"/>
            <a:ext cx="5050402" cy="37810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039"/>
            <a:ext cx="3973283" cy="1901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0706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10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565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152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Типы движения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725625"/>
            <a:ext cx="28296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1400" b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Покой</a:t>
            </a:r>
            <a:endParaRPr sz="1400" b="1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pic>
        <p:nvPicPr>
          <p:cNvPr id="3074" name="Picture 2" descr="untitle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76263"/>
            <a:ext cx="5340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1700" y="1239033"/>
            <a:ext cx="2020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0.75, k2 = 0.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=2.5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372"/>
            <a:ext cx="3644900" cy="19151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11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24400" y="1096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Диаграммы типов движения</a:t>
            </a:r>
            <a:endParaRPr dirty="0"/>
          </a:p>
        </p:txBody>
      </p:sp>
      <p:sp>
        <p:nvSpPr>
          <p:cNvPr id="165" name="Google Shape;165;p24"/>
          <p:cNvSpPr txBox="1"/>
          <p:nvPr/>
        </p:nvSpPr>
        <p:spPr>
          <a:xfrm>
            <a:off x="216199" y="531559"/>
            <a:ext cx="36726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Плоскость параметров k и μ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16199" y="805565"/>
            <a:ext cx="22233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b = const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" y="1225336"/>
            <a:ext cx="821775" cy="3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52" y="1680956"/>
            <a:ext cx="754458" cy="338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24"/>
              <p:cNvSpPr txBox="1"/>
              <p:nvPr/>
            </p:nvSpPr>
            <p:spPr>
              <a:xfrm>
                <a:off x="1391292" y="874016"/>
                <a:ext cx="2761434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Для </a:t>
                </a:r>
                <a:r>
                  <a:rPr lang="en-US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k </a:t>
                </a:r>
                <a:r>
                  <a:rPr lang="ru-RU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используем шаг 0.02</a:t>
                </a:r>
              </a:p>
              <a:p>
                <a:r>
                  <a:rPr lang="ru-RU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1600" kern="1200">
                        <a:latin typeface="Cambria Math" panose="02040503050406030204" pitchFamily="18" charset="0"/>
                        <a:ea typeface="Samsung Sans" panose="020B0303020203020204" pitchFamily="34" charset="0"/>
                        <a:cs typeface="Times New Roman"/>
                      </a:rPr>
                      <m:t>𝜇</m:t>
                    </m:r>
                  </m:oMath>
                </a14:m>
                <a:r>
                  <a:rPr lang="en-US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 </a:t>
                </a:r>
                <a:r>
                  <a:rPr lang="ru-RU" sz="1600" kern="1200" dirty="0">
                    <a:latin typeface="Samsung Sans" panose="020B0303020203020204" pitchFamily="34" charset="0"/>
                    <a:ea typeface="Samsung Sans" panose="020B0303020203020204" pitchFamily="34" charset="0"/>
                    <a:cs typeface="Times New Roman"/>
                  </a:rPr>
                  <a:t>используем шаг 0.08</a:t>
                </a:r>
              </a:p>
            </p:txBody>
          </p:sp>
        </mc:Choice>
        <mc:Fallback xmlns="">
          <p:sp>
            <p:nvSpPr>
              <p:cNvPr id="169" name="Google Shape;169;p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92" y="874016"/>
                <a:ext cx="2761434" cy="572700"/>
              </a:xfrm>
              <a:prstGeom prst="rect">
                <a:avLst/>
              </a:prstGeom>
              <a:blipFill>
                <a:blip r:embed="rId5"/>
                <a:stretch>
                  <a:fillRect l="-1104" b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3551731"/>
            <a:ext cx="3442899" cy="10297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41" y="1563336"/>
            <a:ext cx="2949174" cy="1901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93" y="1162050"/>
            <a:ext cx="4567382" cy="34194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12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43249" y="1387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Диаграммы типов движения</a:t>
            </a:r>
            <a:endParaRPr dirty="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175" y="1258175"/>
            <a:ext cx="4252100" cy="28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4540025" y="4101101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Диаграмма, полученная в работе Панёва А.С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5"/>
          <p:cNvSpPr txBox="1"/>
          <p:nvPr/>
        </p:nvSpPr>
        <p:spPr>
          <a:xfrm>
            <a:off x="194413" y="4056278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Диаграмма типов движения при b = 1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" y="955878"/>
            <a:ext cx="4323843" cy="3237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13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16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Диаграммы типов движения</a:t>
            </a:r>
            <a:endParaRPr dirty="0"/>
          </a:p>
        </p:txBody>
      </p:sp>
      <p:sp>
        <p:nvSpPr>
          <p:cNvPr id="190" name="Google Shape;190;p26"/>
          <p:cNvSpPr txBox="1"/>
          <p:nvPr/>
        </p:nvSpPr>
        <p:spPr>
          <a:xfrm>
            <a:off x="1157220" y="4156440"/>
            <a:ext cx="25461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b = 0.75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530680" y="4156440"/>
            <a:ext cx="29571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b = 0.6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1" y="820563"/>
            <a:ext cx="4455779" cy="33358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2237"/>
            <a:ext cx="4467225" cy="3344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14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Диаграммы типов движения</a:t>
            </a:r>
            <a:endParaRPr dirty="0"/>
          </a:p>
        </p:txBody>
      </p:sp>
      <p:sp>
        <p:nvSpPr>
          <p:cNvPr id="200" name="Google Shape;200;p27"/>
          <p:cNvSpPr txBox="1"/>
          <p:nvPr/>
        </p:nvSpPr>
        <p:spPr>
          <a:xfrm>
            <a:off x="212679" y="4137714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b = </a:t>
            </a:r>
            <a:r>
              <a:rPr lang="en-US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0.5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719530" y="4154832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b = </a:t>
            </a:r>
            <a:r>
              <a:rPr lang="en-US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0.</a:t>
            </a:r>
            <a:r>
              <a:rPr lang="ru" kern="12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25</a:t>
            </a:r>
            <a:endParaRPr kern="12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5" y="785928"/>
            <a:ext cx="4499893" cy="3368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" y="785928"/>
            <a:ext cx="4499894" cy="3368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15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311700" y="1750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11700" y="698055"/>
            <a:ext cx="8520600" cy="16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ru" sz="1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После построения диаграмм для разных значений </a:t>
            </a:r>
            <a:r>
              <a:rPr lang="en-US" sz="1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 можно сделать следующий вывод: с уменьшением </a:t>
            </a:r>
            <a:r>
              <a:rPr lang="en-US" sz="1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b </a:t>
            </a:r>
            <a:r>
              <a:rPr lang="ru-RU" sz="1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количество точек на диаграмме с полной неподвижностью уменьшается. Также уменьшается количество точек, соответствующих движению без остановок и движению с двумя длительными остановками. При этом увеличивается количество точек, соответствующих движению с одной остановкой без возвратного движения.</a:t>
            </a:r>
          </a:p>
          <a:p>
            <a:pPr marL="0" indent="0" algn="ctr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endParaRPr sz="1400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6" y="2247686"/>
            <a:ext cx="3117849" cy="23342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13" y="2243739"/>
            <a:ext cx="3120218" cy="2335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45" y="2243739"/>
            <a:ext cx="3120218" cy="2335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16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3973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95250" y="124327"/>
            <a:ext cx="8953500" cy="255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2000" dirty="0"/>
              <a:t>                                            СПИСОК ЛИТЕРАТУРЫ</a:t>
            </a:r>
          </a:p>
          <a:p>
            <a:pPr marL="114300" indent="0">
              <a:buNone/>
            </a:pPr>
            <a:r>
              <a:rPr lang="ru-RU" sz="2000" dirty="0"/>
              <a:t> </a:t>
            </a:r>
          </a:p>
          <a:p>
            <a:r>
              <a:rPr lang="ru-RU" sz="1700" dirty="0"/>
              <a:t>1. </a:t>
            </a:r>
            <a:r>
              <a:rPr lang="ru-RU" sz="1700" dirty="0" err="1"/>
              <a:t>Панёв</a:t>
            </a:r>
            <a:r>
              <a:rPr lang="ru-RU" sz="1700" dirty="0"/>
              <a:t> А.С. Исследование движения тела по горизонтальной плоскости под влиянием перемещения внутренней массы. // Труды МАИ. 2015. Т. 85.</a:t>
            </a:r>
          </a:p>
          <a:p>
            <a:r>
              <a:rPr lang="ru-RU" sz="1700" dirty="0"/>
              <a:t>2. Болотник Н.Н., </a:t>
            </a:r>
            <a:r>
              <a:rPr lang="ru-RU" sz="1700" dirty="0" err="1"/>
              <a:t>Градецкий</a:t>
            </a:r>
            <a:r>
              <a:rPr lang="ru-RU" sz="1700" dirty="0"/>
              <a:t> В.Г., Жуков А.А., Козлов Д.В., Смирнов И.П., </a:t>
            </a:r>
            <a:r>
              <a:rPr lang="ru-RU" sz="1700" dirty="0" err="1"/>
              <a:t>Чащухин</a:t>
            </a:r>
            <a:r>
              <a:rPr lang="ru-RU" sz="1700" dirty="0"/>
              <a:t> В.Г. Мобильный </a:t>
            </a:r>
            <a:r>
              <a:rPr lang="ru-RU" sz="1700" dirty="0" err="1"/>
              <a:t>микроробот</a:t>
            </a:r>
            <a:r>
              <a:rPr lang="ru-RU" sz="1700" dirty="0"/>
              <a:t> космического назначения: концепция и перспективы использования // Космические исследования. 2018</a:t>
            </a:r>
          </a:p>
          <a:p>
            <a:r>
              <a:rPr lang="ru-RU" sz="1700" dirty="0"/>
              <a:t>3. </a:t>
            </a:r>
            <a:r>
              <a:rPr lang="ru-RU" sz="1700" dirty="0" err="1"/>
              <a:t>Клековкин</a:t>
            </a:r>
            <a:r>
              <a:rPr lang="ru-RU" sz="1700" dirty="0"/>
              <a:t> А. В. Исследование динамики движения в жидкости роботов с неизменяемой формой оболочки и управляемых внутренними роторами. // Ижевск: Ижевский государственный технический университет имени М.Т. Калашникова. 2020.</a:t>
            </a:r>
          </a:p>
          <a:p>
            <a:r>
              <a:rPr lang="ru-RU" sz="1700" dirty="0"/>
              <a:t>4. Бардин Б.С., </a:t>
            </a:r>
            <a:r>
              <a:rPr lang="ru-RU" sz="1700" dirty="0" err="1"/>
              <a:t>Панёв</a:t>
            </a:r>
            <a:r>
              <a:rPr lang="ru-RU" sz="1700" dirty="0"/>
              <a:t> А.С. О периодических движениях тела с подвижной внутренней массой по горизонтальной поверхности. // Труды МАИ. 2015. T. 84.</a:t>
            </a:r>
            <a:endParaRPr lang="en-US" sz="1700" dirty="0"/>
          </a:p>
          <a:p>
            <a:r>
              <a:rPr lang="ru-RU" sz="1700" dirty="0"/>
              <a:t>5. </a:t>
            </a:r>
            <a:r>
              <a:rPr lang="ru-RU" sz="1700" dirty="0" err="1"/>
              <a:t>Маркеев</a:t>
            </a:r>
            <a:r>
              <a:rPr lang="ru-RU" sz="1700" dirty="0"/>
              <a:t> А.П. Теоретическая механика: Учебник для университетов. 3-е изд.//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17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978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1727708" y="1925345"/>
            <a:ext cx="709530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4400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Спасибо за внимание!</a:t>
            </a:r>
            <a:endParaRPr sz="4400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8674" y="4712666"/>
            <a:ext cx="3729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18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26208" y="1598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Постановка задачи</a:t>
            </a: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3621825"/>
            <a:ext cx="39345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81592" y="1898116"/>
            <a:ext cx="3799800" cy="242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k1 - </a:t>
            </a:r>
            <a:r>
              <a:rPr lang="ru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коэффициент трения скольжения</a:t>
            </a:r>
            <a:r>
              <a:rPr lang="en-US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при движении в сторону положительного направления оси </a:t>
            </a:r>
            <a:r>
              <a:rPr lang="en-US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x, </a:t>
            </a:r>
            <a:r>
              <a:rPr lang="ru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k</a:t>
            </a:r>
            <a:r>
              <a:rPr lang="en-US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2 - </a:t>
            </a:r>
            <a:r>
              <a:rPr lang="ru-RU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в сторону отрицательного направления.</a:t>
            </a:r>
          </a:p>
          <a:p>
            <a:pPr lvl="0"/>
            <a:r>
              <a:rPr lang="ru-RU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 </a:t>
            </a:r>
            <a:endParaRPr lang="en-US" sz="1600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lvl="0"/>
            <a:r>
              <a:rPr lang="ru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k1 = b*</a:t>
            </a:r>
            <a:r>
              <a:rPr lang="en-US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k2</a:t>
            </a:r>
          </a:p>
          <a:p>
            <a:pPr lvl="0"/>
            <a:endParaRPr lang="ru" sz="1600" i="1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lvl="0"/>
            <a:r>
              <a:rPr lang="ru" sz="1600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Будем считать, что </a:t>
            </a:r>
            <a:r>
              <a:rPr lang="ru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b</a:t>
            </a:r>
            <a:r>
              <a:rPr lang="en-US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&lt;1</a:t>
            </a:r>
            <a:r>
              <a:rPr lang="ru-RU" sz="1600" i="1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 (т.е. вперед корпусу двигаться легче, чем назад)</a:t>
            </a:r>
            <a:endParaRPr sz="1600" i="1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81592" y="393699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Движение подвижной массы</a:t>
            </a:r>
            <a:r>
              <a:rPr lang="ru-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1774" y="3169689"/>
            <a:ext cx="467216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Уравнения движения (по </a:t>
            </a:r>
            <a:r>
              <a:rPr lang="en-US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II </a:t>
            </a:r>
            <a:r>
              <a:rPr lang="ru-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закону Ньютона)</a:t>
            </a: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5" y="740613"/>
            <a:ext cx="3545826" cy="2315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39" y="1068699"/>
            <a:ext cx="1869054" cy="66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2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26208" y="1598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Постановка задачи</a:t>
            </a: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3621825"/>
            <a:ext cx="39345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81592" y="859284"/>
            <a:ext cx="379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i="1"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1774" y="3169689"/>
            <a:ext cx="467216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Уравнения движения (по </a:t>
            </a:r>
            <a:r>
              <a:rPr lang="en-US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II </a:t>
            </a:r>
            <a:r>
              <a:rPr lang="ru-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закону Ньютона)</a:t>
            </a: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90061" y="599111"/>
            <a:ext cx="449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Сила трения может быть вычислена по формуле: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5" y="740613"/>
            <a:ext cx="3545826" cy="23150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1" y="1286882"/>
            <a:ext cx="4853939" cy="15886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3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400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10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Уравнения движения</a:t>
            </a:r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09548"/>
            <a:ext cx="2526350" cy="1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336990" y="396913"/>
            <a:ext cx="3012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Безразмерные координаты и время: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367" y="3216979"/>
            <a:ext cx="1422249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434" y="1119335"/>
            <a:ext cx="1693152" cy="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36732" y="1253386"/>
            <a:ext cx="1610115" cy="8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Безразмерный параметр: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118860" y="2534548"/>
            <a:ext cx="293602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Безразмерная реакция опоры: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36732" y="2534548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Безразмерные уравнения движения: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1" y="993243"/>
            <a:ext cx="4498574" cy="877546"/>
          </a:xfrm>
          <a:prstGeom prst="rect">
            <a:avLst/>
          </a:prstGeom>
        </p:spPr>
      </p:pic>
      <p:sp>
        <p:nvSpPr>
          <p:cNvPr id="11" name="Google Shape;119;p19"/>
          <p:cNvSpPr txBox="1">
            <a:spLocks/>
          </p:cNvSpPr>
          <p:nvPr/>
        </p:nvSpPr>
        <p:spPr>
          <a:xfrm>
            <a:off x="3933907" y="2534548"/>
            <a:ext cx="2020535" cy="64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1400" i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Параметры задачи: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400" i="1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2" y="3389166"/>
            <a:ext cx="1361993" cy="5447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4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567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Уравнения движения</a:t>
            </a:r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07792"/>
            <a:ext cx="2526350" cy="1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434" y="1119335"/>
            <a:ext cx="1693152" cy="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36732" y="1253387"/>
            <a:ext cx="1352728" cy="77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Безразмерный параметр: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36732" y="2532792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Безразмерные уравнения движения: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12" name="Google Shape;100;p17"/>
          <p:cNvSpPr txBox="1"/>
          <p:nvPr/>
        </p:nvSpPr>
        <p:spPr>
          <a:xfrm>
            <a:off x="4179594" y="105402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Безразмерная сила трения будет иметь вид: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94" y="1729020"/>
            <a:ext cx="4964406" cy="13823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5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030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77800" y="1351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Численное интегрирование</a:t>
            </a:r>
            <a:endParaRPr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810858"/>
            <a:ext cx="27003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Начальное состояние системы: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>
              <a:buFont typeface="Arial"/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x = 0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>
              <a:buFont typeface="Arial"/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V = 0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>
              <a:buFont typeface="Arial"/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φ = 0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194312" y="707852"/>
            <a:ext cx="1988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Период интегрирования: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813" y="1445227"/>
            <a:ext cx="1228425" cy="4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5933" y="3326212"/>
            <a:ext cx="42264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Погрешности численного интегрирования: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Относительная Rtol = 1e-12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  <a:p>
            <a:r>
              <a:rPr lang="ru" dirty="0"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Times New Roman"/>
              </a:rPr>
              <a:t>Абсолютная AbsTol = 1e-14</a:t>
            </a:r>
            <a:endParaRPr dirty="0"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05" y="888150"/>
            <a:ext cx="3109326" cy="20028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6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86300" y="1372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Типы движения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286300" y="709948"/>
            <a:ext cx="170529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b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  <a:sym typeface="Arial"/>
              </a:rPr>
              <a:t>Без остановок</a:t>
            </a:r>
            <a:endParaRPr sz="1400" b="1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  <a:sym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6300" y="1199259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0.75, k2 = 0.1,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=2.5</a:t>
            </a:r>
            <a:endParaRPr lang="ru-RU" dirty="0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82613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865"/>
            <a:ext cx="3624263" cy="865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7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60900" y="789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Типы движения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77113" y="539666"/>
            <a:ext cx="3023363" cy="469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1400" b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Движение с одной остановкой</a:t>
            </a:r>
            <a:endParaRPr sz="1400" b="1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1719" y="1415786"/>
            <a:ext cx="2020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0.75, k2 = 0.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=2.5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113" y="1012843"/>
            <a:ext cx="2395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С возвратным движением</a:t>
            </a:r>
          </a:p>
        </p:txBody>
      </p:sp>
      <p:pic>
        <p:nvPicPr>
          <p:cNvPr id="1027" name="Picture 3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37" y="896782"/>
            <a:ext cx="4946279" cy="370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561"/>
            <a:ext cx="4083898" cy="1664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8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Типы движения</a:t>
            </a: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699" y="674825"/>
            <a:ext cx="3035385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" sz="1400" b="1" dirty="0">
                <a:solidFill>
                  <a:srgbClr val="000000"/>
                </a:solidFill>
                <a:latin typeface="Samsung Sans" panose="020B0303020203020204" pitchFamily="34" charset="0"/>
                <a:ea typeface="Samsung Sans" panose="020B0303020203020204" pitchFamily="34" charset="0"/>
                <a:cs typeface="Times New Roman"/>
              </a:rPr>
              <a:t>Движение с двумя остановками</a:t>
            </a:r>
            <a:endParaRPr sz="1400" b="1" dirty="0">
              <a:solidFill>
                <a:srgbClr val="000000"/>
              </a:solidFill>
              <a:latin typeface="Samsung Sans" panose="020B0303020203020204" pitchFamily="34" charset="0"/>
              <a:ea typeface="Samsung Sans" panose="020B0303020203020204" pitchFamily="34" charset="0"/>
              <a:cs typeface="Times New Roman"/>
            </a:endParaRPr>
          </a:p>
        </p:txBody>
      </p:sp>
      <p:pic>
        <p:nvPicPr>
          <p:cNvPr id="2050" name="Picture 2" descr="untitle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1" y="813184"/>
            <a:ext cx="5024078" cy="376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1698" y="1199079"/>
            <a:ext cx="2020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0.75, k2 = 0.4,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=2.5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47"/>
            <a:ext cx="3970421" cy="1828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4952" y="4712666"/>
            <a:ext cx="268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nd Aventure" pitchFamily="50" charset="0"/>
                <a:ea typeface="Android Emoji" panose="020B0606030804020204" pitchFamily="34"/>
              </a:rPr>
              <a:t>9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Android Emoji" panose="020B0606030804020204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1653</TotalTime>
  <Words>580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Condensed</vt:lpstr>
      <vt:lpstr>Cambria Math</vt:lpstr>
      <vt:lpstr>Gill Sans MT</vt:lpstr>
      <vt:lpstr>Grand Aventure</vt:lpstr>
      <vt:lpstr>Samsung Sans</vt:lpstr>
      <vt:lpstr>Times New Roman</vt:lpstr>
      <vt:lpstr>Gallery</vt:lpstr>
      <vt:lpstr> Исследование движения робота с подвижной внутренней массой по шероховатой плоскости в случае анизотропного трения</vt:lpstr>
      <vt:lpstr>Постановка задачи</vt:lpstr>
      <vt:lpstr>Постановка задачи</vt:lpstr>
      <vt:lpstr>Уравнения движения</vt:lpstr>
      <vt:lpstr>Уравнения движения</vt:lpstr>
      <vt:lpstr>Численное интегрирование</vt:lpstr>
      <vt:lpstr>Типы движения</vt:lpstr>
      <vt:lpstr>Типы движения</vt:lpstr>
      <vt:lpstr>Типы движения</vt:lpstr>
      <vt:lpstr>Типы движения</vt:lpstr>
      <vt:lpstr>Типы движения</vt:lpstr>
      <vt:lpstr>Диаграммы типов движения</vt:lpstr>
      <vt:lpstr>Диаграммы типов движения</vt:lpstr>
      <vt:lpstr>Диаграммы типов движения</vt:lpstr>
      <vt:lpstr>Диаграммы типов движения</vt:lpstr>
      <vt:lpstr>Заключение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движения тела по горизонтальной шероховатой плоскости за счет движения внутренней массы по окружности</dc:title>
  <dc:creator>Igor</dc:creator>
  <cp:lastModifiedBy>suhotin98@gmail.com</cp:lastModifiedBy>
  <cp:revision>106</cp:revision>
  <dcterms:modified xsi:type="dcterms:W3CDTF">2023-09-21T15:46:09Z</dcterms:modified>
</cp:coreProperties>
</file>