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drob222@gmail.com" initials="i" lastIdx="1" clrIdx="0">
    <p:extLst>
      <p:ext uri="{19B8F6BF-5375-455C-9EA6-DF929625EA0E}">
        <p15:presenceInfo xmlns:p15="http://schemas.microsoft.com/office/powerpoint/2012/main" userId="3739e9a7b4ffaf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3BD7F-37F7-4E3B-99CD-C187536E054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8071066-E4A7-45F3-B1AB-BD7EDACC19DC}">
      <dgm:prSet/>
      <dgm:spPr/>
      <dgm:t>
        <a:bodyPr/>
        <a:lstStyle/>
        <a:p>
          <a:r>
            <a:rPr lang="en-GB"/>
            <a:t>Technical Indicators – Complete</a:t>
          </a:r>
          <a:endParaRPr lang="en-US"/>
        </a:p>
      </dgm:t>
    </dgm:pt>
    <dgm:pt modelId="{6C69DED1-F8C5-4439-B407-BEB2C19D9F13}" type="parTrans" cxnId="{F7664D27-23EC-4816-B77B-3B75D1575D44}">
      <dgm:prSet/>
      <dgm:spPr/>
      <dgm:t>
        <a:bodyPr/>
        <a:lstStyle/>
        <a:p>
          <a:endParaRPr lang="en-US"/>
        </a:p>
      </dgm:t>
    </dgm:pt>
    <dgm:pt modelId="{703BA635-ED0E-47DE-B33E-0C6BA08AB84B}" type="sibTrans" cxnId="{F7664D27-23EC-4816-B77B-3B75D1575D44}">
      <dgm:prSet/>
      <dgm:spPr/>
      <dgm:t>
        <a:bodyPr/>
        <a:lstStyle/>
        <a:p>
          <a:endParaRPr lang="en-US"/>
        </a:p>
      </dgm:t>
    </dgm:pt>
    <dgm:pt modelId="{7B45E246-4AB1-403A-B835-E2DCFEDC76E7}">
      <dgm:prSet/>
      <dgm:spPr/>
      <dgm:t>
        <a:bodyPr/>
        <a:lstStyle/>
        <a:p>
          <a:r>
            <a:rPr lang="en-GB" dirty="0"/>
            <a:t>Genetic Algorithm– Complete</a:t>
          </a:r>
          <a:endParaRPr lang="en-US" dirty="0"/>
        </a:p>
      </dgm:t>
    </dgm:pt>
    <dgm:pt modelId="{CB4CF18B-8500-4A1B-AA14-3F4C53EB563F}" type="parTrans" cxnId="{64B81CC0-A6EF-49C6-B4DE-CFFC36CD2913}">
      <dgm:prSet/>
      <dgm:spPr/>
      <dgm:t>
        <a:bodyPr/>
        <a:lstStyle/>
        <a:p>
          <a:endParaRPr lang="en-US"/>
        </a:p>
      </dgm:t>
    </dgm:pt>
    <dgm:pt modelId="{FFFFC132-A606-49F0-B3B5-8F253F54140B}" type="sibTrans" cxnId="{64B81CC0-A6EF-49C6-B4DE-CFFC36CD2913}">
      <dgm:prSet/>
      <dgm:spPr/>
      <dgm:t>
        <a:bodyPr/>
        <a:lstStyle/>
        <a:p>
          <a:endParaRPr lang="en-US"/>
        </a:p>
      </dgm:t>
    </dgm:pt>
    <dgm:pt modelId="{35E98CFC-C840-42B6-BBE3-3F6C8431AA2F}">
      <dgm:prSet/>
      <dgm:spPr/>
      <dgm:t>
        <a:bodyPr/>
        <a:lstStyle/>
        <a:p>
          <a:r>
            <a:rPr lang="en-GB"/>
            <a:t>Individual Representation – Complete</a:t>
          </a:r>
          <a:endParaRPr lang="en-US"/>
        </a:p>
      </dgm:t>
    </dgm:pt>
    <dgm:pt modelId="{8E9DC0EC-39E7-43DA-8D8B-63569031AD62}" type="parTrans" cxnId="{1D534FF9-6B45-4038-8CDC-1289FA3EFF84}">
      <dgm:prSet/>
      <dgm:spPr/>
      <dgm:t>
        <a:bodyPr/>
        <a:lstStyle/>
        <a:p>
          <a:endParaRPr lang="en-US"/>
        </a:p>
      </dgm:t>
    </dgm:pt>
    <dgm:pt modelId="{5B32D274-FE64-48E1-9AEC-8BDE71B0A931}" type="sibTrans" cxnId="{1D534FF9-6B45-4038-8CDC-1289FA3EFF84}">
      <dgm:prSet/>
      <dgm:spPr/>
      <dgm:t>
        <a:bodyPr/>
        <a:lstStyle/>
        <a:p>
          <a:endParaRPr lang="en-US"/>
        </a:p>
      </dgm:t>
    </dgm:pt>
    <dgm:pt modelId="{1D5FA0B5-D68E-43AA-88E7-04346916D6E9}">
      <dgm:prSet/>
      <dgm:spPr/>
      <dgm:t>
        <a:bodyPr/>
        <a:lstStyle/>
        <a:p>
          <a:r>
            <a:rPr lang="en-GB"/>
            <a:t>Fitness Function – Complete</a:t>
          </a:r>
          <a:endParaRPr lang="en-US"/>
        </a:p>
      </dgm:t>
    </dgm:pt>
    <dgm:pt modelId="{60FC1652-33A1-4C77-974F-71D61430F5E4}" type="parTrans" cxnId="{F77355F7-5F75-4AA4-847C-65BD1DA5F6F9}">
      <dgm:prSet/>
      <dgm:spPr/>
      <dgm:t>
        <a:bodyPr/>
        <a:lstStyle/>
        <a:p>
          <a:endParaRPr lang="en-US"/>
        </a:p>
      </dgm:t>
    </dgm:pt>
    <dgm:pt modelId="{59B0DE83-A5AE-4F4C-8397-02BAD6943DCF}" type="sibTrans" cxnId="{F77355F7-5F75-4AA4-847C-65BD1DA5F6F9}">
      <dgm:prSet/>
      <dgm:spPr/>
      <dgm:t>
        <a:bodyPr/>
        <a:lstStyle/>
        <a:p>
          <a:endParaRPr lang="en-US"/>
        </a:p>
      </dgm:t>
    </dgm:pt>
    <dgm:pt modelId="{60A110B4-E44C-4B53-B99E-3174E35D1618}">
      <dgm:prSet/>
      <dgm:spPr/>
      <dgm:t>
        <a:bodyPr/>
        <a:lstStyle/>
        <a:p>
          <a:r>
            <a:rPr lang="en-GB"/>
            <a:t>Selection Method – Complete</a:t>
          </a:r>
          <a:endParaRPr lang="en-US"/>
        </a:p>
      </dgm:t>
    </dgm:pt>
    <dgm:pt modelId="{4212686C-1D01-405B-BB71-9949A789D6F0}" type="parTrans" cxnId="{7910992E-EE82-4098-AC10-B681A7FD4C60}">
      <dgm:prSet/>
      <dgm:spPr/>
      <dgm:t>
        <a:bodyPr/>
        <a:lstStyle/>
        <a:p>
          <a:endParaRPr lang="en-US"/>
        </a:p>
      </dgm:t>
    </dgm:pt>
    <dgm:pt modelId="{13EBCEE1-66C6-43F7-8374-3E1E4FC5D8D2}" type="sibTrans" cxnId="{7910992E-EE82-4098-AC10-B681A7FD4C60}">
      <dgm:prSet/>
      <dgm:spPr/>
      <dgm:t>
        <a:bodyPr/>
        <a:lstStyle/>
        <a:p>
          <a:endParaRPr lang="en-US"/>
        </a:p>
      </dgm:t>
    </dgm:pt>
    <dgm:pt modelId="{24B1A807-143A-483C-9420-DEACC449A218}">
      <dgm:prSet/>
      <dgm:spPr/>
      <dgm:t>
        <a:bodyPr/>
        <a:lstStyle/>
        <a:p>
          <a:r>
            <a:rPr lang="en-GB"/>
            <a:t>Genetic Operators – Complete</a:t>
          </a:r>
          <a:endParaRPr lang="en-US"/>
        </a:p>
      </dgm:t>
    </dgm:pt>
    <dgm:pt modelId="{551C3B5E-2DFB-4E4C-977D-7A278FB4D102}" type="parTrans" cxnId="{474FD05A-D4D5-4E91-BC62-9248B3F65570}">
      <dgm:prSet/>
      <dgm:spPr/>
      <dgm:t>
        <a:bodyPr/>
        <a:lstStyle/>
        <a:p>
          <a:endParaRPr lang="en-US"/>
        </a:p>
      </dgm:t>
    </dgm:pt>
    <dgm:pt modelId="{F3FA32F2-E317-4AE5-B2AA-86126B8151DE}" type="sibTrans" cxnId="{474FD05A-D4D5-4E91-BC62-9248B3F65570}">
      <dgm:prSet/>
      <dgm:spPr/>
      <dgm:t>
        <a:bodyPr/>
        <a:lstStyle/>
        <a:p>
          <a:endParaRPr lang="en-US"/>
        </a:p>
      </dgm:t>
    </dgm:pt>
    <dgm:pt modelId="{1E0F35F4-5184-436B-BCFD-5A29C18BBA95}">
      <dgm:prSet/>
      <dgm:spPr/>
      <dgm:t>
        <a:bodyPr/>
        <a:lstStyle/>
        <a:p>
          <a:r>
            <a:rPr lang="en-GB"/>
            <a:t>Termination Criteria – Complete</a:t>
          </a:r>
          <a:endParaRPr lang="en-US"/>
        </a:p>
      </dgm:t>
    </dgm:pt>
    <dgm:pt modelId="{514CC6B9-06B2-4149-ADFB-E0EEF48A7337}" type="parTrans" cxnId="{D3EA9601-9FF6-4D67-9ACA-C6D91458479A}">
      <dgm:prSet/>
      <dgm:spPr/>
      <dgm:t>
        <a:bodyPr/>
        <a:lstStyle/>
        <a:p>
          <a:endParaRPr lang="en-US"/>
        </a:p>
      </dgm:t>
    </dgm:pt>
    <dgm:pt modelId="{17FA3C3B-5D1A-435D-871F-08891F58C879}" type="sibTrans" cxnId="{D3EA9601-9FF6-4D67-9ACA-C6D91458479A}">
      <dgm:prSet/>
      <dgm:spPr/>
      <dgm:t>
        <a:bodyPr/>
        <a:lstStyle/>
        <a:p>
          <a:endParaRPr lang="en-US"/>
        </a:p>
      </dgm:t>
    </dgm:pt>
    <dgm:pt modelId="{AAF1116C-4734-4F4B-9659-DD72B298CB80}" type="pres">
      <dgm:prSet presAssocID="{E3F3BD7F-37F7-4E3B-99CD-C187536E0544}" presName="root" presStyleCnt="0">
        <dgm:presLayoutVars>
          <dgm:dir/>
          <dgm:resizeHandles val="exact"/>
        </dgm:presLayoutVars>
      </dgm:prSet>
      <dgm:spPr/>
    </dgm:pt>
    <dgm:pt modelId="{0896339D-64EF-4A3D-91A9-E5BF15B57B8D}" type="pres">
      <dgm:prSet presAssocID="{E3F3BD7F-37F7-4E3B-99CD-C187536E0544}" presName="container" presStyleCnt="0">
        <dgm:presLayoutVars>
          <dgm:dir/>
          <dgm:resizeHandles val="exact"/>
        </dgm:presLayoutVars>
      </dgm:prSet>
      <dgm:spPr/>
    </dgm:pt>
    <dgm:pt modelId="{D1C60C3D-2523-47EF-B5BC-0DB1FAA67CEC}" type="pres">
      <dgm:prSet presAssocID="{18071066-E4A7-45F3-B1AB-BD7EDACC19DC}" presName="compNode" presStyleCnt="0"/>
      <dgm:spPr/>
    </dgm:pt>
    <dgm:pt modelId="{84CE9CEF-3134-4823-A27F-8534310AA2F6}" type="pres">
      <dgm:prSet presAssocID="{18071066-E4A7-45F3-B1AB-BD7EDACC19DC}" presName="iconBgRect" presStyleLbl="bgShp" presStyleIdx="0" presStyleCnt="7"/>
      <dgm:spPr/>
    </dgm:pt>
    <dgm:pt modelId="{1B30FAA0-B71A-4553-8611-A3B1E89DA4AA}" type="pres">
      <dgm:prSet presAssocID="{18071066-E4A7-45F3-B1AB-BD7EDACC19D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17F2238A-D2EF-424E-A1F8-5AF9C236E04F}" type="pres">
      <dgm:prSet presAssocID="{18071066-E4A7-45F3-B1AB-BD7EDACC19DC}" presName="spaceRect" presStyleCnt="0"/>
      <dgm:spPr/>
    </dgm:pt>
    <dgm:pt modelId="{4A94022A-E20A-4B29-84A0-FF210F4F296A}" type="pres">
      <dgm:prSet presAssocID="{18071066-E4A7-45F3-B1AB-BD7EDACC19DC}" presName="textRect" presStyleLbl="revTx" presStyleIdx="0" presStyleCnt="7">
        <dgm:presLayoutVars>
          <dgm:chMax val="1"/>
          <dgm:chPref val="1"/>
        </dgm:presLayoutVars>
      </dgm:prSet>
      <dgm:spPr/>
    </dgm:pt>
    <dgm:pt modelId="{9DAB5972-BEAB-4C5A-B181-46A0F04DD443}" type="pres">
      <dgm:prSet presAssocID="{703BA635-ED0E-47DE-B33E-0C6BA08AB84B}" presName="sibTrans" presStyleLbl="sibTrans2D1" presStyleIdx="0" presStyleCnt="0"/>
      <dgm:spPr/>
    </dgm:pt>
    <dgm:pt modelId="{97CEBF27-2A66-4F26-8A18-3205229C8C87}" type="pres">
      <dgm:prSet presAssocID="{7B45E246-4AB1-403A-B835-E2DCFEDC76E7}" presName="compNode" presStyleCnt="0"/>
      <dgm:spPr/>
    </dgm:pt>
    <dgm:pt modelId="{F00ABF16-6330-4C08-8BE2-D075AF2CC3F9}" type="pres">
      <dgm:prSet presAssocID="{7B45E246-4AB1-403A-B835-E2DCFEDC76E7}" presName="iconBgRect" presStyleLbl="bgShp" presStyleIdx="1" presStyleCnt="7"/>
      <dgm:spPr/>
    </dgm:pt>
    <dgm:pt modelId="{D1EACF8B-B769-430B-803F-B18DA0863B61}" type="pres">
      <dgm:prSet presAssocID="{7B45E246-4AB1-403A-B835-E2DCFEDC76E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A0B0133C-9E8B-4071-9D18-A2E9800401F0}" type="pres">
      <dgm:prSet presAssocID="{7B45E246-4AB1-403A-B835-E2DCFEDC76E7}" presName="spaceRect" presStyleCnt="0"/>
      <dgm:spPr/>
    </dgm:pt>
    <dgm:pt modelId="{71ABA0B9-9394-4392-9A0E-3C19D987E895}" type="pres">
      <dgm:prSet presAssocID="{7B45E246-4AB1-403A-B835-E2DCFEDC76E7}" presName="textRect" presStyleLbl="revTx" presStyleIdx="1" presStyleCnt="7">
        <dgm:presLayoutVars>
          <dgm:chMax val="1"/>
          <dgm:chPref val="1"/>
        </dgm:presLayoutVars>
      </dgm:prSet>
      <dgm:spPr/>
    </dgm:pt>
    <dgm:pt modelId="{63DD832E-56F7-4B54-B3DF-DCE4AF9C5971}" type="pres">
      <dgm:prSet presAssocID="{FFFFC132-A606-49F0-B3B5-8F253F54140B}" presName="sibTrans" presStyleLbl="sibTrans2D1" presStyleIdx="0" presStyleCnt="0"/>
      <dgm:spPr/>
    </dgm:pt>
    <dgm:pt modelId="{AB5C90F2-6E1B-4796-886B-E6ABEE73D3B2}" type="pres">
      <dgm:prSet presAssocID="{35E98CFC-C840-42B6-BBE3-3F6C8431AA2F}" presName="compNode" presStyleCnt="0"/>
      <dgm:spPr/>
    </dgm:pt>
    <dgm:pt modelId="{3CD37E8C-DD1D-4201-A900-C8D605F65B11}" type="pres">
      <dgm:prSet presAssocID="{35E98CFC-C840-42B6-BBE3-3F6C8431AA2F}" presName="iconBgRect" presStyleLbl="bgShp" presStyleIdx="2" presStyleCnt="7"/>
      <dgm:spPr/>
    </dgm:pt>
    <dgm:pt modelId="{FA68FA22-5BA2-4ECC-BE67-6623FE726D88}" type="pres">
      <dgm:prSet presAssocID="{35E98CFC-C840-42B6-BBE3-3F6C8431AA2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eatre"/>
        </a:ext>
      </dgm:extLst>
    </dgm:pt>
    <dgm:pt modelId="{C4DB432B-F40A-42B8-AF36-989E6F1C6DB6}" type="pres">
      <dgm:prSet presAssocID="{35E98CFC-C840-42B6-BBE3-3F6C8431AA2F}" presName="spaceRect" presStyleCnt="0"/>
      <dgm:spPr/>
    </dgm:pt>
    <dgm:pt modelId="{A3AA4679-74A4-48FE-A9B2-60180C87F778}" type="pres">
      <dgm:prSet presAssocID="{35E98CFC-C840-42B6-BBE3-3F6C8431AA2F}" presName="textRect" presStyleLbl="revTx" presStyleIdx="2" presStyleCnt="7">
        <dgm:presLayoutVars>
          <dgm:chMax val="1"/>
          <dgm:chPref val="1"/>
        </dgm:presLayoutVars>
      </dgm:prSet>
      <dgm:spPr/>
    </dgm:pt>
    <dgm:pt modelId="{5909A761-5130-4847-8760-03EA82200CA7}" type="pres">
      <dgm:prSet presAssocID="{5B32D274-FE64-48E1-9AEC-8BDE71B0A931}" presName="sibTrans" presStyleLbl="sibTrans2D1" presStyleIdx="0" presStyleCnt="0"/>
      <dgm:spPr/>
    </dgm:pt>
    <dgm:pt modelId="{065CF7B0-3633-4005-BE58-4F202FCD6D43}" type="pres">
      <dgm:prSet presAssocID="{1D5FA0B5-D68E-43AA-88E7-04346916D6E9}" presName="compNode" presStyleCnt="0"/>
      <dgm:spPr/>
    </dgm:pt>
    <dgm:pt modelId="{0CC48B08-068C-4575-ABC3-59CAF4899848}" type="pres">
      <dgm:prSet presAssocID="{1D5FA0B5-D68E-43AA-88E7-04346916D6E9}" presName="iconBgRect" presStyleLbl="bgShp" presStyleIdx="3" presStyleCnt="7"/>
      <dgm:spPr/>
    </dgm:pt>
    <dgm:pt modelId="{85B95DE7-F278-4A7A-A342-21EDA23048E7}" type="pres">
      <dgm:prSet presAssocID="{1D5FA0B5-D68E-43AA-88E7-04346916D6E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umbbell"/>
        </a:ext>
      </dgm:extLst>
    </dgm:pt>
    <dgm:pt modelId="{250C13A0-F60B-4B87-BD98-9C1A0390DF55}" type="pres">
      <dgm:prSet presAssocID="{1D5FA0B5-D68E-43AA-88E7-04346916D6E9}" presName="spaceRect" presStyleCnt="0"/>
      <dgm:spPr/>
    </dgm:pt>
    <dgm:pt modelId="{AE908C47-79AE-4D87-AD97-927F8C7BAF02}" type="pres">
      <dgm:prSet presAssocID="{1D5FA0B5-D68E-43AA-88E7-04346916D6E9}" presName="textRect" presStyleLbl="revTx" presStyleIdx="3" presStyleCnt="7">
        <dgm:presLayoutVars>
          <dgm:chMax val="1"/>
          <dgm:chPref val="1"/>
        </dgm:presLayoutVars>
      </dgm:prSet>
      <dgm:spPr/>
    </dgm:pt>
    <dgm:pt modelId="{E51134CE-2A29-4938-92CD-B9800D3A29E4}" type="pres">
      <dgm:prSet presAssocID="{59B0DE83-A5AE-4F4C-8397-02BAD6943DCF}" presName="sibTrans" presStyleLbl="sibTrans2D1" presStyleIdx="0" presStyleCnt="0"/>
      <dgm:spPr/>
    </dgm:pt>
    <dgm:pt modelId="{A4EC7F6E-9CAB-48CD-AA43-A39C599B547F}" type="pres">
      <dgm:prSet presAssocID="{60A110B4-E44C-4B53-B99E-3174E35D1618}" presName="compNode" presStyleCnt="0"/>
      <dgm:spPr/>
    </dgm:pt>
    <dgm:pt modelId="{5BD350F1-31EB-464F-8F35-B3E913381497}" type="pres">
      <dgm:prSet presAssocID="{60A110B4-E44C-4B53-B99E-3174E35D1618}" presName="iconBgRect" presStyleLbl="bgShp" presStyleIdx="4" presStyleCnt="7"/>
      <dgm:spPr/>
    </dgm:pt>
    <dgm:pt modelId="{C759B5D3-5C2A-45FC-98F7-986DC9FFCBA1}" type="pres">
      <dgm:prSet presAssocID="{60A110B4-E44C-4B53-B99E-3174E35D161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A4290F13-A8CB-4106-83DB-0D327B4A5FA3}" type="pres">
      <dgm:prSet presAssocID="{60A110B4-E44C-4B53-B99E-3174E35D1618}" presName="spaceRect" presStyleCnt="0"/>
      <dgm:spPr/>
    </dgm:pt>
    <dgm:pt modelId="{15555892-AD1C-4235-B6D1-BDD70EDF8F5C}" type="pres">
      <dgm:prSet presAssocID="{60A110B4-E44C-4B53-B99E-3174E35D1618}" presName="textRect" presStyleLbl="revTx" presStyleIdx="4" presStyleCnt="7">
        <dgm:presLayoutVars>
          <dgm:chMax val="1"/>
          <dgm:chPref val="1"/>
        </dgm:presLayoutVars>
      </dgm:prSet>
      <dgm:spPr/>
    </dgm:pt>
    <dgm:pt modelId="{4E957327-A853-4B95-9388-E608E41B6B1C}" type="pres">
      <dgm:prSet presAssocID="{13EBCEE1-66C6-43F7-8374-3E1E4FC5D8D2}" presName="sibTrans" presStyleLbl="sibTrans2D1" presStyleIdx="0" presStyleCnt="0"/>
      <dgm:spPr/>
    </dgm:pt>
    <dgm:pt modelId="{8EC8A4D5-F383-45D2-85E2-A678B898CD0B}" type="pres">
      <dgm:prSet presAssocID="{24B1A807-143A-483C-9420-DEACC449A218}" presName="compNode" presStyleCnt="0"/>
      <dgm:spPr/>
    </dgm:pt>
    <dgm:pt modelId="{66ADCBBC-FC8F-49ED-95A2-A36A4509E296}" type="pres">
      <dgm:prSet presAssocID="{24B1A807-143A-483C-9420-DEACC449A218}" presName="iconBgRect" presStyleLbl="bgShp" presStyleIdx="5" presStyleCnt="7"/>
      <dgm:spPr/>
    </dgm:pt>
    <dgm:pt modelId="{5FEA2636-99E5-4251-96F3-DB3AF5A5FCA8}" type="pres">
      <dgm:prSet presAssocID="{24B1A807-143A-483C-9420-DEACC449A21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inger Print"/>
        </a:ext>
      </dgm:extLst>
    </dgm:pt>
    <dgm:pt modelId="{2887724D-343A-4466-A2CA-8CD10832600D}" type="pres">
      <dgm:prSet presAssocID="{24B1A807-143A-483C-9420-DEACC449A218}" presName="spaceRect" presStyleCnt="0"/>
      <dgm:spPr/>
    </dgm:pt>
    <dgm:pt modelId="{90CD2F9B-B46D-4B1C-B057-F913001CE71E}" type="pres">
      <dgm:prSet presAssocID="{24B1A807-143A-483C-9420-DEACC449A218}" presName="textRect" presStyleLbl="revTx" presStyleIdx="5" presStyleCnt="7">
        <dgm:presLayoutVars>
          <dgm:chMax val="1"/>
          <dgm:chPref val="1"/>
        </dgm:presLayoutVars>
      </dgm:prSet>
      <dgm:spPr/>
    </dgm:pt>
    <dgm:pt modelId="{C2E1AFD9-CD4C-4535-B392-87072F00C6A8}" type="pres">
      <dgm:prSet presAssocID="{F3FA32F2-E317-4AE5-B2AA-86126B8151DE}" presName="sibTrans" presStyleLbl="sibTrans2D1" presStyleIdx="0" presStyleCnt="0"/>
      <dgm:spPr/>
    </dgm:pt>
    <dgm:pt modelId="{041FA881-086A-49CE-99C3-63D375979F23}" type="pres">
      <dgm:prSet presAssocID="{1E0F35F4-5184-436B-BCFD-5A29C18BBA95}" presName="compNode" presStyleCnt="0"/>
      <dgm:spPr/>
    </dgm:pt>
    <dgm:pt modelId="{40D96DC7-875C-49EB-B653-539D56193EB7}" type="pres">
      <dgm:prSet presAssocID="{1E0F35F4-5184-436B-BCFD-5A29C18BBA95}" presName="iconBgRect" presStyleLbl="bgShp" presStyleIdx="6" presStyleCnt="7"/>
      <dgm:spPr/>
    </dgm:pt>
    <dgm:pt modelId="{E438A1BC-81EE-4CA5-B9FD-6079C830474B}" type="pres">
      <dgm:prSet presAssocID="{1E0F35F4-5184-436B-BCFD-5A29C18BBA9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ontract"/>
        </a:ext>
      </dgm:extLst>
    </dgm:pt>
    <dgm:pt modelId="{69CAAEB4-13E9-4181-8B68-D1BF5BA486A2}" type="pres">
      <dgm:prSet presAssocID="{1E0F35F4-5184-436B-BCFD-5A29C18BBA95}" presName="spaceRect" presStyleCnt="0"/>
      <dgm:spPr/>
    </dgm:pt>
    <dgm:pt modelId="{B0C623E4-6BE3-471D-9938-7BC97B98CFBC}" type="pres">
      <dgm:prSet presAssocID="{1E0F35F4-5184-436B-BCFD-5A29C18BBA95}" presName="textRect" presStyleLbl="revTx" presStyleIdx="6" presStyleCnt="7">
        <dgm:presLayoutVars>
          <dgm:chMax val="1"/>
          <dgm:chPref val="1"/>
        </dgm:presLayoutVars>
      </dgm:prSet>
      <dgm:spPr/>
    </dgm:pt>
  </dgm:ptLst>
  <dgm:cxnLst>
    <dgm:cxn modelId="{D3EA9601-9FF6-4D67-9ACA-C6D91458479A}" srcId="{E3F3BD7F-37F7-4E3B-99CD-C187536E0544}" destId="{1E0F35F4-5184-436B-BCFD-5A29C18BBA95}" srcOrd="6" destOrd="0" parTransId="{514CC6B9-06B2-4149-ADFB-E0EEF48A7337}" sibTransId="{17FA3C3B-5D1A-435D-871F-08891F58C879}"/>
    <dgm:cxn modelId="{A201F40F-C11F-4055-9B75-7450F370E36B}" type="presOf" srcId="{24B1A807-143A-483C-9420-DEACC449A218}" destId="{90CD2F9B-B46D-4B1C-B057-F913001CE71E}" srcOrd="0" destOrd="0" presId="urn:microsoft.com/office/officeart/2018/2/layout/IconCircleList"/>
    <dgm:cxn modelId="{F7664D27-23EC-4816-B77B-3B75D1575D44}" srcId="{E3F3BD7F-37F7-4E3B-99CD-C187536E0544}" destId="{18071066-E4A7-45F3-B1AB-BD7EDACC19DC}" srcOrd="0" destOrd="0" parTransId="{6C69DED1-F8C5-4439-B407-BEB2C19D9F13}" sibTransId="{703BA635-ED0E-47DE-B33E-0C6BA08AB84B}"/>
    <dgm:cxn modelId="{7910992E-EE82-4098-AC10-B681A7FD4C60}" srcId="{E3F3BD7F-37F7-4E3B-99CD-C187536E0544}" destId="{60A110B4-E44C-4B53-B99E-3174E35D1618}" srcOrd="4" destOrd="0" parTransId="{4212686C-1D01-405B-BB71-9949A789D6F0}" sibTransId="{13EBCEE1-66C6-43F7-8374-3E1E4FC5D8D2}"/>
    <dgm:cxn modelId="{664BF960-89B9-478B-961F-F915782D14B7}" type="presOf" srcId="{60A110B4-E44C-4B53-B99E-3174E35D1618}" destId="{15555892-AD1C-4235-B6D1-BDD70EDF8F5C}" srcOrd="0" destOrd="0" presId="urn:microsoft.com/office/officeart/2018/2/layout/IconCircleList"/>
    <dgm:cxn modelId="{97362146-C951-4599-B432-BDD14F069740}" type="presOf" srcId="{FFFFC132-A606-49F0-B3B5-8F253F54140B}" destId="{63DD832E-56F7-4B54-B3DF-DCE4AF9C5971}" srcOrd="0" destOrd="0" presId="urn:microsoft.com/office/officeart/2018/2/layout/IconCircleList"/>
    <dgm:cxn modelId="{ABBA5D48-7A30-4C5C-8806-1B137ABC216E}" type="presOf" srcId="{18071066-E4A7-45F3-B1AB-BD7EDACC19DC}" destId="{4A94022A-E20A-4B29-84A0-FF210F4F296A}" srcOrd="0" destOrd="0" presId="urn:microsoft.com/office/officeart/2018/2/layout/IconCircleList"/>
    <dgm:cxn modelId="{CD967673-CECF-445F-8707-4E48B8AB99F1}" type="presOf" srcId="{35E98CFC-C840-42B6-BBE3-3F6C8431AA2F}" destId="{A3AA4679-74A4-48FE-A9B2-60180C87F778}" srcOrd="0" destOrd="0" presId="urn:microsoft.com/office/officeart/2018/2/layout/IconCircleList"/>
    <dgm:cxn modelId="{36B39973-E201-47AC-A921-BEADE418F98F}" type="presOf" srcId="{E3F3BD7F-37F7-4E3B-99CD-C187536E0544}" destId="{AAF1116C-4734-4F4B-9659-DD72B298CB80}" srcOrd="0" destOrd="0" presId="urn:microsoft.com/office/officeart/2018/2/layout/IconCircleList"/>
    <dgm:cxn modelId="{D26E0854-53F2-4694-8CC8-CC0C17CF5359}" type="presOf" srcId="{7B45E246-4AB1-403A-B835-E2DCFEDC76E7}" destId="{71ABA0B9-9394-4392-9A0E-3C19D987E895}" srcOrd="0" destOrd="0" presId="urn:microsoft.com/office/officeart/2018/2/layout/IconCircleList"/>
    <dgm:cxn modelId="{9A10A757-4F88-4E41-B439-28B2EFE6864E}" type="presOf" srcId="{1D5FA0B5-D68E-43AA-88E7-04346916D6E9}" destId="{AE908C47-79AE-4D87-AD97-927F8C7BAF02}" srcOrd="0" destOrd="0" presId="urn:microsoft.com/office/officeart/2018/2/layout/IconCircleList"/>
    <dgm:cxn modelId="{474FD05A-D4D5-4E91-BC62-9248B3F65570}" srcId="{E3F3BD7F-37F7-4E3B-99CD-C187536E0544}" destId="{24B1A807-143A-483C-9420-DEACC449A218}" srcOrd="5" destOrd="0" parTransId="{551C3B5E-2DFB-4E4C-977D-7A278FB4D102}" sibTransId="{F3FA32F2-E317-4AE5-B2AA-86126B8151DE}"/>
    <dgm:cxn modelId="{CB180489-5B2F-42E4-85C6-AB05C17C0AD7}" type="presOf" srcId="{F3FA32F2-E317-4AE5-B2AA-86126B8151DE}" destId="{C2E1AFD9-CD4C-4535-B392-87072F00C6A8}" srcOrd="0" destOrd="0" presId="urn:microsoft.com/office/officeart/2018/2/layout/IconCircleList"/>
    <dgm:cxn modelId="{D1DCEA97-8B12-4E32-8DD3-869CF46259C1}" type="presOf" srcId="{13EBCEE1-66C6-43F7-8374-3E1E4FC5D8D2}" destId="{4E957327-A853-4B95-9388-E608E41B6B1C}" srcOrd="0" destOrd="0" presId="urn:microsoft.com/office/officeart/2018/2/layout/IconCircleList"/>
    <dgm:cxn modelId="{854049B3-EB11-44A0-8017-99ABCA43302E}" type="presOf" srcId="{5B32D274-FE64-48E1-9AEC-8BDE71B0A931}" destId="{5909A761-5130-4847-8760-03EA82200CA7}" srcOrd="0" destOrd="0" presId="urn:microsoft.com/office/officeart/2018/2/layout/IconCircleList"/>
    <dgm:cxn modelId="{64B81CC0-A6EF-49C6-B4DE-CFFC36CD2913}" srcId="{E3F3BD7F-37F7-4E3B-99CD-C187536E0544}" destId="{7B45E246-4AB1-403A-B835-E2DCFEDC76E7}" srcOrd="1" destOrd="0" parTransId="{CB4CF18B-8500-4A1B-AA14-3F4C53EB563F}" sibTransId="{FFFFC132-A606-49F0-B3B5-8F253F54140B}"/>
    <dgm:cxn modelId="{B0AF8DD9-3A01-4240-86DB-DAD836D867F8}" type="presOf" srcId="{703BA635-ED0E-47DE-B33E-0C6BA08AB84B}" destId="{9DAB5972-BEAB-4C5A-B181-46A0F04DD443}" srcOrd="0" destOrd="0" presId="urn:microsoft.com/office/officeart/2018/2/layout/IconCircleList"/>
    <dgm:cxn modelId="{E668A4E0-C37F-417A-8ED2-F6318277151D}" type="presOf" srcId="{1E0F35F4-5184-436B-BCFD-5A29C18BBA95}" destId="{B0C623E4-6BE3-471D-9938-7BC97B98CFBC}" srcOrd="0" destOrd="0" presId="urn:microsoft.com/office/officeart/2018/2/layout/IconCircleList"/>
    <dgm:cxn modelId="{74E5FBED-13C8-42AC-85AA-A32789E508E9}" type="presOf" srcId="{59B0DE83-A5AE-4F4C-8397-02BAD6943DCF}" destId="{E51134CE-2A29-4938-92CD-B9800D3A29E4}" srcOrd="0" destOrd="0" presId="urn:microsoft.com/office/officeart/2018/2/layout/IconCircleList"/>
    <dgm:cxn modelId="{F77355F7-5F75-4AA4-847C-65BD1DA5F6F9}" srcId="{E3F3BD7F-37F7-4E3B-99CD-C187536E0544}" destId="{1D5FA0B5-D68E-43AA-88E7-04346916D6E9}" srcOrd="3" destOrd="0" parTransId="{60FC1652-33A1-4C77-974F-71D61430F5E4}" sibTransId="{59B0DE83-A5AE-4F4C-8397-02BAD6943DCF}"/>
    <dgm:cxn modelId="{1D534FF9-6B45-4038-8CDC-1289FA3EFF84}" srcId="{E3F3BD7F-37F7-4E3B-99CD-C187536E0544}" destId="{35E98CFC-C840-42B6-BBE3-3F6C8431AA2F}" srcOrd="2" destOrd="0" parTransId="{8E9DC0EC-39E7-43DA-8D8B-63569031AD62}" sibTransId="{5B32D274-FE64-48E1-9AEC-8BDE71B0A931}"/>
    <dgm:cxn modelId="{010CC0F2-F34D-4A72-ACE7-0D7C9A514BDC}" type="presParOf" srcId="{AAF1116C-4734-4F4B-9659-DD72B298CB80}" destId="{0896339D-64EF-4A3D-91A9-E5BF15B57B8D}" srcOrd="0" destOrd="0" presId="urn:microsoft.com/office/officeart/2018/2/layout/IconCircleList"/>
    <dgm:cxn modelId="{94324C30-61C2-4A70-BFC6-76386B5B5F79}" type="presParOf" srcId="{0896339D-64EF-4A3D-91A9-E5BF15B57B8D}" destId="{D1C60C3D-2523-47EF-B5BC-0DB1FAA67CEC}" srcOrd="0" destOrd="0" presId="urn:microsoft.com/office/officeart/2018/2/layout/IconCircleList"/>
    <dgm:cxn modelId="{71F604B9-DCC0-4981-8F2D-94CC00BA708B}" type="presParOf" srcId="{D1C60C3D-2523-47EF-B5BC-0DB1FAA67CEC}" destId="{84CE9CEF-3134-4823-A27F-8534310AA2F6}" srcOrd="0" destOrd="0" presId="urn:microsoft.com/office/officeart/2018/2/layout/IconCircleList"/>
    <dgm:cxn modelId="{1A2DDCDE-9AAD-44CF-B2A4-522B19E20E81}" type="presParOf" srcId="{D1C60C3D-2523-47EF-B5BC-0DB1FAA67CEC}" destId="{1B30FAA0-B71A-4553-8611-A3B1E89DA4AA}" srcOrd="1" destOrd="0" presId="urn:microsoft.com/office/officeart/2018/2/layout/IconCircleList"/>
    <dgm:cxn modelId="{F698A935-FB60-4C2B-A30B-B2D014A5EB51}" type="presParOf" srcId="{D1C60C3D-2523-47EF-B5BC-0DB1FAA67CEC}" destId="{17F2238A-D2EF-424E-A1F8-5AF9C236E04F}" srcOrd="2" destOrd="0" presId="urn:microsoft.com/office/officeart/2018/2/layout/IconCircleList"/>
    <dgm:cxn modelId="{D70FD933-151A-495D-9D4B-710BFA9DFEC9}" type="presParOf" srcId="{D1C60C3D-2523-47EF-B5BC-0DB1FAA67CEC}" destId="{4A94022A-E20A-4B29-84A0-FF210F4F296A}" srcOrd="3" destOrd="0" presId="urn:microsoft.com/office/officeart/2018/2/layout/IconCircleList"/>
    <dgm:cxn modelId="{3E58AB49-DA6B-4EEE-9DD5-664AE4C93756}" type="presParOf" srcId="{0896339D-64EF-4A3D-91A9-E5BF15B57B8D}" destId="{9DAB5972-BEAB-4C5A-B181-46A0F04DD443}" srcOrd="1" destOrd="0" presId="urn:microsoft.com/office/officeart/2018/2/layout/IconCircleList"/>
    <dgm:cxn modelId="{FC34C1B4-C536-4927-800F-DF14E170AFC2}" type="presParOf" srcId="{0896339D-64EF-4A3D-91A9-E5BF15B57B8D}" destId="{97CEBF27-2A66-4F26-8A18-3205229C8C87}" srcOrd="2" destOrd="0" presId="urn:microsoft.com/office/officeart/2018/2/layout/IconCircleList"/>
    <dgm:cxn modelId="{B5514A75-EA73-40FD-AD2F-BBCB29FE96A1}" type="presParOf" srcId="{97CEBF27-2A66-4F26-8A18-3205229C8C87}" destId="{F00ABF16-6330-4C08-8BE2-D075AF2CC3F9}" srcOrd="0" destOrd="0" presId="urn:microsoft.com/office/officeart/2018/2/layout/IconCircleList"/>
    <dgm:cxn modelId="{69412DC8-E044-436E-BDFE-A061EC0E0590}" type="presParOf" srcId="{97CEBF27-2A66-4F26-8A18-3205229C8C87}" destId="{D1EACF8B-B769-430B-803F-B18DA0863B61}" srcOrd="1" destOrd="0" presId="urn:microsoft.com/office/officeart/2018/2/layout/IconCircleList"/>
    <dgm:cxn modelId="{E4F14A4E-F6EC-4AF3-AF8A-A1F2DB178FE0}" type="presParOf" srcId="{97CEBF27-2A66-4F26-8A18-3205229C8C87}" destId="{A0B0133C-9E8B-4071-9D18-A2E9800401F0}" srcOrd="2" destOrd="0" presId="urn:microsoft.com/office/officeart/2018/2/layout/IconCircleList"/>
    <dgm:cxn modelId="{3EC8D1B7-B668-404B-9911-15BEF0FFEB1B}" type="presParOf" srcId="{97CEBF27-2A66-4F26-8A18-3205229C8C87}" destId="{71ABA0B9-9394-4392-9A0E-3C19D987E895}" srcOrd="3" destOrd="0" presId="urn:microsoft.com/office/officeart/2018/2/layout/IconCircleList"/>
    <dgm:cxn modelId="{A3525DE7-D03E-4A2E-B4B3-A3EC19AD2E23}" type="presParOf" srcId="{0896339D-64EF-4A3D-91A9-E5BF15B57B8D}" destId="{63DD832E-56F7-4B54-B3DF-DCE4AF9C5971}" srcOrd="3" destOrd="0" presId="urn:microsoft.com/office/officeart/2018/2/layout/IconCircleList"/>
    <dgm:cxn modelId="{D89424FC-C378-419D-9B76-0CF165B5EFFF}" type="presParOf" srcId="{0896339D-64EF-4A3D-91A9-E5BF15B57B8D}" destId="{AB5C90F2-6E1B-4796-886B-E6ABEE73D3B2}" srcOrd="4" destOrd="0" presId="urn:microsoft.com/office/officeart/2018/2/layout/IconCircleList"/>
    <dgm:cxn modelId="{0728D534-EA20-4441-B9FF-220C8E4291F0}" type="presParOf" srcId="{AB5C90F2-6E1B-4796-886B-E6ABEE73D3B2}" destId="{3CD37E8C-DD1D-4201-A900-C8D605F65B11}" srcOrd="0" destOrd="0" presId="urn:microsoft.com/office/officeart/2018/2/layout/IconCircleList"/>
    <dgm:cxn modelId="{202C0BF7-25FA-4F02-8640-BAD08E020A3F}" type="presParOf" srcId="{AB5C90F2-6E1B-4796-886B-E6ABEE73D3B2}" destId="{FA68FA22-5BA2-4ECC-BE67-6623FE726D88}" srcOrd="1" destOrd="0" presId="urn:microsoft.com/office/officeart/2018/2/layout/IconCircleList"/>
    <dgm:cxn modelId="{FE764C55-8B4E-4C9F-95BE-45D8114C30C3}" type="presParOf" srcId="{AB5C90F2-6E1B-4796-886B-E6ABEE73D3B2}" destId="{C4DB432B-F40A-42B8-AF36-989E6F1C6DB6}" srcOrd="2" destOrd="0" presId="urn:microsoft.com/office/officeart/2018/2/layout/IconCircleList"/>
    <dgm:cxn modelId="{2720BE0F-4963-478E-B51A-319318FAE7E9}" type="presParOf" srcId="{AB5C90F2-6E1B-4796-886B-E6ABEE73D3B2}" destId="{A3AA4679-74A4-48FE-A9B2-60180C87F778}" srcOrd="3" destOrd="0" presId="urn:microsoft.com/office/officeart/2018/2/layout/IconCircleList"/>
    <dgm:cxn modelId="{6CE5F339-3402-4BB7-98DC-7E8F97B6A950}" type="presParOf" srcId="{0896339D-64EF-4A3D-91A9-E5BF15B57B8D}" destId="{5909A761-5130-4847-8760-03EA82200CA7}" srcOrd="5" destOrd="0" presId="urn:microsoft.com/office/officeart/2018/2/layout/IconCircleList"/>
    <dgm:cxn modelId="{FF123795-848F-4486-854C-5B37BC9DC24E}" type="presParOf" srcId="{0896339D-64EF-4A3D-91A9-E5BF15B57B8D}" destId="{065CF7B0-3633-4005-BE58-4F202FCD6D43}" srcOrd="6" destOrd="0" presId="urn:microsoft.com/office/officeart/2018/2/layout/IconCircleList"/>
    <dgm:cxn modelId="{D6D643C1-DB4D-4F01-83F9-16FA4214A602}" type="presParOf" srcId="{065CF7B0-3633-4005-BE58-4F202FCD6D43}" destId="{0CC48B08-068C-4575-ABC3-59CAF4899848}" srcOrd="0" destOrd="0" presId="urn:microsoft.com/office/officeart/2018/2/layout/IconCircleList"/>
    <dgm:cxn modelId="{54D74ECD-FF8E-4356-B0F0-5A4B906A86E1}" type="presParOf" srcId="{065CF7B0-3633-4005-BE58-4F202FCD6D43}" destId="{85B95DE7-F278-4A7A-A342-21EDA23048E7}" srcOrd="1" destOrd="0" presId="urn:microsoft.com/office/officeart/2018/2/layout/IconCircleList"/>
    <dgm:cxn modelId="{349D643C-956C-41AB-97C5-908563FD2694}" type="presParOf" srcId="{065CF7B0-3633-4005-BE58-4F202FCD6D43}" destId="{250C13A0-F60B-4B87-BD98-9C1A0390DF55}" srcOrd="2" destOrd="0" presId="urn:microsoft.com/office/officeart/2018/2/layout/IconCircleList"/>
    <dgm:cxn modelId="{652612DC-519C-4CD1-ACF2-E63E7A91646B}" type="presParOf" srcId="{065CF7B0-3633-4005-BE58-4F202FCD6D43}" destId="{AE908C47-79AE-4D87-AD97-927F8C7BAF02}" srcOrd="3" destOrd="0" presId="urn:microsoft.com/office/officeart/2018/2/layout/IconCircleList"/>
    <dgm:cxn modelId="{0E8CEEE6-CD7C-41F7-8583-9603D36A01BE}" type="presParOf" srcId="{0896339D-64EF-4A3D-91A9-E5BF15B57B8D}" destId="{E51134CE-2A29-4938-92CD-B9800D3A29E4}" srcOrd="7" destOrd="0" presId="urn:microsoft.com/office/officeart/2018/2/layout/IconCircleList"/>
    <dgm:cxn modelId="{549293D7-734F-4779-A38E-94CD82462B4F}" type="presParOf" srcId="{0896339D-64EF-4A3D-91A9-E5BF15B57B8D}" destId="{A4EC7F6E-9CAB-48CD-AA43-A39C599B547F}" srcOrd="8" destOrd="0" presId="urn:microsoft.com/office/officeart/2018/2/layout/IconCircleList"/>
    <dgm:cxn modelId="{86A8467A-CC84-4DBD-A0DF-5DF366C73423}" type="presParOf" srcId="{A4EC7F6E-9CAB-48CD-AA43-A39C599B547F}" destId="{5BD350F1-31EB-464F-8F35-B3E913381497}" srcOrd="0" destOrd="0" presId="urn:microsoft.com/office/officeart/2018/2/layout/IconCircleList"/>
    <dgm:cxn modelId="{E35CF510-E536-4680-B522-68F5C7984614}" type="presParOf" srcId="{A4EC7F6E-9CAB-48CD-AA43-A39C599B547F}" destId="{C759B5D3-5C2A-45FC-98F7-986DC9FFCBA1}" srcOrd="1" destOrd="0" presId="urn:microsoft.com/office/officeart/2018/2/layout/IconCircleList"/>
    <dgm:cxn modelId="{31DD1642-61D4-4E13-B275-241209172380}" type="presParOf" srcId="{A4EC7F6E-9CAB-48CD-AA43-A39C599B547F}" destId="{A4290F13-A8CB-4106-83DB-0D327B4A5FA3}" srcOrd="2" destOrd="0" presId="urn:microsoft.com/office/officeart/2018/2/layout/IconCircleList"/>
    <dgm:cxn modelId="{5F4A547C-4E09-4E85-BDFF-4186D7C94E84}" type="presParOf" srcId="{A4EC7F6E-9CAB-48CD-AA43-A39C599B547F}" destId="{15555892-AD1C-4235-B6D1-BDD70EDF8F5C}" srcOrd="3" destOrd="0" presId="urn:microsoft.com/office/officeart/2018/2/layout/IconCircleList"/>
    <dgm:cxn modelId="{4E15383C-E7C3-4A22-8B95-C81D180325A2}" type="presParOf" srcId="{0896339D-64EF-4A3D-91A9-E5BF15B57B8D}" destId="{4E957327-A853-4B95-9388-E608E41B6B1C}" srcOrd="9" destOrd="0" presId="urn:microsoft.com/office/officeart/2018/2/layout/IconCircleList"/>
    <dgm:cxn modelId="{13658A53-23A5-4DEF-8B9E-52BE9EDFB977}" type="presParOf" srcId="{0896339D-64EF-4A3D-91A9-E5BF15B57B8D}" destId="{8EC8A4D5-F383-45D2-85E2-A678B898CD0B}" srcOrd="10" destOrd="0" presId="urn:microsoft.com/office/officeart/2018/2/layout/IconCircleList"/>
    <dgm:cxn modelId="{426C8104-372A-4BDB-85F9-FF3D1875B54E}" type="presParOf" srcId="{8EC8A4D5-F383-45D2-85E2-A678B898CD0B}" destId="{66ADCBBC-FC8F-49ED-95A2-A36A4509E296}" srcOrd="0" destOrd="0" presId="urn:microsoft.com/office/officeart/2018/2/layout/IconCircleList"/>
    <dgm:cxn modelId="{75722006-DE00-4DD0-8059-324A1C24B065}" type="presParOf" srcId="{8EC8A4D5-F383-45D2-85E2-A678B898CD0B}" destId="{5FEA2636-99E5-4251-96F3-DB3AF5A5FCA8}" srcOrd="1" destOrd="0" presId="urn:microsoft.com/office/officeart/2018/2/layout/IconCircleList"/>
    <dgm:cxn modelId="{C79D3000-F002-4FC4-952A-FAEC5AC024A5}" type="presParOf" srcId="{8EC8A4D5-F383-45D2-85E2-A678B898CD0B}" destId="{2887724D-343A-4466-A2CA-8CD10832600D}" srcOrd="2" destOrd="0" presId="urn:microsoft.com/office/officeart/2018/2/layout/IconCircleList"/>
    <dgm:cxn modelId="{6A31B560-14C7-4C5D-97C3-315022139890}" type="presParOf" srcId="{8EC8A4D5-F383-45D2-85E2-A678B898CD0B}" destId="{90CD2F9B-B46D-4B1C-B057-F913001CE71E}" srcOrd="3" destOrd="0" presId="urn:microsoft.com/office/officeart/2018/2/layout/IconCircleList"/>
    <dgm:cxn modelId="{75861C8D-6C4F-4921-8C5D-9B79C6B93D18}" type="presParOf" srcId="{0896339D-64EF-4A3D-91A9-E5BF15B57B8D}" destId="{C2E1AFD9-CD4C-4535-B392-87072F00C6A8}" srcOrd="11" destOrd="0" presId="urn:microsoft.com/office/officeart/2018/2/layout/IconCircleList"/>
    <dgm:cxn modelId="{75269E00-7C85-4373-A9BA-753A83B7CCC3}" type="presParOf" srcId="{0896339D-64EF-4A3D-91A9-E5BF15B57B8D}" destId="{041FA881-086A-49CE-99C3-63D375979F23}" srcOrd="12" destOrd="0" presId="urn:microsoft.com/office/officeart/2018/2/layout/IconCircleList"/>
    <dgm:cxn modelId="{52AC2AF0-4FEB-475F-BF2A-5662C543079E}" type="presParOf" srcId="{041FA881-086A-49CE-99C3-63D375979F23}" destId="{40D96DC7-875C-49EB-B653-539D56193EB7}" srcOrd="0" destOrd="0" presId="urn:microsoft.com/office/officeart/2018/2/layout/IconCircleList"/>
    <dgm:cxn modelId="{273A7D52-72D2-4B4F-BC42-D70FA6B76F70}" type="presParOf" srcId="{041FA881-086A-49CE-99C3-63D375979F23}" destId="{E438A1BC-81EE-4CA5-B9FD-6079C830474B}" srcOrd="1" destOrd="0" presId="urn:microsoft.com/office/officeart/2018/2/layout/IconCircleList"/>
    <dgm:cxn modelId="{5AA61E46-53CD-47F5-9513-6F3231E6E715}" type="presParOf" srcId="{041FA881-086A-49CE-99C3-63D375979F23}" destId="{69CAAEB4-13E9-4181-8B68-D1BF5BA486A2}" srcOrd="2" destOrd="0" presId="urn:microsoft.com/office/officeart/2018/2/layout/IconCircleList"/>
    <dgm:cxn modelId="{63029622-F323-4586-A940-6C0115C02056}" type="presParOf" srcId="{041FA881-086A-49CE-99C3-63D375979F23}" destId="{B0C623E4-6BE3-471D-9938-7BC97B98CFB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90ADEF-1BC2-4E6E-849F-B94856D7AC3C}"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E30C263C-7FA9-4DDE-9FC6-E3959C9BE3E0}">
      <dgm:prSet/>
      <dgm:spPr/>
      <dgm:t>
        <a:bodyPr/>
        <a:lstStyle/>
        <a:p>
          <a:r>
            <a:rPr lang="en-GB" dirty="0"/>
            <a:t>Use different genetic operators  such as two-point crossover</a:t>
          </a:r>
          <a:endParaRPr lang="en-US" dirty="0"/>
        </a:p>
      </dgm:t>
    </dgm:pt>
    <dgm:pt modelId="{204BFE9C-99A8-448A-A184-6B3A489C1ADC}" type="parTrans" cxnId="{AD670C58-0E5B-4E51-B08C-E9F27AAED1B7}">
      <dgm:prSet/>
      <dgm:spPr/>
      <dgm:t>
        <a:bodyPr/>
        <a:lstStyle/>
        <a:p>
          <a:endParaRPr lang="en-US"/>
        </a:p>
      </dgm:t>
    </dgm:pt>
    <dgm:pt modelId="{29917D1B-475A-4ED1-990C-5B5592EF409F}" type="sibTrans" cxnId="{AD670C58-0E5B-4E51-B08C-E9F27AAED1B7}">
      <dgm:prSet phldrT="1" phldr="0"/>
      <dgm:spPr/>
      <dgm:t>
        <a:bodyPr/>
        <a:lstStyle/>
        <a:p>
          <a:r>
            <a:rPr lang="en-US"/>
            <a:t>1</a:t>
          </a:r>
        </a:p>
      </dgm:t>
    </dgm:pt>
    <dgm:pt modelId="{B4332DFE-5CD4-4A41-B4AE-1CA2BFFC3CFC}">
      <dgm:prSet/>
      <dgm:spPr/>
      <dgm:t>
        <a:bodyPr/>
        <a:lstStyle/>
        <a:p>
          <a:r>
            <a:rPr lang="en-GB"/>
            <a:t>Change the selection method to roulette wheel</a:t>
          </a:r>
          <a:endParaRPr lang="en-US"/>
        </a:p>
      </dgm:t>
    </dgm:pt>
    <dgm:pt modelId="{8A83F807-47D0-4327-B30E-6C189F231462}" type="parTrans" cxnId="{72E30615-DEF8-430C-B864-FB10D7D2668A}">
      <dgm:prSet/>
      <dgm:spPr/>
      <dgm:t>
        <a:bodyPr/>
        <a:lstStyle/>
        <a:p>
          <a:endParaRPr lang="en-US"/>
        </a:p>
      </dgm:t>
    </dgm:pt>
    <dgm:pt modelId="{7FEC7B49-DF22-4F77-8877-CECAB61791A5}" type="sibTrans" cxnId="{72E30615-DEF8-430C-B864-FB10D7D2668A}">
      <dgm:prSet phldrT="2" phldr="0"/>
      <dgm:spPr/>
      <dgm:t>
        <a:bodyPr/>
        <a:lstStyle/>
        <a:p>
          <a:r>
            <a:rPr lang="en-US"/>
            <a:t>2</a:t>
          </a:r>
        </a:p>
      </dgm:t>
    </dgm:pt>
    <dgm:pt modelId="{8C0F5BFC-0B7B-4C2E-9226-1FA93362AF34}">
      <dgm:prSet/>
      <dgm:spPr/>
      <dgm:t>
        <a:bodyPr/>
        <a:lstStyle/>
        <a:p>
          <a:r>
            <a:rPr lang="en-GB" dirty="0"/>
            <a:t>Pick different trading signals</a:t>
          </a:r>
          <a:endParaRPr lang="en-US" dirty="0"/>
        </a:p>
      </dgm:t>
    </dgm:pt>
    <dgm:pt modelId="{578CC8A2-91DA-40E0-A17E-DAC27D7554C1}" type="parTrans" cxnId="{453F7730-E112-4FB6-A24E-99AA8F685960}">
      <dgm:prSet/>
      <dgm:spPr/>
      <dgm:t>
        <a:bodyPr/>
        <a:lstStyle/>
        <a:p>
          <a:endParaRPr lang="en-US"/>
        </a:p>
      </dgm:t>
    </dgm:pt>
    <dgm:pt modelId="{21383F11-4795-4A08-80CB-0C8FF10B5260}" type="sibTrans" cxnId="{453F7730-E112-4FB6-A24E-99AA8F685960}">
      <dgm:prSet phldrT="3" phldr="0"/>
      <dgm:spPr/>
      <dgm:t>
        <a:bodyPr/>
        <a:lstStyle/>
        <a:p>
          <a:r>
            <a:rPr lang="en-US"/>
            <a:t>3</a:t>
          </a:r>
        </a:p>
      </dgm:t>
    </dgm:pt>
    <dgm:pt modelId="{AC265527-80B3-4827-BFAE-DF5C17BA3236}" type="pres">
      <dgm:prSet presAssocID="{A790ADEF-1BC2-4E6E-849F-B94856D7AC3C}" presName="Name0" presStyleCnt="0">
        <dgm:presLayoutVars>
          <dgm:animLvl val="lvl"/>
          <dgm:resizeHandles val="exact"/>
        </dgm:presLayoutVars>
      </dgm:prSet>
      <dgm:spPr/>
    </dgm:pt>
    <dgm:pt modelId="{D0CDBA49-354B-457E-8B0F-99B8772B6B97}" type="pres">
      <dgm:prSet presAssocID="{E30C263C-7FA9-4DDE-9FC6-E3959C9BE3E0}" presName="compositeNode" presStyleCnt="0">
        <dgm:presLayoutVars>
          <dgm:bulletEnabled val="1"/>
        </dgm:presLayoutVars>
      </dgm:prSet>
      <dgm:spPr/>
    </dgm:pt>
    <dgm:pt modelId="{8007AC35-9309-49AB-9194-20BD5157C97C}" type="pres">
      <dgm:prSet presAssocID="{E30C263C-7FA9-4DDE-9FC6-E3959C9BE3E0}" presName="bgRect" presStyleLbl="bgAccFollowNode1" presStyleIdx="0" presStyleCnt="3"/>
      <dgm:spPr/>
    </dgm:pt>
    <dgm:pt modelId="{C48B6DED-06F4-4166-ABA6-5FC01BAB8C3F}" type="pres">
      <dgm:prSet presAssocID="{29917D1B-475A-4ED1-990C-5B5592EF409F}" presName="sibTransNodeCircle" presStyleLbl="alignNode1" presStyleIdx="0" presStyleCnt="6">
        <dgm:presLayoutVars>
          <dgm:chMax val="0"/>
          <dgm:bulletEnabled/>
        </dgm:presLayoutVars>
      </dgm:prSet>
      <dgm:spPr/>
    </dgm:pt>
    <dgm:pt modelId="{75446B1A-FEA2-4C8C-B52C-7CECE1CCD353}" type="pres">
      <dgm:prSet presAssocID="{E30C263C-7FA9-4DDE-9FC6-E3959C9BE3E0}" presName="bottomLine" presStyleLbl="alignNode1" presStyleIdx="1" presStyleCnt="6">
        <dgm:presLayoutVars/>
      </dgm:prSet>
      <dgm:spPr/>
    </dgm:pt>
    <dgm:pt modelId="{F46D3D50-F82F-4C5C-9398-A3EB447B8D4B}" type="pres">
      <dgm:prSet presAssocID="{E30C263C-7FA9-4DDE-9FC6-E3959C9BE3E0}" presName="nodeText" presStyleLbl="bgAccFollowNode1" presStyleIdx="0" presStyleCnt="3">
        <dgm:presLayoutVars>
          <dgm:bulletEnabled val="1"/>
        </dgm:presLayoutVars>
      </dgm:prSet>
      <dgm:spPr/>
    </dgm:pt>
    <dgm:pt modelId="{B6DF1575-FD94-408D-8D7F-CD531076193F}" type="pres">
      <dgm:prSet presAssocID="{29917D1B-475A-4ED1-990C-5B5592EF409F}" presName="sibTrans" presStyleCnt="0"/>
      <dgm:spPr/>
    </dgm:pt>
    <dgm:pt modelId="{C6860AFD-E32D-483C-998B-C2D197DE2CF5}" type="pres">
      <dgm:prSet presAssocID="{B4332DFE-5CD4-4A41-B4AE-1CA2BFFC3CFC}" presName="compositeNode" presStyleCnt="0">
        <dgm:presLayoutVars>
          <dgm:bulletEnabled val="1"/>
        </dgm:presLayoutVars>
      </dgm:prSet>
      <dgm:spPr/>
    </dgm:pt>
    <dgm:pt modelId="{43307E09-0C2D-41AD-B901-201B765DC823}" type="pres">
      <dgm:prSet presAssocID="{B4332DFE-5CD4-4A41-B4AE-1CA2BFFC3CFC}" presName="bgRect" presStyleLbl="bgAccFollowNode1" presStyleIdx="1" presStyleCnt="3"/>
      <dgm:spPr/>
    </dgm:pt>
    <dgm:pt modelId="{3845BD7C-7ECF-4832-AABB-EB0EB24A3290}" type="pres">
      <dgm:prSet presAssocID="{7FEC7B49-DF22-4F77-8877-CECAB61791A5}" presName="sibTransNodeCircle" presStyleLbl="alignNode1" presStyleIdx="2" presStyleCnt="6">
        <dgm:presLayoutVars>
          <dgm:chMax val="0"/>
          <dgm:bulletEnabled/>
        </dgm:presLayoutVars>
      </dgm:prSet>
      <dgm:spPr/>
    </dgm:pt>
    <dgm:pt modelId="{F3E243EA-6B41-4A9A-B46B-A59235D538D0}" type="pres">
      <dgm:prSet presAssocID="{B4332DFE-5CD4-4A41-B4AE-1CA2BFFC3CFC}" presName="bottomLine" presStyleLbl="alignNode1" presStyleIdx="3" presStyleCnt="6">
        <dgm:presLayoutVars/>
      </dgm:prSet>
      <dgm:spPr/>
    </dgm:pt>
    <dgm:pt modelId="{845E6D40-6DEC-4ACF-A67D-527EA7C6F2DA}" type="pres">
      <dgm:prSet presAssocID="{B4332DFE-5CD4-4A41-B4AE-1CA2BFFC3CFC}" presName="nodeText" presStyleLbl="bgAccFollowNode1" presStyleIdx="1" presStyleCnt="3">
        <dgm:presLayoutVars>
          <dgm:bulletEnabled val="1"/>
        </dgm:presLayoutVars>
      </dgm:prSet>
      <dgm:spPr/>
    </dgm:pt>
    <dgm:pt modelId="{5D385F8C-4B79-4C61-A92F-E10548EF8C2E}" type="pres">
      <dgm:prSet presAssocID="{7FEC7B49-DF22-4F77-8877-CECAB61791A5}" presName="sibTrans" presStyleCnt="0"/>
      <dgm:spPr/>
    </dgm:pt>
    <dgm:pt modelId="{19DF8557-A74C-4D9A-B432-329A4D901033}" type="pres">
      <dgm:prSet presAssocID="{8C0F5BFC-0B7B-4C2E-9226-1FA93362AF34}" presName="compositeNode" presStyleCnt="0">
        <dgm:presLayoutVars>
          <dgm:bulletEnabled val="1"/>
        </dgm:presLayoutVars>
      </dgm:prSet>
      <dgm:spPr/>
    </dgm:pt>
    <dgm:pt modelId="{2EB76A2D-740F-4F16-8577-33EE4E018CB8}" type="pres">
      <dgm:prSet presAssocID="{8C0F5BFC-0B7B-4C2E-9226-1FA93362AF34}" presName="bgRect" presStyleLbl="bgAccFollowNode1" presStyleIdx="2" presStyleCnt="3"/>
      <dgm:spPr/>
    </dgm:pt>
    <dgm:pt modelId="{C3C05950-76DB-416C-BCB5-E10AD5803902}" type="pres">
      <dgm:prSet presAssocID="{21383F11-4795-4A08-80CB-0C8FF10B5260}" presName="sibTransNodeCircle" presStyleLbl="alignNode1" presStyleIdx="4" presStyleCnt="6">
        <dgm:presLayoutVars>
          <dgm:chMax val="0"/>
          <dgm:bulletEnabled/>
        </dgm:presLayoutVars>
      </dgm:prSet>
      <dgm:spPr/>
    </dgm:pt>
    <dgm:pt modelId="{1336A2ED-4228-476F-9F3A-F7E43E511578}" type="pres">
      <dgm:prSet presAssocID="{8C0F5BFC-0B7B-4C2E-9226-1FA93362AF34}" presName="bottomLine" presStyleLbl="alignNode1" presStyleIdx="5" presStyleCnt="6">
        <dgm:presLayoutVars/>
      </dgm:prSet>
      <dgm:spPr/>
    </dgm:pt>
    <dgm:pt modelId="{B1A19E2A-FD71-46A6-A033-D4C294B5D02F}" type="pres">
      <dgm:prSet presAssocID="{8C0F5BFC-0B7B-4C2E-9226-1FA93362AF34}" presName="nodeText" presStyleLbl="bgAccFollowNode1" presStyleIdx="2" presStyleCnt="3">
        <dgm:presLayoutVars>
          <dgm:bulletEnabled val="1"/>
        </dgm:presLayoutVars>
      </dgm:prSet>
      <dgm:spPr/>
    </dgm:pt>
  </dgm:ptLst>
  <dgm:cxnLst>
    <dgm:cxn modelId="{72E30615-DEF8-430C-B864-FB10D7D2668A}" srcId="{A790ADEF-1BC2-4E6E-849F-B94856D7AC3C}" destId="{B4332DFE-5CD4-4A41-B4AE-1CA2BFFC3CFC}" srcOrd="1" destOrd="0" parTransId="{8A83F807-47D0-4327-B30E-6C189F231462}" sibTransId="{7FEC7B49-DF22-4F77-8877-CECAB61791A5}"/>
    <dgm:cxn modelId="{693ED52F-E255-44F9-B369-BD0D888BA0F3}" type="presOf" srcId="{8C0F5BFC-0B7B-4C2E-9226-1FA93362AF34}" destId="{B1A19E2A-FD71-46A6-A033-D4C294B5D02F}" srcOrd="1" destOrd="0" presId="urn:microsoft.com/office/officeart/2016/7/layout/BasicLinearProcessNumbered"/>
    <dgm:cxn modelId="{453F7730-E112-4FB6-A24E-99AA8F685960}" srcId="{A790ADEF-1BC2-4E6E-849F-B94856D7AC3C}" destId="{8C0F5BFC-0B7B-4C2E-9226-1FA93362AF34}" srcOrd="2" destOrd="0" parTransId="{578CC8A2-91DA-40E0-A17E-DAC27D7554C1}" sibTransId="{21383F11-4795-4A08-80CB-0C8FF10B5260}"/>
    <dgm:cxn modelId="{8A4F6541-BF80-424D-87DF-AC7356E7A1D9}" type="presOf" srcId="{B4332DFE-5CD4-4A41-B4AE-1CA2BFFC3CFC}" destId="{43307E09-0C2D-41AD-B901-201B765DC823}" srcOrd="0" destOrd="0" presId="urn:microsoft.com/office/officeart/2016/7/layout/BasicLinearProcessNumbered"/>
    <dgm:cxn modelId="{3D05CD6F-6008-4306-B262-30A949D0B131}" type="presOf" srcId="{21383F11-4795-4A08-80CB-0C8FF10B5260}" destId="{C3C05950-76DB-416C-BCB5-E10AD5803902}" srcOrd="0" destOrd="0" presId="urn:microsoft.com/office/officeart/2016/7/layout/BasicLinearProcessNumbered"/>
    <dgm:cxn modelId="{AD670C58-0E5B-4E51-B08C-E9F27AAED1B7}" srcId="{A790ADEF-1BC2-4E6E-849F-B94856D7AC3C}" destId="{E30C263C-7FA9-4DDE-9FC6-E3959C9BE3E0}" srcOrd="0" destOrd="0" parTransId="{204BFE9C-99A8-448A-A184-6B3A489C1ADC}" sibTransId="{29917D1B-475A-4ED1-990C-5B5592EF409F}"/>
    <dgm:cxn modelId="{1A9E238E-19F1-4785-8C6B-851B8879BA1A}" type="presOf" srcId="{29917D1B-475A-4ED1-990C-5B5592EF409F}" destId="{C48B6DED-06F4-4166-ABA6-5FC01BAB8C3F}" srcOrd="0" destOrd="0" presId="urn:microsoft.com/office/officeart/2016/7/layout/BasicLinearProcessNumbered"/>
    <dgm:cxn modelId="{103AEA8F-6F32-417C-AAC0-1D6B9AC736B9}" type="presOf" srcId="{E30C263C-7FA9-4DDE-9FC6-E3959C9BE3E0}" destId="{8007AC35-9309-49AB-9194-20BD5157C97C}" srcOrd="0" destOrd="0" presId="urn:microsoft.com/office/officeart/2016/7/layout/BasicLinearProcessNumbered"/>
    <dgm:cxn modelId="{0AA463C3-0B91-4D73-AABA-2C1908BC4C53}" type="presOf" srcId="{7FEC7B49-DF22-4F77-8877-CECAB61791A5}" destId="{3845BD7C-7ECF-4832-AABB-EB0EB24A3290}" srcOrd="0" destOrd="0" presId="urn:microsoft.com/office/officeart/2016/7/layout/BasicLinearProcessNumbered"/>
    <dgm:cxn modelId="{0418A3D7-AA72-4FF4-BA25-42BFAD462E6D}" type="presOf" srcId="{B4332DFE-5CD4-4A41-B4AE-1CA2BFFC3CFC}" destId="{845E6D40-6DEC-4ACF-A67D-527EA7C6F2DA}" srcOrd="1" destOrd="0" presId="urn:microsoft.com/office/officeart/2016/7/layout/BasicLinearProcessNumbered"/>
    <dgm:cxn modelId="{F70615DF-87D0-4193-9851-1FCF7D197CBF}" type="presOf" srcId="{A790ADEF-1BC2-4E6E-849F-B94856D7AC3C}" destId="{AC265527-80B3-4827-BFAE-DF5C17BA3236}" srcOrd="0" destOrd="0" presId="urn:microsoft.com/office/officeart/2016/7/layout/BasicLinearProcessNumbered"/>
    <dgm:cxn modelId="{64D3C3EA-0ACF-406D-9808-A838CAA0D82A}" type="presOf" srcId="{8C0F5BFC-0B7B-4C2E-9226-1FA93362AF34}" destId="{2EB76A2D-740F-4F16-8577-33EE4E018CB8}" srcOrd="0" destOrd="0" presId="urn:microsoft.com/office/officeart/2016/7/layout/BasicLinearProcessNumbered"/>
    <dgm:cxn modelId="{2DC1D3FD-F7F4-424B-8826-14675258E600}" type="presOf" srcId="{E30C263C-7FA9-4DDE-9FC6-E3959C9BE3E0}" destId="{F46D3D50-F82F-4C5C-9398-A3EB447B8D4B}" srcOrd="1" destOrd="0" presId="urn:microsoft.com/office/officeart/2016/7/layout/BasicLinearProcessNumbered"/>
    <dgm:cxn modelId="{FE94FC9E-A988-4AFB-9167-E5A041D0AB15}" type="presParOf" srcId="{AC265527-80B3-4827-BFAE-DF5C17BA3236}" destId="{D0CDBA49-354B-457E-8B0F-99B8772B6B97}" srcOrd="0" destOrd="0" presId="urn:microsoft.com/office/officeart/2016/7/layout/BasicLinearProcessNumbered"/>
    <dgm:cxn modelId="{D44C7A47-975D-448F-B37F-608D460568FE}" type="presParOf" srcId="{D0CDBA49-354B-457E-8B0F-99B8772B6B97}" destId="{8007AC35-9309-49AB-9194-20BD5157C97C}" srcOrd="0" destOrd="0" presId="urn:microsoft.com/office/officeart/2016/7/layout/BasicLinearProcessNumbered"/>
    <dgm:cxn modelId="{1B6CBE8B-2921-43FE-B4D6-271D837E42DE}" type="presParOf" srcId="{D0CDBA49-354B-457E-8B0F-99B8772B6B97}" destId="{C48B6DED-06F4-4166-ABA6-5FC01BAB8C3F}" srcOrd="1" destOrd="0" presId="urn:microsoft.com/office/officeart/2016/7/layout/BasicLinearProcessNumbered"/>
    <dgm:cxn modelId="{7314F0D6-FA9F-470F-9DAE-DF121A3307E7}" type="presParOf" srcId="{D0CDBA49-354B-457E-8B0F-99B8772B6B97}" destId="{75446B1A-FEA2-4C8C-B52C-7CECE1CCD353}" srcOrd="2" destOrd="0" presId="urn:microsoft.com/office/officeart/2016/7/layout/BasicLinearProcessNumbered"/>
    <dgm:cxn modelId="{044F249A-FB7B-47CC-849B-4A56C8AC63BF}" type="presParOf" srcId="{D0CDBA49-354B-457E-8B0F-99B8772B6B97}" destId="{F46D3D50-F82F-4C5C-9398-A3EB447B8D4B}" srcOrd="3" destOrd="0" presId="urn:microsoft.com/office/officeart/2016/7/layout/BasicLinearProcessNumbered"/>
    <dgm:cxn modelId="{7EFFDC72-599B-4EFC-AA42-BAD81D22DBDC}" type="presParOf" srcId="{AC265527-80B3-4827-BFAE-DF5C17BA3236}" destId="{B6DF1575-FD94-408D-8D7F-CD531076193F}" srcOrd="1" destOrd="0" presId="urn:microsoft.com/office/officeart/2016/7/layout/BasicLinearProcessNumbered"/>
    <dgm:cxn modelId="{59F3DC89-C6DF-46F5-9BB6-76C6CE093496}" type="presParOf" srcId="{AC265527-80B3-4827-BFAE-DF5C17BA3236}" destId="{C6860AFD-E32D-483C-998B-C2D197DE2CF5}" srcOrd="2" destOrd="0" presId="urn:microsoft.com/office/officeart/2016/7/layout/BasicLinearProcessNumbered"/>
    <dgm:cxn modelId="{C8A0B217-2D87-4AB8-8D29-0EDBA481D8B8}" type="presParOf" srcId="{C6860AFD-E32D-483C-998B-C2D197DE2CF5}" destId="{43307E09-0C2D-41AD-B901-201B765DC823}" srcOrd="0" destOrd="0" presId="urn:microsoft.com/office/officeart/2016/7/layout/BasicLinearProcessNumbered"/>
    <dgm:cxn modelId="{947B0946-F890-4AF7-A60A-37D989809F18}" type="presParOf" srcId="{C6860AFD-E32D-483C-998B-C2D197DE2CF5}" destId="{3845BD7C-7ECF-4832-AABB-EB0EB24A3290}" srcOrd="1" destOrd="0" presId="urn:microsoft.com/office/officeart/2016/7/layout/BasicLinearProcessNumbered"/>
    <dgm:cxn modelId="{DA38BB36-BA79-4E83-B9D0-EA2D70C571FD}" type="presParOf" srcId="{C6860AFD-E32D-483C-998B-C2D197DE2CF5}" destId="{F3E243EA-6B41-4A9A-B46B-A59235D538D0}" srcOrd="2" destOrd="0" presId="urn:microsoft.com/office/officeart/2016/7/layout/BasicLinearProcessNumbered"/>
    <dgm:cxn modelId="{904AA30F-34A8-444B-9FE7-B7DC1041887F}" type="presParOf" srcId="{C6860AFD-E32D-483C-998B-C2D197DE2CF5}" destId="{845E6D40-6DEC-4ACF-A67D-527EA7C6F2DA}" srcOrd="3" destOrd="0" presId="urn:microsoft.com/office/officeart/2016/7/layout/BasicLinearProcessNumbered"/>
    <dgm:cxn modelId="{2FA18218-36B8-4CE9-B641-6B20C72D1B29}" type="presParOf" srcId="{AC265527-80B3-4827-BFAE-DF5C17BA3236}" destId="{5D385F8C-4B79-4C61-A92F-E10548EF8C2E}" srcOrd="3" destOrd="0" presId="urn:microsoft.com/office/officeart/2016/7/layout/BasicLinearProcessNumbered"/>
    <dgm:cxn modelId="{D05016D0-0D72-4F64-9C83-7EB7735F39EA}" type="presParOf" srcId="{AC265527-80B3-4827-BFAE-DF5C17BA3236}" destId="{19DF8557-A74C-4D9A-B432-329A4D901033}" srcOrd="4" destOrd="0" presId="urn:microsoft.com/office/officeart/2016/7/layout/BasicLinearProcessNumbered"/>
    <dgm:cxn modelId="{7E1F6EC4-42F0-40A9-B8FF-CC9CDFDDDB17}" type="presParOf" srcId="{19DF8557-A74C-4D9A-B432-329A4D901033}" destId="{2EB76A2D-740F-4F16-8577-33EE4E018CB8}" srcOrd="0" destOrd="0" presId="urn:microsoft.com/office/officeart/2016/7/layout/BasicLinearProcessNumbered"/>
    <dgm:cxn modelId="{2E5A3516-7F93-4CF0-AC88-BA974F696060}" type="presParOf" srcId="{19DF8557-A74C-4D9A-B432-329A4D901033}" destId="{C3C05950-76DB-416C-BCB5-E10AD5803902}" srcOrd="1" destOrd="0" presId="urn:microsoft.com/office/officeart/2016/7/layout/BasicLinearProcessNumbered"/>
    <dgm:cxn modelId="{51CDFCE1-6BE3-4D23-84C7-9A2AB47F382E}" type="presParOf" srcId="{19DF8557-A74C-4D9A-B432-329A4D901033}" destId="{1336A2ED-4228-476F-9F3A-F7E43E511578}" srcOrd="2" destOrd="0" presId="urn:microsoft.com/office/officeart/2016/7/layout/BasicLinearProcessNumbered"/>
    <dgm:cxn modelId="{6CF37259-37BF-469C-8CA4-E152D7EE6C51}" type="presParOf" srcId="{19DF8557-A74C-4D9A-B432-329A4D901033}" destId="{B1A19E2A-FD71-46A6-A033-D4C294B5D02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38A516-4F75-498B-AE74-4AF18ED64C2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D4A23B-E9B9-4B06-BEE9-8E66E92F25A9}">
      <dgm:prSet/>
      <dgm:spPr/>
      <dgm:t>
        <a:bodyPr/>
        <a:lstStyle/>
        <a:p>
          <a:r>
            <a:rPr lang="en-GB" dirty="0"/>
            <a:t>I decided to add an extra feature that forces mutation over crossover when the same fittest candidate is carried over 10 generations in a row.</a:t>
          </a:r>
          <a:endParaRPr lang="en-US" dirty="0"/>
        </a:p>
      </dgm:t>
    </dgm:pt>
    <dgm:pt modelId="{16761773-2FE0-47E3-ABF7-BCFD82587BD1}" type="parTrans" cxnId="{DD5CF65B-47B2-4659-9C10-0943ACE413FC}">
      <dgm:prSet/>
      <dgm:spPr/>
      <dgm:t>
        <a:bodyPr/>
        <a:lstStyle/>
        <a:p>
          <a:endParaRPr lang="en-US"/>
        </a:p>
      </dgm:t>
    </dgm:pt>
    <dgm:pt modelId="{83E36D76-37B9-4BF8-84CF-011AA1228162}" type="sibTrans" cxnId="{DD5CF65B-47B2-4659-9C10-0943ACE413FC}">
      <dgm:prSet/>
      <dgm:spPr/>
      <dgm:t>
        <a:bodyPr/>
        <a:lstStyle/>
        <a:p>
          <a:endParaRPr lang="en-US"/>
        </a:p>
      </dgm:t>
    </dgm:pt>
    <dgm:pt modelId="{E2E7C64C-6ADB-4ABA-AD50-F1FE170FEA90}">
      <dgm:prSet/>
      <dgm:spPr/>
      <dgm:t>
        <a:bodyPr/>
        <a:lstStyle/>
        <a:p>
          <a:r>
            <a:rPr lang="en-GB"/>
            <a:t>This is so that the GA can get past local maxima and keep evolving throughout the 200 generations </a:t>
          </a:r>
          <a:endParaRPr lang="en-US"/>
        </a:p>
      </dgm:t>
    </dgm:pt>
    <dgm:pt modelId="{921DA33C-8174-4590-B607-74B451F6D60C}" type="parTrans" cxnId="{91EDB99E-6562-4B60-9B2B-347D56090101}">
      <dgm:prSet/>
      <dgm:spPr/>
      <dgm:t>
        <a:bodyPr/>
        <a:lstStyle/>
        <a:p>
          <a:endParaRPr lang="en-US"/>
        </a:p>
      </dgm:t>
    </dgm:pt>
    <dgm:pt modelId="{ED422B0B-7699-4E2C-A3F6-FA8095D7C23C}" type="sibTrans" cxnId="{91EDB99E-6562-4B60-9B2B-347D56090101}">
      <dgm:prSet/>
      <dgm:spPr/>
      <dgm:t>
        <a:bodyPr/>
        <a:lstStyle/>
        <a:p>
          <a:endParaRPr lang="en-US"/>
        </a:p>
      </dgm:t>
    </dgm:pt>
    <dgm:pt modelId="{2840793B-6ACF-4F80-B082-2D77A5023135}" type="pres">
      <dgm:prSet presAssocID="{2C38A516-4F75-498B-AE74-4AF18ED64C27}" presName="root" presStyleCnt="0">
        <dgm:presLayoutVars>
          <dgm:dir/>
          <dgm:resizeHandles val="exact"/>
        </dgm:presLayoutVars>
      </dgm:prSet>
      <dgm:spPr/>
    </dgm:pt>
    <dgm:pt modelId="{4203EFEB-1D4F-48C7-A1E8-D7D7BDF1D070}" type="pres">
      <dgm:prSet presAssocID="{B8D4A23B-E9B9-4B06-BEE9-8E66E92F25A9}" presName="compNode" presStyleCnt="0"/>
      <dgm:spPr/>
    </dgm:pt>
    <dgm:pt modelId="{71E52A39-F84A-4C2F-89E3-227211A3ECF4}" type="pres">
      <dgm:prSet presAssocID="{B8D4A23B-E9B9-4B06-BEE9-8E66E92F25A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83E9EFEB-59D2-4A92-ADED-3C4DC318F31D}" type="pres">
      <dgm:prSet presAssocID="{B8D4A23B-E9B9-4B06-BEE9-8E66E92F25A9}" presName="spaceRect" presStyleCnt="0"/>
      <dgm:spPr/>
    </dgm:pt>
    <dgm:pt modelId="{2F4337FB-D8D0-488E-AB6C-7706F497CE6D}" type="pres">
      <dgm:prSet presAssocID="{B8D4A23B-E9B9-4B06-BEE9-8E66E92F25A9}" presName="textRect" presStyleLbl="revTx" presStyleIdx="0" presStyleCnt="2">
        <dgm:presLayoutVars>
          <dgm:chMax val="1"/>
          <dgm:chPref val="1"/>
        </dgm:presLayoutVars>
      </dgm:prSet>
      <dgm:spPr/>
    </dgm:pt>
    <dgm:pt modelId="{E580D5EC-C79C-4682-AE3C-BCC3A66A9E85}" type="pres">
      <dgm:prSet presAssocID="{83E36D76-37B9-4BF8-84CF-011AA1228162}" presName="sibTrans" presStyleCnt="0"/>
      <dgm:spPr/>
    </dgm:pt>
    <dgm:pt modelId="{13D1A37D-717A-4F64-A39A-2B7463D28CE0}" type="pres">
      <dgm:prSet presAssocID="{E2E7C64C-6ADB-4ABA-AD50-F1FE170FEA90}" presName="compNode" presStyleCnt="0"/>
      <dgm:spPr/>
    </dgm:pt>
    <dgm:pt modelId="{A2066612-D583-44F1-BA7F-3605066EB5C9}" type="pres">
      <dgm:prSet presAssocID="{E2E7C64C-6ADB-4ABA-AD50-F1FE170FEA9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0706A587-54CB-4A54-B5F3-86B726C406E6}" type="pres">
      <dgm:prSet presAssocID="{E2E7C64C-6ADB-4ABA-AD50-F1FE170FEA90}" presName="spaceRect" presStyleCnt="0"/>
      <dgm:spPr/>
    </dgm:pt>
    <dgm:pt modelId="{5A591555-A726-40BF-84F0-30E0E1A6F3F4}" type="pres">
      <dgm:prSet presAssocID="{E2E7C64C-6ADB-4ABA-AD50-F1FE170FEA90}" presName="textRect" presStyleLbl="revTx" presStyleIdx="1" presStyleCnt="2">
        <dgm:presLayoutVars>
          <dgm:chMax val="1"/>
          <dgm:chPref val="1"/>
        </dgm:presLayoutVars>
      </dgm:prSet>
      <dgm:spPr/>
    </dgm:pt>
  </dgm:ptLst>
  <dgm:cxnLst>
    <dgm:cxn modelId="{DD5CF65B-47B2-4659-9C10-0943ACE413FC}" srcId="{2C38A516-4F75-498B-AE74-4AF18ED64C27}" destId="{B8D4A23B-E9B9-4B06-BEE9-8E66E92F25A9}" srcOrd="0" destOrd="0" parTransId="{16761773-2FE0-47E3-ABF7-BCFD82587BD1}" sibTransId="{83E36D76-37B9-4BF8-84CF-011AA1228162}"/>
    <dgm:cxn modelId="{8BB29F5E-2ECF-4B18-866B-2F8D0A10C496}" type="presOf" srcId="{B8D4A23B-E9B9-4B06-BEE9-8E66E92F25A9}" destId="{2F4337FB-D8D0-488E-AB6C-7706F497CE6D}" srcOrd="0" destOrd="0" presId="urn:microsoft.com/office/officeart/2018/2/layout/IconLabelList"/>
    <dgm:cxn modelId="{8466A780-014F-411E-B197-386624824A75}" type="presOf" srcId="{E2E7C64C-6ADB-4ABA-AD50-F1FE170FEA90}" destId="{5A591555-A726-40BF-84F0-30E0E1A6F3F4}" srcOrd="0" destOrd="0" presId="urn:microsoft.com/office/officeart/2018/2/layout/IconLabelList"/>
    <dgm:cxn modelId="{91EDB99E-6562-4B60-9B2B-347D56090101}" srcId="{2C38A516-4F75-498B-AE74-4AF18ED64C27}" destId="{E2E7C64C-6ADB-4ABA-AD50-F1FE170FEA90}" srcOrd="1" destOrd="0" parTransId="{921DA33C-8174-4590-B607-74B451F6D60C}" sibTransId="{ED422B0B-7699-4E2C-A3F6-FA8095D7C23C}"/>
    <dgm:cxn modelId="{CEB5EFA9-4F38-41F4-8A69-5310C32EB9E3}" type="presOf" srcId="{2C38A516-4F75-498B-AE74-4AF18ED64C27}" destId="{2840793B-6ACF-4F80-B082-2D77A5023135}" srcOrd="0" destOrd="0" presId="urn:microsoft.com/office/officeart/2018/2/layout/IconLabelList"/>
    <dgm:cxn modelId="{2F6D5CE8-E174-42DC-AD97-2F178C7CB5E7}" type="presParOf" srcId="{2840793B-6ACF-4F80-B082-2D77A5023135}" destId="{4203EFEB-1D4F-48C7-A1E8-D7D7BDF1D070}" srcOrd="0" destOrd="0" presId="urn:microsoft.com/office/officeart/2018/2/layout/IconLabelList"/>
    <dgm:cxn modelId="{60504107-3FF8-4A09-ADEE-EAC66E2CC2C6}" type="presParOf" srcId="{4203EFEB-1D4F-48C7-A1E8-D7D7BDF1D070}" destId="{71E52A39-F84A-4C2F-89E3-227211A3ECF4}" srcOrd="0" destOrd="0" presId="urn:microsoft.com/office/officeart/2018/2/layout/IconLabelList"/>
    <dgm:cxn modelId="{A30B570D-9E6B-47F5-8827-C52F3E954DAB}" type="presParOf" srcId="{4203EFEB-1D4F-48C7-A1E8-D7D7BDF1D070}" destId="{83E9EFEB-59D2-4A92-ADED-3C4DC318F31D}" srcOrd="1" destOrd="0" presId="urn:microsoft.com/office/officeart/2018/2/layout/IconLabelList"/>
    <dgm:cxn modelId="{870D8DCA-0A09-4CB9-B61A-556706A8E363}" type="presParOf" srcId="{4203EFEB-1D4F-48C7-A1E8-D7D7BDF1D070}" destId="{2F4337FB-D8D0-488E-AB6C-7706F497CE6D}" srcOrd="2" destOrd="0" presId="urn:microsoft.com/office/officeart/2018/2/layout/IconLabelList"/>
    <dgm:cxn modelId="{EE74115A-8281-40E6-990C-33B7410339D8}" type="presParOf" srcId="{2840793B-6ACF-4F80-B082-2D77A5023135}" destId="{E580D5EC-C79C-4682-AE3C-BCC3A66A9E85}" srcOrd="1" destOrd="0" presId="urn:microsoft.com/office/officeart/2018/2/layout/IconLabelList"/>
    <dgm:cxn modelId="{03E2114E-3BBD-42FE-9102-7A9D5C1145EC}" type="presParOf" srcId="{2840793B-6ACF-4F80-B082-2D77A5023135}" destId="{13D1A37D-717A-4F64-A39A-2B7463D28CE0}" srcOrd="2" destOrd="0" presId="urn:microsoft.com/office/officeart/2018/2/layout/IconLabelList"/>
    <dgm:cxn modelId="{3FDD24EA-A5DF-4D9B-8D3D-7AA6D6F3380F}" type="presParOf" srcId="{13D1A37D-717A-4F64-A39A-2B7463D28CE0}" destId="{A2066612-D583-44F1-BA7F-3605066EB5C9}" srcOrd="0" destOrd="0" presId="urn:microsoft.com/office/officeart/2018/2/layout/IconLabelList"/>
    <dgm:cxn modelId="{DAD7611E-DEB4-4EC5-A625-EBDDFBDFB343}" type="presParOf" srcId="{13D1A37D-717A-4F64-A39A-2B7463D28CE0}" destId="{0706A587-54CB-4A54-B5F3-86B726C406E6}" srcOrd="1" destOrd="0" presId="urn:microsoft.com/office/officeart/2018/2/layout/IconLabelList"/>
    <dgm:cxn modelId="{148477B3-B3B4-4925-BB5F-CC7925292321}" type="presParOf" srcId="{13D1A37D-717A-4F64-A39A-2B7463D28CE0}" destId="{5A591555-A726-40BF-84F0-30E0E1A6F3F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E9CEF-3134-4823-A27F-8534310AA2F6}">
      <dsp:nvSpPr>
        <dsp:cNvPr id="0" name=""/>
        <dsp:cNvSpPr/>
      </dsp:nvSpPr>
      <dsp:spPr>
        <a:xfrm>
          <a:off x="1169581" y="21683"/>
          <a:ext cx="674444" cy="6744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30FAA0-B71A-4553-8611-A3B1E89DA4AA}">
      <dsp:nvSpPr>
        <dsp:cNvPr id="0" name=""/>
        <dsp:cNvSpPr/>
      </dsp:nvSpPr>
      <dsp:spPr>
        <a:xfrm>
          <a:off x="1311214" y="163316"/>
          <a:ext cx="391177" cy="391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94022A-E20A-4B29-84A0-FF210F4F296A}">
      <dsp:nvSpPr>
        <dsp:cNvPr id="0" name=""/>
        <dsp:cNvSpPr/>
      </dsp:nvSpPr>
      <dsp:spPr>
        <a:xfrm>
          <a:off x="1988549" y="21683"/>
          <a:ext cx="1589761" cy="67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a:t>Technical Indicators – Complete</a:t>
          </a:r>
          <a:endParaRPr lang="en-US" sz="1600" kern="1200"/>
        </a:p>
      </dsp:txBody>
      <dsp:txXfrm>
        <a:off x="1988549" y="21683"/>
        <a:ext cx="1589761" cy="674444"/>
      </dsp:txXfrm>
    </dsp:sp>
    <dsp:sp modelId="{F00ABF16-6330-4C08-8BE2-D075AF2CC3F9}">
      <dsp:nvSpPr>
        <dsp:cNvPr id="0" name=""/>
        <dsp:cNvSpPr/>
      </dsp:nvSpPr>
      <dsp:spPr>
        <a:xfrm>
          <a:off x="3855314" y="21683"/>
          <a:ext cx="674444" cy="6744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EACF8B-B769-430B-803F-B18DA0863B61}">
      <dsp:nvSpPr>
        <dsp:cNvPr id="0" name=""/>
        <dsp:cNvSpPr/>
      </dsp:nvSpPr>
      <dsp:spPr>
        <a:xfrm>
          <a:off x="3996948" y="163316"/>
          <a:ext cx="391177" cy="3911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ABA0B9-9394-4392-9A0E-3C19D987E895}">
      <dsp:nvSpPr>
        <dsp:cNvPr id="0" name=""/>
        <dsp:cNvSpPr/>
      </dsp:nvSpPr>
      <dsp:spPr>
        <a:xfrm>
          <a:off x="4674283" y="21683"/>
          <a:ext cx="1589761" cy="67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dirty="0"/>
            <a:t>Genetic Algorithm– Complete</a:t>
          </a:r>
          <a:endParaRPr lang="en-US" sz="1600" kern="1200" dirty="0"/>
        </a:p>
      </dsp:txBody>
      <dsp:txXfrm>
        <a:off x="4674283" y="21683"/>
        <a:ext cx="1589761" cy="674444"/>
      </dsp:txXfrm>
    </dsp:sp>
    <dsp:sp modelId="{3CD37E8C-DD1D-4201-A900-C8D605F65B11}">
      <dsp:nvSpPr>
        <dsp:cNvPr id="0" name=""/>
        <dsp:cNvSpPr/>
      </dsp:nvSpPr>
      <dsp:spPr>
        <a:xfrm>
          <a:off x="6541048" y="21683"/>
          <a:ext cx="674444" cy="6744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68FA22-5BA2-4ECC-BE67-6623FE726D88}">
      <dsp:nvSpPr>
        <dsp:cNvPr id="0" name=""/>
        <dsp:cNvSpPr/>
      </dsp:nvSpPr>
      <dsp:spPr>
        <a:xfrm>
          <a:off x="6682682" y="163316"/>
          <a:ext cx="391177" cy="391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AA4679-74A4-48FE-A9B2-60180C87F778}">
      <dsp:nvSpPr>
        <dsp:cNvPr id="0" name=""/>
        <dsp:cNvSpPr/>
      </dsp:nvSpPr>
      <dsp:spPr>
        <a:xfrm>
          <a:off x="7360017" y="21683"/>
          <a:ext cx="1589761" cy="67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a:t>Individual Representation – Complete</a:t>
          </a:r>
          <a:endParaRPr lang="en-US" sz="1600" kern="1200"/>
        </a:p>
      </dsp:txBody>
      <dsp:txXfrm>
        <a:off x="7360017" y="21683"/>
        <a:ext cx="1589761" cy="674444"/>
      </dsp:txXfrm>
    </dsp:sp>
    <dsp:sp modelId="{0CC48B08-068C-4575-ABC3-59CAF4899848}">
      <dsp:nvSpPr>
        <dsp:cNvPr id="0" name=""/>
        <dsp:cNvSpPr/>
      </dsp:nvSpPr>
      <dsp:spPr>
        <a:xfrm>
          <a:off x="1169581" y="1228459"/>
          <a:ext cx="674444" cy="6744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95DE7-F278-4A7A-A342-21EDA23048E7}">
      <dsp:nvSpPr>
        <dsp:cNvPr id="0" name=""/>
        <dsp:cNvSpPr/>
      </dsp:nvSpPr>
      <dsp:spPr>
        <a:xfrm>
          <a:off x="1311214" y="1370093"/>
          <a:ext cx="391177" cy="3911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908C47-79AE-4D87-AD97-927F8C7BAF02}">
      <dsp:nvSpPr>
        <dsp:cNvPr id="0" name=""/>
        <dsp:cNvSpPr/>
      </dsp:nvSpPr>
      <dsp:spPr>
        <a:xfrm>
          <a:off x="1988549" y="1228459"/>
          <a:ext cx="1589761" cy="67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a:t>Fitness Function – Complete</a:t>
          </a:r>
          <a:endParaRPr lang="en-US" sz="1600" kern="1200"/>
        </a:p>
      </dsp:txBody>
      <dsp:txXfrm>
        <a:off x="1988549" y="1228459"/>
        <a:ext cx="1589761" cy="674444"/>
      </dsp:txXfrm>
    </dsp:sp>
    <dsp:sp modelId="{5BD350F1-31EB-464F-8F35-B3E913381497}">
      <dsp:nvSpPr>
        <dsp:cNvPr id="0" name=""/>
        <dsp:cNvSpPr/>
      </dsp:nvSpPr>
      <dsp:spPr>
        <a:xfrm>
          <a:off x="3855314" y="1228459"/>
          <a:ext cx="674444" cy="67444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9B5D3-5C2A-45FC-98F7-986DC9FFCBA1}">
      <dsp:nvSpPr>
        <dsp:cNvPr id="0" name=""/>
        <dsp:cNvSpPr/>
      </dsp:nvSpPr>
      <dsp:spPr>
        <a:xfrm>
          <a:off x="3996948" y="1370093"/>
          <a:ext cx="391177" cy="3911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555892-AD1C-4235-B6D1-BDD70EDF8F5C}">
      <dsp:nvSpPr>
        <dsp:cNvPr id="0" name=""/>
        <dsp:cNvSpPr/>
      </dsp:nvSpPr>
      <dsp:spPr>
        <a:xfrm>
          <a:off x="4674283" y="1228459"/>
          <a:ext cx="1589761" cy="67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a:t>Selection Method – Complete</a:t>
          </a:r>
          <a:endParaRPr lang="en-US" sz="1600" kern="1200"/>
        </a:p>
      </dsp:txBody>
      <dsp:txXfrm>
        <a:off x="4674283" y="1228459"/>
        <a:ext cx="1589761" cy="674444"/>
      </dsp:txXfrm>
    </dsp:sp>
    <dsp:sp modelId="{66ADCBBC-FC8F-49ED-95A2-A36A4509E296}">
      <dsp:nvSpPr>
        <dsp:cNvPr id="0" name=""/>
        <dsp:cNvSpPr/>
      </dsp:nvSpPr>
      <dsp:spPr>
        <a:xfrm>
          <a:off x="6541048" y="1228459"/>
          <a:ext cx="674444" cy="6744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A2636-99E5-4251-96F3-DB3AF5A5FCA8}">
      <dsp:nvSpPr>
        <dsp:cNvPr id="0" name=""/>
        <dsp:cNvSpPr/>
      </dsp:nvSpPr>
      <dsp:spPr>
        <a:xfrm>
          <a:off x="6682682" y="1370093"/>
          <a:ext cx="391177" cy="39117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CD2F9B-B46D-4B1C-B057-F913001CE71E}">
      <dsp:nvSpPr>
        <dsp:cNvPr id="0" name=""/>
        <dsp:cNvSpPr/>
      </dsp:nvSpPr>
      <dsp:spPr>
        <a:xfrm>
          <a:off x="7360017" y="1228459"/>
          <a:ext cx="1589761" cy="67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a:t>Genetic Operators – Complete</a:t>
          </a:r>
          <a:endParaRPr lang="en-US" sz="1600" kern="1200"/>
        </a:p>
      </dsp:txBody>
      <dsp:txXfrm>
        <a:off x="7360017" y="1228459"/>
        <a:ext cx="1589761" cy="674444"/>
      </dsp:txXfrm>
    </dsp:sp>
    <dsp:sp modelId="{40D96DC7-875C-49EB-B653-539D56193EB7}">
      <dsp:nvSpPr>
        <dsp:cNvPr id="0" name=""/>
        <dsp:cNvSpPr/>
      </dsp:nvSpPr>
      <dsp:spPr>
        <a:xfrm>
          <a:off x="1169581" y="2435236"/>
          <a:ext cx="674444" cy="6744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8A1BC-81EE-4CA5-B9FD-6079C830474B}">
      <dsp:nvSpPr>
        <dsp:cNvPr id="0" name=""/>
        <dsp:cNvSpPr/>
      </dsp:nvSpPr>
      <dsp:spPr>
        <a:xfrm>
          <a:off x="1311214" y="2576869"/>
          <a:ext cx="391177" cy="39117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C623E4-6BE3-471D-9938-7BC97B98CFBC}">
      <dsp:nvSpPr>
        <dsp:cNvPr id="0" name=""/>
        <dsp:cNvSpPr/>
      </dsp:nvSpPr>
      <dsp:spPr>
        <a:xfrm>
          <a:off x="1988549" y="2435236"/>
          <a:ext cx="1589761" cy="674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a:t>Termination Criteria – Complete</a:t>
          </a:r>
          <a:endParaRPr lang="en-US" sz="1600" kern="1200"/>
        </a:p>
      </dsp:txBody>
      <dsp:txXfrm>
        <a:off x="1988549" y="2435236"/>
        <a:ext cx="1589761" cy="674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7AC35-9309-49AB-9194-20BD5157C97C}">
      <dsp:nvSpPr>
        <dsp:cNvPr id="0" name=""/>
        <dsp:cNvSpPr/>
      </dsp:nvSpPr>
      <dsp:spPr>
        <a:xfrm>
          <a:off x="0" y="0"/>
          <a:ext cx="3564839" cy="43513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929" tIns="330200" rIns="277929" bIns="330200" numCol="1" spcCol="1270" anchor="t" anchorCtr="0">
          <a:noAutofit/>
        </a:bodyPr>
        <a:lstStyle/>
        <a:p>
          <a:pPr marL="0" lvl="0" indent="0" algn="l" defTabSz="1155700">
            <a:lnSpc>
              <a:spcPct val="90000"/>
            </a:lnSpc>
            <a:spcBef>
              <a:spcPct val="0"/>
            </a:spcBef>
            <a:spcAft>
              <a:spcPct val="35000"/>
            </a:spcAft>
            <a:buNone/>
          </a:pPr>
          <a:r>
            <a:rPr lang="en-GB" sz="2600" kern="1200" dirty="0"/>
            <a:t>Use different genetic operators  such as two-point crossover</a:t>
          </a:r>
          <a:endParaRPr lang="en-US" sz="2600" kern="1200" dirty="0"/>
        </a:p>
      </dsp:txBody>
      <dsp:txXfrm>
        <a:off x="0" y="1653508"/>
        <a:ext cx="3564839" cy="2610802"/>
      </dsp:txXfrm>
    </dsp:sp>
    <dsp:sp modelId="{C48B6DED-06F4-4166-ABA6-5FC01BAB8C3F}">
      <dsp:nvSpPr>
        <dsp:cNvPr id="0" name=""/>
        <dsp:cNvSpPr/>
      </dsp:nvSpPr>
      <dsp:spPr>
        <a:xfrm>
          <a:off x="1129719" y="435133"/>
          <a:ext cx="1305401" cy="130540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20891" y="626305"/>
        <a:ext cx="923057" cy="923057"/>
      </dsp:txXfrm>
    </dsp:sp>
    <dsp:sp modelId="{75446B1A-FEA2-4C8C-B52C-7CECE1CCD353}">
      <dsp:nvSpPr>
        <dsp:cNvPr id="0" name=""/>
        <dsp:cNvSpPr/>
      </dsp:nvSpPr>
      <dsp:spPr>
        <a:xfrm>
          <a:off x="0" y="4351266"/>
          <a:ext cx="3564839"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307E09-0C2D-41AD-B901-201B765DC823}">
      <dsp:nvSpPr>
        <dsp:cNvPr id="0" name=""/>
        <dsp:cNvSpPr/>
      </dsp:nvSpPr>
      <dsp:spPr>
        <a:xfrm>
          <a:off x="3921323" y="0"/>
          <a:ext cx="3564839" cy="4351338"/>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929" tIns="330200" rIns="277929" bIns="330200" numCol="1" spcCol="1270" anchor="t" anchorCtr="0">
          <a:noAutofit/>
        </a:bodyPr>
        <a:lstStyle/>
        <a:p>
          <a:pPr marL="0" lvl="0" indent="0" algn="l" defTabSz="1155700">
            <a:lnSpc>
              <a:spcPct val="90000"/>
            </a:lnSpc>
            <a:spcBef>
              <a:spcPct val="0"/>
            </a:spcBef>
            <a:spcAft>
              <a:spcPct val="35000"/>
            </a:spcAft>
            <a:buNone/>
          </a:pPr>
          <a:r>
            <a:rPr lang="en-GB" sz="2600" kern="1200"/>
            <a:t>Change the selection method to roulette wheel</a:t>
          </a:r>
          <a:endParaRPr lang="en-US" sz="2600" kern="1200"/>
        </a:p>
      </dsp:txBody>
      <dsp:txXfrm>
        <a:off x="3921323" y="1653508"/>
        <a:ext cx="3564839" cy="2610802"/>
      </dsp:txXfrm>
    </dsp:sp>
    <dsp:sp modelId="{3845BD7C-7ECF-4832-AABB-EB0EB24A3290}">
      <dsp:nvSpPr>
        <dsp:cNvPr id="0" name=""/>
        <dsp:cNvSpPr/>
      </dsp:nvSpPr>
      <dsp:spPr>
        <a:xfrm>
          <a:off x="5051042" y="435133"/>
          <a:ext cx="1305401" cy="1305401"/>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242214" y="626305"/>
        <a:ext cx="923057" cy="923057"/>
      </dsp:txXfrm>
    </dsp:sp>
    <dsp:sp modelId="{F3E243EA-6B41-4A9A-B46B-A59235D538D0}">
      <dsp:nvSpPr>
        <dsp:cNvPr id="0" name=""/>
        <dsp:cNvSpPr/>
      </dsp:nvSpPr>
      <dsp:spPr>
        <a:xfrm>
          <a:off x="3921323" y="4351266"/>
          <a:ext cx="3564839"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B76A2D-740F-4F16-8577-33EE4E018CB8}">
      <dsp:nvSpPr>
        <dsp:cNvPr id="0" name=""/>
        <dsp:cNvSpPr/>
      </dsp:nvSpPr>
      <dsp:spPr>
        <a:xfrm>
          <a:off x="7842647" y="0"/>
          <a:ext cx="3564839" cy="435133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929" tIns="330200" rIns="277929" bIns="330200" numCol="1" spcCol="1270" anchor="t" anchorCtr="0">
          <a:noAutofit/>
        </a:bodyPr>
        <a:lstStyle/>
        <a:p>
          <a:pPr marL="0" lvl="0" indent="0" algn="l" defTabSz="1155700">
            <a:lnSpc>
              <a:spcPct val="90000"/>
            </a:lnSpc>
            <a:spcBef>
              <a:spcPct val="0"/>
            </a:spcBef>
            <a:spcAft>
              <a:spcPct val="35000"/>
            </a:spcAft>
            <a:buNone/>
          </a:pPr>
          <a:r>
            <a:rPr lang="en-GB" sz="2600" kern="1200" dirty="0"/>
            <a:t>Pick different trading signals</a:t>
          </a:r>
          <a:endParaRPr lang="en-US" sz="2600" kern="1200" dirty="0"/>
        </a:p>
      </dsp:txBody>
      <dsp:txXfrm>
        <a:off x="7842647" y="1653508"/>
        <a:ext cx="3564839" cy="2610802"/>
      </dsp:txXfrm>
    </dsp:sp>
    <dsp:sp modelId="{C3C05950-76DB-416C-BCB5-E10AD5803902}">
      <dsp:nvSpPr>
        <dsp:cNvPr id="0" name=""/>
        <dsp:cNvSpPr/>
      </dsp:nvSpPr>
      <dsp:spPr>
        <a:xfrm>
          <a:off x="8972366" y="435133"/>
          <a:ext cx="1305401" cy="1305401"/>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9163538" y="626305"/>
        <a:ext cx="923057" cy="923057"/>
      </dsp:txXfrm>
    </dsp:sp>
    <dsp:sp modelId="{1336A2ED-4228-476F-9F3A-F7E43E511578}">
      <dsp:nvSpPr>
        <dsp:cNvPr id="0" name=""/>
        <dsp:cNvSpPr/>
      </dsp:nvSpPr>
      <dsp:spPr>
        <a:xfrm>
          <a:off x="7842647" y="4351266"/>
          <a:ext cx="3564839"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2A39-F84A-4C2F-89E3-227211A3ECF4}">
      <dsp:nvSpPr>
        <dsp:cNvPr id="0" name=""/>
        <dsp:cNvSpPr/>
      </dsp:nvSpPr>
      <dsp:spPr>
        <a:xfrm>
          <a:off x="2193743"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4337FB-D8D0-488E-AB6C-7706F497CE6D}">
      <dsp:nvSpPr>
        <dsp:cNvPr id="0" name=""/>
        <dsp:cNvSpPr/>
      </dsp:nvSpPr>
      <dsp:spPr>
        <a:xfrm>
          <a:off x="1005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dirty="0"/>
            <a:t>I decided to add an extra feature that forces mutation over crossover when the same fittest candidate is carried over 10 generations in a row.</a:t>
          </a:r>
          <a:endParaRPr lang="en-US" sz="1700" kern="1200" dirty="0"/>
        </a:p>
      </dsp:txBody>
      <dsp:txXfrm>
        <a:off x="1005743" y="3022743"/>
        <a:ext cx="4320000" cy="720000"/>
      </dsp:txXfrm>
    </dsp:sp>
    <dsp:sp modelId="{A2066612-D583-44F1-BA7F-3605066EB5C9}">
      <dsp:nvSpPr>
        <dsp:cNvPr id="0" name=""/>
        <dsp:cNvSpPr/>
      </dsp:nvSpPr>
      <dsp:spPr>
        <a:xfrm>
          <a:off x="7269743"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591555-A726-40BF-84F0-30E0E1A6F3F4}">
      <dsp:nvSpPr>
        <dsp:cNvPr id="0" name=""/>
        <dsp:cNvSpPr/>
      </dsp:nvSpPr>
      <dsp:spPr>
        <a:xfrm>
          <a:off x="6081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This is so that the GA can get past local maxima and keep evolving throughout the 200 generations </a:t>
          </a:r>
          <a:endParaRPr lang="en-US" sz="1700" kern="1200"/>
        </a:p>
      </dsp:txBody>
      <dsp:txXfrm>
        <a:off x="6081743"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D64B-31B5-41C3-8C6C-49DB24BAC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F8ACD9-5DDA-4AA7-B0C2-58AAEC617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F715B13-9810-47A2-9EE5-3928771D8EE1}"/>
              </a:ext>
            </a:extLst>
          </p:cNvPr>
          <p:cNvSpPr>
            <a:spLocks noGrp="1"/>
          </p:cNvSpPr>
          <p:nvPr>
            <p:ph type="dt" sz="half" idx="10"/>
          </p:nvPr>
        </p:nvSpPr>
        <p:spPr/>
        <p:txBody>
          <a:bodyPr/>
          <a:lstStyle/>
          <a:p>
            <a:fld id="{968B7B15-8D67-43CB-A957-2703CCEE926C}" type="datetimeFigureOut">
              <a:rPr lang="en-GB" smtClean="0"/>
              <a:t>12/12/2020</a:t>
            </a:fld>
            <a:endParaRPr lang="en-GB"/>
          </a:p>
        </p:txBody>
      </p:sp>
      <p:sp>
        <p:nvSpPr>
          <p:cNvPr id="5" name="Footer Placeholder 4">
            <a:extLst>
              <a:ext uri="{FF2B5EF4-FFF2-40B4-BE49-F238E27FC236}">
                <a16:creationId xmlns:a16="http://schemas.microsoft.com/office/drawing/2014/main" id="{F8AFABB7-FE1A-46B5-8E39-84A57D236B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DEEEE6-CE78-4AA2-B0B7-387F2ED1F4AF}"/>
              </a:ext>
            </a:extLst>
          </p:cNvPr>
          <p:cNvSpPr>
            <a:spLocks noGrp="1"/>
          </p:cNvSpPr>
          <p:nvPr>
            <p:ph type="sldNum" sz="quarter" idx="12"/>
          </p:nvPr>
        </p:nvSpPr>
        <p:spPr/>
        <p:txBody>
          <a:bodyPr/>
          <a:lstStyle/>
          <a:p>
            <a:fld id="{2ED911FC-1A3E-49DD-9505-0FD4B338D808}" type="slidenum">
              <a:rPr lang="en-GB" smtClean="0"/>
              <a:t>‹#›</a:t>
            </a:fld>
            <a:endParaRPr lang="en-GB"/>
          </a:p>
        </p:txBody>
      </p:sp>
    </p:spTree>
    <p:extLst>
      <p:ext uri="{BB962C8B-B14F-4D97-AF65-F5344CB8AC3E}">
        <p14:creationId xmlns:p14="http://schemas.microsoft.com/office/powerpoint/2010/main" val="376241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23F1-3BC9-4588-AC43-6C049FDA150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8D8AB8-A730-4BDF-9D5A-089FE04FF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7FDD9C-06EA-478E-A4EE-096A528CE37F}"/>
              </a:ext>
            </a:extLst>
          </p:cNvPr>
          <p:cNvSpPr>
            <a:spLocks noGrp="1"/>
          </p:cNvSpPr>
          <p:nvPr>
            <p:ph type="dt" sz="half" idx="10"/>
          </p:nvPr>
        </p:nvSpPr>
        <p:spPr/>
        <p:txBody>
          <a:bodyPr/>
          <a:lstStyle/>
          <a:p>
            <a:fld id="{968B7B15-8D67-43CB-A957-2703CCEE926C}" type="datetimeFigureOut">
              <a:rPr lang="en-GB" smtClean="0"/>
              <a:t>12/12/2020</a:t>
            </a:fld>
            <a:endParaRPr lang="en-GB"/>
          </a:p>
        </p:txBody>
      </p:sp>
      <p:sp>
        <p:nvSpPr>
          <p:cNvPr id="5" name="Footer Placeholder 4">
            <a:extLst>
              <a:ext uri="{FF2B5EF4-FFF2-40B4-BE49-F238E27FC236}">
                <a16:creationId xmlns:a16="http://schemas.microsoft.com/office/drawing/2014/main" id="{B5F23252-7FDD-41F4-B654-6085CDBC62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2B2F06-763D-4449-8E14-B7E1F17177EB}"/>
              </a:ext>
            </a:extLst>
          </p:cNvPr>
          <p:cNvSpPr>
            <a:spLocks noGrp="1"/>
          </p:cNvSpPr>
          <p:nvPr>
            <p:ph type="sldNum" sz="quarter" idx="12"/>
          </p:nvPr>
        </p:nvSpPr>
        <p:spPr/>
        <p:txBody>
          <a:bodyPr/>
          <a:lstStyle/>
          <a:p>
            <a:fld id="{2ED911FC-1A3E-49DD-9505-0FD4B338D808}" type="slidenum">
              <a:rPr lang="en-GB" smtClean="0"/>
              <a:t>‹#›</a:t>
            </a:fld>
            <a:endParaRPr lang="en-GB"/>
          </a:p>
        </p:txBody>
      </p:sp>
    </p:spTree>
    <p:extLst>
      <p:ext uri="{BB962C8B-B14F-4D97-AF65-F5344CB8AC3E}">
        <p14:creationId xmlns:p14="http://schemas.microsoft.com/office/powerpoint/2010/main" val="169782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E29CA-F9B1-42B6-986C-4B13E5B3E3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BDDBCD-732F-4E00-865A-36D198A837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8B6FA2-C84D-4A76-8CD3-B493BF30EEB8}"/>
              </a:ext>
            </a:extLst>
          </p:cNvPr>
          <p:cNvSpPr>
            <a:spLocks noGrp="1"/>
          </p:cNvSpPr>
          <p:nvPr>
            <p:ph type="dt" sz="half" idx="10"/>
          </p:nvPr>
        </p:nvSpPr>
        <p:spPr/>
        <p:txBody>
          <a:bodyPr/>
          <a:lstStyle/>
          <a:p>
            <a:fld id="{968B7B15-8D67-43CB-A957-2703CCEE926C}" type="datetimeFigureOut">
              <a:rPr lang="en-GB" smtClean="0"/>
              <a:t>12/12/2020</a:t>
            </a:fld>
            <a:endParaRPr lang="en-GB"/>
          </a:p>
        </p:txBody>
      </p:sp>
      <p:sp>
        <p:nvSpPr>
          <p:cNvPr id="5" name="Footer Placeholder 4">
            <a:extLst>
              <a:ext uri="{FF2B5EF4-FFF2-40B4-BE49-F238E27FC236}">
                <a16:creationId xmlns:a16="http://schemas.microsoft.com/office/drawing/2014/main" id="{17CB39F9-E370-4D8E-BE66-C51B34FD99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C3E304-E708-448C-904E-56E03167527D}"/>
              </a:ext>
            </a:extLst>
          </p:cNvPr>
          <p:cNvSpPr>
            <a:spLocks noGrp="1"/>
          </p:cNvSpPr>
          <p:nvPr>
            <p:ph type="sldNum" sz="quarter" idx="12"/>
          </p:nvPr>
        </p:nvSpPr>
        <p:spPr/>
        <p:txBody>
          <a:bodyPr/>
          <a:lstStyle/>
          <a:p>
            <a:fld id="{2ED911FC-1A3E-49DD-9505-0FD4B338D808}" type="slidenum">
              <a:rPr lang="en-GB" smtClean="0"/>
              <a:t>‹#›</a:t>
            </a:fld>
            <a:endParaRPr lang="en-GB"/>
          </a:p>
        </p:txBody>
      </p:sp>
    </p:spTree>
    <p:extLst>
      <p:ext uri="{BB962C8B-B14F-4D97-AF65-F5344CB8AC3E}">
        <p14:creationId xmlns:p14="http://schemas.microsoft.com/office/powerpoint/2010/main" val="388719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B601-594F-44B5-A5D9-94EE478D10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71DD29-14F2-488B-99B3-0A96FFC562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6E31A9-FEC2-46FB-96EC-4BA501FC26D5}"/>
              </a:ext>
            </a:extLst>
          </p:cNvPr>
          <p:cNvSpPr>
            <a:spLocks noGrp="1"/>
          </p:cNvSpPr>
          <p:nvPr>
            <p:ph type="dt" sz="half" idx="10"/>
          </p:nvPr>
        </p:nvSpPr>
        <p:spPr/>
        <p:txBody>
          <a:bodyPr/>
          <a:lstStyle/>
          <a:p>
            <a:fld id="{968B7B15-8D67-43CB-A957-2703CCEE926C}" type="datetimeFigureOut">
              <a:rPr lang="en-GB" smtClean="0"/>
              <a:t>12/12/2020</a:t>
            </a:fld>
            <a:endParaRPr lang="en-GB"/>
          </a:p>
        </p:txBody>
      </p:sp>
      <p:sp>
        <p:nvSpPr>
          <p:cNvPr id="5" name="Footer Placeholder 4">
            <a:extLst>
              <a:ext uri="{FF2B5EF4-FFF2-40B4-BE49-F238E27FC236}">
                <a16:creationId xmlns:a16="http://schemas.microsoft.com/office/drawing/2014/main" id="{DCE10261-2934-4629-9D83-F38E70F38E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C0772B-A4FE-489F-B4C6-4D9B90E62F01}"/>
              </a:ext>
            </a:extLst>
          </p:cNvPr>
          <p:cNvSpPr>
            <a:spLocks noGrp="1"/>
          </p:cNvSpPr>
          <p:nvPr>
            <p:ph type="sldNum" sz="quarter" idx="12"/>
          </p:nvPr>
        </p:nvSpPr>
        <p:spPr/>
        <p:txBody>
          <a:bodyPr/>
          <a:lstStyle/>
          <a:p>
            <a:fld id="{2ED911FC-1A3E-49DD-9505-0FD4B338D808}" type="slidenum">
              <a:rPr lang="en-GB" smtClean="0"/>
              <a:t>‹#›</a:t>
            </a:fld>
            <a:endParaRPr lang="en-GB"/>
          </a:p>
        </p:txBody>
      </p:sp>
    </p:spTree>
    <p:extLst>
      <p:ext uri="{BB962C8B-B14F-4D97-AF65-F5344CB8AC3E}">
        <p14:creationId xmlns:p14="http://schemas.microsoft.com/office/powerpoint/2010/main" val="114029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C88E-37D0-4942-9F19-749B17C3A8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46302D-8FCD-4FA8-B7EF-4953391640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1189E3-F849-4C2E-BA4A-45F634B6DEB3}"/>
              </a:ext>
            </a:extLst>
          </p:cNvPr>
          <p:cNvSpPr>
            <a:spLocks noGrp="1"/>
          </p:cNvSpPr>
          <p:nvPr>
            <p:ph type="dt" sz="half" idx="10"/>
          </p:nvPr>
        </p:nvSpPr>
        <p:spPr/>
        <p:txBody>
          <a:bodyPr/>
          <a:lstStyle/>
          <a:p>
            <a:fld id="{968B7B15-8D67-43CB-A957-2703CCEE926C}" type="datetimeFigureOut">
              <a:rPr lang="en-GB" smtClean="0"/>
              <a:t>12/12/2020</a:t>
            </a:fld>
            <a:endParaRPr lang="en-GB"/>
          </a:p>
        </p:txBody>
      </p:sp>
      <p:sp>
        <p:nvSpPr>
          <p:cNvPr id="5" name="Footer Placeholder 4">
            <a:extLst>
              <a:ext uri="{FF2B5EF4-FFF2-40B4-BE49-F238E27FC236}">
                <a16:creationId xmlns:a16="http://schemas.microsoft.com/office/drawing/2014/main" id="{EA0EE955-1885-40B3-9302-74C14BEA80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A3BF38-EF8E-459A-AB3E-D5F50689C04A}"/>
              </a:ext>
            </a:extLst>
          </p:cNvPr>
          <p:cNvSpPr>
            <a:spLocks noGrp="1"/>
          </p:cNvSpPr>
          <p:nvPr>
            <p:ph type="sldNum" sz="quarter" idx="12"/>
          </p:nvPr>
        </p:nvSpPr>
        <p:spPr/>
        <p:txBody>
          <a:bodyPr/>
          <a:lstStyle/>
          <a:p>
            <a:fld id="{2ED911FC-1A3E-49DD-9505-0FD4B338D808}" type="slidenum">
              <a:rPr lang="en-GB" smtClean="0"/>
              <a:t>‹#›</a:t>
            </a:fld>
            <a:endParaRPr lang="en-GB"/>
          </a:p>
        </p:txBody>
      </p:sp>
    </p:spTree>
    <p:extLst>
      <p:ext uri="{BB962C8B-B14F-4D97-AF65-F5344CB8AC3E}">
        <p14:creationId xmlns:p14="http://schemas.microsoft.com/office/powerpoint/2010/main" val="2998727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4067-A4A0-42E6-9291-E69F615C8A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75B112-1530-42CB-A756-86B39DD7E8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967BA8-B532-49A5-B478-FD0E4F61DB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2459B0-8EEC-4E1F-A9DF-3FBD4EB3702B}"/>
              </a:ext>
            </a:extLst>
          </p:cNvPr>
          <p:cNvSpPr>
            <a:spLocks noGrp="1"/>
          </p:cNvSpPr>
          <p:nvPr>
            <p:ph type="dt" sz="half" idx="10"/>
          </p:nvPr>
        </p:nvSpPr>
        <p:spPr/>
        <p:txBody>
          <a:bodyPr/>
          <a:lstStyle/>
          <a:p>
            <a:fld id="{968B7B15-8D67-43CB-A957-2703CCEE926C}" type="datetimeFigureOut">
              <a:rPr lang="en-GB" smtClean="0"/>
              <a:t>12/12/2020</a:t>
            </a:fld>
            <a:endParaRPr lang="en-GB"/>
          </a:p>
        </p:txBody>
      </p:sp>
      <p:sp>
        <p:nvSpPr>
          <p:cNvPr id="6" name="Footer Placeholder 5">
            <a:extLst>
              <a:ext uri="{FF2B5EF4-FFF2-40B4-BE49-F238E27FC236}">
                <a16:creationId xmlns:a16="http://schemas.microsoft.com/office/drawing/2014/main" id="{E95CF672-D36F-4AB6-8A6D-4FFFCFC9FE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6CBDB3-A479-4A8F-8CBA-AD3FA5D1989A}"/>
              </a:ext>
            </a:extLst>
          </p:cNvPr>
          <p:cNvSpPr>
            <a:spLocks noGrp="1"/>
          </p:cNvSpPr>
          <p:nvPr>
            <p:ph type="sldNum" sz="quarter" idx="12"/>
          </p:nvPr>
        </p:nvSpPr>
        <p:spPr/>
        <p:txBody>
          <a:bodyPr/>
          <a:lstStyle/>
          <a:p>
            <a:fld id="{2ED911FC-1A3E-49DD-9505-0FD4B338D808}" type="slidenum">
              <a:rPr lang="en-GB" smtClean="0"/>
              <a:t>‹#›</a:t>
            </a:fld>
            <a:endParaRPr lang="en-GB"/>
          </a:p>
        </p:txBody>
      </p:sp>
    </p:spTree>
    <p:extLst>
      <p:ext uri="{BB962C8B-B14F-4D97-AF65-F5344CB8AC3E}">
        <p14:creationId xmlns:p14="http://schemas.microsoft.com/office/powerpoint/2010/main" val="271681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625B-D2F7-44E1-93FB-2C9035B9C7C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B2AD19-9F7D-4162-8ED4-FDFB0130E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9B51B1-855C-4401-BE5F-B70F70F66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FA159FA-5DA1-443E-B245-E02853E02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2A5C5-3F18-495A-9E25-70537AB71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C3935C5-7320-402B-84FE-498F86DF5DEF}"/>
              </a:ext>
            </a:extLst>
          </p:cNvPr>
          <p:cNvSpPr>
            <a:spLocks noGrp="1"/>
          </p:cNvSpPr>
          <p:nvPr>
            <p:ph type="dt" sz="half" idx="10"/>
          </p:nvPr>
        </p:nvSpPr>
        <p:spPr/>
        <p:txBody>
          <a:bodyPr/>
          <a:lstStyle/>
          <a:p>
            <a:fld id="{968B7B15-8D67-43CB-A957-2703CCEE926C}" type="datetimeFigureOut">
              <a:rPr lang="en-GB" smtClean="0"/>
              <a:t>12/12/2020</a:t>
            </a:fld>
            <a:endParaRPr lang="en-GB"/>
          </a:p>
        </p:txBody>
      </p:sp>
      <p:sp>
        <p:nvSpPr>
          <p:cNvPr id="8" name="Footer Placeholder 7">
            <a:extLst>
              <a:ext uri="{FF2B5EF4-FFF2-40B4-BE49-F238E27FC236}">
                <a16:creationId xmlns:a16="http://schemas.microsoft.com/office/drawing/2014/main" id="{B7D60257-C51C-4262-BA04-5204524DEC9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FAC1F5B-7E04-4972-98EA-E1FB3618FBC5}"/>
              </a:ext>
            </a:extLst>
          </p:cNvPr>
          <p:cNvSpPr>
            <a:spLocks noGrp="1"/>
          </p:cNvSpPr>
          <p:nvPr>
            <p:ph type="sldNum" sz="quarter" idx="12"/>
          </p:nvPr>
        </p:nvSpPr>
        <p:spPr/>
        <p:txBody>
          <a:bodyPr/>
          <a:lstStyle/>
          <a:p>
            <a:fld id="{2ED911FC-1A3E-49DD-9505-0FD4B338D808}" type="slidenum">
              <a:rPr lang="en-GB" smtClean="0"/>
              <a:t>‹#›</a:t>
            </a:fld>
            <a:endParaRPr lang="en-GB"/>
          </a:p>
        </p:txBody>
      </p:sp>
    </p:spTree>
    <p:extLst>
      <p:ext uri="{BB962C8B-B14F-4D97-AF65-F5344CB8AC3E}">
        <p14:creationId xmlns:p14="http://schemas.microsoft.com/office/powerpoint/2010/main" val="99512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9464-F80C-4EDE-8BF1-77FA1C9821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4A3ED5F-8037-4CE5-8E8D-3C07E1886C62}"/>
              </a:ext>
            </a:extLst>
          </p:cNvPr>
          <p:cNvSpPr>
            <a:spLocks noGrp="1"/>
          </p:cNvSpPr>
          <p:nvPr>
            <p:ph type="dt" sz="half" idx="10"/>
          </p:nvPr>
        </p:nvSpPr>
        <p:spPr/>
        <p:txBody>
          <a:bodyPr/>
          <a:lstStyle/>
          <a:p>
            <a:fld id="{968B7B15-8D67-43CB-A957-2703CCEE926C}" type="datetimeFigureOut">
              <a:rPr lang="en-GB" smtClean="0"/>
              <a:t>12/12/2020</a:t>
            </a:fld>
            <a:endParaRPr lang="en-GB"/>
          </a:p>
        </p:txBody>
      </p:sp>
      <p:sp>
        <p:nvSpPr>
          <p:cNvPr id="4" name="Footer Placeholder 3">
            <a:extLst>
              <a:ext uri="{FF2B5EF4-FFF2-40B4-BE49-F238E27FC236}">
                <a16:creationId xmlns:a16="http://schemas.microsoft.com/office/drawing/2014/main" id="{71038A4F-6A7A-4790-B446-4AADF1DD32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181F81-B0D9-4989-BF94-E1E5C4AECD4D}"/>
              </a:ext>
            </a:extLst>
          </p:cNvPr>
          <p:cNvSpPr>
            <a:spLocks noGrp="1"/>
          </p:cNvSpPr>
          <p:nvPr>
            <p:ph type="sldNum" sz="quarter" idx="12"/>
          </p:nvPr>
        </p:nvSpPr>
        <p:spPr/>
        <p:txBody>
          <a:bodyPr/>
          <a:lstStyle/>
          <a:p>
            <a:fld id="{2ED911FC-1A3E-49DD-9505-0FD4B338D808}" type="slidenum">
              <a:rPr lang="en-GB" smtClean="0"/>
              <a:t>‹#›</a:t>
            </a:fld>
            <a:endParaRPr lang="en-GB"/>
          </a:p>
        </p:txBody>
      </p:sp>
    </p:spTree>
    <p:extLst>
      <p:ext uri="{BB962C8B-B14F-4D97-AF65-F5344CB8AC3E}">
        <p14:creationId xmlns:p14="http://schemas.microsoft.com/office/powerpoint/2010/main" val="373378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089DAF-35C5-4DDF-8CE4-1DE58F782546}"/>
              </a:ext>
            </a:extLst>
          </p:cNvPr>
          <p:cNvSpPr>
            <a:spLocks noGrp="1"/>
          </p:cNvSpPr>
          <p:nvPr>
            <p:ph type="dt" sz="half" idx="10"/>
          </p:nvPr>
        </p:nvSpPr>
        <p:spPr/>
        <p:txBody>
          <a:bodyPr/>
          <a:lstStyle/>
          <a:p>
            <a:fld id="{968B7B15-8D67-43CB-A957-2703CCEE926C}" type="datetimeFigureOut">
              <a:rPr lang="en-GB" smtClean="0"/>
              <a:t>12/12/2020</a:t>
            </a:fld>
            <a:endParaRPr lang="en-GB"/>
          </a:p>
        </p:txBody>
      </p:sp>
      <p:sp>
        <p:nvSpPr>
          <p:cNvPr id="3" name="Footer Placeholder 2">
            <a:extLst>
              <a:ext uri="{FF2B5EF4-FFF2-40B4-BE49-F238E27FC236}">
                <a16:creationId xmlns:a16="http://schemas.microsoft.com/office/drawing/2014/main" id="{EA2DAF5E-D4C4-4703-B4A5-8EC776D76E5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EF7DE30-8C26-4DC9-886E-89E23D100555}"/>
              </a:ext>
            </a:extLst>
          </p:cNvPr>
          <p:cNvSpPr>
            <a:spLocks noGrp="1"/>
          </p:cNvSpPr>
          <p:nvPr>
            <p:ph type="sldNum" sz="quarter" idx="12"/>
          </p:nvPr>
        </p:nvSpPr>
        <p:spPr/>
        <p:txBody>
          <a:bodyPr/>
          <a:lstStyle/>
          <a:p>
            <a:fld id="{2ED911FC-1A3E-49DD-9505-0FD4B338D808}" type="slidenum">
              <a:rPr lang="en-GB" smtClean="0"/>
              <a:t>‹#›</a:t>
            </a:fld>
            <a:endParaRPr lang="en-GB"/>
          </a:p>
        </p:txBody>
      </p:sp>
    </p:spTree>
    <p:extLst>
      <p:ext uri="{BB962C8B-B14F-4D97-AF65-F5344CB8AC3E}">
        <p14:creationId xmlns:p14="http://schemas.microsoft.com/office/powerpoint/2010/main" val="184674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8D2F-4223-4546-839C-207A58D0B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5F98C49-D0DF-4481-A798-4B0C5767EB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132633-AEA9-4494-94D6-47C934F8F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E5D900-D18D-4836-96CD-99C0306BCD22}"/>
              </a:ext>
            </a:extLst>
          </p:cNvPr>
          <p:cNvSpPr>
            <a:spLocks noGrp="1"/>
          </p:cNvSpPr>
          <p:nvPr>
            <p:ph type="dt" sz="half" idx="10"/>
          </p:nvPr>
        </p:nvSpPr>
        <p:spPr/>
        <p:txBody>
          <a:bodyPr/>
          <a:lstStyle/>
          <a:p>
            <a:fld id="{968B7B15-8D67-43CB-A957-2703CCEE926C}" type="datetimeFigureOut">
              <a:rPr lang="en-GB" smtClean="0"/>
              <a:t>12/12/2020</a:t>
            </a:fld>
            <a:endParaRPr lang="en-GB"/>
          </a:p>
        </p:txBody>
      </p:sp>
      <p:sp>
        <p:nvSpPr>
          <p:cNvPr id="6" name="Footer Placeholder 5">
            <a:extLst>
              <a:ext uri="{FF2B5EF4-FFF2-40B4-BE49-F238E27FC236}">
                <a16:creationId xmlns:a16="http://schemas.microsoft.com/office/drawing/2014/main" id="{C455B1C4-1CEB-4D63-97B3-A610828DF6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0CA515-C23F-47FC-B3CC-B8C43694E203}"/>
              </a:ext>
            </a:extLst>
          </p:cNvPr>
          <p:cNvSpPr>
            <a:spLocks noGrp="1"/>
          </p:cNvSpPr>
          <p:nvPr>
            <p:ph type="sldNum" sz="quarter" idx="12"/>
          </p:nvPr>
        </p:nvSpPr>
        <p:spPr/>
        <p:txBody>
          <a:bodyPr/>
          <a:lstStyle/>
          <a:p>
            <a:fld id="{2ED911FC-1A3E-49DD-9505-0FD4B338D808}" type="slidenum">
              <a:rPr lang="en-GB" smtClean="0"/>
              <a:t>‹#›</a:t>
            </a:fld>
            <a:endParaRPr lang="en-GB"/>
          </a:p>
        </p:txBody>
      </p:sp>
    </p:spTree>
    <p:extLst>
      <p:ext uri="{BB962C8B-B14F-4D97-AF65-F5344CB8AC3E}">
        <p14:creationId xmlns:p14="http://schemas.microsoft.com/office/powerpoint/2010/main" val="144712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A605-C85F-4BB8-9B16-92CF74465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8830AD-FB0C-4626-BACE-B623209F66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EAC569-603C-430D-AC15-24EEABA08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45F8A-E1C3-483A-B896-8A8CEF42CEEC}"/>
              </a:ext>
            </a:extLst>
          </p:cNvPr>
          <p:cNvSpPr>
            <a:spLocks noGrp="1"/>
          </p:cNvSpPr>
          <p:nvPr>
            <p:ph type="dt" sz="half" idx="10"/>
          </p:nvPr>
        </p:nvSpPr>
        <p:spPr/>
        <p:txBody>
          <a:bodyPr/>
          <a:lstStyle/>
          <a:p>
            <a:fld id="{968B7B15-8D67-43CB-A957-2703CCEE926C}" type="datetimeFigureOut">
              <a:rPr lang="en-GB" smtClean="0"/>
              <a:t>12/12/2020</a:t>
            </a:fld>
            <a:endParaRPr lang="en-GB"/>
          </a:p>
        </p:txBody>
      </p:sp>
      <p:sp>
        <p:nvSpPr>
          <p:cNvPr id="6" name="Footer Placeholder 5">
            <a:extLst>
              <a:ext uri="{FF2B5EF4-FFF2-40B4-BE49-F238E27FC236}">
                <a16:creationId xmlns:a16="http://schemas.microsoft.com/office/drawing/2014/main" id="{19E2BA92-507D-48C5-9329-0D2B8ABBDE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128636-4AFF-4913-9DF5-8E6AB49DAE4C}"/>
              </a:ext>
            </a:extLst>
          </p:cNvPr>
          <p:cNvSpPr>
            <a:spLocks noGrp="1"/>
          </p:cNvSpPr>
          <p:nvPr>
            <p:ph type="sldNum" sz="quarter" idx="12"/>
          </p:nvPr>
        </p:nvSpPr>
        <p:spPr/>
        <p:txBody>
          <a:bodyPr/>
          <a:lstStyle/>
          <a:p>
            <a:fld id="{2ED911FC-1A3E-49DD-9505-0FD4B338D808}" type="slidenum">
              <a:rPr lang="en-GB" smtClean="0"/>
              <a:t>‹#›</a:t>
            </a:fld>
            <a:endParaRPr lang="en-GB"/>
          </a:p>
        </p:txBody>
      </p:sp>
    </p:spTree>
    <p:extLst>
      <p:ext uri="{BB962C8B-B14F-4D97-AF65-F5344CB8AC3E}">
        <p14:creationId xmlns:p14="http://schemas.microsoft.com/office/powerpoint/2010/main" val="266065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D03056-1AF8-4096-89FC-AF609B020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787AA7-CB10-400E-B505-AC41F5601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141910-A998-4118-929D-58F873A8D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B7B15-8D67-43CB-A957-2703CCEE926C}" type="datetimeFigureOut">
              <a:rPr lang="en-GB" smtClean="0"/>
              <a:t>12/12/2020</a:t>
            </a:fld>
            <a:endParaRPr lang="en-GB"/>
          </a:p>
        </p:txBody>
      </p:sp>
      <p:sp>
        <p:nvSpPr>
          <p:cNvPr id="5" name="Footer Placeholder 4">
            <a:extLst>
              <a:ext uri="{FF2B5EF4-FFF2-40B4-BE49-F238E27FC236}">
                <a16:creationId xmlns:a16="http://schemas.microsoft.com/office/drawing/2014/main" id="{31765570-4664-4657-A66D-6684A12D1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7FEA183-8E82-49C3-841B-25704BAE3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911FC-1A3E-49DD-9505-0FD4B338D808}" type="slidenum">
              <a:rPr lang="en-GB" smtClean="0"/>
              <a:t>‹#›</a:t>
            </a:fld>
            <a:endParaRPr lang="en-GB"/>
          </a:p>
        </p:txBody>
      </p:sp>
    </p:spTree>
    <p:extLst>
      <p:ext uri="{BB962C8B-B14F-4D97-AF65-F5344CB8AC3E}">
        <p14:creationId xmlns:p14="http://schemas.microsoft.com/office/powerpoint/2010/main" val="798261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7F02-9374-4B65-81AF-1D4FA0E496D7}"/>
              </a:ext>
            </a:extLst>
          </p:cNvPr>
          <p:cNvSpPr>
            <a:spLocks noGrp="1"/>
          </p:cNvSpPr>
          <p:nvPr>
            <p:ph type="ctrTitle"/>
          </p:nvPr>
        </p:nvSpPr>
        <p:spPr>
          <a:xfrm>
            <a:off x="2073288" y="321732"/>
            <a:ext cx="9276178" cy="4240743"/>
          </a:xfrm>
        </p:spPr>
        <p:txBody>
          <a:bodyPr>
            <a:normAutofit/>
          </a:bodyPr>
          <a:lstStyle/>
          <a:p>
            <a:pPr algn="l"/>
            <a:r>
              <a:rPr lang="en-GB" sz="6600" u="sng">
                <a:solidFill>
                  <a:schemeClr val="accent1"/>
                </a:solidFill>
              </a:rPr>
              <a:t>Optimising trading strategies with technical analysis</a:t>
            </a:r>
          </a:p>
        </p:txBody>
      </p:sp>
      <p:sp>
        <p:nvSpPr>
          <p:cNvPr id="3" name="Subtitle 2">
            <a:extLst>
              <a:ext uri="{FF2B5EF4-FFF2-40B4-BE49-F238E27FC236}">
                <a16:creationId xmlns:a16="http://schemas.microsoft.com/office/drawing/2014/main" id="{231DB431-06AB-43CD-8D97-AACE1C16F2F3}"/>
              </a:ext>
            </a:extLst>
          </p:cNvPr>
          <p:cNvSpPr>
            <a:spLocks noGrp="1"/>
          </p:cNvSpPr>
          <p:nvPr>
            <p:ph type="subTitle" idx="1"/>
          </p:nvPr>
        </p:nvSpPr>
        <p:spPr>
          <a:xfrm>
            <a:off x="2073288" y="4562475"/>
            <a:ext cx="9276178" cy="1687999"/>
          </a:xfrm>
        </p:spPr>
        <p:txBody>
          <a:bodyPr>
            <a:normAutofit/>
          </a:bodyPr>
          <a:lstStyle/>
          <a:p>
            <a:pPr algn="l"/>
            <a:r>
              <a:rPr lang="en-GB" sz="3600"/>
              <a:t>ID95</a:t>
            </a:r>
          </a:p>
        </p:txBody>
      </p:sp>
      <p:pic>
        <p:nvPicPr>
          <p:cNvPr id="18" name="Graphic 17" descr="Laptop Secure">
            <a:extLst>
              <a:ext uri="{FF2B5EF4-FFF2-40B4-BE49-F238E27FC236}">
                <a16:creationId xmlns:a16="http://schemas.microsoft.com/office/drawing/2014/main" id="{AB0725B2-E42D-4A5C-806D-2DEEA0228A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3465195"/>
            <a:ext cx="1097280" cy="1097280"/>
          </a:xfrm>
          <a:prstGeom prst="rect">
            <a:avLst/>
          </a:prstGeom>
        </p:spPr>
      </p:pic>
    </p:spTree>
    <p:extLst>
      <p:ext uri="{BB962C8B-B14F-4D97-AF65-F5344CB8AC3E}">
        <p14:creationId xmlns:p14="http://schemas.microsoft.com/office/powerpoint/2010/main" val="3552864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1839-FA82-4621-BB6F-3C4AC1FA6AB5}"/>
              </a:ext>
            </a:extLst>
          </p:cNvPr>
          <p:cNvSpPr>
            <a:spLocks noGrp="1"/>
          </p:cNvSpPr>
          <p:nvPr>
            <p:ph type="title"/>
          </p:nvPr>
        </p:nvSpPr>
        <p:spPr>
          <a:xfrm>
            <a:off x="4965430" y="629268"/>
            <a:ext cx="6586491" cy="1286160"/>
          </a:xfrm>
        </p:spPr>
        <p:txBody>
          <a:bodyPr anchor="b">
            <a:normAutofit/>
          </a:bodyPr>
          <a:lstStyle/>
          <a:p>
            <a:r>
              <a:rPr lang="en-GB" dirty="0"/>
              <a:t>Results - Analysis</a:t>
            </a:r>
          </a:p>
        </p:txBody>
      </p:sp>
      <p:sp>
        <p:nvSpPr>
          <p:cNvPr id="3" name="Content Placeholder 2">
            <a:extLst>
              <a:ext uri="{FF2B5EF4-FFF2-40B4-BE49-F238E27FC236}">
                <a16:creationId xmlns:a16="http://schemas.microsoft.com/office/drawing/2014/main" id="{2D3B59D3-1D6E-4179-98D2-E8015DF84276}"/>
              </a:ext>
            </a:extLst>
          </p:cNvPr>
          <p:cNvSpPr>
            <a:spLocks noGrp="1"/>
          </p:cNvSpPr>
          <p:nvPr>
            <p:ph idx="1"/>
          </p:nvPr>
        </p:nvSpPr>
        <p:spPr>
          <a:xfrm>
            <a:off x="4965431" y="2438400"/>
            <a:ext cx="6586489" cy="3785419"/>
          </a:xfrm>
        </p:spPr>
        <p:txBody>
          <a:bodyPr>
            <a:normAutofit/>
          </a:bodyPr>
          <a:lstStyle/>
          <a:p>
            <a:r>
              <a:rPr lang="en-GB" sz="1900"/>
              <a:t>From the results I recorded using the 4 different implementations I noticed that the GA would prefer the 2</a:t>
            </a:r>
            <a:r>
              <a:rPr lang="en-GB" sz="1900" baseline="30000"/>
              <a:t>nd</a:t>
            </a:r>
            <a:r>
              <a:rPr lang="en-GB" sz="1900"/>
              <a:t> and 4</a:t>
            </a:r>
            <a:r>
              <a:rPr lang="en-GB" sz="1900" baseline="30000"/>
              <a:t>th</a:t>
            </a:r>
            <a:r>
              <a:rPr lang="en-GB" sz="1900"/>
              <a:t> operators the most as these always had the highest weightings</a:t>
            </a:r>
          </a:p>
          <a:p>
            <a:r>
              <a:rPr lang="en-GB" sz="1900"/>
              <a:t>This was very clear in the cases where the genetic algorithm reached its maximum value created by the weightings [0,X,0,X]. From this I can learn that the trading signals generated from the moving averages and volatility are not useful when optimising trading strategies. </a:t>
            </a:r>
          </a:p>
          <a:p>
            <a:r>
              <a:rPr lang="en-GB" sz="1900"/>
              <a:t>Also, as the GA would chose equal weightings for the TBR and MOM indicators and these values were always largest when a local maxima was reached I can infer these signals are useful for optimising trading strategies.</a:t>
            </a:r>
          </a:p>
        </p:txBody>
      </p:sp>
      <p:pic>
        <p:nvPicPr>
          <p:cNvPr id="5" name="Picture 4">
            <a:extLst>
              <a:ext uri="{FF2B5EF4-FFF2-40B4-BE49-F238E27FC236}">
                <a16:creationId xmlns:a16="http://schemas.microsoft.com/office/drawing/2014/main" id="{37939433-2B27-4094-B18C-2683D87CD17E}"/>
              </a:ext>
            </a:extLst>
          </p:cNvPr>
          <p:cNvPicPr>
            <a:picLocks noChangeAspect="1"/>
          </p:cNvPicPr>
          <p:nvPr/>
        </p:nvPicPr>
        <p:blipFill rotWithShape="1">
          <a:blip r:embed="rId2"/>
          <a:srcRect l="23244" r="3451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16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CF45-43CE-4E7A-81E5-EC7395EC2D9F}"/>
              </a:ext>
            </a:extLst>
          </p:cNvPr>
          <p:cNvSpPr>
            <a:spLocks noGrp="1"/>
          </p:cNvSpPr>
          <p:nvPr>
            <p:ph type="title"/>
          </p:nvPr>
        </p:nvSpPr>
        <p:spPr>
          <a:xfrm>
            <a:off x="396573" y="320675"/>
            <a:ext cx="11407487" cy="1325563"/>
          </a:xfrm>
        </p:spPr>
        <p:txBody>
          <a:bodyPr>
            <a:normAutofit/>
          </a:bodyPr>
          <a:lstStyle/>
          <a:p>
            <a:r>
              <a:rPr lang="en-GB" sz="5400"/>
              <a:t>Additional implementations</a:t>
            </a:r>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4DF16BA-70CA-47FD-8BC6-99B5FAE21454}"/>
              </a:ext>
            </a:extLst>
          </p:cNvPr>
          <p:cNvGraphicFramePr>
            <a:graphicFrameLocks noGrp="1"/>
          </p:cNvGraphicFramePr>
          <p:nvPr>
            <p:ph idx="1"/>
            <p:extLst>
              <p:ext uri="{D42A27DB-BD31-4B8C-83A1-F6EECF244321}">
                <p14:modId xmlns:p14="http://schemas.microsoft.com/office/powerpoint/2010/main" val="550178501"/>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6273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C58565-8687-4177-A4C0-3DD946D84956}"/>
              </a:ext>
            </a:extLst>
          </p:cNvPr>
          <p:cNvSpPr>
            <a:spLocks noGrp="1"/>
          </p:cNvSpPr>
          <p:nvPr>
            <p:ph type="ctrTitle"/>
          </p:nvPr>
        </p:nvSpPr>
        <p:spPr>
          <a:xfrm>
            <a:off x="6590662" y="4267832"/>
            <a:ext cx="4805996" cy="1297115"/>
          </a:xfrm>
        </p:spPr>
        <p:txBody>
          <a:bodyPr anchor="t">
            <a:normAutofit/>
          </a:bodyPr>
          <a:lstStyle/>
          <a:p>
            <a:pPr algn="l"/>
            <a:r>
              <a:rPr lang="en-GB" sz="4400">
                <a:solidFill>
                  <a:srgbClr val="000000"/>
                </a:solidFill>
              </a:rPr>
              <a:t>The End</a:t>
            </a:r>
          </a:p>
        </p:txBody>
      </p:sp>
      <p:sp>
        <p:nvSpPr>
          <p:cNvPr id="3" name="Subtitle 2">
            <a:extLst>
              <a:ext uri="{FF2B5EF4-FFF2-40B4-BE49-F238E27FC236}">
                <a16:creationId xmlns:a16="http://schemas.microsoft.com/office/drawing/2014/main" id="{6E1D592B-8424-4BAF-BFD8-F222718AE87E}"/>
              </a:ext>
            </a:extLst>
          </p:cNvPr>
          <p:cNvSpPr>
            <a:spLocks noGrp="1"/>
          </p:cNvSpPr>
          <p:nvPr>
            <p:ph type="subTitle" idx="1"/>
          </p:nvPr>
        </p:nvSpPr>
        <p:spPr>
          <a:xfrm>
            <a:off x="6590966" y="3428999"/>
            <a:ext cx="4805691" cy="838831"/>
          </a:xfrm>
        </p:spPr>
        <p:txBody>
          <a:bodyPr anchor="b">
            <a:normAutofit/>
          </a:bodyPr>
          <a:lstStyle/>
          <a:p>
            <a:pPr algn="l"/>
            <a:r>
              <a:rPr lang="en-GB" sz="1800">
                <a:solidFill>
                  <a:srgbClr val="000000"/>
                </a:solidFill>
              </a:rPr>
              <a:t>Thank you for listening </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11976BC3-550C-44FB-8838-68DA30C7D7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17297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15849DA-EAAE-4577-B9F1-DAC971A05887}"/>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rPr>
              <a:t>Introduction</a:t>
            </a:r>
          </a:p>
        </p:txBody>
      </p:sp>
      <p:sp>
        <p:nvSpPr>
          <p:cNvPr id="3" name="Content Placeholder 2">
            <a:extLst>
              <a:ext uri="{FF2B5EF4-FFF2-40B4-BE49-F238E27FC236}">
                <a16:creationId xmlns:a16="http://schemas.microsoft.com/office/drawing/2014/main" id="{652ADEE7-43AE-4A53-B871-A05DDCCEA7A4}"/>
              </a:ext>
            </a:extLst>
          </p:cNvPr>
          <p:cNvSpPr>
            <a:spLocks noGrp="1"/>
          </p:cNvSpPr>
          <p:nvPr>
            <p:ph idx="1"/>
          </p:nvPr>
        </p:nvSpPr>
        <p:spPr>
          <a:xfrm>
            <a:off x="1179226" y="3092970"/>
            <a:ext cx="9833548" cy="2693976"/>
          </a:xfrm>
        </p:spPr>
        <p:txBody>
          <a:bodyPr>
            <a:normAutofit/>
          </a:bodyPr>
          <a:lstStyle/>
          <a:p>
            <a:pPr marL="0" indent="0">
              <a:buNone/>
            </a:pPr>
            <a:r>
              <a:rPr lang="en-GB" sz="2000">
                <a:solidFill>
                  <a:srgbClr val="000000"/>
                </a:solidFill>
              </a:rPr>
              <a:t>The aim of this assignment was to optimise a trading strategy based on technical indicators with the use of a Genetic Algorithm.</a:t>
            </a:r>
          </a:p>
          <a:p>
            <a:pPr marL="0" indent="0">
              <a:buNone/>
            </a:pPr>
            <a:r>
              <a:rPr lang="en-GB" sz="2000">
                <a:solidFill>
                  <a:srgbClr val="000000"/>
                </a:solidFill>
              </a:rPr>
              <a:t>The trading signals were generated with the use of moving averages, trade breakout rule, volatility and momentum.</a:t>
            </a:r>
          </a:p>
          <a:p>
            <a:pPr marL="0" indent="0">
              <a:buNone/>
            </a:pPr>
            <a:endParaRPr lang="en-GB" sz="2000">
              <a:solidFill>
                <a:srgbClr val="000000"/>
              </a:solidFill>
            </a:endParaRPr>
          </a:p>
        </p:txBody>
      </p:sp>
    </p:spTree>
    <p:extLst>
      <p:ext uri="{BB962C8B-B14F-4D97-AF65-F5344CB8AC3E}">
        <p14:creationId xmlns:p14="http://schemas.microsoft.com/office/powerpoint/2010/main" val="130030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E8E29B-4CC1-4846-829F-5B842E515880}"/>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rPr>
              <a:t>Progress</a:t>
            </a:r>
          </a:p>
        </p:txBody>
      </p:sp>
      <p:graphicFrame>
        <p:nvGraphicFramePr>
          <p:cNvPr id="16" name="Content Placeholder 2">
            <a:extLst>
              <a:ext uri="{FF2B5EF4-FFF2-40B4-BE49-F238E27FC236}">
                <a16:creationId xmlns:a16="http://schemas.microsoft.com/office/drawing/2014/main" id="{9944C383-8088-4662-8007-B9C63AABC5CC}"/>
              </a:ext>
            </a:extLst>
          </p:cNvPr>
          <p:cNvGraphicFramePr>
            <a:graphicFrameLocks noGrp="1"/>
          </p:cNvGraphicFramePr>
          <p:nvPr>
            <p:ph idx="1"/>
            <p:extLst>
              <p:ext uri="{D42A27DB-BD31-4B8C-83A1-F6EECF244321}">
                <p14:modId xmlns:p14="http://schemas.microsoft.com/office/powerpoint/2010/main" val="2157538402"/>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762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25D49A-226B-4D9A-BC79-E43C6453EFDA}"/>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rPr>
              <a:t>Implementation</a:t>
            </a:r>
          </a:p>
        </p:txBody>
      </p:sp>
      <p:sp>
        <p:nvSpPr>
          <p:cNvPr id="3" name="Content Placeholder 2">
            <a:extLst>
              <a:ext uri="{FF2B5EF4-FFF2-40B4-BE49-F238E27FC236}">
                <a16:creationId xmlns:a16="http://schemas.microsoft.com/office/drawing/2014/main" id="{1283E9CF-0532-4826-95CE-1F76B0B7513B}"/>
              </a:ext>
            </a:extLst>
          </p:cNvPr>
          <p:cNvSpPr>
            <a:spLocks noGrp="1"/>
          </p:cNvSpPr>
          <p:nvPr>
            <p:ph idx="1"/>
          </p:nvPr>
        </p:nvSpPr>
        <p:spPr>
          <a:xfrm>
            <a:off x="1179226" y="3092970"/>
            <a:ext cx="9833548" cy="3158540"/>
          </a:xfrm>
        </p:spPr>
        <p:txBody>
          <a:bodyPr>
            <a:normAutofit fontScale="92500" lnSpcReduction="10000"/>
          </a:bodyPr>
          <a:lstStyle/>
          <a:p>
            <a:pPr marL="0" indent="0">
              <a:buNone/>
            </a:pPr>
            <a:r>
              <a:rPr lang="en-GB" sz="1700" dirty="0">
                <a:solidFill>
                  <a:srgbClr val="000000"/>
                </a:solidFill>
              </a:rPr>
              <a:t>Overall, implementation of the GA went smoothly and I did not encounter many issues.</a:t>
            </a:r>
          </a:p>
          <a:p>
            <a:r>
              <a:rPr lang="en-GB" sz="1700" dirty="0">
                <a:solidFill>
                  <a:srgbClr val="000000"/>
                </a:solidFill>
              </a:rPr>
              <a:t>I had minor issues when implementing elitism due to java copying array references when storing values rather than the values themselves. This caused the “fittest” value to sometimes be lower than in the previous generation.</a:t>
            </a:r>
          </a:p>
          <a:p>
            <a:r>
              <a:rPr lang="en-GB" sz="1700" dirty="0">
                <a:solidFill>
                  <a:srgbClr val="000000"/>
                </a:solidFill>
              </a:rPr>
              <a:t>The first population is randomly assigned a value between 0 and 1.</a:t>
            </a:r>
          </a:p>
          <a:p>
            <a:r>
              <a:rPr lang="en-GB" sz="1700" dirty="0">
                <a:solidFill>
                  <a:srgbClr val="000000"/>
                </a:solidFill>
              </a:rPr>
              <a:t>As I calculated all trading signals in excel, the data has to be read from the CSV file. The file is read from line 28 onwards as that is when all trading signals are generated. </a:t>
            </a:r>
          </a:p>
          <a:p>
            <a:r>
              <a:rPr lang="en-GB" sz="1700" dirty="0">
                <a:solidFill>
                  <a:srgbClr val="000000"/>
                </a:solidFill>
              </a:rPr>
              <a:t>I implemented single point mutation and single point crossover as my genetic operators</a:t>
            </a:r>
          </a:p>
          <a:p>
            <a:r>
              <a:rPr lang="en-GB" sz="1700" dirty="0">
                <a:solidFill>
                  <a:srgbClr val="000000"/>
                </a:solidFill>
              </a:rPr>
              <a:t>The fitness function is calculated based on the weighted trading signals and the Unilever training data</a:t>
            </a:r>
          </a:p>
          <a:p>
            <a:r>
              <a:rPr lang="en-GB" sz="1700" dirty="0">
                <a:solidFill>
                  <a:srgbClr val="000000"/>
                </a:solidFill>
              </a:rPr>
              <a:t>I chose the max generation to be 1000 , Population size to be 100 and tournament size to be 20 (1/5 of the whole population)</a:t>
            </a:r>
          </a:p>
          <a:p>
            <a:endParaRPr lang="en-GB" sz="1700" dirty="0">
              <a:solidFill>
                <a:srgbClr val="000000"/>
              </a:solidFill>
            </a:endParaRPr>
          </a:p>
          <a:p>
            <a:endParaRPr lang="en-GB" sz="1700" dirty="0">
              <a:solidFill>
                <a:srgbClr val="000000"/>
              </a:solidFill>
            </a:endParaRPr>
          </a:p>
        </p:txBody>
      </p:sp>
    </p:spTree>
    <p:extLst>
      <p:ext uri="{BB962C8B-B14F-4D97-AF65-F5344CB8AC3E}">
        <p14:creationId xmlns:p14="http://schemas.microsoft.com/office/powerpoint/2010/main" val="172081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452E-96A4-48B2-B0D2-71D6180AC3AD}"/>
              </a:ext>
            </a:extLst>
          </p:cNvPr>
          <p:cNvSpPr>
            <a:spLocks noGrp="1"/>
          </p:cNvSpPr>
          <p:nvPr>
            <p:ph type="title"/>
          </p:nvPr>
        </p:nvSpPr>
        <p:spPr>
          <a:xfrm>
            <a:off x="391378" y="320675"/>
            <a:ext cx="11407487" cy="1325563"/>
          </a:xfrm>
        </p:spPr>
        <p:txBody>
          <a:bodyPr>
            <a:normAutofit/>
          </a:bodyPr>
          <a:lstStyle/>
          <a:p>
            <a:r>
              <a:rPr lang="en-GB" sz="5400" dirty="0">
                <a:solidFill>
                  <a:schemeClr val="accent5"/>
                </a:solidFill>
              </a:rPr>
              <a:t>Potential Changes</a:t>
            </a:r>
          </a:p>
        </p:txBody>
      </p:sp>
      <p:graphicFrame>
        <p:nvGraphicFramePr>
          <p:cNvPr id="5" name="Content Placeholder 2">
            <a:extLst>
              <a:ext uri="{FF2B5EF4-FFF2-40B4-BE49-F238E27FC236}">
                <a16:creationId xmlns:a16="http://schemas.microsoft.com/office/drawing/2014/main" id="{6F1C9EE2-7BFA-4149-8B4F-03173BCEB6B6}"/>
              </a:ext>
            </a:extLst>
          </p:cNvPr>
          <p:cNvGraphicFramePr>
            <a:graphicFrameLocks noGrp="1"/>
          </p:cNvGraphicFramePr>
          <p:nvPr>
            <p:ph idx="1"/>
            <p:extLst>
              <p:ext uri="{D42A27DB-BD31-4B8C-83A1-F6EECF244321}">
                <p14:modId xmlns:p14="http://schemas.microsoft.com/office/powerpoint/2010/main" val="1811287148"/>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71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2CE9492B-9DD6-4B7E-B2FE-8510E88F872C}"/>
              </a:ext>
            </a:extLst>
          </p:cNvPr>
          <p:cNvSpPr>
            <a:spLocks noGrp="1"/>
          </p:cNvSpPr>
          <p:nvPr>
            <p:ph type="title"/>
          </p:nvPr>
        </p:nvSpPr>
        <p:spPr>
          <a:xfrm>
            <a:off x="804998" y="798445"/>
            <a:ext cx="4803636" cy="1311664"/>
          </a:xfrm>
        </p:spPr>
        <p:txBody>
          <a:bodyPr>
            <a:normAutofit/>
          </a:bodyPr>
          <a:lstStyle/>
          <a:p>
            <a:r>
              <a:rPr lang="en-GB">
                <a:solidFill>
                  <a:srgbClr val="000000"/>
                </a:solidFill>
              </a:rPr>
              <a:t>Results</a:t>
            </a:r>
          </a:p>
        </p:txBody>
      </p:sp>
      <p:sp>
        <p:nvSpPr>
          <p:cNvPr id="3" name="Content Placeholder 2">
            <a:extLst>
              <a:ext uri="{FF2B5EF4-FFF2-40B4-BE49-F238E27FC236}">
                <a16:creationId xmlns:a16="http://schemas.microsoft.com/office/drawing/2014/main" id="{BBD28600-EB09-40EC-9FFB-B0BE2B27823F}"/>
              </a:ext>
            </a:extLst>
          </p:cNvPr>
          <p:cNvSpPr>
            <a:spLocks noGrp="1"/>
          </p:cNvSpPr>
          <p:nvPr>
            <p:ph idx="1"/>
          </p:nvPr>
        </p:nvSpPr>
        <p:spPr>
          <a:xfrm>
            <a:off x="804997" y="2272143"/>
            <a:ext cx="4706803" cy="3788830"/>
          </a:xfrm>
        </p:spPr>
        <p:txBody>
          <a:bodyPr anchor="ctr">
            <a:normAutofit/>
          </a:bodyPr>
          <a:lstStyle/>
          <a:p>
            <a:pPr marL="0" indent="0">
              <a:buNone/>
            </a:pPr>
            <a:r>
              <a:rPr lang="en-GB" sz="2000" dirty="0">
                <a:solidFill>
                  <a:srgbClr val="000000"/>
                </a:solidFill>
              </a:rPr>
              <a:t>When testing the GA I implemented 4 different methods of calculating the fitness of the population:</a:t>
            </a:r>
          </a:p>
          <a:p>
            <a:pPr marL="514350" indent="-514350">
              <a:buFont typeface="+mj-lt"/>
              <a:buAutoNum type="arabicPeriod"/>
            </a:pPr>
            <a:r>
              <a:rPr lang="en-GB" sz="2000" dirty="0">
                <a:solidFill>
                  <a:srgbClr val="000000"/>
                </a:solidFill>
              </a:rPr>
              <a:t>Buy All, Sell All</a:t>
            </a:r>
          </a:p>
          <a:p>
            <a:pPr marL="514350" indent="-514350">
              <a:buFont typeface="+mj-lt"/>
              <a:buAutoNum type="arabicPeriod"/>
            </a:pPr>
            <a:r>
              <a:rPr lang="en-GB" sz="2000" dirty="0">
                <a:solidFill>
                  <a:srgbClr val="000000"/>
                </a:solidFill>
              </a:rPr>
              <a:t>Buy all, Sell 1</a:t>
            </a:r>
          </a:p>
          <a:p>
            <a:pPr marL="514350" indent="-514350">
              <a:buFont typeface="+mj-lt"/>
              <a:buAutoNum type="arabicPeriod"/>
            </a:pPr>
            <a:r>
              <a:rPr lang="en-GB" sz="2000" dirty="0">
                <a:solidFill>
                  <a:srgbClr val="000000"/>
                </a:solidFill>
              </a:rPr>
              <a:t>Buy 1, Sell ALL</a:t>
            </a:r>
          </a:p>
          <a:p>
            <a:pPr marL="514350" indent="-514350">
              <a:buFont typeface="+mj-lt"/>
              <a:buAutoNum type="arabicPeriod"/>
            </a:pPr>
            <a:r>
              <a:rPr lang="en-GB" sz="2000" dirty="0">
                <a:solidFill>
                  <a:srgbClr val="000000"/>
                </a:solidFill>
              </a:rPr>
              <a:t>Buy 1, Sell 1</a:t>
            </a:r>
          </a:p>
          <a:p>
            <a:pPr marL="0" indent="0">
              <a:buNone/>
            </a:pPr>
            <a:endParaRPr lang="en-GB" sz="2000" dirty="0">
              <a:solidFill>
                <a:srgbClr val="000000"/>
              </a:solidFill>
            </a:endParaRPr>
          </a:p>
        </p:txBody>
      </p:sp>
      <p:sp>
        <p:nvSpPr>
          <p:cNvPr id="16"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40AFD0F-DCE4-4FF4-8CC1-CBB438A97AFB}"/>
              </a:ext>
            </a:extLst>
          </p:cNvPr>
          <p:cNvPicPr>
            <a:picLocks noChangeAspect="1"/>
          </p:cNvPicPr>
          <p:nvPr/>
        </p:nvPicPr>
        <p:blipFill rotWithShape="1">
          <a:blip r:embed="rId3"/>
          <a:srcRect l="27857" r="14137"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359478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763EE8B-5935-445B-8F6B-FFF0100F25F1}"/>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rPr>
              <a:t>Results</a:t>
            </a:r>
          </a:p>
        </p:txBody>
      </p:sp>
      <p:sp>
        <p:nvSpPr>
          <p:cNvPr id="3" name="Content Placeholder 2">
            <a:extLst>
              <a:ext uri="{FF2B5EF4-FFF2-40B4-BE49-F238E27FC236}">
                <a16:creationId xmlns:a16="http://schemas.microsoft.com/office/drawing/2014/main" id="{89D67429-CDF0-48F6-AD37-609BA5E0B53C}"/>
              </a:ext>
            </a:extLst>
          </p:cNvPr>
          <p:cNvSpPr>
            <a:spLocks noGrp="1"/>
          </p:cNvSpPr>
          <p:nvPr>
            <p:ph idx="1"/>
          </p:nvPr>
        </p:nvSpPr>
        <p:spPr>
          <a:xfrm>
            <a:off x="1179226" y="3092970"/>
            <a:ext cx="9833548" cy="3358164"/>
          </a:xfrm>
        </p:spPr>
        <p:txBody>
          <a:bodyPr>
            <a:normAutofit/>
          </a:bodyPr>
          <a:lstStyle/>
          <a:p>
            <a:pPr marL="0" indent="0">
              <a:buNone/>
            </a:pPr>
            <a:r>
              <a:rPr lang="en-GB" sz="2000" u="sng" dirty="0">
                <a:solidFill>
                  <a:srgbClr val="000000"/>
                </a:solidFill>
              </a:rPr>
              <a:t>Based on 10 runs of MAXGEN 1000; POPSIZE 100; TOURNYSIZE 20;</a:t>
            </a:r>
          </a:p>
          <a:p>
            <a:r>
              <a:rPr lang="en-GB" sz="2000" dirty="0">
                <a:solidFill>
                  <a:srgbClr val="000000"/>
                </a:solidFill>
              </a:rPr>
              <a:t>After running the 4 different implementations I found that the fittest candidates generated had weightings in the format of [0,X,0,X] (1</a:t>
            </a:r>
            <a:r>
              <a:rPr lang="en-GB" sz="2000" baseline="30000" dirty="0">
                <a:solidFill>
                  <a:srgbClr val="000000"/>
                </a:solidFill>
              </a:rPr>
              <a:t>st</a:t>
            </a:r>
            <a:r>
              <a:rPr lang="en-GB" sz="2000" dirty="0">
                <a:solidFill>
                  <a:srgbClr val="000000"/>
                </a:solidFill>
              </a:rPr>
              <a:t> and 3</a:t>
            </a:r>
            <a:r>
              <a:rPr lang="en-GB" sz="2000" baseline="30000" dirty="0">
                <a:solidFill>
                  <a:srgbClr val="000000"/>
                </a:solidFill>
              </a:rPr>
              <a:t>rd</a:t>
            </a:r>
            <a:r>
              <a:rPr lang="en-GB" sz="2000" dirty="0">
                <a:solidFill>
                  <a:srgbClr val="000000"/>
                </a:solidFill>
              </a:rPr>
              <a:t> weighting is 0 and the 2</a:t>
            </a:r>
            <a:r>
              <a:rPr lang="en-GB" sz="2000" baseline="30000" dirty="0">
                <a:solidFill>
                  <a:srgbClr val="000000"/>
                </a:solidFill>
              </a:rPr>
              <a:t>nd</a:t>
            </a:r>
            <a:r>
              <a:rPr lang="en-GB" sz="2000" dirty="0">
                <a:solidFill>
                  <a:srgbClr val="000000"/>
                </a:solidFill>
              </a:rPr>
              <a:t> and 4</a:t>
            </a:r>
            <a:r>
              <a:rPr lang="en-GB" sz="2000" baseline="30000" dirty="0">
                <a:solidFill>
                  <a:srgbClr val="000000"/>
                </a:solidFill>
              </a:rPr>
              <a:t>th</a:t>
            </a:r>
            <a:r>
              <a:rPr lang="en-GB" sz="2000" dirty="0">
                <a:solidFill>
                  <a:srgbClr val="000000"/>
                </a:solidFill>
              </a:rPr>
              <a:t> weighting is the same. </a:t>
            </a:r>
          </a:p>
          <a:p>
            <a:r>
              <a:rPr lang="en-GB" sz="2000" dirty="0">
                <a:solidFill>
                  <a:srgbClr val="000000"/>
                </a:solidFill>
              </a:rPr>
              <a:t>I managed to reach this weighting format in 3 out of the 4 different fitness function implementations. </a:t>
            </a:r>
          </a:p>
          <a:p>
            <a:r>
              <a:rPr lang="en-GB" sz="2000" dirty="0">
                <a:solidFill>
                  <a:srgbClr val="000000"/>
                </a:solidFill>
              </a:rPr>
              <a:t>Although these weightings generated the highest fitness, they were not reached too often (&lt;50%) .</a:t>
            </a:r>
          </a:p>
          <a:p>
            <a:r>
              <a:rPr lang="en-GB" sz="2000" dirty="0">
                <a:solidFill>
                  <a:srgbClr val="000000"/>
                </a:solidFill>
              </a:rPr>
              <a:t>I believe this was due to the algorithm reaching local maxima’s .</a:t>
            </a:r>
          </a:p>
        </p:txBody>
      </p:sp>
    </p:spTree>
    <p:extLst>
      <p:ext uri="{BB962C8B-B14F-4D97-AF65-F5344CB8AC3E}">
        <p14:creationId xmlns:p14="http://schemas.microsoft.com/office/powerpoint/2010/main" val="175510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EE40650-B5F4-4547-88B8-C3B17FCB774F}"/>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rPr>
              <a:t>Results</a:t>
            </a:r>
          </a:p>
        </p:txBody>
      </p:sp>
      <p:sp>
        <p:nvSpPr>
          <p:cNvPr id="3" name="Content Placeholder 2">
            <a:extLst>
              <a:ext uri="{FF2B5EF4-FFF2-40B4-BE49-F238E27FC236}">
                <a16:creationId xmlns:a16="http://schemas.microsoft.com/office/drawing/2014/main" id="{EF60C119-8EE6-4FFE-80FA-F147B2E050CF}"/>
              </a:ext>
            </a:extLst>
          </p:cNvPr>
          <p:cNvSpPr>
            <a:spLocks noGrp="1"/>
          </p:cNvSpPr>
          <p:nvPr>
            <p:ph idx="1"/>
          </p:nvPr>
        </p:nvSpPr>
        <p:spPr>
          <a:xfrm>
            <a:off x="1179226" y="2901819"/>
            <a:ext cx="9833548" cy="3601617"/>
          </a:xfrm>
        </p:spPr>
        <p:txBody>
          <a:bodyPr>
            <a:normAutofit/>
          </a:bodyPr>
          <a:lstStyle/>
          <a:p>
            <a:pPr marL="514350" indent="-514350">
              <a:buFont typeface="+mj-lt"/>
              <a:buAutoNum type="arabicPeriod"/>
            </a:pPr>
            <a:r>
              <a:rPr lang="en-GB" sz="1800" dirty="0">
                <a:solidFill>
                  <a:srgbClr val="000000"/>
                </a:solidFill>
              </a:rPr>
              <a:t>Buy All, Sell All </a:t>
            </a:r>
          </a:p>
          <a:p>
            <a:pPr lvl="1"/>
            <a:r>
              <a:rPr lang="en-GB" sz="1800" dirty="0">
                <a:solidFill>
                  <a:srgbClr val="000000"/>
                </a:solidFill>
              </a:rPr>
              <a:t>This gave me the highest value</a:t>
            </a:r>
          </a:p>
          <a:p>
            <a:pPr lvl="1"/>
            <a:r>
              <a:rPr lang="en-GB" sz="1800" dirty="0">
                <a:solidFill>
                  <a:srgbClr val="000000"/>
                </a:solidFill>
              </a:rPr>
              <a:t>Max value = £4897.72 , Weighting [0,X,0,X] where X &gt; 0.</a:t>
            </a:r>
          </a:p>
          <a:p>
            <a:pPr lvl="1"/>
            <a:r>
              <a:rPr lang="en-GB" sz="1800" dirty="0">
                <a:solidFill>
                  <a:srgbClr val="000000"/>
                </a:solidFill>
              </a:rPr>
              <a:t>Most common value = £4791.16</a:t>
            </a:r>
          </a:p>
          <a:p>
            <a:pPr lvl="1"/>
            <a:r>
              <a:rPr lang="en-GB" sz="1800" dirty="0">
                <a:solidFill>
                  <a:srgbClr val="000000"/>
                </a:solidFill>
              </a:rPr>
              <a:t>The most common value had different weightings each generation however I noticed that the 4</a:t>
            </a:r>
            <a:r>
              <a:rPr lang="en-GB" sz="1800" baseline="30000" dirty="0">
                <a:solidFill>
                  <a:srgbClr val="000000"/>
                </a:solidFill>
              </a:rPr>
              <a:t>th</a:t>
            </a:r>
            <a:r>
              <a:rPr lang="en-GB" sz="1800" dirty="0">
                <a:solidFill>
                  <a:srgbClr val="000000"/>
                </a:solidFill>
              </a:rPr>
              <a:t> indicator (10 day momentum) always had the highest weighting.</a:t>
            </a:r>
          </a:p>
          <a:p>
            <a:pPr marL="514350" indent="-514350">
              <a:buFont typeface="+mj-lt"/>
              <a:buAutoNum type="arabicPeriod"/>
            </a:pPr>
            <a:r>
              <a:rPr lang="en-GB" sz="1800" dirty="0">
                <a:solidFill>
                  <a:srgbClr val="000000"/>
                </a:solidFill>
              </a:rPr>
              <a:t>Buy All, Sell 1</a:t>
            </a:r>
          </a:p>
          <a:p>
            <a:pPr lvl="1"/>
            <a:r>
              <a:rPr lang="en-GB" sz="1800" dirty="0">
                <a:solidFill>
                  <a:srgbClr val="000000"/>
                </a:solidFill>
              </a:rPr>
              <a:t>This implementation never reached the [0,X,0,X] weighting (Even at very large generation size).</a:t>
            </a:r>
          </a:p>
          <a:p>
            <a:pPr lvl="1"/>
            <a:r>
              <a:rPr lang="en-GB" sz="1800" dirty="0">
                <a:solidFill>
                  <a:srgbClr val="000000"/>
                </a:solidFill>
              </a:rPr>
              <a:t>Max value found was £5517.08 which was reached from a different set of weightings each run</a:t>
            </a:r>
          </a:p>
          <a:p>
            <a:pPr lvl="1"/>
            <a:r>
              <a:rPr lang="en-GB" sz="1800" dirty="0">
                <a:solidFill>
                  <a:srgbClr val="000000"/>
                </a:solidFill>
              </a:rPr>
              <a:t>I noticed the GA preferred the 2</a:t>
            </a:r>
            <a:r>
              <a:rPr lang="en-GB" sz="1800" baseline="30000" dirty="0">
                <a:solidFill>
                  <a:srgbClr val="000000"/>
                </a:solidFill>
              </a:rPr>
              <a:t>nd</a:t>
            </a:r>
            <a:r>
              <a:rPr lang="en-GB" sz="1800" dirty="0">
                <a:solidFill>
                  <a:srgbClr val="000000"/>
                </a:solidFill>
              </a:rPr>
              <a:t> indicator this time (Trade breakout rule) as each generations which produced the fittest value (£5517.08) had the highest weighting on the second indicator</a:t>
            </a:r>
          </a:p>
          <a:p>
            <a:pPr marL="457200" lvl="1" indent="0">
              <a:buNone/>
            </a:pPr>
            <a:endParaRPr lang="en-GB" sz="1400" dirty="0">
              <a:solidFill>
                <a:srgbClr val="000000"/>
              </a:solidFill>
            </a:endParaRPr>
          </a:p>
        </p:txBody>
      </p:sp>
    </p:spTree>
    <p:extLst>
      <p:ext uri="{BB962C8B-B14F-4D97-AF65-F5344CB8AC3E}">
        <p14:creationId xmlns:p14="http://schemas.microsoft.com/office/powerpoint/2010/main" val="1397641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926CF68-163A-4F50-B332-79E939B44C83}"/>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rPr>
              <a:t>Results</a:t>
            </a:r>
          </a:p>
        </p:txBody>
      </p:sp>
      <p:sp>
        <p:nvSpPr>
          <p:cNvPr id="3" name="Content Placeholder 2">
            <a:extLst>
              <a:ext uri="{FF2B5EF4-FFF2-40B4-BE49-F238E27FC236}">
                <a16:creationId xmlns:a16="http://schemas.microsoft.com/office/drawing/2014/main" id="{C57B13D0-4848-4C20-809A-D9BD53720389}"/>
              </a:ext>
            </a:extLst>
          </p:cNvPr>
          <p:cNvSpPr>
            <a:spLocks noGrp="1"/>
          </p:cNvSpPr>
          <p:nvPr>
            <p:ph idx="1"/>
          </p:nvPr>
        </p:nvSpPr>
        <p:spPr>
          <a:xfrm>
            <a:off x="1179226" y="3092969"/>
            <a:ext cx="9833548" cy="3475781"/>
          </a:xfrm>
        </p:spPr>
        <p:txBody>
          <a:bodyPr>
            <a:normAutofit lnSpcReduction="10000"/>
          </a:bodyPr>
          <a:lstStyle/>
          <a:p>
            <a:pPr marL="514350" indent="-514350">
              <a:buFont typeface="+mj-lt"/>
              <a:buAutoNum type="arabicPeriod" startAt="3"/>
            </a:pPr>
            <a:r>
              <a:rPr lang="en-GB" sz="1900" dirty="0">
                <a:solidFill>
                  <a:srgbClr val="000000"/>
                </a:solidFill>
              </a:rPr>
              <a:t>Buy 1, Sell 1</a:t>
            </a:r>
          </a:p>
          <a:p>
            <a:pPr lvl="1"/>
            <a:r>
              <a:rPr lang="en-GB" sz="1900" dirty="0">
                <a:solidFill>
                  <a:srgbClr val="000000"/>
                </a:solidFill>
              </a:rPr>
              <a:t>The 3</a:t>
            </a:r>
            <a:r>
              <a:rPr lang="en-GB" sz="1900" baseline="30000" dirty="0">
                <a:solidFill>
                  <a:srgbClr val="000000"/>
                </a:solidFill>
              </a:rPr>
              <a:t>rd</a:t>
            </a:r>
            <a:r>
              <a:rPr lang="en-GB" sz="1900" dirty="0">
                <a:solidFill>
                  <a:srgbClr val="000000"/>
                </a:solidFill>
              </a:rPr>
              <a:t> lowest value</a:t>
            </a:r>
          </a:p>
          <a:p>
            <a:pPr lvl="1"/>
            <a:r>
              <a:rPr lang="en-GB" sz="1900" dirty="0">
                <a:solidFill>
                  <a:srgbClr val="000000"/>
                </a:solidFill>
              </a:rPr>
              <a:t>Max value = £4667.77, Weighting [0,X,0,X] where X &gt; 0.</a:t>
            </a:r>
          </a:p>
          <a:p>
            <a:pPr lvl="1"/>
            <a:r>
              <a:rPr lang="en-GB" sz="1900" dirty="0">
                <a:solidFill>
                  <a:srgbClr val="000000"/>
                </a:solidFill>
              </a:rPr>
              <a:t>Most common value = £4526.75</a:t>
            </a:r>
          </a:p>
          <a:p>
            <a:pPr lvl="1"/>
            <a:r>
              <a:rPr lang="en-GB" sz="1900" dirty="0">
                <a:solidFill>
                  <a:srgbClr val="000000"/>
                </a:solidFill>
              </a:rPr>
              <a:t>The most common value had different weightings each generation however I noticed that the 2</a:t>
            </a:r>
            <a:r>
              <a:rPr lang="en-GB" sz="1900" baseline="30000" dirty="0">
                <a:solidFill>
                  <a:srgbClr val="000000"/>
                </a:solidFill>
              </a:rPr>
              <a:t>nd</a:t>
            </a:r>
            <a:r>
              <a:rPr lang="en-GB" sz="1900" dirty="0">
                <a:solidFill>
                  <a:srgbClr val="000000"/>
                </a:solidFill>
              </a:rPr>
              <a:t> indicator (Trade breakout rule) always had the highest weighting.</a:t>
            </a:r>
          </a:p>
          <a:p>
            <a:pPr marL="514350" indent="-514350">
              <a:buFont typeface="+mj-lt"/>
              <a:buAutoNum type="arabicPeriod" startAt="4"/>
            </a:pPr>
            <a:r>
              <a:rPr lang="en-GB" sz="1900" dirty="0">
                <a:solidFill>
                  <a:srgbClr val="000000"/>
                </a:solidFill>
              </a:rPr>
              <a:t>Buy 1, Sell All</a:t>
            </a:r>
          </a:p>
          <a:p>
            <a:pPr lvl="1"/>
            <a:r>
              <a:rPr lang="en-GB" sz="1900" dirty="0">
                <a:solidFill>
                  <a:srgbClr val="000000"/>
                </a:solidFill>
              </a:rPr>
              <a:t>Lowest max value of all implementations </a:t>
            </a:r>
          </a:p>
          <a:p>
            <a:pPr lvl="1"/>
            <a:r>
              <a:rPr lang="en-GB" sz="1900" dirty="0">
                <a:solidFill>
                  <a:srgbClr val="000000"/>
                </a:solidFill>
              </a:rPr>
              <a:t>Max value = £4259.25, Weighting [0,X,0,X] where X &gt; 0.</a:t>
            </a:r>
          </a:p>
          <a:p>
            <a:pPr lvl="1"/>
            <a:r>
              <a:rPr lang="en-GB" sz="1900" dirty="0">
                <a:solidFill>
                  <a:srgbClr val="000000"/>
                </a:solidFill>
              </a:rPr>
              <a:t>Most common value = £ 4039.87, £4259.25</a:t>
            </a:r>
          </a:p>
          <a:p>
            <a:pPr lvl="1"/>
            <a:r>
              <a:rPr lang="en-GB" sz="1900" dirty="0">
                <a:solidFill>
                  <a:srgbClr val="000000"/>
                </a:solidFill>
              </a:rPr>
              <a:t>This implementation reached the [0,X,0,X] weighting 50% of the time.</a:t>
            </a:r>
          </a:p>
          <a:p>
            <a:pPr lvl="1"/>
            <a:endParaRPr lang="en-GB" sz="1000" dirty="0">
              <a:solidFill>
                <a:srgbClr val="000000"/>
              </a:solidFill>
            </a:endParaRPr>
          </a:p>
          <a:p>
            <a:pPr lvl="1"/>
            <a:endParaRPr lang="en-GB" sz="1000" dirty="0">
              <a:solidFill>
                <a:srgbClr val="000000"/>
              </a:solidFill>
            </a:endParaRPr>
          </a:p>
          <a:p>
            <a:pPr lvl="1"/>
            <a:endParaRPr lang="en-GB" sz="1000" dirty="0">
              <a:solidFill>
                <a:srgbClr val="000000"/>
              </a:solidFill>
            </a:endParaRPr>
          </a:p>
          <a:p>
            <a:pPr lvl="1"/>
            <a:endParaRPr lang="en-GB" sz="1000" dirty="0">
              <a:solidFill>
                <a:srgbClr val="000000"/>
              </a:solidFill>
            </a:endParaRPr>
          </a:p>
          <a:p>
            <a:pPr lvl="1"/>
            <a:endParaRPr lang="en-GB" sz="1000" dirty="0">
              <a:solidFill>
                <a:srgbClr val="000000"/>
              </a:solidFill>
            </a:endParaRPr>
          </a:p>
        </p:txBody>
      </p:sp>
    </p:spTree>
    <p:extLst>
      <p:ext uri="{BB962C8B-B14F-4D97-AF65-F5344CB8AC3E}">
        <p14:creationId xmlns:p14="http://schemas.microsoft.com/office/powerpoint/2010/main" val="3547250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860</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Optimising trading strategies with technical analysis</vt:lpstr>
      <vt:lpstr>Introduction</vt:lpstr>
      <vt:lpstr>Progress</vt:lpstr>
      <vt:lpstr>Implementation</vt:lpstr>
      <vt:lpstr>Potential Changes</vt:lpstr>
      <vt:lpstr>Results</vt:lpstr>
      <vt:lpstr>Results</vt:lpstr>
      <vt:lpstr>Results</vt:lpstr>
      <vt:lpstr>Results</vt:lpstr>
      <vt:lpstr>Results - Analysis</vt:lpstr>
      <vt:lpstr>Additional implementations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Optimising trading strategies with technical analysis</dc:title>
  <dc:creator>igordrob222@gmail.com</dc:creator>
  <cp:lastModifiedBy>igordrob222@gmail.com</cp:lastModifiedBy>
  <cp:revision>5</cp:revision>
  <dcterms:created xsi:type="dcterms:W3CDTF">2020-12-02T12:01:25Z</dcterms:created>
  <dcterms:modified xsi:type="dcterms:W3CDTF">2020-12-12T13:50:40Z</dcterms:modified>
</cp:coreProperties>
</file>