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88;&#1072;&#1073;&#1086;&#1090;&#1072;\!&#1042;&#1067;&#1056;&#1059;&#1063;&#1040;&#1051;&#1050;&#1040;\&#1042;&#1050;&#1056;%20&#1052;&#1077;&#1090;&#1086;&#1076;&#1080;&#1082;&#1072;%20&#1074;&#1086;&#1089;&#1087;&#1080;&#1090;&#1072;&#1085;&#1080;&#1103;%20&#1089;&#1080;&#1083;&#1086;&#1074;&#1099;&#1093;%20&#1089;&#1087;&#1086;&#1089;&#1086;&#1073;&#1085;&#1086;&#1089;&#1090;&#1077;&#1081;%20&#1091;%20&#1102;&#1085;&#1099;&#1093;%20&#1089;&#1072;&#1084;&#1073;&#1080;&#1089;&#1090;&#1086;&#1074;%20&#1085;&#1072;%20&#1090;&#1088;&#1077;&#1085;&#1080;&#1088;&#1086;&#1074;&#1086;&#1095;&#1085;&#1086;&#1084;%20&#1101;&#1090;&#1072;&#1087;&#1077;\&#1051;&#1080;&#1089;&#1090;%20Microsoft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88;&#1072;&#1073;&#1086;&#1090;&#1072;\!&#1042;&#1067;&#1056;&#1059;&#1063;&#1040;&#1051;&#1050;&#1040;\&#1042;&#1050;&#1056;%20&#1052;&#1077;&#1090;&#1086;&#1076;&#1080;&#1082;&#1072;%20&#1074;&#1086;&#1089;&#1087;&#1080;&#1090;&#1072;&#1085;&#1080;&#1103;%20&#1089;&#1080;&#1083;&#1086;&#1074;&#1099;&#1093;%20&#1089;&#1087;&#1086;&#1089;&#1086;&#1073;&#1085;&#1086;&#1089;&#1090;&#1077;&#1081;%20&#1091;%20&#1102;&#1085;&#1099;&#1093;%20&#1089;&#1072;&#1084;&#1073;&#1080;&#1089;&#1090;&#1086;&#1074;%20&#1085;&#1072;%20&#1090;&#1088;&#1077;&#1085;&#1080;&#1088;&#1086;&#1074;&#1086;&#1095;&#1085;&#1086;&#1084;%20&#1101;&#1090;&#1072;&#1087;&#1077;\&#1051;&#1080;&#1089;&#1090;%20Microsoft%20Excel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Лист1!$J$1</c:f>
              <c:strCache>
                <c:ptCount val="1"/>
                <c:pt idx="0">
                  <c:v>Констатирующий этап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Лист1!$I$2:$I$5</c:f>
              <c:strCache>
                <c:ptCount val="4"/>
                <c:pt idx="0">
                  <c:v>Подтягивания на перекладине, количество раз за 30 секунд</c:v>
                </c:pt>
                <c:pt idx="1">
                  <c:v>Динамометрия ведущей руки (кг)</c:v>
                </c:pt>
                <c:pt idx="2">
                  <c:v>Удар ведущей рукой по прибору ЭДУ (кг)</c:v>
                </c:pt>
                <c:pt idx="3">
                  <c:v>Прыжки через скакалку, количество раз за 1 минуту</c:v>
                </c:pt>
              </c:strCache>
            </c:strRef>
          </c:cat>
          <c:val>
            <c:numRef>
              <c:f>Лист1!$J$2:$J$5</c:f>
              <c:numCache>
                <c:formatCode>General</c:formatCode>
                <c:ptCount val="4"/>
                <c:pt idx="0">
                  <c:v>12</c:v>
                </c:pt>
                <c:pt idx="1">
                  <c:v>18</c:v>
                </c:pt>
                <c:pt idx="2">
                  <c:v>20</c:v>
                </c:pt>
                <c:pt idx="3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BB-45A4-8352-0A7FEB91BAB6}"/>
            </c:ext>
          </c:extLst>
        </c:ser>
        <c:ser>
          <c:idx val="1"/>
          <c:order val="1"/>
          <c:tx>
            <c:strRef>
              <c:f>Лист1!$K$1</c:f>
              <c:strCache>
                <c:ptCount val="1"/>
                <c:pt idx="0">
                  <c:v>Контрольный этап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Лист1!$I$2:$I$5</c:f>
              <c:strCache>
                <c:ptCount val="4"/>
                <c:pt idx="0">
                  <c:v>Подтягивания на перекладине, количество раз за 30 секунд</c:v>
                </c:pt>
                <c:pt idx="1">
                  <c:v>Динамометрия ведущей руки (кг)</c:v>
                </c:pt>
                <c:pt idx="2">
                  <c:v>Удар ведущей рукой по прибору ЭДУ (кг)</c:v>
                </c:pt>
                <c:pt idx="3">
                  <c:v>Прыжки через скакалку, количество раз за 1 минуту</c:v>
                </c:pt>
              </c:strCache>
            </c:strRef>
          </c:cat>
          <c:val>
            <c:numRef>
              <c:f>Лист1!$K$2:$K$5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20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BB-45A4-8352-0A7FEB91B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824032"/>
        <c:axId val="392816584"/>
      </c:barChart>
      <c:catAx>
        <c:axId val="3928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92816584"/>
        <c:crosses val="autoZero"/>
        <c:auto val="1"/>
        <c:lblAlgn val="ctr"/>
        <c:lblOffset val="100"/>
        <c:noMultiLvlLbl val="0"/>
      </c:catAx>
      <c:valAx>
        <c:axId val="39281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9282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Лист1!$P$1</c:f>
              <c:strCache>
                <c:ptCount val="1"/>
                <c:pt idx="0">
                  <c:v>Констатирующий этап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Лист1!$O$2:$O$5</c:f>
              <c:strCache>
                <c:ptCount val="4"/>
                <c:pt idx="0">
                  <c:v>Подтягивания на перекладине, количество раз за 30 секунд</c:v>
                </c:pt>
                <c:pt idx="1">
                  <c:v>Динамометрия ведущей руки (кг)</c:v>
                </c:pt>
                <c:pt idx="2">
                  <c:v>Удар ведущей рукой по прибору ЭДУ (кг)</c:v>
                </c:pt>
                <c:pt idx="3">
                  <c:v>Прыжки через скакалку, количество раз за 1 минуту</c:v>
                </c:pt>
              </c:strCache>
            </c:strRef>
          </c:cat>
          <c:val>
            <c:numRef>
              <c:f>Лист1!$P$2:$P$5</c:f>
              <c:numCache>
                <c:formatCode>General</c:formatCode>
                <c:ptCount val="4"/>
                <c:pt idx="0">
                  <c:v>14</c:v>
                </c:pt>
                <c:pt idx="1">
                  <c:v>20</c:v>
                </c:pt>
                <c:pt idx="2">
                  <c:v>21</c:v>
                </c:pt>
                <c:pt idx="3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E16-9CF7-F27EEC89DAF6}"/>
            </c:ext>
          </c:extLst>
        </c:ser>
        <c:ser>
          <c:idx val="1"/>
          <c:order val="1"/>
          <c:tx>
            <c:strRef>
              <c:f>Лист1!$Q$1</c:f>
              <c:strCache>
                <c:ptCount val="1"/>
                <c:pt idx="0">
                  <c:v>Контрольный этап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Лист1!$O$2:$O$5</c:f>
              <c:strCache>
                <c:ptCount val="4"/>
                <c:pt idx="0">
                  <c:v>Подтягивания на перекладине, количество раз за 30 секунд</c:v>
                </c:pt>
                <c:pt idx="1">
                  <c:v>Динамометрия ведущей руки (кг)</c:v>
                </c:pt>
                <c:pt idx="2">
                  <c:v>Удар ведущей рукой по прибору ЭДУ (кг)</c:v>
                </c:pt>
                <c:pt idx="3">
                  <c:v>Прыжки через скакалку, количество раз за 1 минуту</c:v>
                </c:pt>
              </c:strCache>
            </c:strRef>
          </c:cat>
          <c:val>
            <c:numRef>
              <c:f>Лист1!$Q$2:$Q$5</c:f>
              <c:numCache>
                <c:formatCode>General</c:formatCode>
                <c:ptCount val="4"/>
                <c:pt idx="0">
                  <c:v>18</c:v>
                </c:pt>
                <c:pt idx="1">
                  <c:v>24</c:v>
                </c:pt>
                <c:pt idx="2">
                  <c:v>25</c:v>
                </c:pt>
                <c:pt idx="3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E8-4E16-9CF7-F27EEC89D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841672"/>
        <c:axId val="392838144"/>
      </c:barChart>
      <c:catAx>
        <c:axId val="39284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92838144"/>
        <c:crosses val="autoZero"/>
        <c:auto val="1"/>
        <c:lblAlgn val="ctr"/>
        <c:lblOffset val="100"/>
        <c:noMultiLvlLbl val="0"/>
      </c:catAx>
      <c:valAx>
        <c:axId val="39283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9284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6C437-671B-4A25-A3AA-EB810FAD91A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4DF0871-1550-485D-AEFC-93B71A73DA0F}">
      <dgm:prSet custT="1"/>
      <dgm:spPr/>
      <dgm:t>
        <a:bodyPr/>
        <a:lstStyle/>
        <a:p>
          <a:r>
            <a:rPr lang="ru-RU" sz="1800" smtClean="0"/>
            <a:t>1. Рассмотреть самбо как вид спорта.</a:t>
          </a:r>
          <a:endParaRPr lang="ru-RU" sz="1800"/>
        </a:p>
      </dgm:t>
    </dgm:pt>
    <dgm:pt modelId="{8CB15360-7082-413A-A351-270B28DA3FF3}" type="parTrans" cxnId="{201570B0-B620-4460-9F7C-13220D249A19}">
      <dgm:prSet/>
      <dgm:spPr/>
      <dgm:t>
        <a:bodyPr/>
        <a:lstStyle/>
        <a:p>
          <a:endParaRPr lang="ru-RU" sz="1800"/>
        </a:p>
      </dgm:t>
    </dgm:pt>
    <dgm:pt modelId="{DD82A70D-0A26-4AC4-9FB2-374288E7D93B}" type="sibTrans" cxnId="{201570B0-B620-4460-9F7C-13220D249A19}">
      <dgm:prSet/>
      <dgm:spPr/>
      <dgm:t>
        <a:bodyPr/>
        <a:lstStyle/>
        <a:p>
          <a:endParaRPr lang="ru-RU" sz="1800"/>
        </a:p>
      </dgm:t>
    </dgm:pt>
    <dgm:pt modelId="{786700C0-972A-4976-8941-DD680019A3C4}">
      <dgm:prSet custT="1"/>
      <dgm:spPr/>
      <dgm:t>
        <a:bodyPr/>
        <a:lstStyle/>
        <a:p>
          <a:r>
            <a:rPr lang="ru-RU" sz="1800" dirty="0" smtClean="0"/>
            <a:t>2. Изучить понятие физического качества – сила.</a:t>
          </a:r>
          <a:endParaRPr lang="ru-RU" sz="1800" dirty="0"/>
        </a:p>
      </dgm:t>
    </dgm:pt>
    <dgm:pt modelId="{1CB0E19D-42C6-48E7-AD74-D9B0B1752077}" type="parTrans" cxnId="{2DA605A0-84DD-43BE-AE00-AF426D4397D1}">
      <dgm:prSet/>
      <dgm:spPr/>
      <dgm:t>
        <a:bodyPr/>
        <a:lstStyle/>
        <a:p>
          <a:endParaRPr lang="ru-RU" sz="1800"/>
        </a:p>
      </dgm:t>
    </dgm:pt>
    <dgm:pt modelId="{7B208850-D968-4098-A11E-8D1E17B2CCBC}" type="sibTrans" cxnId="{2DA605A0-84DD-43BE-AE00-AF426D4397D1}">
      <dgm:prSet/>
      <dgm:spPr/>
      <dgm:t>
        <a:bodyPr/>
        <a:lstStyle/>
        <a:p>
          <a:endParaRPr lang="ru-RU" sz="1800"/>
        </a:p>
      </dgm:t>
    </dgm:pt>
    <dgm:pt modelId="{BA959788-FEF1-4105-B3C7-D39CE64F7C84}">
      <dgm:prSet custT="1"/>
      <dgm:spPr/>
      <dgm:t>
        <a:bodyPr/>
        <a:lstStyle/>
        <a:p>
          <a:r>
            <a:rPr lang="ru-RU" sz="1800" smtClean="0"/>
            <a:t>3. Охарактеризовать физиологические и морфологические особенности развития подростков 12-14 лет.</a:t>
          </a:r>
          <a:endParaRPr lang="ru-RU" sz="1800"/>
        </a:p>
      </dgm:t>
    </dgm:pt>
    <dgm:pt modelId="{9AFE3D02-D0C2-4DED-B880-F485E62C6A82}" type="parTrans" cxnId="{E5CD1631-4B81-48D9-92AB-F68A48A2480F}">
      <dgm:prSet/>
      <dgm:spPr/>
      <dgm:t>
        <a:bodyPr/>
        <a:lstStyle/>
        <a:p>
          <a:endParaRPr lang="ru-RU" sz="1800"/>
        </a:p>
      </dgm:t>
    </dgm:pt>
    <dgm:pt modelId="{F0E0BE99-FEA9-416B-822E-C426D35EFBF2}" type="sibTrans" cxnId="{E5CD1631-4B81-48D9-92AB-F68A48A2480F}">
      <dgm:prSet/>
      <dgm:spPr/>
      <dgm:t>
        <a:bodyPr/>
        <a:lstStyle/>
        <a:p>
          <a:endParaRPr lang="ru-RU" sz="1800"/>
        </a:p>
      </dgm:t>
    </dgm:pt>
    <dgm:pt modelId="{E4239E8E-D5A4-48F1-9253-E00890643548}">
      <dgm:prSet custT="1"/>
      <dgm:spPr/>
      <dgm:t>
        <a:bodyPr/>
        <a:lstStyle/>
        <a:p>
          <a:r>
            <a:rPr lang="ru-RU" sz="1800" dirty="0" smtClean="0"/>
            <a:t>4. Разработать и апробировать методику воспитания силовых </a:t>
          </a:r>
          <a:r>
            <a:rPr lang="ru-RU" sz="1800" dirty="0" smtClean="0"/>
            <a:t>качеств </a:t>
          </a:r>
          <a:r>
            <a:rPr lang="ru-RU" sz="1800" dirty="0" smtClean="0"/>
            <a:t>у юных самбистов 12-14 лет на тренировочном этапе.</a:t>
          </a:r>
          <a:endParaRPr lang="ru-RU" sz="1800" dirty="0"/>
        </a:p>
      </dgm:t>
    </dgm:pt>
    <dgm:pt modelId="{6D517688-4EB6-426F-AE30-E50C3978A30B}" type="parTrans" cxnId="{43118B3A-8643-449B-A820-B8C49A267B74}">
      <dgm:prSet/>
      <dgm:spPr/>
      <dgm:t>
        <a:bodyPr/>
        <a:lstStyle/>
        <a:p>
          <a:endParaRPr lang="ru-RU" sz="1800"/>
        </a:p>
      </dgm:t>
    </dgm:pt>
    <dgm:pt modelId="{4C306F3F-9918-4463-980D-FDFB0B194387}" type="sibTrans" cxnId="{43118B3A-8643-449B-A820-B8C49A267B74}">
      <dgm:prSet/>
      <dgm:spPr/>
      <dgm:t>
        <a:bodyPr/>
        <a:lstStyle/>
        <a:p>
          <a:endParaRPr lang="ru-RU" sz="1800"/>
        </a:p>
      </dgm:t>
    </dgm:pt>
    <dgm:pt modelId="{E8AE5FDD-088F-4D59-9917-4114076527EA}">
      <dgm:prSet custT="1"/>
      <dgm:spPr/>
      <dgm:t>
        <a:bodyPr/>
        <a:lstStyle/>
        <a:p>
          <a:r>
            <a:rPr lang="ru-RU" sz="1800" dirty="0" smtClean="0"/>
            <a:t>5. Организовать, провести и проанализировать результаты эксперимента по воспитанию силовых </a:t>
          </a:r>
          <a:r>
            <a:rPr lang="ru-RU" sz="1800" dirty="0" smtClean="0"/>
            <a:t>качеств </a:t>
          </a:r>
          <a:r>
            <a:rPr lang="ru-RU" sz="1800" dirty="0" smtClean="0"/>
            <a:t>юных самбистов на тренировочном этапе.</a:t>
          </a:r>
          <a:endParaRPr lang="ru-RU" sz="1800" dirty="0"/>
        </a:p>
      </dgm:t>
    </dgm:pt>
    <dgm:pt modelId="{E2D00B6F-76FF-4292-A48A-24B294069F21}" type="parTrans" cxnId="{7E8DC67C-E4B9-44E0-BA35-AEA516617861}">
      <dgm:prSet/>
      <dgm:spPr/>
      <dgm:t>
        <a:bodyPr/>
        <a:lstStyle/>
        <a:p>
          <a:endParaRPr lang="ru-RU" sz="1800"/>
        </a:p>
      </dgm:t>
    </dgm:pt>
    <dgm:pt modelId="{4830D7D6-8A03-4368-BF53-721711768742}" type="sibTrans" cxnId="{7E8DC67C-E4B9-44E0-BA35-AEA516617861}">
      <dgm:prSet/>
      <dgm:spPr/>
      <dgm:t>
        <a:bodyPr/>
        <a:lstStyle/>
        <a:p>
          <a:endParaRPr lang="ru-RU" sz="1800"/>
        </a:p>
      </dgm:t>
    </dgm:pt>
    <dgm:pt modelId="{5F13C271-0296-4686-BE4C-2FD81525DB6C}" type="pres">
      <dgm:prSet presAssocID="{8A56C437-671B-4A25-A3AA-EB810FAD91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7BEDB925-3A83-48AE-A5DD-77C21AFCEF54}" type="pres">
      <dgm:prSet presAssocID="{8A56C437-671B-4A25-A3AA-EB810FAD91AB}" presName="Name1" presStyleCnt="0"/>
      <dgm:spPr/>
    </dgm:pt>
    <dgm:pt modelId="{D1D7CC58-A977-438C-8198-FFF37413930F}" type="pres">
      <dgm:prSet presAssocID="{8A56C437-671B-4A25-A3AA-EB810FAD91AB}" presName="cycle" presStyleCnt="0"/>
      <dgm:spPr/>
    </dgm:pt>
    <dgm:pt modelId="{D88D3FAA-9BB5-4147-8255-ED4AE834B556}" type="pres">
      <dgm:prSet presAssocID="{8A56C437-671B-4A25-A3AA-EB810FAD91AB}" presName="srcNode" presStyleLbl="node1" presStyleIdx="0" presStyleCnt="5"/>
      <dgm:spPr/>
    </dgm:pt>
    <dgm:pt modelId="{922EDF25-8357-4FBB-9001-2EAD7E51D4D6}" type="pres">
      <dgm:prSet presAssocID="{8A56C437-671B-4A25-A3AA-EB810FAD91AB}" presName="conn" presStyleLbl="parChTrans1D2" presStyleIdx="0" presStyleCnt="1"/>
      <dgm:spPr/>
      <dgm:t>
        <a:bodyPr/>
        <a:lstStyle/>
        <a:p>
          <a:endParaRPr lang="ru-RU"/>
        </a:p>
      </dgm:t>
    </dgm:pt>
    <dgm:pt modelId="{E578BEA4-0A43-4B4F-873C-B432A379D4FB}" type="pres">
      <dgm:prSet presAssocID="{8A56C437-671B-4A25-A3AA-EB810FAD91AB}" presName="extraNode" presStyleLbl="node1" presStyleIdx="0" presStyleCnt="5"/>
      <dgm:spPr/>
    </dgm:pt>
    <dgm:pt modelId="{DAD0F6A7-B49D-421F-81A7-ACF20DE1C35D}" type="pres">
      <dgm:prSet presAssocID="{8A56C437-671B-4A25-A3AA-EB810FAD91AB}" presName="dstNode" presStyleLbl="node1" presStyleIdx="0" presStyleCnt="5"/>
      <dgm:spPr/>
    </dgm:pt>
    <dgm:pt modelId="{372D6B59-CE82-4D32-9E12-FCA3CEB2B8AF}" type="pres">
      <dgm:prSet presAssocID="{14DF0871-1550-485D-AEFC-93B71A73DA0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DAF49C-31C2-44D3-854E-816F888CFA37}" type="pres">
      <dgm:prSet presAssocID="{14DF0871-1550-485D-AEFC-93B71A73DA0F}" presName="accent_1" presStyleCnt="0"/>
      <dgm:spPr/>
    </dgm:pt>
    <dgm:pt modelId="{8E009A88-A6B2-444B-8951-B9B41CA4F199}" type="pres">
      <dgm:prSet presAssocID="{14DF0871-1550-485D-AEFC-93B71A73DA0F}" presName="accentRepeatNode" presStyleLbl="solidFgAcc1" presStyleIdx="0" presStyleCnt="5"/>
      <dgm:spPr/>
    </dgm:pt>
    <dgm:pt modelId="{C1F6E992-FB8C-4E56-9A86-61F459DBF167}" type="pres">
      <dgm:prSet presAssocID="{786700C0-972A-4976-8941-DD680019A3C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1C420-9A0C-43A6-B818-BDAEFB879B2C}" type="pres">
      <dgm:prSet presAssocID="{786700C0-972A-4976-8941-DD680019A3C4}" presName="accent_2" presStyleCnt="0"/>
      <dgm:spPr/>
    </dgm:pt>
    <dgm:pt modelId="{94C61935-D8AC-4BD3-940A-ACA5CA18D45B}" type="pres">
      <dgm:prSet presAssocID="{786700C0-972A-4976-8941-DD680019A3C4}" presName="accentRepeatNode" presStyleLbl="solidFgAcc1" presStyleIdx="1" presStyleCnt="5"/>
      <dgm:spPr/>
    </dgm:pt>
    <dgm:pt modelId="{4E73936D-80AD-428F-A12C-5F6A1CD5757E}" type="pres">
      <dgm:prSet presAssocID="{BA959788-FEF1-4105-B3C7-D39CE64F7C8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7693D0-393C-42A5-AA6B-F50AE8C6242F}" type="pres">
      <dgm:prSet presAssocID="{BA959788-FEF1-4105-B3C7-D39CE64F7C84}" presName="accent_3" presStyleCnt="0"/>
      <dgm:spPr/>
    </dgm:pt>
    <dgm:pt modelId="{1F2D45D3-6270-4707-A897-D9590FDF6CC4}" type="pres">
      <dgm:prSet presAssocID="{BA959788-FEF1-4105-B3C7-D39CE64F7C84}" presName="accentRepeatNode" presStyleLbl="solidFgAcc1" presStyleIdx="2" presStyleCnt="5"/>
      <dgm:spPr/>
    </dgm:pt>
    <dgm:pt modelId="{A7A0FD4D-54EA-483A-A72D-6C1C1A34D3DC}" type="pres">
      <dgm:prSet presAssocID="{E4239E8E-D5A4-48F1-9253-E0089064354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68FBD8-AC4D-4970-981F-FCE5B24BEB22}" type="pres">
      <dgm:prSet presAssocID="{E4239E8E-D5A4-48F1-9253-E00890643548}" presName="accent_4" presStyleCnt="0"/>
      <dgm:spPr/>
    </dgm:pt>
    <dgm:pt modelId="{31EBA96A-A030-4ACA-8C74-194DEDEA34BD}" type="pres">
      <dgm:prSet presAssocID="{E4239E8E-D5A4-48F1-9253-E00890643548}" presName="accentRepeatNode" presStyleLbl="solidFgAcc1" presStyleIdx="3" presStyleCnt="5"/>
      <dgm:spPr/>
    </dgm:pt>
    <dgm:pt modelId="{9BB4DB69-F573-4CE5-BE4A-830DA38155A0}" type="pres">
      <dgm:prSet presAssocID="{E8AE5FDD-088F-4D59-9917-4114076527E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F9A69E-FE31-43A6-A118-3F92516B0223}" type="pres">
      <dgm:prSet presAssocID="{E8AE5FDD-088F-4D59-9917-4114076527EA}" presName="accent_5" presStyleCnt="0"/>
      <dgm:spPr/>
    </dgm:pt>
    <dgm:pt modelId="{5FDE4DCE-BC04-4FA6-8874-7D60DEF052DD}" type="pres">
      <dgm:prSet presAssocID="{E8AE5FDD-088F-4D59-9917-4114076527EA}" presName="accentRepeatNode" presStyleLbl="solidFgAcc1" presStyleIdx="4" presStyleCnt="5"/>
      <dgm:spPr/>
    </dgm:pt>
  </dgm:ptLst>
  <dgm:cxnLst>
    <dgm:cxn modelId="{0D10DBBD-4348-4DE6-B635-50A4A52B83DA}" type="presOf" srcId="{8A56C437-671B-4A25-A3AA-EB810FAD91AB}" destId="{5F13C271-0296-4686-BE4C-2FD81525DB6C}" srcOrd="0" destOrd="0" presId="urn:microsoft.com/office/officeart/2008/layout/VerticalCurvedList"/>
    <dgm:cxn modelId="{6D1CD2A8-303C-44D2-A5A8-90469EBDC718}" type="presOf" srcId="{14DF0871-1550-485D-AEFC-93B71A73DA0F}" destId="{372D6B59-CE82-4D32-9E12-FCA3CEB2B8AF}" srcOrd="0" destOrd="0" presId="urn:microsoft.com/office/officeart/2008/layout/VerticalCurvedList"/>
    <dgm:cxn modelId="{D50EFFC6-35B5-479B-99F3-524AF7170B78}" type="presOf" srcId="{DD82A70D-0A26-4AC4-9FB2-374288E7D93B}" destId="{922EDF25-8357-4FBB-9001-2EAD7E51D4D6}" srcOrd="0" destOrd="0" presId="urn:microsoft.com/office/officeart/2008/layout/VerticalCurvedList"/>
    <dgm:cxn modelId="{7E8DC67C-E4B9-44E0-BA35-AEA516617861}" srcId="{8A56C437-671B-4A25-A3AA-EB810FAD91AB}" destId="{E8AE5FDD-088F-4D59-9917-4114076527EA}" srcOrd="4" destOrd="0" parTransId="{E2D00B6F-76FF-4292-A48A-24B294069F21}" sibTransId="{4830D7D6-8A03-4368-BF53-721711768742}"/>
    <dgm:cxn modelId="{59032D14-8BE0-425A-B6C7-93C4AC7322CF}" type="presOf" srcId="{786700C0-972A-4976-8941-DD680019A3C4}" destId="{C1F6E992-FB8C-4E56-9A86-61F459DBF167}" srcOrd="0" destOrd="0" presId="urn:microsoft.com/office/officeart/2008/layout/VerticalCurvedList"/>
    <dgm:cxn modelId="{201570B0-B620-4460-9F7C-13220D249A19}" srcId="{8A56C437-671B-4A25-A3AA-EB810FAD91AB}" destId="{14DF0871-1550-485D-AEFC-93B71A73DA0F}" srcOrd="0" destOrd="0" parTransId="{8CB15360-7082-413A-A351-270B28DA3FF3}" sibTransId="{DD82A70D-0A26-4AC4-9FB2-374288E7D93B}"/>
    <dgm:cxn modelId="{5FB5163C-CD10-4286-A86B-13D64F9ABCA7}" type="presOf" srcId="{BA959788-FEF1-4105-B3C7-D39CE64F7C84}" destId="{4E73936D-80AD-428F-A12C-5F6A1CD5757E}" srcOrd="0" destOrd="0" presId="urn:microsoft.com/office/officeart/2008/layout/VerticalCurvedList"/>
    <dgm:cxn modelId="{8DAF4C12-45D3-451C-B6BF-33B55524354B}" type="presOf" srcId="{E8AE5FDD-088F-4D59-9917-4114076527EA}" destId="{9BB4DB69-F573-4CE5-BE4A-830DA38155A0}" srcOrd="0" destOrd="0" presId="urn:microsoft.com/office/officeart/2008/layout/VerticalCurvedList"/>
    <dgm:cxn modelId="{4FA5769D-138F-425A-9A24-079EDB36E838}" type="presOf" srcId="{E4239E8E-D5A4-48F1-9253-E00890643548}" destId="{A7A0FD4D-54EA-483A-A72D-6C1C1A34D3DC}" srcOrd="0" destOrd="0" presId="urn:microsoft.com/office/officeart/2008/layout/VerticalCurvedList"/>
    <dgm:cxn modelId="{E5CD1631-4B81-48D9-92AB-F68A48A2480F}" srcId="{8A56C437-671B-4A25-A3AA-EB810FAD91AB}" destId="{BA959788-FEF1-4105-B3C7-D39CE64F7C84}" srcOrd="2" destOrd="0" parTransId="{9AFE3D02-D0C2-4DED-B880-F485E62C6A82}" sibTransId="{F0E0BE99-FEA9-416B-822E-C426D35EFBF2}"/>
    <dgm:cxn modelId="{2DA605A0-84DD-43BE-AE00-AF426D4397D1}" srcId="{8A56C437-671B-4A25-A3AA-EB810FAD91AB}" destId="{786700C0-972A-4976-8941-DD680019A3C4}" srcOrd="1" destOrd="0" parTransId="{1CB0E19D-42C6-48E7-AD74-D9B0B1752077}" sibTransId="{7B208850-D968-4098-A11E-8D1E17B2CCBC}"/>
    <dgm:cxn modelId="{43118B3A-8643-449B-A820-B8C49A267B74}" srcId="{8A56C437-671B-4A25-A3AA-EB810FAD91AB}" destId="{E4239E8E-D5A4-48F1-9253-E00890643548}" srcOrd="3" destOrd="0" parTransId="{6D517688-4EB6-426F-AE30-E50C3978A30B}" sibTransId="{4C306F3F-9918-4463-980D-FDFB0B194387}"/>
    <dgm:cxn modelId="{A72E5A82-37FD-4228-8923-1B34EA4F5638}" type="presParOf" srcId="{5F13C271-0296-4686-BE4C-2FD81525DB6C}" destId="{7BEDB925-3A83-48AE-A5DD-77C21AFCEF54}" srcOrd="0" destOrd="0" presId="urn:microsoft.com/office/officeart/2008/layout/VerticalCurvedList"/>
    <dgm:cxn modelId="{63942479-8944-460D-BFF8-ABF89210D200}" type="presParOf" srcId="{7BEDB925-3A83-48AE-A5DD-77C21AFCEF54}" destId="{D1D7CC58-A977-438C-8198-FFF37413930F}" srcOrd="0" destOrd="0" presId="urn:microsoft.com/office/officeart/2008/layout/VerticalCurvedList"/>
    <dgm:cxn modelId="{FBABCB7D-E962-492C-9E0C-49DDE0FD9968}" type="presParOf" srcId="{D1D7CC58-A977-438C-8198-FFF37413930F}" destId="{D88D3FAA-9BB5-4147-8255-ED4AE834B556}" srcOrd="0" destOrd="0" presId="urn:microsoft.com/office/officeart/2008/layout/VerticalCurvedList"/>
    <dgm:cxn modelId="{2858FEF7-5514-4D17-8BA5-B55C63B7E450}" type="presParOf" srcId="{D1D7CC58-A977-438C-8198-FFF37413930F}" destId="{922EDF25-8357-4FBB-9001-2EAD7E51D4D6}" srcOrd="1" destOrd="0" presId="urn:microsoft.com/office/officeart/2008/layout/VerticalCurvedList"/>
    <dgm:cxn modelId="{9662B26D-33AF-402F-8154-B2034E826357}" type="presParOf" srcId="{D1D7CC58-A977-438C-8198-FFF37413930F}" destId="{E578BEA4-0A43-4B4F-873C-B432A379D4FB}" srcOrd="2" destOrd="0" presId="urn:microsoft.com/office/officeart/2008/layout/VerticalCurvedList"/>
    <dgm:cxn modelId="{0BA971C9-EA85-4922-AAE7-44EBCD8FA599}" type="presParOf" srcId="{D1D7CC58-A977-438C-8198-FFF37413930F}" destId="{DAD0F6A7-B49D-421F-81A7-ACF20DE1C35D}" srcOrd="3" destOrd="0" presId="urn:microsoft.com/office/officeart/2008/layout/VerticalCurvedList"/>
    <dgm:cxn modelId="{60A0EFDB-020B-4496-A5D8-0420981BD19D}" type="presParOf" srcId="{7BEDB925-3A83-48AE-A5DD-77C21AFCEF54}" destId="{372D6B59-CE82-4D32-9E12-FCA3CEB2B8AF}" srcOrd="1" destOrd="0" presId="urn:microsoft.com/office/officeart/2008/layout/VerticalCurvedList"/>
    <dgm:cxn modelId="{3B92DF7A-0AE7-4AB5-AE5D-5FBD14F4DEF1}" type="presParOf" srcId="{7BEDB925-3A83-48AE-A5DD-77C21AFCEF54}" destId="{72DAF49C-31C2-44D3-854E-816F888CFA37}" srcOrd="2" destOrd="0" presId="urn:microsoft.com/office/officeart/2008/layout/VerticalCurvedList"/>
    <dgm:cxn modelId="{C5FF504D-4C34-4668-A0B5-085AAF1C5340}" type="presParOf" srcId="{72DAF49C-31C2-44D3-854E-816F888CFA37}" destId="{8E009A88-A6B2-444B-8951-B9B41CA4F199}" srcOrd="0" destOrd="0" presId="urn:microsoft.com/office/officeart/2008/layout/VerticalCurvedList"/>
    <dgm:cxn modelId="{7C6E376A-24B3-419C-9F7F-8E6913A2A5C7}" type="presParOf" srcId="{7BEDB925-3A83-48AE-A5DD-77C21AFCEF54}" destId="{C1F6E992-FB8C-4E56-9A86-61F459DBF167}" srcOrd="3" destOrd="0" presId="urn:microsoft.com/office/officeart/2008/layout/VerticalCurvedList"/>
    <dgm:cxn modelId="{43DB3C29-85F6-4B05-9034-7EF140DAA379}" type="presParOf" srcId="{7BEDB925-3A83-48AE-A5DD-77C21AFCEF54}" destId="{3F71C420-9A0C-43A6-B818-BDAEFB879B2C}" srcOrd="4" destOrd="0" presId="urn:microsoft.com/office/officeart/2008/layout/VerticalCurvedList"/>
    <dgm:cxn modelId="{731FA38B-AE32-41C8-B053-73B773595810}" type="presParOf" srcId="{3F71C420-9A0C-43A6-B818-BDAEFB879B2C}" destId="{94C61935-D8AC-4BD3-940A-ACA5CA18D45B}" srcOrd="0" destOrd="0" presId="urn:microsoft.com/office/officeart/2008/layout/VerticalCurvedList"/>
    <dgm:cxn modelId="{1399E45B-29C4-4C6B-A7AA-72DB2EE9DE48}" type="presParOf" srcId="{7BEDB925-3A83-48AE-A5DD-77C21AFCEF54}" destId="{4E73936D-80AD-428F-A12C-5F6A1CD5757E}" srcOrd="5" destOrd="0" presId="urn:microsoft.com/office/officeart/2008/layout/VerticalCurvedList"/>
    <dgm:cxn modelId="{8C3A693A-3284-4BEE-B90E-DE8EFD3A5ADD}" type="presParOf" srcId="{7BEDB925-3A83-48AE-A5DD-77C21AFCEF54}" destId="{A17693D0-393C-42A5-AA6B-F50AE8C6242F}" srcOrd="6" destOrd="0" presId="urn:microsoft.com/office/officeart/2008/layout/VerticalCurvedList"/>
    <dgm:cxn modelId="{85633521-D133-4104-A625-650DFB55D20B}" type="presParOf" srcId="{A17693D0-393C-42A5-AA6B-F50AE8C6242F}" destId="{1F2D45D3-6270-4707-A897-D9590FDF6CC4}" srcOrd="0" destOrd="0" presId="urn:microsoft.com/office/officeart/2008/layout/VerticalCurvedList"/>
    <dgm:cxn modelId="{9950F6FC-46F3-4BC0-8096-8128C526751D}" type="presParOf" srcId="{7BEDB925-3A83-48AE-A5DD-77C21AFCEF54}" destId="{A7A0FD4D-54EA-483A-A72D-6C1C1A34D3DC}" srcOrd="7" destOrd="0" presId="urn:microsoft.com/office/officeart/2008/layout/VerticalCurvedList"/>
    <dgm:cxn modelId="{F1A65E21-E7AC-4C4D-947D-1F4FD71DA3E3}" type="presParOf" srcId="{7BEDB925-3A83-48AE-A5DD-77C21AFCEF54}" destId="{2768FBD8-AC4D-4970-981F-FCE5B24BEB22}" srcOrd="8" destOrd="0" presId="urn:microsoft.com/office/officeart/2008/layout/VerticalCurvedList"/>
    <dgm:cxn modelId="{DCF28F01-1CCC-4B5A-8F03-0E24162AA383}" type="presParOf" srcId="{2768FBD8-AC4D-4970-981F-FCE5B24BEB22}" destId="{31EBA96A-A030-4ACA-8C74-194DEDEA34BD}" srcOrd="0" destOrd="0" presId="urn:microsoft.com/office/officeart/2008/layout/VerticalCurvedList"/>
    <dgm:cxn modelId="{81205527-C8E7-4442-9A87-327AA9DA3B37}" type="presParOf" srcId="{7BEDB925-3A83-48AE-A5DD-77C21AFCEF54}" destId="{9BB4DB69-F573-4CE5-BE4A-830DA38155A0}" srcOrd="9" destOrd="0" presId="urn:microsoft.com/office/officeart/2008/layout/VerticalCurvedList"/>
    <dgm:cxn modelId="{7DD01DC5-A8B2-4367-BAA5-CF24E7A21ABD}" type="presParOf" srcId="{7BEDB925-3A83-48AE-A5DD-77C21AFCEF54}" destId="{9EF9A69E-FE31-43A6-A118-3F92516B0223}" srcOrd="10" destOrd="0" presId="urn:microsoft.com/office/officeart/2008/layout/VerticalCurvedList"/>
    <dgm:cxn modelId="{348DE577-DD87-4D0B-ACB4-019C96926588}" type="presParOf" srcId="{9EF9A69E-FE31-43A6-A118-3F92516B0223}" destId="{5FDE4DCE-BC04-4FA6-8874-7D60DEF052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7F3CA-0027-47C9-B65F-386B806CEF55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C488AE-D011-497D-B1FE-D47984890EBA}">
      <dgm:prSet phldrT="[Текст]" custT="1"/>
      <dgm:spPr/>
      <dgm:t>
        <a:bodyPr/>
        <a:lstStyle/>
        <a:p>
          <a:r>
            <a:rPr lang="ru-RU" sz="2000" smtClean="0"/>
            <a:t>– проанализированы литературные источники по теме исследования;</a:t>
          </a:r>
          <a:endParaRPr lang="ru-RU" sz="2000"/>
        </a:p>
      </dgm:t>
    </dgm:pt>
    <dgm:pt modelId="{8EFF0652-B040-4569-BEA1-0E3FA8EBF619}" type="parTrans" cxnId="{10D9175F-388E-456A-8328-9C17D2C1A6FD}">
      <dgm:prSet/>
      <dgm:spPr/>
      <dgm:t>
        <a:bodyPr/>
        <a:lstStyle/>
        <a:p>
          <a:endParaRPr lang="ru-RU" sz="2000"/>
        </a:p>
      </dgm:t>
    </dgm:pt>
    <dgm:pt modelId="{80B03CC8-6305-4130-8766-0C7364ECBB0A}" type="sibTrans" cxnId="{10D9175F-388E-456A-8328-9C17D2C1A6FD}">
      <dgm:prSet/>
      <dgm:spPr/>
      <dgm:t>
        <a:bodyPr/>
        <a:lstStyle/>
        <a:p>
          <a:endParaRPr lang="ru-RU" sz="2000"/>
        </a:p>
      </dgm:t>
    </dgm:pt>
    <dgm:pt modelId="{3B455784-5445-43B0-92C8-05EBCE4A973B}">
      <dgm:prSet custT="1"/>
      <dgm:spPr/>
      <dgm:t>
        <a:bodyPr/>
        <a:lstStyle/>
        <a:p>
          <a:r>
            <a:rPr lang="ru-RU" sz="2000" dirty="0" smtClean="0"/>
            <a:t>– составлены комплексы упражнений, направленные на воспитание силовых </a:t>
          </a:r>
          <a:r>
            <a:rPr lang="ru-RU" sz="2000" dirty="0" smtClean="0"/>
            <a:t>качеств </a:t>
          </a:r>
          <a:r>
            <a:rPr lang="ru-RU" sz="2000" dirty="0" smtClean="0"/>
            <a:t>юных самбистов на тренировочном этапе;</a:t>
          </a:r>
          <a:endParaRPr lang="ru-RU" sz="2000" dirty="0"/>
        </a:p>
      </dgm:t>
    </dgm:pt>
    <dgm:pt modelId="{1B8C68D8-701D-4F20-8B12-C4FA4711C2DB}" type="parTrans" cxnId="{F4455FD9-1197-4662-BF7F-665BEEE194E8}">
      <dgm:prSet/>
      <dgm:spPr/>
      <dgm:t>
        <a:bodyPr/>
        <a:lstStyle/>
        <a:p>
          <a:endParaRPr lang="ru-RU" sz="2000"/>
        </a:p>
      </dgm:t>
    </dgm:pt>
    <dgm:pt modelId="{FF38D4B2-5F45-46B4-A7F2-704DE308E5C9}" type="sibTrans" cxnId="{F4455FD9-1197-4662-BF7F-665BEEE194E8}">
      <dgm:prSet/>
      <dgm:spPr/>
      <dgm:t>
        <a:bodyPr/>
        <a:lstStyle/>
        <a:p>
          <a:endParaRPr lang="ru-RU" sz="2000"/>
        </a:p>
      </dgm:t>
    </dgm:pt>
    <dgm:pt modelId="{70A2D751-445B-48AA-A6B1-9779000620EA}">
      <dgm:prSet custT="1"/>
      <dgm:spPr/>
      <dgm:t>
        <a:bodyPr/>
        <a:lstStyle/>
        <a:p>
          <a:r>
            <a:rPr lang="ru-RU" sz="2000" smtClean="0"/>
            <a:t>– экспериментально проверена эффективность комплексов упражнений.</a:t>
          </a:r>
          <a:endParaRPr lang="ru-RU" sz="2000"/>
        </a:p>
      </dgm:t>
    </dgm:pt>
    <dgm:pt modelId="{28CFBAAD-BAA1-4E77-87BE-26CC04785FDC}" type="parTrans" cxnId="{F95B18A5-66C1-4E93-8C27-3C79ED7DDA41}">
      <dgm:prSet/>
      <dgm:spPr/>
      <dgm:t>
        <a:bodyPr/>
        <a:lstStyle/>
        <a:p>
          <a:endParaRPr lang="ru-RU" sz="2000"/>
        </a:p>
      </dgm:t>
    </dgm:pt>
    <dgm:pt modelId="{B66B01EA-284A-4AEA-8014-1EEBD659B0E7}" type="sibTrans" cxnId="{F95B18A5-66C1-4E93-8C27-3C79ED7DDA41}">
      <dgm:prSet/>
      <dgm:spPr/>
      <dgm:t>
        <a:bodyPr/>
        <a:lstStyle/>
        <a:p>
          <a:endParaRPr lang="ru-RU" sz="2000"/>
        </a:p>
      </dgm:t>
    </dgm:pt>
    <dgm:pt modelId="{67633F66-0BBD-4E63-B3F7-09EA888D692B}" type="pres">
      <dgm:prSet presAssocID="{2877F3CA-0027-47C9-B65F-386B806CEF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79DB6C-DB36-4193-892D-244B8B693C1B}" type="pres">
      <dgm:prSet presAssocID="{A9C488AE-D011-497D-B1FE-D47984890EBA}" presName="parentLin" presStyleCnt="0"/>
      <dgm:spPr/>
    </dgm:pt>
    <dgm:pt modelId="{7BA4EADC-B727-4C53-BBC7-268CAF5B10E4}" type="pres">
      <dgm:prSet presAssocID="{A9C488AE-D011-497D-B1FE-D47984890EB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10361CDD-D91C-40AC-BE5D-6440FBD2A021}" type="pres">
      <dgm:prSet presAssocID="{A9C488AE-D011-497D-B1FE-D47984890E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FE9576-A5D0-44F1-B410-57FFE517265E}" type="pres">
      <dgm:prSet presAssocID="{A9C488AE-D011-497D-B1FE-D47984890EBA}" presName="negativeSpace" presStyleCnt="0"/>
      <dgm:spPr/>
    </dgm:pt>
    <dgm:pt modelId="{51ABB852-2A49-41F3-A389-02CDE0EF0544}" type="pres">
      <dgm:prSet presAssocID="{A9C488AE-D011-497D-B1FE-D47984890EBA}" presName="childText" presStyleLbl="conFgAcc1" presStyleIdx="0" presStyleCnt="3">
        <dgm:presLayoutVars>
          <dgm:bulletEnabled val="1"/>
        </dgm:presLayoutVars>
      </dgm:prSet>
      <dgm:spPr/>
    </dgm:pt>
    <dgm:pt modelId="{2C4F5320-2941-4CB5-8560-F91E9A506BE2}" type="pres">
      <dgm:prSet presAssocID="{80B03CC8-6305-4130-8766-0C7364ECBB0A}" presName="spaceBetweenRectangles" presStyleCnt="0"/>
      <dgm:spPr/>
    </dgm:pt>
    <dgm:pt modelId="{2865F3D0-6E8C-4468-B155-82AFF3514DF6}" type="pres">
      <dgm:prSet presAssocID="{3B455784-5445-43B0-92C8-05EBCE4A973B}" presName="parentLin" presStyleCnt="0"/>
      <dgm:spPr/>
    </dgm:pt>
    <dgm:pt modelId="{6D178FDD-3F1B-4A12-B9AF-5846A48F9D46}" type="pres">
      <dgm:prSet presAssocID="{3B455784-5445-43B0-92C8-05EBCE4A973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F2109FF8-7AA2-4B78-93E6-C859123004BD}" type="pres">
      <dgm:prSet presAssocID="{3B455784-5445-43B0-92C8-05EBCE4A973B}" presName="parentText" presStyleLbl="node1" presStyleIdx="1" presStyleCnt="3" custScaleX="1132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86A8F9-C748-4D15-8948-CA0FA2C1FC4A}" type="pres">
      <dgm:prSet presAssocID="{3B455784-5445-43B0-92C8-05EBCE4A973B}" presName="negativeSpace" presStyleCnt="0"/>
      <dgm:spPr/>
    </dgm:pt>
    <dgm:pt modelId="{A8781906-8C92-4FC1-A6A2-C070D75D67C4}" type="pres">
      <dgm:prSet presAssocID="{3B455784-5445-43B0-92C8-05EBCE4A973B}" presName="childText" presStyleLbl="conFgAcc1" presStyleIdx="1" presStyleCnt="3">
        <dgm:presLayoutVars>
          <dgm:bulletEnabled val="1"/>
        </dgm:presLayoutVars>
      </dgm:prSet>
      <dgm:spPr/>
    </dgm:pt>
    <dgm:pt modelId="{CE096F66-9867-4E40-B8B5-9F8EA64772A9}" type="pres">
      <dgm:prSet presAssocID="{FF38D4B2-5F45-46B4-A7F2-704DE308E5C9}" presName="spaceBetweenRectangles" presStyleCnt="0"/>
      <dgm:spPr/>
    </dgm:pt>
    <dgm:pt modelId="{E2CF892D-042C-4EE1-B6F8-52FD8520F903}" type="pres">
      <dgm:prSet presAssocID="{70A2D751-445B-48AA-A6B1-9779000620EA}" presName="parentLin" presStyleCnt="0"/>
      <dgm:spPr/>
    </dgm:pt>
    <dgm:pt modelId="{DA4F329F-EA07-452E-9330-1643320D8536}" type="pres">
      <dgm:prSet presAssocID="{70A2D751-445B-48AA-A6B1-9779000620EA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3688B64F-AB35-4BFD-A2AA-C5BF526DD8B0}" type="pres">
      <dgm:prSet presAssocID="{70A2D751-445B-48AA-A6B1-9779000620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2518B2-141C-43AF-9B13-93F29F00D82D}" type="pres">
      <dgm:prSet presAssocID="{70A2D751-445B-48AA-A6B1-9779000620EA}" presName="negativeSpace" presStyleCnt="0"/>
      <dgm:spPr/>
    </dgm:pt>
    <dgm:pt modelId="{21859D99-2C46-4351-AB44-A119B4093B30}" type="pres">
      <dgm:prSet presAssocID="{70A2D751-445B-48AA-A6B1-9779000620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CA4F4C-C2FF-41A4-9E30-55B832C254F2}" type="presOf" srcId="{A9C488AE-D011-497D-B1FE-D47984890EBA}" destId="{7BA4EADC-B727-4C53-BBC7-268CAF5B10E4}" srcOrd="0" destOrd="0" presId="urn:microsoft.com/office/officeart/2005/8/layout/list1"/>
    <dgm:cxn modelId="{2F52D891-1C32-4D6A-BCF5-1B9ED7AA9500}" type="presOf" srcId="{A9C488AE-D011-497D-B1FE-D47984890EBA}" destId="{10361CDD-D91C-40AC-BE5D-6440FBD2A021}" srcOrd="1" destOrd="0" presId="urn:microsoft.com/office/officeart/2005/8/layout/list1"/>
    <dgm:cxn modelId="{10D9175F-388E-456A-8328-9C17D2C1A6FD}" srcId="{2877F3CA-0027-47C9-B65F-386B806CEF55}" destId="{A9C488AE-D011-497D-B1FE-D47984890EBA}" srcOrd="0" destOrd="0" parTransId="{8EFF0652-B040-4569-BEA1-0E3FA8EBF619}" sibTransId="{80B03CC8-6305-4130-8766-0C7364ECBB0A}"/>
    <dgm:cxn modelId="{963E72FD-B1ED-4808-A44C-707D052D4403}" type="presOf" srcId="{2877F3CA-0027-47C9-B65F-386B806CEF55}" destId="{67633F66-0BBD-4E63-B3F7-09EA888D692B}" srcOrd="0" destOrd="0" presId="urn:microsoft.com/office/officeart/2005/8/layout/list1"/>
    <dgm:cxn modelId="{F4455FD9-1197-4662-BF7F-665BEEE194E8}" srcId="{2877F3CA-0027-47C9-B65F-386B806CEF55}" destId="{3B455784-5445-43B0-92C8-05EBCE4A973B}" srcOrd="1" destOrd="0" parTransId="{1B8C68D8-701D-4F20-8B12-C4FA4711C2DB}" sibTransId="{FF38D4B2-5F45-46B4-A7F2-704DE308E5C9}"/>
    <dgm:cxn modelId="{E4F80A71-087A-43AA-BB9A-B25A5A7D0AA3}" type="presOf" srcId="{3B455784-5445-43B0-92C8-05EBCE4A973B}" destId="{F2109FF8-7AA2-4B78-93E6-C859123004BD}" srcOrd="1" destOrd="0" presId="urn:microsoft.com/office/officeart/2005/8/layout/list1"/>
    <dgm:cxn modelId="{F95B18A5-66C1-4E93-8C27-3C79ED7DDA41}" srcId="{2877F3CA-0027-47C9-B65F-386B806CEF55}" destId="{70A2D751-445B-48AA-A6B1-9779000620EA}" srcOrd="2" destOrd="0" parTransId="{28CFBAAD-BAA1-4E77-87BE-26CC04785FDC}" sibTransId="{B66B01EA-284A-4AEA-8014-1EEBD659B0E7}"/>
    <dgm:cxn modelId="{5126F524-CC4A-464E-A2FD-2767D260533C}" type="presOf" srcId="{70A2D751-445B-48AA-A6B1-9779000620EA}" destId="{3688B64F-AB35-4BFD-A2AA-C5BF526DD8B0}" srcOrd="1" destOrd="0" presId="urn:microsoft.com/office/officeart/2005/8/layout/list1"/>
    <dgm:cxn modelId="{CDEE33B9-6A51-4771-B5C5-D02F1D6771E0}" type="presOf" srcId="{70A2D751-445B-48AA-A6B1-9779000620EA}" destId="{DA4F329F-EA07-452E-9330-1643320D8536}" srcOrd="0" destOrd="0" presId="urn:microsoft.com/office/officeart/2005/8/layout/list1"/>
    <dgm:cxn modelId="{7F6E400F-10D9-4743-9FA1-D3C9F779DE9B}" type="presOf" srcId="{3B455784-5445-43B0-92C8-05EBCE4A973B}" destId="{6D178FDD-3F1B-4A12-B9AF-5846A48F9D46}" srcOrd="0" destOrd="0" presId="urn:microsoft.com/office/officeart/2005/8/layout/list1"/>
    <dgm:cxn modelId="{8AACF57A-D642-4E52-8852-874CC46AD55B}" type="presParOf" srcId="{67633F66-0BBD-4E63-B3F7-09EA888D692B}" destId="{F079DB6C-DB36-4193-892D-244B8B693C1B}" srcOrd="0" destOrd="0" presId="urn:microsoft.com/office/officeart/2005/8/layout/list1"/>
    <dgm:cxn modelId="{0D4961FC-39BA-4C6A-84EE-2776F7B744DB}" type="presParOf" srcId="{F079DB6C-DB36-4193-892D-244B8B693C1B}" destId="{7BA4EADC-B727-4C53-BBC7-268CAF5B10E4}" srcOrd="0" destOrd="0" presId="urn:microsoft.com/office/officeart/2005/8/layout/list1"/>
    <dgm:cxn modelId="{41F4DD9B-9B86-44EB-AF2C-4F6059973D51}" type="presParOf" srcId="{F079DB6C-DB36-4193-892D-244B8B693C1B}" destId="{10361CDD-D91C-40AC-BE5D-6440FBD2A021}" srcOrd="1" destOrd="0" presId="urn:microsoft.com/office/officeart/2005/8/layout/list1"/>
    <dgm:cxn modelId="{E7E9A417-A654-44B5-AE18-D7E92ECFABC1}" type="presParOf" srcId="{67633F66-0BBD-4E63-B3F7-09EA888D692B}" destId="{D8FE9576-A5D0-44F1-B410-57FFE517265E}" srcOrd="1" destOrd="0" presId="urn:microsoft.com/office/officeart/2005/8/layout/list1"/>
    <dgm:cxn modelId="{588B8A92-CC8E-4FB8-A734-6C64935BA981}" type="presParOf" srcId="{67633F66-0BBD-4E63-B3F7-09EA888D692B}" destId="{51ABB852-2A49-41F3-A389-02CDE0EF0544}" srcOrd="2" destOrd="0" presId="urn:microsoft.com/office/officeart/2005/8/layout/list1"/>
    <dgm:cxn modelId="{31FD0B31-A338-4ED0-827D-75387E69AD12}" type="presParOf" srcId="{67633F66-0BBD-4E63-B3F7-09EA888D692B}" destId="{2C4F5320-2941-4CB5-8560-F91E9A506BE2}" srcOrd="3" destOrd="0" presId="urn:microsoft.com/office/officeart/2005/8/layout/list1"/>
    <dgm:cxn modelId="{A877128C-9C90-449C-9060-65DDCA7A9E9F}" type="presParOf" srcId="{67633F66-0BBD-4E63-B3F7-09EA888D692B}" destId="{2865F3D0-6E8C-4468-B155-82AFF3514DF6}" srcOrd="4" destOrd="0" presId="urn:microsoft.com/office/officeart/2005/8/layout/list1"/>
    <dgm:cxn modelId="{8D3A4E37-6DF9-4285-A689-EFB8C732F1C7}" type="presParOf" srcId="{2865F3D0-6E8C-4468-B155-82AFF3514DF6}" destId="{6D178FDD-3F1B-4A12-B9AF-5846A48F9D46}" srcOrd="0" destOrd="0" presId="urn:microsoft.com/office/officeart/2005/8/layout/list1"/>
    <dgm:cxn modelId="{DF48CD36-5391-4680-BE81-9C6F4FBAF8D0}" type="presParOf" srcId="{2865F3D0-6E8C-4468-B155-82AFF3514DF6}" destId="{F2109FF8-7AA2-4B78-93E6-C859123004BD}" srcOrd="1" destOrd="0" presId="urn:microsoft.com/office/officeart/2005/8/layout/list1"/>
    <dgm:cxn modelId="{6815E96B-C019-4AF3-A25D-1A71FC56C652}" type="presParOf" srcId="{67633F66-0BBD-4E63-B3F7-09EA888D692B}" destId="{3A86A8F9-C748-4D15-8948-CA0FA2C1FC4A}" srcOrd="5" destOrd="0" presId="urn:microsoft.com/office/officeart/2005/8/layout/list1"/>
    <dgm:cxn modelId="{A9F90237-06B4-4AC0-8983-FA59F1FDFE0B}" type="presParOf" srcId="{67633F66-0BBD-4E63-B3F7-09EA888D692B}" destId="{A8781906-8C92-4FC1-A6A2-C070D75D67C4}" srcOrd="6" destOrd="0" presId="urn:microsoft.com/office/officeart/2005/8/layout/list1"/>
    <dgm:cxn modelId="{F18570CB-EE42-4BD3-97CE-F486338491CF}" type="presParOf" srcId="{67633F66-0BBD-4E63-B3F7-09EA888D692B}" destId="{CE096F66-9867-4E40-B8B5-9F8EA64772A9}" srcOrd="7" destOrd="0" presId="urn:microsoft.com/office/officeart/2005/8/layout/list1"/>
    <dgm:cxn modelId="{21BCE4C4-7FBA-4112-9E9F-20DBB94EFB07}" type="presParOf" srcId="{67633F66-0BBD-4E63-B3F7-09EA888D692B}" destId="{E2CF892D-042C-4EE1-B6F8-52FD8520F903}" srcOrd="8" destOrd="0" presId="urn:microsoft.com/office/officeart/2005/8/layout/list1"/>
    <dgm:cxn modelId="{7ECC9D2A-3A9F-4C46-9508-2CA601EE3562}" type="presParOf" srcId="{E2CF892D-042C-4EE1-B6F8-52FD8520F903}" destId="{DA4F329F-EA07-452E-9330-1643320D8536}" srcOrd="0" destOrd="0" presId="urn:microsoft.com/office/officeart/2005/8/layout/list1"/>
    <dgm:cxn modelId="{19DFC05D-98DA-40D9-AC46-7F4F295C6660}" type="presParOf" srcId="{E2CF892D-042C-4EE1-B6F8-52FD8520F903}" destId="{3688B64F-AB35-4BFD-A2AA-C5BF526DD8B0}" srcOrd="1" destOrd="0" presId="urn:microsoft.com/office/officeart/2005/8/layout/list1"/>
    <dgm:cxn modelId="{1C2F3A71-26A2-4DE0-8C6F-8E264221B1C8}" type="presParOf" srcId="{67633F66-0BBD-4E63-B3F7-09EA888D692B}" destId="{232518B2-141C-43AF-9B13-93F29F00D82D}" srcOrd="9" destOrd="0" presId="urn:microsoft.com/office/officeart/2005/8/layout/list1"/>
    <dgm:cxn modelId="{7D10E84F-A47C-4BAC-9487-0B48E0C9AFBA}" type="presParOf" srcId="{67633F66-0BBD-4E63-B3F7-09EA888D692B}" destId="{21859D99-2C46-4351-AB44-A119B4093B3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EDF25-8357-4FBB-9001-2EAD7E51D4D6}">
      <dsp:nvSpPr>
        <dsp:cNvPr id="0" name=""/>
        <dsp:cNvSpPr/>
      </dsp:nvSpPr>
      <dsp:spPr>
        <a:xfrm>
          <a:off x="-6162231" y="-942769"/>
          <a:ext cx="7335363" cy="7335363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6B59-CE82-4D32-9E12-FCA3CEB2B8AF}">
      <dsp:nvSpPr>
        <dsp:cNvPr id="0" name=""/>
        <dsp:cNvSpPr/>
      </dsp:nvSpPr>
      <dsp:spPr>
        <a:xfrm>
          <a:off x="512596" y="340505"/>
          <a:ext cx="6692001" cy="6814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08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1. Рассмотреть самбо как вид спорта.</a:t>
          </a:r>
          <a:endParaRPr lang="ru-RU" sz="1800" kern="1200"/>
        </a:p>
      </dsp:txBody>
      <dsp:txXfrm>
        <a:off x="512596" y="340505"/>
        <a:ext cx="6692001" cy="681445"/>
      </dsp:txXfrm>
    </dsp:sp>
    <dsp:sp modelId="{8E009A88-A6B2-444B-8951-B9B41CA4F199}">
      <dsp:nvSpPr>
        <dsp:cNvPr id="0" name=""/>
        <dsp:cNvSpPr/>
      </dsp:nvSpPr>
      <dsp:spPr>
        <a:xfrm>
          <a:off x="86693" y="255324"/>
          <a:ext cx="851807" cy="8518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1F6E992-FB8C-4E56-9A86-61F459DBF167}">
      <dsp:nvSpPr>
        <dsp:cNvPr id="0" name=""/>
        <dsp:cNvSpPr/>
      </dsp:nvSpPr>
      <dsp:spPr>
        <a:xfrm>
          <a:off x="1000900" y="1362347"/>
          <a:ext cx="6203696" cy="6814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08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2. Изучить понятие физического качества – сила.</a:t>
          </a:r>
          <a:endParaRPr lang="ru-RU" sz="1800" kern="1200" dirty="0"/>
        </a:p>
      </dsp:txBody>
      <dsp:txXfrm>
        <a:off x="1000900" y="1362347"/>
        <a:ext cx="6203696" cy="681445"/>
      </dsp:txXfrm>
    </dsp:sp>
    <dsp:sp modelId="{94C61935-D8AC-4BD3-940A-ACA5CA18D45B}">
      <dsp:nvSpPr>
        <dsp:cNvPr id="0" name=""/>
        <dsp:cNvSpPr/>
      </dsp:nvSpPr>
      <dsp:spPr>
        <a:xfrm>
          <a:off x="574997" y="1277166"/>
          <a:ext cx="851807" cy="8518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E73936D-80AD-428F-A12C-5F6A1CD5757E}">
      <dsp:nvSpPr>
        <dsp:cNvPr id="0" name=""/>
        <dsp:cNvSpPr/>
      </dsp:nvSpPr>
      <dsp:spPr>
        <a:xfrm>
          <a:off x="1150771" y="2384189"/>
          <a:ext cx="6053826" cy="6814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08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3. Охарактеризовать физиологические и морфологические особенности развития подростков 12-14 лет.</a:t>
          </a:r>
          <a:endParaRPr lang="ru-RU" sz="1800" kern="1200"/>
        </a:p>
      </dsp:txBody>
      <dsp:txXfrm>
        <a:off x="1150771" y="2384189"/>
        <a:ext cx="6053826" cy="681445"/>
      </dsp:txXfrm>
    </dsp:sp>
    <dsp:sp modelId="{1F2D45D3-6270-4707-A897-D9590FDF6CC4}">
      <dsp:nvSpPr>
        <dsp:cNvPr id="0" name=""/>
        <dsp:cNvSpPr/>
      </dsp:nvSpPr>
      <dsp:spPr>
        <a:xfrm>
          <a:off x="724867" y="2299008"/>
          <a:ext cx="851807" cy="8518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7A0FD4D-54EA-483A-A72D-6C1C1A34D3DC}">
      <dsp:nvSpPr>
        <dsp:cNvPr id="0" name=""/>
        <dsp:cNvSpPr/>
      </dsp:nvSpPr>
      <dsp:spPr>
        <a:xfrm>
          <a:off x="1000900" y="3406031"/>
          <a:ext cx="6203696" cy="6814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08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4. Разработать и апробировать методику воспитания силовых </a:t>
          </a:r>
          <a:r>
            <a:rPr lang="ru-RU" sz="1800" kern="1200" dirty="0" smtClean="0"/>
            <a:t>качеств </a:t>
          </a:r>
          <a:r>
            <a:rPr lang="ru-RU" sz="1800" kern="1200" dirty="0" smtClean="0"/>
            <a:t>у юных самбистов 12-14 лет на тренировочном этапе.</a:t>
          </a:r>
          <a:endParaRPr lang="ru-RU" sz="1800" kern="1200" dirty="0"/>
        </a:p>
      </dsp:txBody>
      <dsp:txXfrm>
        <a:off x="1000900" y="3406031"/>
        <a:ext cx="6203696" cy="681445"/>
      </dsp:txXfrm>
    </dsp:sp>
    <dsp:sp modelId="{31EBA96A-A030-4ACA-8C74-194DEDEA34BD}">
      <dsp:nvSpPr>
        <dsp:cNvPr id="0" name=""/>
        <dsp:cNvSpPr/>
      </dsp:nvSpPr>
      <dsp:spPr>
        <a:xfrm>
          <a:off x="574997" y="3320850"/>
          <a:ext cx="851807" cy="8518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BB4DB69-F573-4CE5-BE4A-830DA38155A0}">
      <dsp:nvSpPr>
        <dsp:cNvPr id="0" name=""/>
        <dsp:cNvSpPr/>
      </dsp:nvSpPr>
      <dsp:spPr>
        <a:xfrm>
          <a:off x="512596" y="4427873"/>
          <a:ext cx="6692001" cy="6814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08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5. Организовать, провести и проанализировать результаты эксперимента по воспитанию силовых </a:t>
          </a:r>
          <a:r>
            <a:rPr lang="ru-RU" sz="1800" kern="1200" dirty="0" smtClean="0"/>
            <a:t>качеств </a:t>
          </a:r>
          <a:r>
            <a:rPr lang="ru-RU" sz="1800" kern="1200" dirty="0" smtClean="0"/>
            <a:t>юных самбистов на тренировочном этапе.</a:t>
          </a:r>
          <a:endParaRPr lang="ru-RU" sz="1800" kern="1200" dirty="0"/>
        </a:p>
      </dsp:txBody>
      <dsp:txXfrm>
        <a:off x="512596" y="4427873"/>
        <a:ext cx="6692001" cy="681445"/>
      </dsp:txXfrm>
    </dsp:sp>
    <dsp:sp modelId="{5FDE4DCE-BC04-4FA6-8874-7D60DEF052DD}">
      <dsp:nvSpPr>
        <dsp:cNvPr id="0" name=""/>
        <dsp:cNvSpPr/>
      </dsp:nvSpPr>
      <dsp:spPr>
        <a:xfrm>
          <a:off x="86693" y="4342692"/>
          <a:ext cx="851807" cy="8518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BB852-2A49-41F3-A389-02CDE0EF0544}">
      <dsp:nvSpPr>
        <dsp:cNvPr id="0" name=""/>
        <dsp:cNvSpPr/>
      </dsp:nvSpPr>
      <dsp:spPr>
        <a:xfrm>
          <a:off x="0" y="368567"/>
          <a:ext cx="108630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61CDD-D91C-40AC-BE5D-6440FBD2A021}">
      <dsp:nvSpPr>
        <dsp:cNvPr id="0" name=""/>
        <dsp:cNvSpPr/>
      </dsp:nvSpPr>
      <dsp:spPr>
        <a:xfrm>
          <a:off x="543153" y="43847"/>
          <a:ext cx="760415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7419" tIns="0" rIns="2874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– проанализированы литературные источники по теме исследования;</a:t>
          </a:r>
          <a:endParaRPr lang="ru-RU" sz="2000" kern="1200"/>
        </a:p>
      </dsp:txBody>
      <dsp:txXfrm>
        <a:off x="574856" y="75550"/>
        <a:ext cx="7540744" cy="586034"/>
      </dsp:txXfrm>
    </dsp:sp>
    <dsp:sp modelId="{A8781906-8C92-4FC1-A6A2-C070D75D67C4}">
      <dsp:nvSpPr>
        <dsp:cNvPr id="0" name=""/>
        <dsp:cNvSpPr/>
      </dsp:nvSpPr>
      <dsp:spPr>
        <a:xfrm>
          <a:off x="0" y="1366488"/>
          <a:ext cx="108630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09FF8-7AA2-4B78-93E6-C859123004BD}">
      <dsp:nvSpPr>
        <dsp:cNvPr id="0" name=""/>
        <dsp:cNvSpPr/>
      </dsp:nvSpPr>
      <dsp:spPr>
        <a:xfrm>
          <a:off x="543153" y="1041768"/>
          <a:ext cx="8610027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7419" tIns="0" rIns="2874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– составлены комплексы упражнений, направленные на воспитание силовых </a:t>
          </a:r>
          <a:r>
            <a:rPr lang="ru-RU" sz="2000" kern="1200" dirty="0" smtClean="0"/>
            <a:t>качеств </a:t>
          </a:r>
          <a:r>
            <a:rPr lang="ru-RU" sz="2000" kern="1200" dirty="0" smtClean="0"/>
            <a:t>юных самбистов на тренировочном этапе;</a:t>
          </a:r>
          <a:endParaRPr lang="ru-RU" sz="2000" kern="1200" dirty="0"/>
        </a:p>
      </dsp:txBody>
      <dsp:txXfrm>
        <a:off x="574856" y="1073471"/>
        <a:ext cx="8546621" cy="586034"/>
      </dsp:txXfrm>
    </dsp:sp>
    <dsp:sp modelId="{21859D99-2C46-4351-AB44-A119B4093B30}">
      <dsp:nvSpPr>
        <dsp:cNvPr id="0" name=""/>
        <dsp:cNvSpPr/>
      </dsp:nvSpPr>
      <dsp:spPr>
        <a:xfrm>
          <a:off x="0" y="2364408"/>
          <a:ext cx="108630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8B64F-AB35-4BFD-A2AA-C5BF526DD8B0}">
      <dsp:nvSpPr>
        <dsp:cNvPr id="0" name=""/>
        <dsp:cNvSpPr/>
      </dsp:nvSpPr>
      <dsp:spPr>
        <a:xfrm>
          <a:off x="543153" y="2039688"/>
          <a:ext cx="760415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7419" tIns="0" rIns="2874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– экспериментально проверена эффективность комплексов упражнений.</a:t>
          </a:r>
          <a:endParaRPr lang="ru-RU" sz="2000" kern="1200"/>
        </a:p>
      </dsp:txBody>
      <dsp:txXfrm>
        <a:off x="574856" y="2071391"/>
        <a:ext cx="754074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6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37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10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9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6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4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01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5FAF-E51E-4431-A6F1-AE37496144E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840D-A0B6-4B9D-94FD-CDA6BAFE0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07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МЕТОДИКА ВОСПИТАНИЯ СИЛОВЫХ </a:t>
            </a:r>
            <a:r>
              <a:rPr lang="ru-RU" b="1" dirty="0" smtClean="0"/>
              <a:t>КАЧЕСТВ </a:t>
            </a:r>
            <a:r>
              <a:rPr lang="ru-RU" b="1" dirty="0"/>
              <a:t>У ЮНЫХ САМБИСТОВ НА ТРЕНИРОВОЧНОМ ЭТАПЕ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81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Динамика показателей развития силовых </a:t>
            </a:r>
            <a:r>
              <a:rPr lang="ru-RU" dirty="0" smtClean="0"/>
              <a:t>качеств </a:t>
            </a:r>
            <a:r>
              <a:rPr lang="ru-RU" dirty="0"/>
              <a:t>у юных самбистов у 12-14 лет до и после эксперимента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7690334"/>
                  </p:ext>
                </p:extLst>
              </p:nvPr>
            </p:nvGraphicFramePr>
            <p:xfrm>
              <a:off x="521207" y="1755647"/>
              <a:ext cx="11073384" cy="50299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596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49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5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25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94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9490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639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40915"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Показатели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до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после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d, %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t (p = 0,05)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091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0915">
                    <a:tc gridSpan="7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Экспериментальная группа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227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Подтягивания на перекладине, количество раз за 30 секунд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±0,14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±0,14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28,6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2,</a:t>
                          </a:r>
                          <a:r>
                            <a:rPr lang="en-US" sz="1800">
                              <a:effectLst/>
                            </a:rPr>
                            <a:t>3</a:t>
                          </a:r>
                          <a:r>
                            <a:rPr lang="ru-RU" sz="1800">
                              <a:effectLst/>
                            </a:rPr>
                            <a:t>2*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818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Динамометрия ведущей руки (кг)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±1,8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±1,8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3,14*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7739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Удар ведущей рукой по прибору ЭДУ (кг)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±0,31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±0,31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19,0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2,</a:t>
                          </a:r>
                          <a:r>
                            <a:rPr lang="en-US" sz="1800">
                              <a:effectLst/>
                            </a:rPr>
                            <a:t>3</a:t>
                          </a:r>
                          <a:r>
                            <a:rPr lang="ru-RU" sz="1800">
                              <a:effectLst/>
                            </a:rPr>
                            <a:t>8*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0227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Прыжки через скакалку, количество раз за 1 минуту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107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±8,87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±8,87</m:t>
                                </m:r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14,0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2,7</a:t>
                          </a:r>
                          <a:r>
                            <a:rPr lang="en-US" sz="1800" dirty="0">
                              <a:effectLst/>
                            </a:rPr>
                            <a:t>0</a:t>
                          </a:r>
                          <a:r>
                            <a:rPr lang="ru-RU" sz="1800" dirty="0">
                              <a:effectLst/>
                            </a:rPr>
                            <a:t>*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7690334"/>
                  </p:ext>
                </p:extLst>
              </p:nvPr>
            </p:nvGraphicFramePr>
            <p:xfrm>
              <a:off x="521207" y="1755647"/>
              <a:ext cx="11073384" cy="50039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59649"/>
                    <a:gridCol w="1494907"/>
                    <a:gridCol w="1532557"/>
                    <a:gridCol w="1532557"/>
                    <a:gridCol w="1494907"/>
                    <a:gridCol w="1494907"/>
                    <a:gridCol w="1463900"/>
                  </a:tblGrid>
                  <a:tr h="340915"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Показатели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до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после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d, %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t (p = 0,05)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</a:tr>
                  <a:tr h="34091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138367" t="-110714" r="-505714" b="-1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333068" t="-110714" r="-293227" b="-1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40915">
                    <a:tc gridSpan="7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Экспериментальная группа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11609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Подтягивания на перекладине, количество раз за 30 секунд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138367" t="-91099" r="-505714" b="-254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231746" t="-91099" r="-391667" b="-254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333068" t="-91099" r="-293227" b="-254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443673" t="-91099" r="-200408" b="-254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28,6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2,</a:t>
                          </a:r>
                          <a:r>
                            <a:rPr lang="en-US" sz="1800">
                              <a:effectLst/>
                            </a:rPr>
                            <a:t>3</a:t>
                          </a:r>
                          <a:r>
                            <a:rPr lang="ru-RU" sz="1800">
                              <a:effectLst/>
                            </a:rPr>
                            <a:t>2*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</a:tr>
                  <a:tr h="6818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Динамометрия ведущей руки (кг)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138367" t="-325893" r="-505714" b="-334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231746" t="-325893" r="-391667" b="-334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333068" t="-325893" r="-293227" b="-334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443673" t="-325893" r="-200408" b="-334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3,14*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</a:tr>
                  <a:tr h="97739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Удар ведущей рукой по прибору ЭДУ (кг)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138367" t="-298125" r="-505714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231746" t="-298125" r="-391667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333068" t="-298125" r="-293227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443673" t="-298125" r="-200408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19,0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2,</a:t>
                          </a:r>
                          <a:r>
                            <a:rPr lang="en-US" sz="1800">
                              <a:effectLst/>
                            </a:rPr>
                            <a:t>3</a:t>
                          </a:r>
                          <a:r>
                            <a:rPr lang="ru-RU" sz="1800">
                              <a:effectLst/>
                            </a:rPr>
                            <a:t>8*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</a:tr>
                  <a:tr h="11609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Прыжки через скакалку, количество раз за 1 минуту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138367" t="-333508" r="-505714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231746" t="-333508" r="-391667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333068" t="-333508" r="-293227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621" marR="62621" marT="0" marB="0" anchor="ctr">
                        <a:blipFill rotWithShape="0">
                          <a:blip r:embed="rId2"/>
                          <a:stretch>
                            <a:fillRect l="-443673" t="-333508" r="-200408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14,0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2,7</a:t>
                          </a:r>
                          <a:r>
                            <a:rPr lang="en-US" sz="1800" dirty="0">
                              <a:effectLst/>
                            </a:rPr>
                            <a:t>0</a:t>
                          </a:r>
                          <a:r>
                            <a:rPr lang="ru-RU" sz="1800" dirty="0">
                              <a:effectLst/>
                            </a:rPr>
                            <a:t>*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621" marR="62621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5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Педагогический </a:t>
            </a:r>
            <a:r>
              <a:rPr lang="ru-RU" dirty="0"/>
              <a:t>эксперимент позволил подтвердить гипотезу настоящего исследования. 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ru-RU" dirty="0"/>
              <a:t>составленных комплексов упражнений на занятия самбо способствует более эффективному воспитанию силовых </a:t>
            </a:r>
            <a:r>
              <a:rPr lang="ru-RU" dirty="0" smtClean="0"/>
              <a:t>качеств </a:t>
            </a:r>
            <a:r>
              <a:rPr lang="ru-RU" dirty="0"/>
              <a:t>юных самбистов на тренировочном этапе, если будут: проанализированы литературные источники по теме исследования; составлены комплексы упражнений, направленные на воспитание силовых </a:t>
            </a:r>
            <a:r>
              <a:rPr lang="ru-RU" dirty="0" smtClean="0"/>
              <a:t>качеств </a:t>
            </a:r>
            <a:r>
              <a:rPr lang="ru-RU" dirty="0"/>
              <a:t>юных самбистов на тренировочном этапе; экспериментально проверена эффективность комплексов упражнений.</a:t>
            </a:r>
          </a:p>
        </p:txBody>
      </p:sp>
    </p:spTree>
    <p:extLst>
      <p:ext uri="{BB962C8B-B14F-4D97-AF65-F5344CB8AC3E}">
        <p14:creationId xmlns:p14="http://schemas.microsoft.com/office/powerpoint/2010/main" val="23802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26992" cy="4351338"/>
          </a:xfrm>
        </p:spPr>
        <p:txBody>
          <a:bodyPr/>
          <a:lstStyle/>
          <a:p>
            <a:r>
              <a:rPr lang="ru-RU" dirty="0" smtClean="0"/>
              <a:t>Цель: </a:t>
            </a:r>
            <a:r>
              <a:rPr lang="ru-RU" dirty="0"/>
              <a:t>воспитание силовых </a:t>
            </a:r>
            <a:r>
              <a:rPr lang="ru-RU" dirty="0" smtClean="0"/>
              <a:t>качеств </a:t>
            </a:r>
            <a:r>
              <a:rPr lang="ru-RU" dirty="0"/>
              <a:t>у юных самбистов 12-14 лет на тренировочном этапе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32176012"/>
              </p:ext>
            </p:extLst>
          </p:nvPr>
        </p:nvGraphicFramePr>
        <p:xfrm>
          <a:off x="4910328" y="1408177"/>
          <a:ext cx="7281672" cy="5449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2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</a:t>
            </a:r>
            <a:r>
              <a:rPr lang="ru-RU" dirty="0"/>
              <a:t>предполагаем, что использование составленных комплексов упражнений на занятия самбо будет способствовать более эффективному воспитанию силовых </a:t>
            </a:r>
            <a:r>
              <a:rPr lang="ru-RU" dirty="0" smtClean="0"/>
              <a:t>качеств </a:t>
            </a:r>
            <a:r>
              <a:rPr lang="ru-RU" dirty="0"/>
              <a:t>юных самбистов на тренировочном этапе, если будут: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981976738"/>
              </p:ext>
            </p:extLst>
          </p:nvPr>
        </p:nvGraphicFramePr>
        <p:xfrm>
          <a:off x="923544" y="3648456"/>
          <a:ext cx="10863072" cy="296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84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исследования и выборка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1. Анализ литературных источников.</a:t>
            </a:r>
          </a:p>
          <a:p>
            <a:pPr fontAlgn="base"/>
            <a:r>
              <a:rPr lang="ru-RU" dirty="0"/>
              <a:t>2. Педагогическое наблюдение.</a:t>
            </a:r>
          </a:p>
          <a:p>
            <a:pPr fontAlgn="base"/>
            <a:r>
              <a:rPr lang="ru-RU" dirty="0"/>
              <a:t>3. Контрольные испытания (тесты).</a:t>
            </a:r>
          </a:p>
          <a:p>
            <a:pPr fontAlgn="base"/>
            <a:r>
              <a:rPr lang="ru-RU" dirty="0"/>
              <a:t>4. Педагогический эксперимент.</a:t>
            </a:r>
          </a:p>
          <a:p>
            <a:pPr fontAlgn="base"/>
            <a:r>
              <a:rPr lang="ru-RU" dirty="0"/>
              <a:t>5. Методы математической статистики (t-критерий Стьюдента).</a:t>
            </a:r>
          </a:p>
          <a:p>
            <a:pPr marL="0" indent="0" fontAlgn="base">
              <a:buNone/>
            </a:pPr>
            <a:r>
              <a:rPr lang="ru-RU" dirty="0"/>
              <a:t>В исследовании принимали участие </a:t>
            </a:r>
            <a:r>
              <a:rPr lang="ru-RU" b="1" dirty="0"/>
              <a:t>2 группы самбистов 12-14 лет по 10 человек в каждой</a:t>
            </a:r>
            <a:r>
              <a:rPr lang="ru-RU" dirty="0"/>
              <a:t>. Изначально группы были примерно равны по уровню своего развития и занимались в одинаковых условиях. Все спортсмены – юноши.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57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3200" dirty="0"/>
              <a:t>Показатели силовых </a:t>
            </a:r>
            <a:r>
              <a:rPr lang="ru-RU" sz="3200" dirty="0" smtClean="0"/>
              <a:t>качеств </a:t>
            </a:r>
            <a:r>
              <a:rPr lang="ru-RU" sz="3200" dirty="0"/>
              <a:t>юных самбистов 12-14 лет, участвующих в эксперименте, на констатирующем этапе </a:t>
            </a:r>
            <a:r>
              <a:rPr lang="ru-RU" sz="3200" dirty="0" smtClean="0"/>
              <a:t>эксперимента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5299800"/>
                  </p:ext>
                </p:extLst>
              </p:nvPr>
            </p:nvGraphicFramePr>
            <p:xfrm>
              <a:off x="438912" y="1938528"/>
              <a:ext cx="11384280" cy="47067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23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91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77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987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846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846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3687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9570"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Показатель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Контрольная группа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Уровень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Экспериментальная группа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Уровень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57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87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Подтягивания на перекладине, количество раз за 30 секунд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±0,12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±0,14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Динамометрия ведущей руки (кг)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±1,7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Ниже 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±1,8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Ниже 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Удар ведущей рукой по прибору ЭДУ (кг)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±0,32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±0,31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1087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Прыжки через скакалку, количество раз за 1 минуту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±9,14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107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±8,87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Средний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5299800"/>
                  </p:ext>
                </p:extLst>
              </p:nvPr>
            </p:nvGraphicFramePr>
            <p:xfrm>
              <a:off x="438912" y="1938528"/>
              <a:ext cx="11384280" cy="46676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2340"/>
                    <a:gridCol w="1309192"/>
                    <a:gridCol w="1527770"/>
                    <a:gridCol w="1798716"/>
                    <a:gridCol w="1584692"/>
                    <a:gridCol w="1584692"/>
                    <a:gridCol w="1536878"/>
                  </a:tblGrid>
                  <a:tr h="369570"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Показатель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Контрольная группа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Уровень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Экспериментальная группа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Уровень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957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56744" t="-110000" r="-614884" b="-1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2308" t="-110000" r="-198462" b="-1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11609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Подтягивания на перекладине, количество раз за 30 секунд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56744" t="-65969" r="-614884" b="-250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19920" t="-65969" r="-426693" b="-250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2308" t="-65969" r="-198462" b="-250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22308" t="-65969" r="-98462" b="-250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391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Динамометрия ведущей руки (кг)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56744" t="-261983" r="-614884" b="-295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19920" t="-261983" r="-426693" b="-295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Ниже 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2308" t="-261983" r="-198462" b="-295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22308" t="-261983" r="-98462" b="-295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Ниже 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674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Удар ведущей рукой по прибору ЭДУ (кг)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56744" t="-308451" r="-614884" b="-15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19920" t="-308451" r="-426693" b="-15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2308" t="-308451" r="-198462" b="-15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22308" t="-308451" r="-98462" b="-15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1609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Прыжки через скакалку, количество раз за 1 минуту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56744" t="-303665" r="-614884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19920" t="-303665" r="-426693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2308" t="-303665" r="-198462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22308" t="-303665" r="-98462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Средний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20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Методика </a:t>
            </a:r>
            <a:r>
              <a:rPr lang="ru-RU" dirty="0"/>
              <a:t>тренировок по воспитанию силовых </a:t>
            </a:r>
            <a:r>
              <a:rPr lang="ru-RU" dirty="0" smtClean="0"/>
              <a:t>качеств </a:t>
            </a:r>
            <a:r>
              <a:rPr lang="ru-RU" dirty="0"/>
              <a:t>у юных самбистов 12-14 лет на тренировочном этапе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ru-RU" sz="1600" dirty="0"/>
              <a:t>1) Из низкого приседа прыжки с продвижением вперед. </a:t>
            </a:r>
          </a:p>
          <a:p>
            <a:r>
              <a:rPr lang="ru-RU" sz="1600" dirty="0"/>
              <a:t>2) Стоя «боком к цели», бросок в мишень малого мяча. </a:t>
            </a:r>
          </a:p>
          <a:p>
            <a:r>
              <a:rPr lang="ru-RU" sz="1600" dirty="0"/>
              <a:t>3) Ходьба с закрытыми глазами по треугольнику со зрительным контролем в углах. </a:t>
            </a:r>
          </a:p>
          <a:p>
            <a:r>
              <a:rPr lang="ru-RU" sz="1600" dirty="0"/>
              <a:t>4) Падение с прыжка вперёд и по диагонали с места (вначале упор руками на горку из 2-4 матов). падение с шага выпадом в стороны и с разбега. – то же с имитацией ударов без ракетки с последующим перекатом и вставанием; – то же с ракеткой;</a:t>
            </a:r>
          </a:p>
          <a:p>
            <a:r>
              <a:rPr lang="ru-RU" sz="1600" dirty="0"/>
              <a:t>5) Шаги с эспандером, </a:t>
            </a:r>
          </a:p>
          <a:p>
            <a:r>
              <a:rPr lang="ru-RU" sz="1600" dirty="0"/>
              <a:t>6) Из седа ноги врозь с захватом бедер, круговой перекат на 180° через правый(левый) бок. </a:t>
            </a:r>
          </a:p>
          <a:p>
            <a:r>
              <a:rPr lang="ru-RU" sz="1600" dirty="0"/>
              <a:t>7) Стоя на месте, подбрасывание и ловля малого мяча с одновременным касанием одной рукой пола. </a:t>
            </a:r>
          </a:p>
          <a:p>
            <a:r>
              <a:rPr lang="ru-RU" sz="1600" dirty="0"/>
              <a:t>8) Стоя руки за головой, ложиться перекатом на спину и вставать </a:t>
            </a:r>
            <a:r>
              <a:rPr lang="ru-RU" sz="1600" dirty="0" err="1"/>
              <a:t>качем</a:t>
            </a:r>
            <a:r>
              <a:rPr lang="ru-RU" sz="1600" dirty="0"/>
              <a:t> вперед, ноги </a:t>
            </a:r>
            <a:r>
              <a:rPr lang="ru-RU" sz="1600" dirty="0" err="1"/>
              <a:t>скрестно</a:t>
            </a:r>
            <a:r>
              <a:rPr lang="ru-RU" sz="1600" dirty="0"/>
              <a:t>. </a:t>
            </a:r>
          </a:p>
          <a:p>
            <a:r>
              <a:rPr lang="ru-RU" sz="1600" dirty="0"/>
              <a:t>9) Из упора присев, поочередно переставляя руки, прийти в положение упора лежа, а затем обратно в исходное положение. </a:t>
            </a:r>
          </a:p>
          <a:p>
            <a:r>
              <a:rPr lang="ru-RU" sz="1600" dirty="0"/>
              <a:t>10) Упражнение на матах: кувырок вперед – прыжок вверх – кувырок вперед. </a:t>
            </a:r>
          </a:p>
          <a:p>
            <a:r>
              <a:rPr lang="ru-RU" sz="1600" dirty="0"/>
              <a:t>11) «Разножка» – два поворота на 360 градусов в разные стороны – прыжок в правую сторону с имитацией удара по мячу справа с приходом в упор лежа. </a:t>
            </a:r>
          </a:p>
          <a:p>
            <a:r>
              <a:rPr lang="ru-RU" sz="1600" dirty="0"/>
              <a:t>12) Стоя лицом к гимнастической стенке, растягивание эспандера (эспандер сзади) в стороны.</a:t>
            </a:r>
          </a:p>
          <a:p>
            <a:r>
              <a:rPr lang="ru-RU" sz="1600" dirty="0"/>
              <a:t>13) Балансирование на ограниченной площадке, лежащей на набивном мяче. </a:t>
            </a:r>
          </a:p>
          <a:p>
            <a:r>
              <a:rPr lang="ru-RU" sz="1600" dirty="0"/>
              <a:t>14) Прыжки на скакалке. </a:t>
            </a:r>
          </a:p>
          <a:p>
            <a:r>
              <a:rPr lang="ru-RU" sz="1600" dirty="0"/>
              <a:t>15) Прыжки в дину с места.</a:t>
            </a:r>
          </a:p>
        </p:txBody>
      </p:sp>
    </p:spTree>
    <p:extLst>
      <p:ext uri="{BB962C8B-B14F-4D97-AF65-F5344CB8AC3E}">
        <p14:creationId xmlns:p14="http://schemas.microsoft.com/office/powerpoint/2010/main" val="33663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Показатели силовых </a:t>
            </a:r>
            <a:r>
              <a:rPr lang="ru-RU" sz="3200" dirty="0" smtClean="0"/>
              <a:t>качеств </a:t>
            </a:r>
            <a:r>
              <a:rPr lang="ru-RU" sz="3200" dirty="0"/>
              <a:t>у юных самбистов 12-14 лет, участвующих в эксперименте, на контрольном этапе эксперимента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4651597"/>
                  </p:ext>
                </p:extLst>
              </p:nvPr>
            </p:nvGraphicFramePr>
            <p:xfrm>
              <a:off x="838200" y="1690688"/>
              <a:ext cx="10829544" cy="50958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14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24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24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02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966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966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4682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0332"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Показатель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Контрольная группа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Уровень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Экспериментальная группа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Уровень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966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142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Подтягивания на перекладине, количество раз за 30 секунд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±0,12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Выше 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±0,14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Выше 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3729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Динамометрия ведущей руки (кг)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±1,7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±1,8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Выше</a:t>
                          </a:r>
                          <a:endParaRPr lang="ru-RU" sz="1600">
                            <a:effectLst/>
                          </a:endParaRPr>
                        </a:p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732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Удар ведущей рукой по прибору ЭДУ (кг)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±0,32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±0,31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Высокий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729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Прыжки через скакалку, количество раз за 1 минуту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112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±9,14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>
                                    <a:effectLst/>
                                    <a:latin typeface="Cambria Math" panose="02040503050406030204" pitchFamily="18" charset="0"/>
                                  </a:rPr>
                                  <m:t>±8,87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Высокий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4651597"/>
                  </p:ext>
                </p:extLst>
              </p:nvPr>
            </p:nvGraphicFramePr>
            <p:xfrm>
              <a:off x="838200" y="1690688"/>
              <a:ext cx="10829544" cy="50698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14296"/>
                    <a:gridCol w="1232402"/>
                    <a:gridCol w="1442495"/>
                    <a:gridCol w="1700238"/>
                    <a:gridCol w="1496643"/>
                    <a:gridCol w="1496643"/>
                    <a:gridCol w="1446827"/>
                  </a:tblGrid>
                  <a:tr h="360332"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Показатель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Контрольная группа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Уровень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Экспериментальная группа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Уровень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6966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64356" t="-103226" r="-618317" b="-1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6423" t="-103226" r="-198374" b="-1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11609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Подтягивания на перекладине, количество раз за 30 секунд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64356" t="-65969" r="-618317" b="-284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26271" t="-65969" r="-429237" b="-284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Выше 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6423" t="-65969" r="-198374" b="-284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26423" t="-65969" r="-98374" b="-284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Выше 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3729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Динамометрия ведущей руки (кг)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64356" t="-261983" r="-618317" b="-349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26271" t="-261983" r="-429237" b="-349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6423" t="-261983" r="-198374" b="-349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26423" t="-261983" r="-98374" b="-349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Выше</a:t>
                          </a:r>
                          <a:endParaRPr lang="ru-RU" sz="1600">
                            <a:effectLst/>
                          </a:endParaRPr>
                        </a:p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среднего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2732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Удар ведущей рукой по прибору ЭДУ (кг)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64356" t="-209569" r="-618317" b="-102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26271" t="-209569" r="-429237" b="-102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6423" t="-209569" r="-198374" b="-102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26423" t="-209569" r="-98374" b="-102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Высокий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1609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Прыжки через скакалку, количество раз за 1 минуту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64356" t="-338743" r="-618317" b="-12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26271" t="-338743" r="-429237" b="-12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Средний</a:t>
                          </a:r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26423" t="-338743" r="-198374" b="-12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26423" t="-338743" r="-98374" b="-12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fontAlgn="base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Высокий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422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Прирост показателей у юных самбистов контрольной группы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91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16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Прирост данных у юных самбистов 12-14 лет экспериментальной группы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868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5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867</Words>
  <Application>Microsoft Office PowerPoint</Application>
  <PresentationFormat>Широкоэкранный</PresentationFormat>
  <Paragraphs>157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МЕТОДИКА ВОСПИТАНИЯ СИЛОВЫХ КАЧЕСТВ У ЮНЫХ САМБИСТОВ НА ТРЕНИРОВОЧНОМ ЭТАПЕ </vt:lpstr>
      <vt:lpstr>Цель и задачи исследования</vt:lpstr>
      <vt:lpstr>Гипотеза</vt:lpstr>
      <vt:lpstr>Методы исследования и выборка</vt:lpstr>
      <vt:lpstr>Показатели силовых качеств юных самбистов 12-14 лет, участвующих в эксперименте, на констатирующем этапе эксперимента</vt:lpstr>
      <vt:lpstr>Методика тренировок по воспитанию силовых качеств у юных самбистов 12-14 лет на тренировочном этапе</vt:lpstr>
      <vt:lpstr>Показатели силовых качеств у юных самбистов 12-14 лет, участвующих в эксперименте, на контрольном этапе эксперимента</vt:lpstr>
      <vt:lpstr>Прирост показателей у юных самбистов контрольной группы</vt:lpstr>
      <vt:lpstr>Прирост данных у юных самбистов 12-14 лет экспериментальной группы</vt:lpstr>
      <vt:lpstr>Динамика показателей развития силовых качеств у юных самбистов у 12-14 лет до и после эксперимента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ВОСПИТАНИЯ СИЛОВЫХ СПОСОБНОСТЕЙ У ЮНЫХ САМБИСТОВ НА ТРЕНИРОВОЧНОМ ЭТАПЕ</dc:title>
  <dc:creator>нет</dc:creator>
  <cp:lastModifiedBy>Игорь Николашин</cp:lastModifiedBy>
  <cp:revision>5</cp:revision>
  <dcterms:created xsi:type="dcterms:W3CDTF">2024-05-13T09:59:05Z</dcterms:created>
  <dcterms:modified xsi:type="dcterms:W3CDTF">2024-06-17T13:43:18Z</dcterms:modified>
</cp:coreProperties>
</file>