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65"/>
  </p:notesMasterIdLst>
  <p:sldIdLst>
    <p:sldId id="290" r:id="rId2"/>
    <p:sldId id="291" r:id="rId3"/>
    <p:sldId id="335" r:id="rId4"/>
    <p:sldId id="336" r:id="rId5"/>
    <p:sldId id="351" r:id="rId6"/>
    <p:sldId id="353" r:id="rId7"/>
    <p:sldId id="338" r:id="rId8"/>
    <p:sldId id="352" r:id="rId9"/>
    <p:sldId id="354" r:id="rId10"/>
    <p:sldId id="376" r:id="rId11"/>
    <p:sldId id="377" r:id="rId12"/>
    <p:sldId id="294" r:id="rId13"/>
    <p:sldId id="355" r:id="rId14"/>
    <p:sldId id="263" r:id="rId15"/>
    <p:sldId id="357" r:id="rId16"/>
    <p:sldId id="361" r:id="rId17"/>
    <p:sldId id="362" r:id="rId18"/>
    <p:sldId id="363" r:id="rId19"/>
    <p:sldId id="365" r:id="rId20"/>
    <p:sldId id="342" r:id="rId21"/>
    <p:sldId id="366" r:id="rId22"/>
    <p:sldId id="367" r:id="rId23"/>
    <p:sldId id="364" r:id="rId24"/>
    <p:sldId id="343" r:id="rId25"/>
    <p:sldId id="344" r:id="rId26"/>
    <p:sldId id="369" r:id="rId27"/>
    <p:sldId id="370" r:id="rId28"/>
    <p:sldId id="378" r:id="rId29"/>
    <p:sldId id="368" r:id="rId30"/>
    <p:sldId id="346" r:id="rId31"/>
    <p:sldId id="286" r:id="rId32"/>
    <p:sldId id="296" r:id="rId33"/>
    <p:sldId id="297" r:id="rId34"/>
    <p:sldId id="270" r:id="rId35"/>
    <p:sldId id="271" r:id="rId36"/>
    <p:sldId id="298" r:id="rId37"/>
    <p:sldId id="319" r:id="rId38"/>
    <p:sldId id="320" r:id="rId39"/>
    <p:sldId id="273" r:id="rId40"/>
    <p:sldId id="301" r:id="rId41"/>
    <p:sldId id="371" r:id="rId42"/>
    <p:sldId id="275" r:id="rId43"/>
    <p:sldId id="276" r:id="rId44"/>
    <p:sldId id="302" r:id="rId45"/>
    <p:sldId id="359" r:id="rId46"/>
    <p:sldId id="326" r:id="rId47"/>
    <p:sldId id="373" r:id="rId48"/>
    <p:sldId id="372" r:id="rId49"/>
    <p:sldId id="374" r:id="rId50"/>
    <p:sldId id="327" r:id="rId51"/>
    <p:sldId id="277" r:id="rId52"/>
    <p:sldId id="329" r:id="rId53"/>
    <p:sldId id="330" r:id="rId54"/>
    <p:sldId id="332" r:id="rId55"/>
    <p:sldId id="333" r:id="rId56"/>
    <p:sldId id="308" r:id="rId57"/>
    <p:sldId id="311" r:id="rId58"/>
    <p:sldId id="312" r:id="rId59"/>
    <p:sldId id="314" r:id="rId60"/>
    <p:sldId id="315" r:id="rId61"/>
    <p:sldId id="316" r:id="rId62"/>
    <p:sldId id="317" r:id="rId63"/>
    <p:sldId id="375" r:id="rId64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>
      <p:cViewPr varScale="1">
        <p:scale>
          <a:sx n="102" d="100"/>
          <a:sy n="102" d="100"/>
        </p:scale>
        <p:origin x="18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2874C732-AF75-39AE-F292-A579D6D611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884FB175-BDA9-7B23-A160-1F788295B93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340" name="Rectangle 1028">
            <a:extLst>
              <a:ext uri="{FF2B5EF4-FFF2-40B4-BE49-F238E27FC236}">
                <a16:creationId xmlns:a16="http://schemas.microsoft.com/office/drawing/2014/main" id="{684B8478-98C0-278C-6A62-EE6839177A43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1029">
            <a:extLst>
              <a:ext uri="{FF2B5EF4-FFF2-40B4-BE49-F238E27FC236}">
                <a16:creationId xmlns:a16="http://schemas.microsoft.com/office/drawing/2014/main" id="{4507D222-159E-E91C-FC4C-7C01174555A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5126" name="Rectangle 1030">
            <a:extLst>
              <a:ext uri="{FF2B5EF4-FFF2-40B4-BE49-F238E27FC236}">
                <a16:creationId xmlns:a16="http://schemas.microsoft.com/office/drawing/2014/main" id="{6D71BB3F-CA00-BA5D-06AB-CFF33E3614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1031">
            <a:extLst>
              <a:ext uri="{FF2B5EF4-FFF2-40B4-BE49-F238E27FC236}">
                <a16:creationId xmlns:a16="http://schemas.microsoft.com/office/drawing/2014/main" id="{3B151103-4822-1CBD-3AF2-CA8FAE5FEA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940A60E-41D1-0141-9856-4C310F64063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31">
            <a:extLst>
              <a:ext uri="{FF2B5EF4-FFF2-40B4-BE49-F238E27FC236}">
                <a16:creationId xmlns:a16="http://schemas.microsoft.com/office/drawing/2014/main" id="{F72D2827-E53B-65A3-91BB-9F85EFC9093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8DC8810-AB89-C54C-A0A3-985B5F2BA32F}" type="slidenum">
              <a:rPr lang="ru-RU" altLang="ru-RU"/>
              <a:pPr algn="r" eaLnBrk="1" hangingPunct="1">
                <a:spcBef>
                  <a:spcPct val="0"/>
                </a:spcBef>
              </a:pPr>
              <a:t>5</a:t>
            </a:fld>
            <a:endParaRPr lang="ru-RU" altLang="ru-RU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A9C6CDDB-EF3C-1E6D-7D12-48011E5080D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1E34FA9-28DF-1964-623D-B10F6A6EB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31">
            <a:extLst>
              <a:ext uri="{FF2B5EF4-FFF2-40B4-BE49-F238E27FC236}">
                <a16:creationId xmlns:a16="http://schemas.microsoft.com/office/drawing/2014/main" id="{E0631B71-E844-4E34-CF56-FFA45B5227A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11699C2-B281-8446-9EA5-88420EB877B9}" type="slidenum">
              <a:rPr lang="ru-RU" altLang="ru-RU"/>
              <a:pPr algn="r" eaLnBrk="1" hangingPunct="1">
                <a:spcBef>
                  <a:spcPct val="0"/>
                </a:spcBef>
              </a:pPr>
              <a:t>8</a:t>
            </a:fld>
            <a:endParaRPr lang="ru-RU" altLang="ru-RU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440112EF-3023-B8AC-A4ED-59E8728A119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29F1CB8-5838-5AAD-FDB4-EAFFB9316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031">
            <a:extLst>
              <a:ext uri="{FF2B5EF4-FFF2-40B4-BE49-F238E27FC236}">
                <a16:creationId xmlns:a16="http://schemas.microsoft.com/office/drawing/2014/main" id="{81068314-0A5F-9133-8415-CCB49D218D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F36B5E-C504-904B-9551-EE969448BAF3}" type="slidenum">
              <a:rPr lang="ru-RU" altLang="ru-RU"/>
              <a:pPr>
                <a:spcBef>
                  <a:spcPct val="0"/>
                </a:spcBef>
              </a:pPr>
              <a:t>10</a:t>
            </a:fld>
            <a:endParaRPr lang="ru-RU" altLang="ru-RU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E1F3B787-8BB2-B726-0259-22983640841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0F97C62-2E3D-96AF-1ACB-5CB9B381D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031">
            <a:extLst>
              <a:ext uri="{FF2B5EF4-FFF2-40B4-BE49-F238E27FC236}">
                <a16:creationId xmlns:a16="http://schemas.microsoft.com/office/drawing/2014/main" id="{3D3EB7D9-05C1-4539-8EF6-3B2C8BCE9E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11AD01-1C9B-D748-A209-FE39CEE55F32}" type="slidenum">
              <a:rPr lang="ru-RU" altLang="ru-RU"/>
              <a:pPr>
                <a:spcBef>
                  <a:spcPct val="0"/>
                </a:spcBef>
              </a:pPr>
              <a:t>14</a:t>
            </a:fld>
            <a:endParaRPr lang="ru-RU" altLang="ru-RU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F4F77F1D-1FC6-42FF-1B52-17C6572EC20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6D9424C-17FA-F1A9-81D7-45AD045191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031">
            <a:extLst>
              <a:ext uri="{FF2B5EF4-FFF2-40B4-BE49-F238E27FC236}">
                <a16:creationId xmlns:a16="http://schemas.microsoft.com/office/drawing/2014/main" id="{68F41043-6538-A42A-CC79-A4E4787D574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B7065B8-688E-0143-96B3-228173A84773}" type="slidenum">
              <a:rPr lang="ru-RU" altLang="ru-RU"/>
              <a:pPr algn="r" eaLnBrk="1" hangingPunct="1">
                <a:spcBef>
                  <a:spcPct val="0"/>
                </a:spcBef>
              </a:pPr>
              <a:t>23</a:t>
            </a:fld>
            <a:endParaRPr lang="ru-RU" altLang="ru-RU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B1903AC7-EAED-C975-A837-B1E8327C894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637D4D3-B734-2655-483F-10049C6010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FA2B05-AB71-2F5B-CB6C-960D191498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4520CC-109E-DD37-23A6-8B20E5F48B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0B601E-2491-4EA1-C788-D00297F4E1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6FDBC-9D56-B741-813D-1320A1D22B1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101778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1A7569-8AC1-515D-548A-423DCB9840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06C0D4-5356-C76B-427F-BE68F49F5E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172C70-191C-C303-9ED0-1B73B76C34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A8E81-B8B0-6341-AD3F-0316341BB2D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527634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6A0304-779B-119B-7967-EAC0E7B6B0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794FF1-933C-36A0-51A5-F146C1DE7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91A005-D80E-136A-9255-57BF7D1B8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7CCDD-EE36-C043-9E6F-6070BB444E6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05457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53DA0B-DF99-D869-3B10-3D9166EB1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6D6BAA-7638-3692-03E1-D3C4E8AC46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195166-648B-E497-91CC-5AB7E35C79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8F4FA-846D-0740-8254-F5FFCCB34BE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7703946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E0054C-7938-7A3A-6B9B-151E1E20C7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4C05D5-4D9A-500E-3C2F-EA51F18540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C65FE4-1F32-05C0-7B50-AC7C2BE2D7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7ED86-00AC-334F-B1B3-8D9FCDFAC48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3712151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299B1A-B426-B9BD-2575-7BC8330E88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213497-AE5C-ECA5-1B83-41BB001424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6C2A64-6CA2-CCE4-2D19-48CDC71FC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9576A-5BE7-9E40-B725-288DD79DF00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6287377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A13824-6AF1-5BA1-AA71-936E33D127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9DBE8C-B751-3322-5927-A3141BE895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FA92D-4C8E-8EEC-60B5-D2E9AF1B5D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322CE-51A2-6D46-9E69-82D7A780318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088399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A144A20-3924-A75D-63C0-1ECE8F421F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7EFEC68-D9E2-4D5E-A709-8A4C0EB82D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ED02DC3-FD16-8220-481A-07827523BB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4B494-DFC1-B44A-A0CD-C99592C760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703399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FFD5CC1-BBD3-E33C-7BDD-A52417D94F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5B515D2-F99B-9C5A-A0EB-3D815B2A60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EE1A918-9155-6DD0-B328-396403A9F7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C07A-30CE-184C-A061-2D88DCEDF12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4762922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B1343EF-D89A-F6DE-473F-2A3B28E45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7A595ED-B0DB-6954-6124-084B496590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9B101EE-D582-1B3F-8D46-90E6A0619E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0C5A3-04E2-D046-B05C-BD86063F38D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6225179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BE4507-F9A2-E934-018A-A12C0F6532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078F1E-2FBF-4A8B-C0B7-F20BA4243E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7A9CE4-1FEE-B8E0-3D6B-49766745D8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71FA2-98F9-1542-901D-BE5D6B5E85C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9111409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1B9A4F-157D-4C28-DBC1-371285C818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7BEF0-860B-E3AE-A519-CA8F50A44A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FF019-8B90-C9C2-16AB-B2573354BA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8F19D-A23F-4D4F-8695-EEC61F3F9CF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2710643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CDF8BAD-D023-0BFA-8834-78FC289B49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39DDDF4-B18D-F364-CBF6-0018A727DB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C57C37E-3562-36DC-F65D-4542C6C405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B4718A3-5F67-3A0E-33C5-5C9BABEF6FE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6A2D322-B1E1-20C0-C9B4-8FBDA3D208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79652E76-2D8F-4643-96AC-CB4E2380821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hyperlink" Target="http://rds.yahoo.com/_ylt=A9ibyGW7KHxF.qkAzCOjzbkF;_ylu=X3oDMTA4NDgyNWN0BHNlYwNwcm9m/SIG=12k06ujjg/EXP=1165851195/**http%3a/www.grinfo.narod.ru/History/history_1/images/image1_6.jp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rds.yahoo.com/_ylt=A9ibyGW7KHxF.qkAzCOjzbkF;_ylu=X3oDMTA4NDgyNWN0BHNlYwNwcm9m/SIG=12k06ujjg/EXP=1165851195/**http%3a/www.grinfo.narod.ru/History/history_1/images/image1_6.jpg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Содержимое 3">
            <a:extLst>
              <a:ext uri="{FF2B5EF4-FFF2-40B4-BE49-F238E27FC236}">
                <a16:creationId xmlns:a16="http://schemas.microsoft.com/office/drawing/2014/main" id="{73F8C23E-EC2E-FD74-293E-7CC1027EE1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5" y="1357313"/>
            <a:ext cx="8229600" cy="1685925"/>
          </a:xfrm>
        </p:spPr>
        <p:txBody>
          <a:bodyPr/>
          <a:lstStyle/>
          <a:p>
            <a:pPr algn="ctr">
              <a:buFontTx/>
              <a:buNone/>
            </a:pPr>
            <a:r>
              <a:rPr lang="ru-RU" altLang="ru-RU" sz="5400">
                <a:solidFill>
                  <a:srgbClr val="C00000"/>
                </a:solidFill>
                <a:latin typeface="Arial Black" panose="020B0604020202020204" pitchFamily="34" charset="0"/>
              </a:rPr>
              <a:t>«</a:t>
            </a:r>
            <a:r>
              <a:rPr lang="ru-RU" altLang="ru-RU" sz="5400" dirty="0">
                <a:solidFill>
                  <a:srgbClr val="C00000"/>
                </a:solidFill>
                <a:latin typeface="Arial Black" panose="020B0604020202020204" pitchFamily="34" charset="0"/>
              </a:rPr>
              <a:t>АНТИЧНАЯ ФИЛОСОФИЯ»</a:t>
            </a:r>
          </a:p>
        </p:txBody>
      </p:sp>
      <p:pic>
        <p:nvPicPr>
          <p:cNvPr id="6" name="Picture 7" descr="Анаксимандр">
            <a:extLst>
              <a:ext uri="{FF2B5EF4-FFF2-40B4-BE49-F238E27FC236}">
                <a16:creationId xmlns:a16="http://schemas.microsoft.com/office/drawing/2014/main" id="{695C9E1E-D974-E9AB-4B7B-B92C0AF08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4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1785938" cy="2406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f1_f0">
            <a:extLst>
              <a:ext uri="{FF2B5EF4-FFF2-40B4-BE49-F238E27FC236}">
                <a16:creationId xmlns:a16="http://schemas.microsoft.com/office/drawing/2014/main" id="{313500A3-D959-88CA-D66F-5432D6878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4429125"/>
            <a:ext cx="1820862" cy="2232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Preview">
            <a:hlinkClick r:id="rId4"/>
            <a:extLst>
              <a:ext uri="{FF2B5EF4-FFF2-40B4-BE49-F238E27FC236}">
                <a16:creationId xmlns:a16="http://schemas.microsoft.com/office/drawing/2014/main" id="{98D2EAED-CEED-7188-6908-2F1FCF3C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4429125"/>
            <a:ext cx="177800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omer2">
            <a:extLst>
              <a:ext uri="{FF2B5EF4-FFF2-40B4-BE49-F238E27FC236}">
                <a16:creationId xmlns:a16="http://schemas.microsoft.com/office/drawing/2014/main" id="{08FED7C9-1C12-6A1B-2C46-B7FAFCB68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42875"/>
            <a:ext cx="1655763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zenon1">
            <a:extLst>
              <a:ext uri="{FF2B5EF4-FFF2-40B4-BE49-F238E27FC236}">
                <a16:creationId xmlns:a16="http://schemas.microsoft.com/office/drawing/2014/main" id="{067AA625-E5DD-EF1D-3D1C-3C2104943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4286250"/>
            <a:ext cx="178276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WordArt 1026">
            <a:extLst>
              <a:ext uri="{FF2B5EF4-FFF2-40B4-BE49-F238E27FC236}">
                <a16:creationId xmlns:a16="http://schemas.microsoft.com/office/drawing/2014/main" id="{E0ED15CC-A96B-89C7-687A-89064772B55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76375" y="188913"/>
            <a:ext cx="6296025" cy="9366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Краткая характеристика </a:t>
            </a:r>
          </a:p>
          <a:p>
            <a:pPr algn="ctr"/>
            <a:r>
              <a:rPr lang="ru-RU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досократической философии</a:t>
            </a:r>
          </a:p>
        </p:txBody>
      </p:sp>
      <p:sp>
        <p:nvSpPr>
          <p:cNvPr id="12291" name="AutoShape 1027">
            <a:extLst>
              <a:ext uri="{FF2B5EF4-FFF2-40B4-BE49-F238E27FC236}">
                <a16:creationId xmlns:a16="http://schemas.microsoft.com/office/drawing/2014/main" id="{B11E5762-7C3D-1D7C-A540-47DF5CA6A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268413"/>
            <a:ext cx="8135938" cy="720725"/>
          </a:xfrm>
          <a:prstGeom prst="flowChartAlternateProcess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Демократические философские школы Древней Греции </a:t>
            </a:r>
            <a:br>
              <a:rPr lang="en-US" altLang="ru-RU" sz="1800"/>
            </a:br>
            <a:r>
              <a:rPr lang="ru-RU" altLang="ru-RU" sz="1800"/>
              <a:t>возникли в </a:t>
            </a:r>
            <a:r>
              <a:rPr lang="en-US" altLang="ru-RU" sz="1800"/>
              <a:t>VII</a:t>
            </a:r>
            <a:r>
              <a:rPr lang="ru-RU" altLang="ru-RU" sz="1800"/>
              <a:t>—</a:t>
            </a:r>
            <a:r>
              <a:rPr lang="en-US" altLang="ru-RU" sz="1800"/>
              <a:t>V </a:t>
            </a:r>
            <a:r>
              <a:rPr lang="ru-RU" altLang="ru-RU" sz="1800"/>
              <a:t>вв. до н.э. в ранних древнегреческих полисах</a:t>
            </a:r>
          </a:p>
        </p:txBody>
      </p:sp>
      <p:sp>
        <p:nvSpPr>
          <p:cNvPr id="12292" name="Rectangle 1028">
            <a:extLst>
              <a:ext uri="{FF2B5EF4-FFF2-40B4-BE49-F238E27FC236}">
                <a16:creationId xmlns:a16="http://schemas.microsoft.com/office/drawing/2014/main" id="{7D0E00DF-C44A-5612-8AA3-AACF34FB1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205038"/>
            <a:ext cx="4751387" cy="28733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/>
              <a:t>Философские школы</a:t>
            </a:r>
            <a:r>
              <a:rPr lang="ru-RU" altLang="ru-RU" sz="1800"/>
              <a:t> </a:t>
            </a:r>
          </a:p>
        </p:txBody>
      </p:sp>
      <p:sp>
        <p:nvSpPr>
          <p:cNvPr id="12293" name="Rectangle 1029">
            <a:extLst>
              <a:ext uri="{FF2B5EF4-FFF2-40B4-BE49-F238E27FC236}">
                <a16:creationId xmlns:a16="http://schemas.microsoft.com/office/drawing/2014/main" id="{539665B0-BB2D-4ED6-1275-8F3EAACCE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492375"/>
            <a:ext cx="8424862" cy="410368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/>
              <a:t>Философия натуралистической ориентации</a:t>
            </a:r>
            <a:endParaRPr lang="ru-RU" altLang="ru-RU" sz="1800" i="1"/>
          </a:p>
          <a:p>
            <a:pPr algn="ctr"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800" i="1"/>
              <a:t>Милетская школа </a:t>
            </a:r>
            <a:r>
              <a:rPr lang="ru-RU" altLang="ru-RU" sz="1800"/>
              <a:t>(Фалес, Анаксимандр, Анаксимен, Гераклит)</a:t>
            </a:r>
            <a:endParaRPr lang="en-US" altLang="ru-RU" sz="1800" i="1"/>
          </a:p>
          <a:p>
            <a:pPr algn="ctr"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800" i="1"/>
              <a:t>Пифагорейская школа </a:t>
            </a:r>
            <a:r>
              <a:rPr lang="ru-RU" altLang="ru-RU" sz="1800"/>
              <a:t>(Пифагор, Архит Тарентский)</a:t>
            </a:r>
            <a:endParaRPr lang="en-US" altLang="ru-RU" sz="1800" i="1"/>
          </a:p>
          <a:p>
            <a:pPr algn="ctr"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800" i="1"/>
              <a:t>Элейская школа </a:t>
            </a:r>
            <a:r>
              <a:rPr lang="ru-RU" altLang="ru-RU" sz="1800"/>
              <a:t>(Ксенофан, Парменид, Зенон, Мелисс)</a:t>
            </a:r>
            <a:endParaRPr lang="ru-RU" altLang="ru-RU" sz="1800" i="1"/>
          </a:p>
          <a:p>
            <a:pPr algn="ctr"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800" i="1"/>
              <a:t>Атомистика </a:t>
            </a:r>
            <a:r>
              <a:rPr lang="ru-RU" altLang="ru-RU" sz="1800"/>
              <a:t>(Левкипп, Демокрит)</a:t>
            </a:r>
            <a:endParaRPr lang="ru-RU" altLang="ru-RU" sz="1800" i="1"/>
          </a:p>
          <a:p>
            <a:pPr algn="ctr"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800"/>
              <a:t>Иные философы (Эмпедокл, .Анаксагор)</a:t>
            </a:r>
            <a:endParaRPr lang="ru-RU" altLang="ru-RU" sz="1800" b="1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ru-RU" sz="1800" b="1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/>
              <a:t>Философия гуманистической ориентации</a:t>
            </a:r>
            <a:endParaRPr lang="ru-RU" altLang="ru-RU" sz="1800" b="1" i="1"/>
          </a:p>
          <a:p>
            <a:pPr algn="ctr"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800" i="1"/>
              <a:t>Софистика </a:t>
            </a:r>
            <a:r>
              <a:rPr lang="ru-RU" altLang="ru-RU" sz="1800"/>
              <a:t>(Протагор, Горгий, Продик, Гиппий, Антифонт). </a:t>
            </a:r>
            <a:br>
              <a:rPr lang="en-US" altLang="ru-RU" sz="1800"/>
            </a:br>
            <a:r>
              <a:rPr lang="ru-RU" altLang="ru-RU" sz="1800"/>
              <a:t>Софисты совершили революцию, сместив философскую рефлексию с </a:t>
            </a:r>
            <a:br>
              <a:rPr lang="en-US" altLang="ru-RU" sz="1800"/>
            </a:br>
            <a:r>
              <a:rPr lang="ru-RU" altLang="ru-RU" sz="1800"/>
              <a:t>проблематики природы и космоса на проблему человека и его жизни</a:t>
            </a:r>
            <a:br>
              <a:rPr lang="en-US" altLang="ru-RU" sz="1800"/>
            </a:br>
            <a:r>
              <a:rPr lang="ru-RU" altLang="ru-RU" sz="1800"/>
              <a:t> как члена общества. Софисты - это феномен столь же необходимый,</a:t>
            </a:r>
            <a:br>
              <a:rPr lang="en-US" altLang="ru-RU" sz="1800"/>
            </a:br>
            <a:r>
              <a:rPr lang="ru-RU" altLang="ru-RU" sz="1800"/>
              <a:t> как Сократ и Платон; последние без первых немыслимы.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2292" grpId="0" animBg="1"/>
      <p:bldP spid="122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027C1-B21A-CEC7-5F30-F78CE19C04B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Ctr="1"/>
          <a:lstStyle/>
          <a:p>
            <a:pPr>
              <a:defRPr/>
            </a:pPr>
            <a:r>
              <a:rPr lang="ru-RU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Философские школы античности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5BF0BC41-3F1C-EDE1-E6F5-857F46CE98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8625" y="1928813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ru-RU">
                <a:effectLst>
                  <a:outerShdw blurRad="38100" dist="38100" dir="2700000" algn="tl">
                    <a:srgbClr val="C0C0C0"/>
                  </a:outerShdw>
                </a:effectLst>
              </a:rPr>
              <a:t>Милетская школа</a:t>
            </a:r>
          </a:p>
          <a:p>
            <a:pPr>
              <a:defRPr/>
            </a:pPr>
            <a:r>
              <a:rPr lang="ru-RU">
                <a:effectLst>
                  <a:outerShdw blurRad="38100" dist="38100" dir="2700000" algn="tl">
                    <a:srgbClr val="C0C0C0"/>
                  </a:outerShdw>
                </a:effectLst>
              </a:rPr>
              <a:t>Пифагорейский союз</a:t>
            </a:r>
          </a:p>
          <a:p>
            <a:pPr>
              <a:defRPr/>
            </a:pPr>
            <a:r>
              <a:rPr lang="ru-RU">
                <a:effectLst>
                  <a:outerShdw blurRad="38100" dist="38100" dir="2700000" algn="tl">
                    <a:srgbClr val="C0C0C0"/>
                  </a:outerShdw>
                </a:effectLst>
              </a:rPr>
              <a:t>Учение Гераклита</a:t>
            </a:r>
          </a:p>
          <a:p>
            <a:pPr>
              <a:defRPr/>
            </a:pPr>
            <a:r>
              <a:rPr lang="ru-RU">
                <a:effectLst>
                  <a:outerShdw blurRad="38100" dist="38100" dir="2700000" algn="tl">
                    <a:srgbClr val="C0C0C0"/>
                  </a:outerShdw>
                </a:effectLst>
              </a:rPr>
              <a:t>Учение Демокрита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8A60AD2-59F3-7E2F-5B54-786BAB16E4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Школы </a:t>
            </a:r>
            <a:r>
              <a:rPr lang="ru-RU" sz="4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досократического</a:t>
            </a:r>
            <a:r>
              <a:rPr lang="ru-RU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/ натурфилософского периода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3A9CBBB-2A83-46A6-CD35-E155C471F1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buFontTx/>
              <a:buNone/>
              <a:defRPr/>
            </a:pP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buFontTx/>
              <a:buNone/>
              <a:defRPr/>
            </a:pPr>
            <a:endParaRPr lang="ru-RU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buFontTx/>
              <a:buNone/>
              <a:defRPr/>
            </a:pPr>
            <a:r>
              <a:rPr lang="ru-RU"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Основная проблема - первоначало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0DFCEA0-56FF-4FFC-2948-135DC455E6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964613" cy="1139825"/>
          </a:xfrm>
        </p:spPr>
        <p:txBody>
          <a:bodyPr anchorCtr="1"/>
          <a:lstStyle/>
          <a:p>
            <a:pPr eaLnBrk="1" hangingPunct="1">
              <a:defRPr/>
            </a:pPr>
            <a:r>
              <a:rPr lang="ru-RU">
                <a:effectLst>
                  <a:outerShdw blurRad="38100" dist="38100" dir="2700000" algn="tl">
                    <a:srgbClr val="000000"/>
                  </a:outerShdw>
                </a:effectLst>
              </a:rPr>
              <a:t>Милетская школа </a:t>
            </a:r>
          </a:p>
        </p:txBody>
      </p:sp>
      <p:pic>
        <p:nvPicPr>
          <p:cNvPr id="31746" name="Picture 5" descr="http://www.szkolnictwo.pl/rysunki_hasla/0/2316/Tales.jpg">
            <a:extLst>
              <a:ext uri="{FF2B5EF4-FFF2-40B4-BE49-F238E27FC236}">
                <a16:creationId xmlns:a16="http://schemas.microsoft.com/office/drawing/2014/main" id="{EF748206-E17C-432A-1A49-62DDC1669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412875"/>
            <a:ext cx="16192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6">
            <a:extLst>
              <a:ext uri="{FF2B5EF4-FFF2-40B4-BE49-F238E27FC236}">
                <a16:creationId xmlns:a16="http://schemas.microsoft.com/office/drawing/2014/main" id="{F5A67886-FBEE-7E8F-0746-966D9DFE9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924175"/>
            <a:ext cx="2881313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Фалес Милетский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640/624-548/545 до н.э.</a:t>
            </a:r>
          </a:p>
        </p:txBody>
      </p:sp>
      <p:pic>
        <p:nvPicPr>
          <p:cNvPr id="31748" name="Picture 10" descr="http://0.tqn.com/d/space/1/G/0/N/thales.jpg">
            <a:extLst>
              <a:ext uri="{FF2B5EF4-FFF2-40B4-BE49-F238E27FC236}">
                <a16:creationId xmlns:a16="http://schemas.microsoft.com/office/drawing/2014/main" id="{21360DF5-6555-D31B-CEF8-B3B18FDFC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492375"/>
            <a:ext cx="13144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11">
            <a:extLst>
              <a:ext uri="{FF2B5EF4-FFF2-40B4-BE49-F238E27FC236}">
                <a16:creationId xmlns:a16="http://schemas.microsoft.com/office/drawing/2014/main" id="{6BAFD49C-4CE5-BF2D-0ECB-DBB72834A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292600"/>
            <a:ext cx="230505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Анаксимандр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610-547/540 до н.э.</a:t>
            </a:r>
          </a:p>
        </p:txBody>
      </p:sp>
      <p:pic>
        <p:nvPicPr>
          <p:cNvPr id="31750" name="Picture 13" descr="anaximenes">
            <a:extLst>
              <a:ext uri="{FF2B5EF4-FFF2-40B4-BE49-F238E27FC236}">
                <a16:creationId xmlns:a16="http://schemas.microsoft.com/office/drawing/2014/main" id="{0EE949D3-26C7-3C3A-070C-748136C68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565400"/>
            <a:ext cx="1852612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Text Box 14">
            <a:extLst>
              <a:ext uri="{FF2B5EF4-FFF2-40B4-BE49-F238E27FC236}">
                <a16:creationId xmlns:a16="http://schemas.microsoft.com/office/drawing/2014/main" id="{30A5CE4E-7391-F18B-971F-2B5A86077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868863"/>
            <a:ext cx="2159000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Анаксимен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585-525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до н.э.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ru-RU" altLang="ru-RU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WordArt 1026">
            <a:extLst>
              <a:ext uri="{FF2B5EF4-FFF2-40B4-BE49-F238E27FC236}">
                <a16:creationId xmlns:a16="http://schemas.microsoft.com/office/drawing/2014/main" id="{3A078B4A-E725-BEB4-A0BA-7600D01B3BF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547813" y="188913"/>
            <a:ext cx="6048375" cy="333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 panose="020B0806030902050204" pitchFamily="34" charset="0"/>
              </a:rPr>
              <a:t>Милетская школа</a:t>
            </a:r>
          </a:p>
        </p:txBody>
      </p:sp>
      <p:sp>
        <p:nvSpPr>
          <p:cNvPr id="32770" name="Rectangle 1027">
            <a:extLst>
              <a:ext uri="{FF2B5EF4-FFF2-40B4-BE49-F238E27FC236}">
                <a16:creationId xmlns:a16="http://schemas.microsoft.com/office/drawing/2014/main" id="{1BB6D2DC-4AC2-5AFF-494A-CAC99EAC9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836613"/>
            <a:ext cx="8785225" cy="792162"/>
          </a:xfrm>
          <a:prstGeom prst="rect">
            <a:avLst/>
          </a:prstGeom>
          <a:solidFill>
            <a:srgbClr val="5492E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/>
              <a:t>МИЛЕТСКАЯ ШКОЛА </a:t>
            </a:r>
            <a:r>
              <a:rPr lang="ru-RU" altLang="ru-RU" sz="1800"/>
              <a:t>возникла на рубеже </a:t>
            </a:r>
            <a:r>
              <a:rPr lang="en-US" altLang="ru-RU" sz="1800" b="1"/>
              <a:t>VII</a:t>
            </a:r>
            <a:r>
              <a:rPr lang="ru-RU" altLang="ru-RU" sz="1800"/>
              <a:t>-</a:t>
            </a:r>
            <a:r>
              <a:rPr lang="en-US" altLang="ru-RU" sz="1800"/>
              <a:t>V </a:t>
            </a:r>
            <a:r>
              <a:rPr lang="ru-RU" altLang="ru-RU" sz="1800"/>
              <a:t>ни. до н.э. в Милете –</a:t>
            </a:r>
            <a:br>
              <a:rPr lang="en-US" altLang="ru-RU" sz="1800"/>
            </a:br>
            <a:r>
              <a:rPr lang="ru-RU" altLang="ru-RU" sz="1800"/>
              <a:t>крупнейшем греческом торгово-ремесленном полисе в Малой Азии</a:t>
            </a:r>
          </a:p>
        </p:txBody>
      </p:sp>
      <p:sp>
        <p:nvSpPr>
          <p:cNvPr id="32771" name="AutoShape 1028">
            <a:extLst>
              <a:ext uri="{FF2B5EF4-FFF2-40B4-BE49-F238E27FC236}">
                <a16:creationId xmlns:a16="http://schemas.microsoft.com/office/drawing/2014/main" id="{80BDFB35-45DF-8288-CDD3-E584B8045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1916113"/>
            <a:ext cx="5111750" cy="431800"/>
          </a:xfrm>
          <a:prstGeom prst="roundRect">
            <a:avLst>
              <a:gd name="adj" fmla="val 16667"/>
            </a:avLst>
          </a:prstGeom>
          <a:solidFill>
            <a:srgbClr val="5492E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/>
              <a:t>Характерные черты</a:t>
            </a:r>
          </a:p>
        </p:txBody>
      </p:sp>
      <p:sp>
        <p:nvSpPr>
          <p:cNvPr id="32772" name="Rectangle 1029">
            <a:extLst>
              <a:ext uri="{FF2B5EF4-FFF2-40B4-BE49-F238E27FC236}">
                <a16:creationId xmlns:a16="http://schemas.microsoft.com/office/drawing/2014/main" id="{0B61D384-ABDB-CFC4-5D71-39FA8653D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349500"/>
            <a:ext cx="8785225" cy="3960813"/>
          </a:xfrm>
          <a:prstGeom prst="rect">
            <a:avLst/>
          </a:prstGeom>
          <a:solidFill>
            <a:srgbClr val="5492E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2773" name="Text Box 1030">
            <a:extLst>
              <a:ext uri="{FF2B5EF4-FFF2-40B4-BE49-F238E27FC236}">
                <a16:creationId xmlns:a16="http://schemas.microsoft.com/office/drawing/2014/main" id="{CB5C0C31-C56A-1914-E191-A8F6E786C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708275"/>
            <a:ext cx="8785225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800"/>
              <a:t>Натуралистический подход в понимании Природы и Космоса.</a:t>
            </a:r>
            <a:endParaRPr lang="en-US" altLang="ru-RU" sz="1800"/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800"/>
              <a:t>Поиск первоначала — субстанции, из которой возник окружающий мир. Первовещество понималось не как мертвая и косная материя, а как вещество живое и в частях, наделенное душой и движением (пантеизм).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800"/>
              <a:t>Решение философских и естественно-научных вопросов увязывалось с прак­</a:t>
            </a:r>
            <a:br>
              <a:rPr lang="ru-RU" altLang="ru-RU" sz="1800"/>
            </a:br>
            <a:r>
              <a:rPr lang="ru-RU" altLang="ru-RU" sz="1800"/>
              <a:t>тической деятельностью. Знания были не только основой для практического</a:t>
            </a:r>
            <a:br>
              <a:rPr lang="ru-RU" altLang="ru-RU" sz="1800"/>
            </a:br>
            <a:r>
              <a:rPr lang="ru-RU" altLang="ru-RU" sz="1800"/>
              <a:t>применения, но прежде всего элементами цельного мировоззрения. Мировоз­</a:t>
            </a:r>
            <a:br>
              <a:rPr lang="ru-RU" altLang="ru-RU" sz="1800"/>
            </a:br>
            <a:r>
              <a:rPr lang="ru-RU" altLang="ru-RU" sz="1800"/>
              <a:t>зрение это в своей сущности натуралистическое.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800"/>
              <a:t>Развитие астрономических, математических, физических и биологических</a:t>
            </a:r>
            <a:br>
              <a:rPr lang="ru-RU" altLang="ru-RU" sz="1800"/>
            </a:br>
            <a:r>
              <a:rPr lang="ru-RU" altLang="ru-RU" sz="1800"/>
              <a:t>знаний; конструирование первых научных приборов (солнечные часы, модель</a:t>
            </a:r>
            <a:br>
              <a:rPr lang="ru-RU" altLang="ru-RU" sz="1800"/>
            </a:br>
            <a:r>
              <a:rPr lang="ru-RU" altLang="ru-RU" sz="1800"/>
              <a:t>небесной сферы и т.п.).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AutoShape 4">
            <a:extLst>
              <a:ext uri="{FF2B5EF4-FFF2-40B4-BE49-F238E27FC236}">
                <a16:creationId xmlns:a16="http://schemas.microsoft.com/office/drawing/2014/main" id="{27537042-E648-2031-C8CD-55E410583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0350"/>
            <a:ext cx="7993063" cy="12969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4818" name="Text Box 5">
            <a:extLst>
              <a:ext uri="{FF2B5EF4-FFF2-40B4-BE49-F238E27FC236}">
                <a16:creationId xmlns:a16="http://schemas.microsoft.com/office/drawing/2014/main" id="{21A90C29-6490-29AD-4428-C963951E8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4813"/>
            <a:ext cx="77041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/>
              <a:t>Центральный вопрос Милетской школы</a:t>
            </a:r>
          </a:p>
        </p:txBody>
      </p:sp>
      <p:sp>
        <p:nvSpPr>
          <p:cNvPr id="34819" name="Oval 6">
            <a:extLst>
              <a:ext uri="{FF2B5EF4-FFF2-40B4-BE49-F238E27FC236}">
                <a16:creationId xmlns:a16="http://schemas.microsoft.com/office/drawing/2014/main" id="{2DAE582F-F542-4491-C88C-24214E75A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349500"/>
            <a:ext cx="4608512" cy="2087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4820" name="Text Box 7">
            <a:extLst>
              <a:ext uri="{FF2B5EF4-FFF2-40B4-BE49-F238E27FC236}">
                <a16:creationId xmlns:a16="http://schemas.microsoft.com/office/drawing/2014/main" id="{235EBF16-62EA-CC95-9D29-B155F66F2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2781300"/>
            <a:ext cx="34559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/>
              <a:t>Что есть начало всех вещей?</a:t>
            </a:r>
          </a:p>
        </p:txBody>
      </p:sp>
      <p:sp>
        <p:nvSpPr>
          <p:cNvPr id="34821" name="AutoShape 8">
            <a:extLst>
              <a:ext uri="{FF2B5EF4-FFF2-40B4-BE49-F238E27FC236}">
                <a16:creationId xmlns:a16="http://schemas.microsoft.com/office/drawing/2014/main" id="{9F0E7EBB-1963-66E0-2569-C9DEAFADA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557338"/>
            <a:ext cx="1655762" cy="1800225"/>
          </a:xfrm>
          <a:prstGeom prst="curvedRightArrow">
            <a:avLst>
              <a:gd name="adj1" fmla="val 21745"/>
              <a:gd name="adj2" fmla="val 4349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4822" name="AutoShape 10">
            <a:extLst>
              <a:ext uri="{FF2B5EF4-FFF2-40B4-BE49-F238E27FC236}">
                <a16:creationId xmlns:a16="http://schemas.microsoft.com/office/drawing/2014/main" id="{ACC99616-8372-69E8-CCC0-256D00B96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05263"/>
            <a:ext cx="3059113" cy="2663825"/>
          </a:xfrm>
          <a:prstGeom prst="irregularSeal1">
            <a:avLst/>
          </a:prstGeom>
          <a:solidFill>
            <a:srgbClr val="FFFF66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4823" name="Text Box 11">
            <a:extLst>
              <a:ext uri="{FF2B5EF4-FFF2-40B4-BE49-F238E27FC236}">
                <a16:creationId xmlns:a16="http://schemas.microsoft.com/office/drawing/2014/main" id="{D70141ED-5B27-486C-4348-D72FA115E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97425"/>
            <a:ext cx="18002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800">
                <a:solidFill>
                  <a:srgbClr val="0000FF"/>
                </a:solidFill>
              </a:rPr>
              <a:t>Вода (Фалес)</a:t>
            </a:r>
          </a:p>
        </p:txBody>
      </p:sp>
      <p:sp>
        <p:nvSpPr>
          <p:cNvPr id="34824" name="AutoShape 12">
            <a:extLst>
              <a:ext uri="{FF2B5EF4-FFF2-40B4-BE49-F238E27FC236}">
                <a16:creationId xmlns:a16="http://schemas.microsoft.com/office/drawing/2014/main" id="{95A3CB6E-7EDB-D7E2-34B7-7CD8324FC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437063"/>
            <a:ext cx="2879725" cy="2420937"/>
          </a:xfrm>
          <a:prstGeom prst="irregularSeal1">
            <a:avLst/>
          </a:prstGeom>
          <a:solidFill>
            <a:srgbClr val="FFFF66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4825" name="AutoShape 14">
            <a:extLst>
              <a:ext uri="{FF2B5EF4-FFF2-40B4-BE49-F238E27FC236}">
                <a16:creationId xmlns:a16="http://schemas.microsoft.com/office/drawing/2014/main" id="{6197DE24-B952-D731-9305-CDF87DA17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005263"/>
            <a:ext cx="2700337" cy="2663825"/>
          </a:xfrm>
          <a:prstGeom prst="irregularSeal1">
            <a:avLst/>
          </a:prstGeom>
          <a:solidFill>
            <a:srgbClr val="FFFF66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4826" name="Text Box 15">
            <a:extLst>
              <a:ext uri="{FF2B5EF4-FFF2-40B4-BE49-F238E27FC236}">
                <a16:creationId xmlns:a16="http://schemas.microsoft.com/office/drawing/2014/main" id="{E67ABC6A-7982-416B-154B-E7660D702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5157788"/>
            <a:ext cx="1871663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 b="1">
                <a:solidFill>
                  <a:srgbClr val="0000FF"/>
                </a:solidFill>
              </a:rPr>
              <a:t>Апейрон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>
                <a:solidFill>
                  <a:srgbClr val="0000FF"/>
                </a:solidFill>
              </a:rPr>
              <a:t>(Анаксимандр)</a:t>
            </a:r>
          </a:p>
        </p:txBody>
      </p:sp>
      <p:sp>
        <p:nvSpPr>
          <p:cNvPr id="34827" name="Text Box 16">
            <a:extLst>
              <a:ext uri="{FF2B5EF4-FFF2-40B4-BE49-F238E27FC236}">
                <a16:creationId xmlns:a16="http://schemas.microsoft.com/office/drawing/2014/main" id="{591EAA89-AACB-D69E-9153-5C6B631BE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4941888"/>
            <a:ext cx="1582738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800">
                <a:solidFill>
                  <a:srgbClr val="0000FF"/>
                </a:solidFill>
              </a:rPr>
              <a:t>Воздух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>
                <a:solidFill>
                  <a:srgbClr val="0000FF"/>
                </a:solidFill>
              </a:rPr>
              <a:t>(Анаксимен)</a:t>
            </a:r>
          </a:p>
        </p:txBody>
      </p:sp>
      <p:sp>
        <p:nvSpPr>
          <p:cNvPr id="34828" name="Line 17">
            <a:extLst>
              <a:ext uri="{FF2B5EF4-FFF2-40B4-BE49-F238E27FC236}">
                <a16:creationId xmlns:a16="http://schemas.microsoft.com/office/drawing/2014/main" id="{59AE0186-6DFC-C3ED-A757-AA99AF4034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5513" y="4005263"/>
            <a:ext cx="4318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4829" name="Line 18">
            <a:extLst>
              <a:ext uri="{FF2B5EF4-FFF2-40B4-BE49-F238E27FC236}">
                <a16:creationId xmlns:a16="http://schemas.microsoft.com/office/drawing/2014/main" id="{3D436193-CD5B-C506-40B5-9D36497CB9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4830" name="Line 19">
            <a:extLst>
              <a:ext uri="{FF2B5EF4-FFF2-40B4-BE49-F238E27FC236}">
                <a16:creationId xmlns:a16="http://schemas.microsoft.com/office/drawing/2014/main" id="{72979D70-F894-F045-FEBB-FACBA5444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3933825"/>
            <a:ext cx="649287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5">
            <a:extLst>
              <a:ext uri="{FF2B5EF4-FFF2-40B4-BE49-F238E27FC236}">
                <a16:creationId xmlns:a16="http://schemas.microsoft.com/office/drawing/2014/main" id="{EEED0704-FE7B-D544-5591-FD659F3BEB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altLang="ru-RU" sz="4000" b="1"/>
              <a:t>Анаксимандр</a:t>
            </a:r>
            <a:r>
              <a:rPr lang="en-US" altLang="ru-RU" sz="4000" b="1"/>
              <a:t> </a:t>
            </a:r>
            <a:r>
              <a:rPr lang="ru-RU" altLang="ru-RU" sz="4000"/>
              <a:t>(610-547 до н.э.)</a:t>
            </a:r>
          </a:p>
        </p:txBody>
      </p:sp>
      <p:sp>
        <p:nvSpPr>
          <p:cNvPr id="35842" name="AutoShape 4">
            <a:extLst>
              <a:ext uri="{FF2B5EF4-FFF2-40B4-BE49-F238E27FC236}">
                <a16:creationId xmlns:a16="http://schemas.microsoft.com/office/drawing/2014/main" id="{DC72EE00-14B5-17BF-8D1F-AC761DEA9832}"/>
              </a:ext>
            </a:extLst>
          </p:cNvPr>
          <p:cNvSpPr>
            <a:spLocks noChangeArrowheads="1"/>
          </p:cNvSpPr>
          <p:nvPr>
            <p:ph type="body" sz="half" idx="4294967295"/>
          </p:nvPr>
        </p:nvSpPr>
        <p:spPr>
          <a:xfrm>
            <a:off x="4648200" y="1600200"/>
            <a:ext cx="4038600" cy="4525963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ru-RU" sz="1600"/>
          </a:p>
          <a:p>
            <a:pPr eaLnBrk="1" hangingPunct="1">
              <a:lnSpc>
                <a:spcPct val="80000"/>
              </a:lnSpc>
            </a:pPr>
            <a:r>
              <a:rPr lang="ru-RU" altLang="ru-RU" sz="1600" b="1"/>
              <a:t>Основные взгляды:</a:t>
            </a:r>
            <a:endParaRPr lang="ru-RU" altLang="ru-RU" sz="1600"/>
          </a:p>
          <a:p>
            <a:pPr eaLnBrk="1" hangingPunct="1">
              <a:lnSpc>
                <a:spcPct val="80000"/>
              </a:lnSpc>
            </a:pPr>
            <a:r>
              <a:rPr lang="ru-RU" altLang="ru-RU" sz="1600"/>
              <a:t>Первоначало всего сущего — «апейрон» — вечная, бесконечная субстанция, из которой все </a:t>
            </a:r>
            <a:br>
              <a:rPr lang="en-US" altLang="ru-RU" sz="1600"/>
            </a:br>
            <a:r>
              <a:rPr lang="ru-RU" altLang="ru-RU" sz="1600"/>
              <a:t>возникло, все состоит и в которую все превратится. </a:t>
            </a:r>
            <a:endParaRPr lang="en-US" altLang="ru-RU" sz="1600"/>
          </a:p>
          <a:p>
            <a:pPr eaLnBrk="1" hangingPunct="1">
              <a:lnSpc>
                <a:spcPct val="80000"/>
              </a:lnSpc>
            </a:pPr>
            <a:r>
              <a:rPr lang="ru-RU" altLang="ru-RU" sz="1600"/>
              <a:t>Бог — первопричина, а Боги становятся мирами, универсумами, коих множе­ство, и они-то </a:t>
            </a:r>
            <a:br>
              <a:rPr lang="en-US" altLang="ru-RU" sz="1600"/>
            </a:br>
            <a:r>
              <a:rPr lang="ru-RU" altLang="ru-RU" sz="1600"/>
              <a:t>циклически возникают и гибнут.</a:t>
            </a:r>
            <a:endParaRPr lang="en-US" altLang="ru-RU" sz="1600"/>
          </a:p>
          <a:p>
            <a:pPr eaLnBrk="1" hangingPunct="1">
              <a:lnSpc>
                <a:spcPct val="80000"/>
              </a:lnSpc>
            </a:pPr>
            <a:r>
              <a:rPr lang="ru-RU" altLang="ru-RU" sz="1600"/>
              <a:t>Мир состоит из серий противоположностей, определяющих генезис Космоса.</a:t>
            </a:r>
            <a:endParaRPr lang="en-US" altLang="ru-RU" sz="1600"/>
          </a:p>
          <a:p>
            <a:pPr eaLnBrk="1" hangingPunct="1">
              <a:lnSpc>
                <a:spcPct val="80000"/>
              </a:lnSpc>
            </a:pPr>
            <a:r>
              <a:rPr lang="ru-RU" altLang="ru-RU" sz="1600"/>
              <a:t>Центр Вселенной — Земля, представляющая собой срез цилиндра, который па­рит в воздухе. </a:t>
            </a:r>
          </a:p>
        </p:txBody>
      </p:sp>
      <p:pic>
        <p:nvPicPr>
          <p:cNvPr id="48135" name="Picture 7" descr="Анаксимандр">
            <a:extLst>
              <a:ext uri="{FF2B5EF4-FFF2-40B4-BE49-F238E27FC236}">
                <a16:creationId xmlns:a16="http://schemas.microsoft.com/office/drawing/2014/main" id="{2DE9A269-0F59-0F38-874D-52B717C8CD01}"/>
              </a:ext>
            </a:extLst>
          </p:cNvPr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lum bright="-14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9150" y="1628775"/>
            <a:ext cx="3313113" cy="446405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4">
            <a:extLst>
              <a:ext uri="{FF2B5EF4-FFF2-40B4-BE49-F238E27FC236}">
                <a16:creationId xmlns:a16="http://schemas.microsoft.com/office/drawing/2014/main" id="{778D8997-6330-BA54-1B52-9089C65C41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altLang="ru-RU" b="1"/>
              <a:t>Фалес</a:t>
            </a:r>
            <a:r>
              <a:rPr lang="en-US" altLang="ru-RU" b="1"/>
              <a:t> </a:t>
            </a:r>
            <a:r>
              <a:rPr lang="ru-RU" altLang="ru-RU"/>
              <a:t>(625-547 до н.э.)</a:t>
            </a:r>
          </a:p>
        </p:txBody>
      </p:sp>
      <p:sp>
        <p:nvSpPr>
          <p:cNvPr id="36866" name="AutoShape 7">
            <a:extLst>
              <a:ext uri="{FF2B5EF4-FFF2-40B4-BE49-F238E27FC236}">
                <a16:creationId xmlns:a16="http://schemas.microsoft.com/office/drawing/2014/main" id="{2370EF1F-3376-34DB-7066-858D7182E716}"/>
              </a:ext>
            </a:extLst>
          </p:cNvPr>
          <p:cNvSpPr>
            <a:spLocks noChangeArrowheads="1"/>
          </p:cNvSpPr>
          <p:nvPr>
            <p:ph type="body" sz="half" idx="4294967295"/>
          </p:nvPr>
        </p:nvSpPr>
        <p:spPr>
          <a:xfrm>
            <a:off x="4648200" y="1600200"/>
            <a:ext cx="4038600" cy="4525963"/>
          </a:xfrm>
          <a:prstGeom prst="foldedCorner">
            <a:avLst>
              <a:gd name="adj" fmla="val 13000"/>
            </a:avLst>
          </a:prstGeom>
          <a:solidFill>
            <a:schemeClr val="accent1"/>
          </a:solidFill>
          <a:ln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br>
              <a:rPr lang="en-US" altLang="ru-RU" sz="2000"/>
            </a:br>
            <a:r>
              <a:rPr lang="ru-RU" altLang="ru-RU" sz="2000" b="1"/>
              <a:t>Основные взгляды: </a:t>
            </a:r>
            <a:endParaRPr lang="en-US" altLang="ru-RU" sz="2000" b="1"/>
          </a:p>
          <a:p>
            <a:pPr eaLnBrk="1" hangingPunct="1">
              <a:lnSpc>
                <a:spcPct val="80000"/>
              </a:lnSpc>
            </a:pPr>
            <a:r>
              <a:rPr lang="ru-RU" altLang="ru-RU" sz="2000"/>
              <a:t>Первоначало всего сущего — вода — «фазис», жидкий, </a:t>
            </a:r>
            <a:br>
              <a:rPr lang="en-US" altLang="ru-RU" sz="2000"/>
            </a:br>
            <a:r>
              <a:rPr lang="ru-RU" altLang="ru-RU" sz="2000"/>
              <a:t>текучий, а то, что мы пьем, — лишь одно из его состояний. Вода соотносится</a:t>
            </a:r>
            <a:br>
              <a:rPr lang="en-US" altLang="ru-RU" sz="2000"/>
            </a:br>
            <a:r>
              <a:rPr lang="ru-RU" altLang="ru-RU" sz="2000"/>
              <a:t> с божественным началом. </a:t>
            </a:r>
            <a:endParaRPr lang="en-US" altLang="ru-RU" sz="2000"/>
          </a:p>
          <a:p>
            <a:pPr eaLnBrk="1" hangingPunct="1">
              <a:lnSpc>
                <a:spcPct val="80000"/>
              </a:lnSpc>
            </a:pPr>
            <a:r>
              <a:rPr lang="ru-RU" altLang="ru-RU" sz="2000"/>
              <a:t>Неживая природа, все вещи имеют душу (гилозоизм).</a:t>
            </a:r>
            <a:endParaRPr lang="en-US" altLang="ru-RU" sz="2000"/>
          </a:p>
          <a:p>
            <a:pPr eaLnBrk="1" hangingPunct="1">
              <a:lnSpc>
                <a:spcPct val="80000"/>
              </a:lnSpc>
            </a:pPr>
            <a:r>
              <a:rPr lang="ru-RU" altLang="ru-RU" sz="2000"/>
              <a:t>Центр Вселенной — Земля, представляющая собой плоский диск, покоящийся на воде.</a:t>
            </a:r>
            <a:endParaRPr lang="en-US" altLang="ru-RU" sz="2000"/>
          </a:p>
          <a:p>
            <a:pPr eaLnBrk="1" hangingPunct="1">
              <a:lnSpc>
                <a:spcPct val="80000"/>
              </a:lnSpc>
            </a:pPr>
            <a:r>
              <a:rPr lang="ru-RU" altLang="ru-RU" sz="2000"/>
              <a:t>Вселенная полна богов.</a:t>
            </a:r>
          </a:p>
        </p:txBody>
      </p:sp>
      <p:pic>
        <p:nvPicPr>
          <p:cNvPr id="56328" name="Picture 8" descr="f1_f0">
            <a:extLst>
              <a:ext uri="{FF2B5EF4-FFF2-40B4-BE49-F238E27FC236}">
                <a16:creationId xmlns:a16="http://schemas.microsoft.com/office/drawing/2014/main" id="{5D652512-5470-1ABB-C6A2-239FA0EDA677}"/>
              </a:ext>
            </a:extLst>
          </p:cNvPr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4050" y="1628775"/>
            <a:ext cx="3641725" cy="446405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4">
            <a:extLst>
              <a:ext uri="{FF2B5EF4-FFF2-40B4-BE49-F238E27FC236}">
                <a16:creationId xmlns:a16="http://schemas.microsoft.com/office/drawing/2014/main" id="{28043D90-3CCE-DF95-2B43-FD041E043C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ru-RU" altLang="ru-RU" sz="4000" b="1"/>
              <a:t>Анаксимен</a:t>
            </a:r>
            <a:r>
              <a:rPr lang="en-US" altLang="ru-RU" sz="4000" b="1"/>
              <a:t> </a:t>
            </a:r>
            <a:r>
              <a:rPr lang="ru-RU" altLang="ru-RU" sz="4000"/>
              <a:t>(585-525 до н.э.) </a:t>
            </a:r>
            <a:br>
              <a:rPr lang="en-US" altLang="ru-RU" sz="4000"/>
            </a:br>
            <a:endParaRPr lang="ru-RU" altLang="ru-RU" sz="4000"/>
          </a:p>
        </p:txBody>
      </p:sp>
      <p:sp>
        <p:nvSpPr>
          <p:cNvPr id="37890" name="AutoShape 7">
            <a:extLst>
              <a:ext uri="{FF2B5EF4-FFF2-40B4-BE49-F238E27FC236}">
                <a16:creationId xmlns:a16="http://schemas.microsoft.com/office/drawing/2014/main" id="{441043B0-3762-3341-596E-7ABE7D43FBCA}"/>
              </a:ext>
            </a:extLst>
          </p:cNvPr>
          <p:cNvSpPr>
            <a:spLocks noChangeArrowheads="1"/>
          </p:cNvSpPr>
          <p:nvPr>
            <p:ph type="body" sz="half" idx="4294967295"/>
          </p:nvPr>
        </p:nvSpPr>
        <p:spPr>
          <a:xfrm>
            <a:off x="4067175" y="1600200"/>
            <a:ext cx="4619625" cy="4525963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000" b="1"/>
              <a:t>Основные взгляды:</a:t>
            </a:r>
            <a:endParaRPr lang="ru-RU" altLang="ru-RU" sz="2000"/>
          </a:p>
          <a:p>
            <a:pPr eaLnBrk="1" hangingPunct="1">
              <a:lnSpc>
                <a:spcPct val="80000"/>
              </a:lnSpc>
            </a:pPr>
            <a:r>
              <a:rPr lang="ru-RU" altLang="ru-RU" sz="2000"/>
              <a:t>Первоначало всего сущего — воздух, ко­торый проходит в сво­ем изменении ряд эта­пов: </a:t>
            </a:r>
            <a:br>
              <a:rPr lang="en-US" altLang="ru-RU" sz="2000"/>
            </a:br>
            <a:r>
              <a:rPr lang="ru-RU" altLang="ru-RU" sz="2000"/>
              <a:t>огонь — воздух — ветры-облака — земля — камни. Воздух, входя­щий в вышеуказанный ряд, не </a:t>
            </a:r>
            <a:br>
              <a:rPr lang="en-US" altLang="ru-RU" sz="2000"/>
            </a:br>
            <a:r>
              <a:rPr lang="ru-RU" altLang="ru-RU" sz="2000"/>
              <a:t>тождественен с первоначалом. </a:t>
            </a:r>
            <a:endParaRPr lang="en-US" altLang="ru-RU" sz="2000"/>
          </a:p>
          <a:p>
            <a:pPr eaLnBrk="1" hangingPunct="1">
              <a:lnSpc>
                <a:spcPct val="80000"/>
              </a:lnSpc>
            </a:pPr>
            <a:r>
              <a:rPr lang="ru-RU" altLang="ru-RU" sz="2000"/>
              <a:t>Воздух — источник жизни и психических явлений. </a:t>
            </a:r>
            <a:endParaRPr lang="en-US" altLang="ru-RU" sz="2000"/>
          </a:p>
          <a:p>
            <a:pPr eaLnBrk="1" hangingPunct="1">
              <a:lnSpc>
                <a:spcPct val="80000"/>
              </a:lnSpc>
            </a:pPr>
            <a:r>
              <a:rPr lang="ru-RU" altLang="ru-RU" sz="2000"/>
              <a:t>Земля — плоский диск, парящий в воз­духе. </a:t>
            </a:r>
            <a:endParaRPr lang="en-US" altLang="ru-RU" sz="2000"/>
          </a:p>
          <a:p>
            <a:pPr eaLnBrk="1" hangingPunct="1">
              <a:lnSpc>
                <a:spcPct val="80000"/>
              </a:lnSpc>
            </a:pPr>
            <a:r>
              <a:rPr lang="ru-RU" altLang="ru-RU" sz="2000"/>
              <a:t>Боги отождествля­ются с Природой. </a:t>
            </a:r>
          </a:p>
        </p:txBody>
      </p:sp>
      <p:pic>
        <p:nvPicPr>
          <p:cNvPr id="58376" name="Picture 8" descr="Image Preview">
            <a:hlinkClick r:id="rId2"/>
            <a:extLst>
              <a:ext uri="{FF2B5EF4-FFF2-40B4-BE49-F238E27FC236}">
                <a16:creationId xmlns:a16="http://schemas.microsoft.com/office/drawing/2014/main" id="{37A73FF4-50C0-D1A9-0C5D-2C4EF28D5AC2}"/>
              </a:ext>
            </a:extLst>
          </p:cNvPr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3738" y="1628775"/>
            <a:ext cx="3217862" cy="4032250"/>
          </a:xfr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WordArt 2">
            <a:extLst>
              <a:ext uri="{FF2B5EF4-FFF2-40B4-BE49-F238E27FC236}">
                <a16:creationId xmlns:a16="http://schemas.microsoft.com/office/drawing/2014/main" id="{882ACD16-7282-83FE-9A9C-D7AC1388D26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763713" y="260350"/>
            <a:ext cx="5743575" cy="5238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Философия пифагорейцев</a:t>
            </a:r>
          </a:p>
        </p:txBody>
      </p:sp>
      <p:sp>
        <p:nvSpPr>
          <p:cNvPr id="38914" name="AutoShape 3">
            <a:extLst>
              <a:ext uri="{FF2B5EF4-FFF2-40B4-BE49-F238E27FC236}">
                <a16:creationId xmlns:a16="http://schemas.microsoft.com/office/drawing/2014/main" id="{0FB350DB-EF53-0165-EBCC-E637B6C67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052513"/>
            <a:ext cx="6985000" cy="1368425"/>
          </a:xfrm>
          <a:prstGeom prst="horizontalScroll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b="1"/>
              <a:t>ПИФАГОРЕЙЦЫ </a:t>
            </a:r>
            <a:r>
              <a:rPr lang="ru-RU" altLang="ru-RU" sz="1600"/>
              <a:t>- последователи Пифагора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/>
              <a:t>(2-я половина </a:t>
            </a:r>
            <a:r>
              <a:rPr lang="en-US" altLang="ru-RU" sz="1600"/>
              <a:t>VI </a:t>
            </a:r>
            <a:r>
              <a:rPr lang="ru-RU" altLang="ru-RU" sz="1600"/>
              <a:t>— начало </a:t>
            </a:r>
            <a:r>
              <a:rPr lang="en-US" altLang="ru-RU" sz="1600"/>
              <a:t>V </a:t>
            </a:r>
            <a:r>
              <a:rPr lang="ru-RU" altLang="ru-RU" sz="1600"/>
              <a:t>ни. до п.».),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/>
              <a:t>древнегреческого философа и математика, основавшего</a:t>
            </a:r>
            <a:r>
              <a:rPr lang="en-US" altLang="ru-RU" sz="1600"/>
              <a:t> </a:t>
            </a:r>
            <a:endParaRPr lang="ru-RU" altLang="ru-RU" sz="16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/>
              <a:t>в греческом городе Кротоне религиозный союз </a:t>
            </a:r>
          </a:p>
        </p:txBody>
      </p:sp>
      <p:pic>
        <p:nvPicPr>
          <p:cNvPr id="38915" name="Picture 0" descr="pythagoras">
            <a:extLst>
              <a:ext uri="{FF2B5EF4-FFF2-40B4-BE49-F238E27FC236}">
                <a16:creationId xmlns:a16="http://schemas.microsoft.com/office/drawing/2014/main" id="{870C5E71-80BA-5DFD-DDA2-9E2848796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2565400"/>
            <a:ext cx="304165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6EA62382-F9F1-50BE-CD27-0ECAC173F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i="1">
                <a:solidFill>
                  <a:schemeClr val="accent2"/>
                </a:solidFill>
                <a:latin typeface="Arial Black" panose="020B0604020202020204" pitchFamily="34" charset="0"/>
              </a:rPr>
              <a:t>ПЛАН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EC0FFFFB-E698-33EE-956E-1221FC767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>
                <a:latin typeface="Book Antiqua" panose="02040602050305030304" pitchFamily="18" charset="0"/>
              </a:rPr>
              <a:t>1. Характерные черты и периодизация античной философии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>
                <a:latin typeface="Book Antiqua" panose="02040602050305030304" pitchFamily="18" charset="0"/>
              </a:rPr>
              <a:t>2. Философские школы досократического периода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>
                <a:latin typeface="Book Antiqua" panose="02040602050305030304" pitchFamily="18" charset="0"/>
              </a:rPr>
              <a:t>3. Философские взгляды классического периода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>
                <a:latin typeface="Book Antiqua" panose="02040602050305030304" pitchFamily="18" charset="0"/>
              </a:rPr>
              <a:t>4. Философские школы эллинистическо-римского периода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4">
            <a:extLst>
              <a:ext uri="{FF2B5EF4-FFF2-40B4-BE49-F238E27FC236}">
                <a16:creationId xmlns:a16="http://schemas.microsoft.com/office/drawing/2014/main" id="{EFDDC360-F7B9-7DDE-970C-E56B82894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188913"/>
            <a:ext cx="54737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3600"/>
              <a:t>Пифагор Самосский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3600"/>
              <a:t>570-490 до н.э.</a:t>
            </a:r>
          </a:p>
        </p:txBody>
      </p:sp>
      <p:pic>
        <p:nvPicPr>
          <p:cNvPr id="39938" name="Picture 6" descr="5">
            <a:extLst>
              <a:ext uri="{FF2B5EF4-FFF2-40B4-BE49-F238E27FC236}">
                <a16:creationId xmlns:a16="http://schemas.microsoft.com/office/drawing/2014/main" id="{793244C5-CA60-B1FA-9E74-BC0E6084F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133600"/>
            <a:ext cx="17621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AutoShape 7">
            <a:extLst>
              <a:ext uri="{FF2B5EF4-FFF2-40B4-BE49-F238E27FC236}">
                <a16:creationId xmlns:a16="http://schemas.microsoft.com/office/drawing/2014/main" id="{F1378545-C08E-6945-9EE4-7DDA51E50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00213"/>
            <a:ext cx="3635375" cy="4033837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9940" name="Text Box 8">
            <a:extLst>
              <a:ext uri="{FF2B5EF4-FFF2-40B4-BE49-F238E27FC236}">
                <a16:creationId xmlns:a16="http://schemas.microsoft.com/office/drawing/2014/main" id="{8E27AC2C-B747-210F-5FDC-83FADC4FF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349500"/>
            <a:ext cx="2376487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4000" b="1">
                <a:latin typeface="Monotype Corsiva" panose="03010101010201010101" pitchFamily="66" charset="0"/>
              </a:rPr>
              <a:t>Числа</a:t>
            </a:r>
            <a:r>
              <a:rPr lang="ru-RU" altLang="ru-RU" sz="4000">
                <a:latin typeface="Monotype Corsiva" panose="03010101010201010101" pitchFamily="66" charset="0"/>
              </a:rPr>
              <a:t> – основа и начало всякой вещи</a:t>
            </a:r>
          </a:p>
        </p:txBody>
      </p:sp>
      <p:sp>
        <p:nvSpPr>
          <p:cNvPr id="39941" name="AutoShape 9">
            <a:extLst>
              <a:ext uri="{FF2B5EF4-FFF2-40B4-BE49-F238E27FC236}">
                <a16:creationId xmlns:a16="http://schemas.microsoft.com/office/drawing/2014/main" id="{1C2FCD48-1FD4-6C1F-C917-0745187C5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2565400"/>
            <a:ext cx="2952750" cy="3887788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9942" name="Text Box 10">
            <a:extLst>
              <a:ext uri="{FF2B5EF4-FFF2-40B4-BE49-F238E27FC236}">
                <a16:creationId xmlns:a16="http://schemas.microsoft.com/office/drawing/2014/main" id="{BE846C7B-5A9B-9941-E31D-C6C9748AA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2997200"/>
            <a:ext cx="23749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>
                <a:latin typeface="Monotype Corsiva" panose="03010101010201010101" pitchFamily="66" charset="0"/>
              </a:rPr>
              <a:t>Суть каждого явления может быть записана в цифровом ряде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AutoShape 4">
            <a:extLst>
              <a:ext uri="{FF2B5EF4-FFF2-40B4-BE49-F238E27FC236}">
                <a16:creationId xmlns:a16="http://schemas.microsoft.com/office/drawing/2014/main" id="{3C01BE47-535F-3975-A316-29C3E9B40382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prstGeom prst="flowChartAlternateProcess">
            <a:avLst/>
          </a:prstGeom>
          <a:solidFill>
            <a:srgbClr val="FFFF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altLang="ru-RU" sz="4000"/>
              <a:t>Характерные черты пифагорейской школы</a:t>
            </a:r>
          </a:p>
        </p:txBody>
      </p:sp>
      <p:sp>
        <p:nvSpPr>
          <p:cNvPr id="40962" name="AutoShape 5">
            <a:extLst>
              <a:ext uri="{FF2B5EF4-FFF2-40B4-BE49-F238E27FC236}">
                <a16:creationId xmlns:a16="http://schemas.microsoft.com/office/drawing/2014/main" id="{05761D08-EFAB-5C58-31C8-4AA6161472CF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prstGeom prst="flowChartProcess">
            <a:avLst/>
          </a:prstGeom>
          <a:solidFill>
            <a:srgbClr val="FFFF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/>
              <a:t>Возникла она как некое братство или религиозный орден, подчиненный</a:t>
            </a:r>
            <a:br>
              <a:rPr lang="ru-RU" altLang="ru-RU" sz="2800"/>
            </a:br>
            <a:r>
              <a:rPr lang="ru-RU" altLang="ru-RU" sz="2800"/>
              <a:t>строгим правилам общежития и поведения.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Учение воспринималось как тайна, знать которую позволялось лишь </a:t>
            </a:r>
            <a:br>
              <a:rPr lang="en-US" altLang="ru-RU" sz="2800"/>
            </a:br>
            <a:r>
              <a:rPr lang="ru-RU" altLang="ru-RU" sz="2800"/>
              <a:t>адептам и разглашение которой строжайше запрещалось.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Пифагорейский союз представлял собой реакционную партийную </a:t>
            </a:r>
            <a:br>
              <a:rPr lang="en-US" altLang="ru-RU" sz="2800"/>
            </a:br>
            <a:r>
              <a:rPr lang="ru-RU" altLang="ru-RU" sz="2800"/>
              <a:t>организацию аристократии.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AutoShape 2">
            <a:extLst>
              <a:ext uri="{FF2B5EF4-FFF2-40B4-BE49-F238E27FC236}">
                <a16:creationId xmlns:a16="http://schemas.microsoft.com/office/drawing/2014/main" id="{46ECA223-4404-FCE4-0C24-DDF85720E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620713"/>
            <a:ext cx="6048375" cy="647700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CC0000"/>
                </a:solidFill>
              </a:rPr>
              <a:t>Основные положения философии пифагорейцев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A000BB73-48D1-4886-FDAF-29D8F7A8A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341438"/>
            <a:ext cx="8785225" cy="48974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800"/>
              <a:t>Истинное мировоззрение, по Пифагору, покоится на трех основах: </a:t>
            </a:r>
            <a:r>
              <a:rPr lang="ru-RU" altLang="ru-RU" sz="1800" i="1"/>
              <a:t>морали, </a:t>
            </a:r>
            <a:br>
              <a:rPr lang="en-US" altLang="ru-RU" sz="1800" i="1"/>
            </a:br>
            <a:r>
              <a:rPr lang="ru-RU" altLang="ru-RU" sz="1800" i="1"/>
              <a:t>религии и знании. </a:t>
            </a:r>
            <a:r>
              <a:rPr lang="ru-RU" altLang="ru-RU" sz="1800"/>
              <a:t>Мораль Пифагора — это мораль аристократа. </a:t>
            </a:r>
            <a:br>
              <a:rPr lang="en-US" altLang="ru-RU" sz="1800"/>
            </a:br>
            <a:r>
              <a:rPr lang="ru-RU" altLang="ru-RU" sz="1800"/>
              <a:t>Задачи науки подчинены интересам религии.</a:t>
            </a:r>
            <a:endParaRPr lang="en-US" altLang="ru-RU" sz="1800"/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800"/>
              <a:t>Первопричина всего сущего — число. Все в природе измеряется, </a:t>
            </a:r>
            <a:br>
              <a:rPr lang="en-US" altLang="ru-RU" sz="1800"/>
            </a:br>
            <a:r>
              <a:rPr lang="ru-RU" altLang="ru-RU" sz="1800"/>
              <a:t>подчиняется числу, в числе - сущность всех вещей; познать мир, его </a:t>
            </a:r>
            <a:br>
              <a:rPr lang="en-US" altLang="ru-RU" sz="1800"/>
            </a:br>
            <a:r>
              <a:rPr lang="ru-RU" altLang="ru-RU" sz="1800"/>
              <a:t>строение, его закономерность — это значит познать управляющие им числа.</a:t>
            </a:r>
            <a:endParaRPr lang="en-US" altLang="ru-RU" sz="1800"/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800"/>
              <a:t>Мистика </a:t>
            </a:r>
            <a:r>
              <a:rPr lang="ru-RU" altLang="ru-RU" sz="1800" i="1"/>
              <a:t>чисел </a:t>
            </a:r>
            <a:r>
              <a:rPr lang="ru-RU" altLang="ru-RU" sz="1800"/>
              <a:t>составляет ядро пифагорейского идеализма.</a:t>
            </a:r>
            <a:endParaRPr lang="en-US" altLang="ru-RU" sz="1800"/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800"/>
              <a:t>Учение о противоположностях оформляется в систему метафизически </a:t>
            </a:r>
            <a:br>
              <a:rPr lang="en-US" altLang="ru-RU" sz="1800"/>
            </a:br>
            <a:r>
              <a:rPr lang="ru-RU" altLang="ru-RU" sz="1800"/>
              <a:t>понятых противоположностей (предел и беспредельное, нечет и чет, единое</a:t>
            </a:r>
            <a:br>
              <a:rPr lang="en-US" altLang="ru-RU" sz="1800"/>
            </a:br>
            <a:r>
              <a:rPr lang="ru-RU" altLang="ru-RU" sz="1800"/>
              <a:t>и множество, правое и левое, мужское и женское, покоящееся и движущееся, </a:t>
            </a:r>
            <a:br>
              <a:rPr lang="en-US" altLang="ru-RU" sz="1800"/>
            </a:br>
            <a:r>
              <a:rPr lang="ru-RU" altLang="ru-RU" sz="1800"/>
              <a:t>прямое и кривое, свет и тьма, хорошее и дурное, четырехугольное и </a:t>
            </a:r>
            <a:br>
              <a:rPr lang="en-US" altLang="ru-RU" sz="1800"/>
            </a:br>
            <a:r>
              <a:rPr lang="ru-RU" altLang="ru-RU" sz="1800"/>
              <a:t>разностороннее). Основное философское значение имеет противоположность</a:t>
            </a:r>
            <a:br>
              <a:rPr lang="en-US" altLang="ru-RU" sz="1800"/>
            </a:br>
            <a:r>
              <a:rPr lang="ru-RU" altLang="ru-RU" sz="1800"/>
              <a:t>предельного и беспредельного, определяющая все другие противоположности.</a:t>
            </a:r>
            <a:endParaRPr lang="en-US" altLang="ru-RU" sz="1800"/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800"/>
              <a:t>Пифагорейцы в основном стояли на позиции метафизического </a:t>
            </a:r>
            <a:br>
              <a:rPr lang="en-US" altLang="ru-RU" sz="1800"/>
            </a:br>
            <a:r>
              <a:rPr lang="ru-RU" altLang="ru-RU" sz="1800"/>
              <a:t>миропонимания, что целиком связано с их пониманием числа.</a:t>
            </a:r>
            <a:endParaRPr lang="en-US" altLang="ru-RU" sz="1800"/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800"/>
              <a:t>Пифагорейцы преуспели в изучении музыки, геометрии и небесной механики.</a:t>
            </a:r>
          </a:p>
        </p:txBody>
      </p:sp>
    </p:spTree>
  </p:cSld>
  <p:clrMapOvr>
    <a:masterClrMapping/>
  </p:clrMapOvr>
  <p:transition>
    <p:cover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WordArt 6">
            <a:extLst>
              <a:ext uri="{FF2B5EF4-FFF2-40B4-BE49-F238E27FC236}">
                <a16:creationId xmlns:a16="http://schemas.microsoft.com/office/drawing/2014/main" id="{9A19730D-4C96-D903-F47E-C52338CEC8D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71550" y="765175"/>
            <a:ext cx="7343775" cy="576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cs typeface="Arial" panose="020B0604020202020204" pitchFamily="34" charset="0"/>
              </a:rPr>
              <a:t>Философия Гераклита Эфесского</a:t>
            </a:r>
          </a:p>
        </p:txBody>
      </p:sp>
      <p:sp>
        <p:nvSpPr>
          <p:cNvPr id="43010" name="Rectangle 6">
            <a:extLst>
              <a:ext uri="{FF2B5EF4-FFF2-40B4-BE49-F238E27FC236}">
                <a16:creationId xmlns:a16="http://schemas.microsoft.com/office/drawing/2014/main" id="{17888C03-B804-9A95-5DBC-D05FB96EF81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sz="2000"/>
              <a:t>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sz="2000"/>
              <a:t>    Вторым после Милета очагом древнегреческой философии в Малой Азии был город Эфес, родина философа </a:t>
            </a:r>
            <a:r>
              <a:rPr lang="ru-RU" altLang="ru-RU" sz="2000" i="1"/>
              <a:t>Гераклита </a:t>
            </a:r>
            <a:r>
              <a:rPr lang="ru-RU" altLang="ru-RU" sz="2000"/>
              <a:t>(ок. 530—470 до н.э.). Гераклит — один </a:t>
            </a:r>
            <a:br>
              <a:rPr lang="en-US" altLang="ru-RU" sz="2000"/>
            </a:br>
            <a:r>
              <a:rPr lang="ru-RU" altLang="ru-RU" sz="2000"/>
              <a:t>из основоположников диалектики, учение которого является наиболее </a:t>
            </a:r>
            <a:br>
              <a:rPr lang="en-US" altLang="ru-RU" sz="2000"/>
            </a:br>
            <a:r>
              <a:rPr lang="ru-RU" altLang="ru-RU" sz="2000"/>
              <a:t>ярким выражением стихийной диалектичности древнегреческой философии</a:t>
            </a:r>
          </a:p>
        </p:txBody>
      </p:sp>
      <p:pic>
        <p:nvPicPr>
          <p:cNvPr id="20487" name="Picture 7" descr="biograf78">
            <a:extLst>
              <a:ext uri="{FF2B5EF4-FFF2-40B4-BE49-F238E27FC236}">
                <a16:creationId xmlns:a16="http://schemas.microsoft.com/office/drawing/2014/main" id="{D4CA7D19-3A00-A71E-E458-BBDE36D97395}"/>
              </a:ext>
            </a:extLst>
          </p:cNvPr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8225" y="1844675"/>
            <a:ext cx="3052763" cy="381635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5" descr="73854b02fbf95538a291a1fa3989e9f4">
            <a:extLst>
              <a:ext uri="{FF2B5EF4-FFF2-40B4-BE49-F238E27FC236}">
                <a16:creationId xmlns:a16="http://schemas.microsoft.com/office/drawing/2014/main" id="{E3176C2C-0EBB-C47F-4877-6BD5840FC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484313"/>
            <a:ext cx="1905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8" name="Text Box 6">
            <a:extLst>
              <a:ext uri="{FF2B5EF4-FFF2-40B4-BE49-F238E27FC236}">
                <a16:creationId xmlns:a16="http://schemas.microsoft.com/office/drawing/2014/main" id="{E5C803A3-AED5-C335-EAE9-4B3C7349E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15888"/>
            <a:ext cx="7416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/>
              <a:t>Гераклит Эфесский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/>
              <a:t>544-483 до н.э.</a:t>
            </a:r>
          </a:p>
        </p:txBody>
      </p:sp>
      <p:sp>
        <p:nvSpPr>
          <p:cNvPr id="45059" name="AutoShape 7">
            <a:extLst>
              <a:ext uri="{FF2B5EF4-FFF2-40B4-BE49-F238E27FC236}">
                <a16:creationId xmlns:a16="http://schemas.microsoft.com/office/drawing/2014/main" id="{791A9827-5E48-9349-E45D-CE2C6BFF5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1484313"/>
            <a:ext cx="2879725" cy="13684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5060" name="Text Box 8">
            <a:extLst>
              <a:ext uri="{FF2B5EF4-FFF2-40B4-BE49-F238E27FC236}">
                <a16:creationId xmlns:a16="http://schemas.microsoft.com/office/drawing/2014/main" id="{D7E129C2-91E9-EF45-778B-50EF9FD56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628775"/>
            <a:ext cx="26638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>
                <a:latin typeface="Monotype Corsiva" panose="03010101010201010101" pitchFamily="66" charset="0"/>
              </a:rPr>
              <a:t>Первоначалом является огонь</a:t>
            </a:r>
          </a:p>
        </p:txBody>
      </p:sp>
      <p:sp>
        <p:nvSpPr>
          <p:cNvPr id="45061" name="AutoShape 9">
            <a:extLst>
              <a:ext uri="{FF2B5EF4-FFF2-40B4-BE49-F238E27FC236}">
                <a16:creationId xmlns:a16="http://schemas.microsoft.com/office/drawing/2014/main" id="{8B5A9A75-1131-0F87-5B34-B34688B1F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484313"/>
            <a:ext cx="3097213" cy="23764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5062" name="Text Box 10">
            <a:extLst>
              <a:ext uri="{FF2B5EF4-FFF2-40B4-BE49-F238E27FC236}">
                <a16:creationId xmlns:a16="http://schemas.microsoft.com/office/drawing/2014/main" id="{08370067-816C-B74B-5221-46B125C95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557338"/>
            <a:ext cx="3097213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800">
                <a:latin typeface="Monotype Corsiva" panose="03010101010201010101" pitchFamily="66" charset="0"/>
              </a:rPr>
              <a:t>Всеобщее развитие и изменение вещей, их борьба и переход в свои противоположности</a:t>
            </a:r>
          </a:p>
        </p:txBody>
      </p:sp>
      <p:sp>
        <p:nvSpPr>
          <p:cNvPr id="45063" name="AutoShape 11">
            <a:extLst>
              <a:ext uri="{FF2B5EF4-FFF2-40B4-BE49-F238E27FC236}">
                <a16:creationId xmlns:a16="http://schemas.microsoft.com/office/drawing/2014/main" id="{83E8785D-4C12-D1EA-D227-B1C5535E9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49725"/>
            <a:ext cx="2916238" cy="2374900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5064" name="Text Box 12">
            <a:extLst>
              <a:ext uri="{FF2B5EF4-FFF2-40B4-BE49-F238E27FC236}">
                <a16:creationId xmlns:a16="http://schemas.microsoft.com/office/drawing/2014/main" id="{4BDAD977-4418-6BDA-D248-12A83ABA8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508500"/>
            <a:ext cx="2160587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>
                <a:latin typeface="Monotype Corsiva" panose="03010101010201010101" pitchFamily="66" charset="0"/>
              </a:rPr>
              <a:t>Всё течёт, всё изменяется</a:t>
            </a:r>
          </a:p>
        </p:txBody>
      </p:sp>
      <p:sp>
        <p:nvSpPr>
          <p:cNvPr id="45065" name="AutoShape 13">
            <a:extLst>
              <a:ext uri="{FF2B5EF4-FFF2-40B4-BE49-F238E27FC236}">
                <a16:creationId xmlns:a16="http://schemas.microsoft.com/office/drawing/2014/main" id="{02E4B350-76C9-796C-8DB3-DDBEEE69B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292600"/>
            <a:ext cx="2736850" cy="2376488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5066" name="Text Box 14">
            <a:extLst>
              <a:ext uri="{FF2B5EF4-FFF2-40B4-BE49-F238E27FC236}">
                <a16:creationId xmlns:a16="http://schemas.microsoft.com/office/drawing/2014/main" id="{F88104A8-0A35-932E-1EAF-A8BBE767B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4724400"/>
            <a:ext cx="230346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>
                <a:latin typeface="Monotype Corsiva" panose="03010101010201010101" pitchFamily="66" charset="0"/>
              </a:rPr>
              <a:t>В одну реку нельзя войти дважды</a:t>
            </a:r>
          </a:p>
        </p:txBody>
      </p:sp>
      <p:sp>
        <p:nvSpPr>
          <p:cNvPr id="45067" name="AutoShape 15">
            <a:extLst>
              <a:ext uri="{FF2B5EF4-FFF2-40B4-BE49-F238E27FC236}">
                <a16:creationId xmlns:a16="http://schemas.microsoft.com/office/drawing/2014/main" id="{ED99B0F7-DC17-6F5E-085A-A39733B8F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357563"/>
            <a:ext cx="3132137" cy="3024187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5068" name="Text Box 16">
            <a:extLst>
              <a:ext uri="{FF2B5EF4-FFF2-40B4-BE49-F238E27FC236}">
                <a16:creationId xmlns:a16="http://schemas.microsoft.com/office/drawing/2014/main" id="{57C9B0D9-1BFF-5BA6-DCF7-59230EB04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3860800"/>
            <a:ext cx="2087562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800">
                <a:latin typeface="Monotype Corsiva" panose="03010101010201010101" pitchFamily="66" charset="0"/>
              </a:rPr>
              <a:t>Всё происходит через борьбу: борьба – отец всего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5">
            <a:extLst>
              <a:ext uri="{FF2B5EF4-FFF2-40B4-BE49-F238E27FC236}">
                <a16:creationId xmlns:a16="http://schemas.microsoft.com/office/drawing/2014/main" id="{3BA86F2D-2AEF-C44A-CA2A-7A24922B0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88913"/>
            <a:ext cx="6985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/>
              <a:t>Школа атомистов</a:t>
            </a:r>
          </a:p>
        </p:txBody>
      </p:sp>
      <p:pic>
        <p:nvPicPr>
          <p:cNvPr id="46082" name="Picture 9" descr="http://cs4370.vkontakte.ru/u2464324/-14/x_fdacf24d.jpg">
            <a:extLst>
              <a:ext uri="{FF2B5EF4-FFF2-40B4-BE49-F238E27FC236}">
                <a16:creationId xmlns:a16="http://schemas.microsoft.com/office/drawing/2014/main" id="{DCA876CD-2CC4-5ECA-6FEF-C7F366355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908050"/>
            <a:ext cx="24098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Text Box 10">
            <a:extLst>
              <a:ext uri="{FF2B5EF4-FFF2-40B4-BE49-F238E27FC236}">
                <a16:creationId xmlns:a16="http://schemas.microsoft.com/office/drawing/2014/main" id="{EBF558DB-8EFF-56CF-AB3E-ED3A6BD37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57563"/>
            <a:ext cx="18716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Левкипп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/>
              <a:t> </a:t>
            </a:r>
            <a:r>
              <a:rPr lang="en-US" altLang="ru-RU" sz="2000"/>
              <a:t>V </a:t>
            </a:r>
            <a:r>
              <a:rPr lang="ru-RU" altLang="ru-RU" sz="2000"/>
              <a:t>в. до н.э.</a:t>
            </a:r>
          </a:p>
        </p:txBody>
      </p:sp>
      <p:sp>
        <p:nvSpPr>
          <p:cNvPr id="46084" name="Text Box 12">
            <a:extLst>
              <a:ext uri="{FF2B5EF4-FFF2-40B4-BE49-F238E27FC236}">
                <a16:creationId xmlns:a16="http://schemas.microsoft.com/office/drawing/2014/main" id="{2452DD87-69A7-F821-7297-3484468AC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836613"/>
            <a:ext cx="244792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ru-RU" altLang="ru-RU" sz="2400"/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ru-RU" altLang="ru-RU" sz="2400"/>
          </a:p>
        </p:txBody>
      </p:sp>
      <p:sp>
        <p:nvSpPr>
          <p:cNvPr id="46085" name="AutoShape 13">
            <a:extLst>
              <a:ext uri="{FF2B5EF4-FFF2-40B4-BE49-F238E27FC236}">
                <a16:creationId xmlns:a16="http://schemas.microsoft.com/office/drawing/2014/main" id="{74036255-1072-1A1C-4CB9-87105FBB4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437063"/>
            <a:ext cx="3240088" cy="2232025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6086" name="Rectangle 17">
            <a:extLst>
              <a:ext uri="{FF2B5EF4-FFF2-40B4-BE49-F238E27FC236}">
                <a16:creationId xmlns:a16="http://schemas.microsoft.com/office/drawing/2014/main" id="{FC8BB965-B10C-1409-B99B-36A9A58B9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357563"/>
            <a:ext cx="660717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                                                                            </a:t>
            </a:r>
            <a:r>
              <a:rPr lang="ru-RU" altLang="ru-RU" sz="2400"/>
              <a:t>Демокрит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                                                                          460-370 до н.э.</a:t>
            </a:r>
          </a:p>
        </p:txBody>
      </p:sp>
      <p:pic>
        <p:nvPicPr>
          <p:cNvPr id="46087" name="Picture 19" descr="http://iblog.milliyet.com.tr/imgroot/blogv7/Blog333/2011/09/11/50/171789-3-4-27acb.jpg">
            <a:extLst>
              <a:ext uri="{FF2B5EF4-FFF2-40B4-BE49-F238E27FC236}">
                <a16:creationId xmlns:a16="http://schemas.microsoft.com/office/drawing/2014/main" id="{E1A225B7-2170-23E6-B718-BB1C7ED27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81075"/>
            <a:ext cx="2519363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8" name="AutoShape 20">
            <a:extLst>
              <a:ext uri="{FF2B5EF4-FFF2-40B4-BE49-F238E27FC236}">
                <a16:creationId xmlns:a16="http://schemas.microsoft.com/office/drawing/2014/main" id="{A12A6C9A-3992-DE89-DCE5-859ADC52F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908050"/>
            <a:ext cx="3457575" cy="2233613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6089" name="Text Box 21">
            <a:extLst>
              <a:ext uri="{FF2B5EF4-FFF2-40B4-BE49-F238E27FC236}">
                <a16:creationId xmlns:a16="http://schemas.microsoft.com/office/drawing/2014/main" id="{169AC981-B14D-B8B8-E5F7-3A25D4CE9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341438"/>
            <a:ext cx="2590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Существуют два первоначала – бытие и небытие</a:t>
            </a:r>
          </a:p>
        </p:txBody>
      </p:sp>
      <p:sp>
        <p:nvSpPr>
          <p:cNvPr id="46090" name="Text Box 22">
            <a:extLst>
              <a:ext uri="{FF2B5EF4-FFF2-40B4-BE49-F238E27FC236}">
                <a16:creationId xmlns:a16="http://schemas.microsoft.com/office/drawing/2014/main" id="{87AD3AA1-F8BA-6101-A7A7-2850B7756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97425"/>
            <a:ext cx="25923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Бытие состоит из множества невидимых глазу атомов</a:t>
            </a:r>
          </a:p>
        </p:txBody>
      </p:sp>
      <p:sp>
        <p:nvSpPr>
          <p:cNvPr id="46091" name="AutoShape 23">
            <a:extLst>
              <a:ext uri="{FF2B5EF4-FFF2-40B4-BE49-F238E27FC236}">
                <a16:creationId xmlns:a16="http://schemas.microsoft.com/office/drawing/2014/main" id="{512AC291-C1C8-6A92-5BFD-42B3F344D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076700"/>
            <a:ext cx="3744913" cy="252095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6092" name="Text Box 24">
            <a:extLst>
              <a:ext uri="{FF2B5EF4-FFF2-40B4-BE49-F238E27FC236}">
                <a16:creationId xmlns:a16="http://schemas.microsoft.com/office/drawing/2014/main" id="{646CF8CB-27FF-4BAA-DD42-770652960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508500"/>
            <a:ext cx="30972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Существует пустота как пространство, где атомы могут двигаться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WordArt 2">
            <a:extLst>
              <a:ext uri="{FF2B5EF4-FFF2-40B4-BE49-F238E27FC236}">
                <a16:creationId xmlns:a16="http://schemas.microsoft.com/office/drawing/2014/main" id="{B6169450-7053-7684-9318-7F6DA20E37B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76375" y="549275"/>
            <a:ext cx="6200775" cy="523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cs typeface="Arial" panose="020B0604020202020204" pitchFamily="34" charset="0"/>
              </a:rPr>
              <a:t>Атомстический материализм</a:t>
            </a:r>
          </a:p>
        </p:txBody>
      </p:sp>
      <p:sp>
        <p:nvSpPr>
          <p:cNvPr id="67587" name="AutoShape 1027">
            <a:extLst>
              <a:ext uri="{FF2B5EF4-FFF2-40B4-BE49-F238E27FC236}">
                <a16:creationId xmlns:a16="http://schemas.microsoft.com/office/drawing/2014/main" id="{D128186D-893A-F79A-3A4B-64F470428A66}"/>
              </a:ext>
            </a:extLst>
          </p:cNvPr>
          <p:cNvSpPr>
            <a:spLocks noChangeArrowheads="1"/>
          </p:cNvSpPr>
          <p:nvPr>
            <p:ph type="body" sz="half" idx="4294967295"/>
          </p:nvPr>
        </p:nvSpPr>
        <p:spPr>
          <a:xfrm>
            <a:off x="4648200" y="1600200"/>
            <a:ext cx="4038600" cy="4525963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1800" b="1"/>
              <a:t>Основателем атомистики </a:t>
            </a:r>
            <a:r>
              <a:rPr lang="ru-RU" altLang="ru-RU" sz="1800"/>
              <a:t>был </a:t>
            </a:r>
            <a:r>
              <a:rPr lang="ru-RU" altLang="ru-RU" sz="1800" i="1"/>
              <a:t>Левкипп </a:t>
            </a:r>
            <a:r>
              <a:rPr lang="ru-RU" altLang="ru-RU" sz="1800"/>
              <a:t>(ок. 500—440 до н.э.), учение которого продолжил </a:t>
            </a:r>
            <a:br>
              <a:rPr lang="en-US" altLang="ru-RU" sz="1800"/>
            </a:br>
            <a:r>
              <a:rPr lang="ru-RU" altLang="ru-RU" sz="1800"/>
              <a:t>ученый-энциклопедист и философ-материалист </a:t>
            </a:r>
            <a:r>
              <a:rPr lang="ru-RU" altLang="ru-RU" sz="1800" i="1"/>
              <a:t>Демокрит </a:t>
            </a:r>
            <a:r>
              <a:rPr lang="ru-RU" altLang="ru-RU" sz="1800"/>
              <a:t>(460—370 до н.э.). Демокрит считался основоположником материалистического направления</a:t>
            </a:r>
            <a:r>
              <a:rPr lang="en-US" altLang="ru-RU" sz="1800"/>
              <a:t> </a:t>
            </a:r>
            <a:r>
              <a:rPr lang="ru-RU" altLang="ru-RU" sz="1800"/>
              <a:t>в философии («линия Демокрита» — </a:t>
            </a:r>
            <a:br>
              <a:rPr lang="en-US" altLang="ru-RU" sz="1800"/>
            </a:br>
            <a:r>
              <a:rPr lang="ru-RU" altLang="ru-RU" sz="1800"/>
              <a:t>противоположность</a:t>
            </a:r>
            <a:r>
              <a:rPr lang="en-US" altLang="ru-RU" sz="1800"/>
              <a:t> </a:t>
            </a:r>
            <a:r>
              <a:rPr lang="ru-RU" altLang="ru-RU" sz="1800"/>
              <a:t>«линии Платона» — идеалистического направления).</a:t>
            </a:r>
          </a:p>
        </p:txBody>
      </p:sp>
      <p:pic>
        <p:nvPicPr>
          <p:cNvPr id="47107" name="Picture 1028" descr="demokrit">
            <a:extLst>
              <a:ext uri="{FF2B5EF4-FFF2-40B4-BE49-F238E27FC236}">
                <a16:creationId xmlns:a16="http://schemas.microsoft.com/office/drawing/2014/main" id="{B9D3E84E-CC3D-5EDD-F337-A8D335231E76}"/>
              </a:ext>
            </a:extLst>
          </p:cNvPr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4713" y="1557338"/>
            <a:ext cx="3151187" cy="4535487"/>
          </a:xfrm>
          <a:noFill/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>
            <a:extLst>
              <a:ext uri="{FF2B5EF4-FFF2-40B4-BE49-F238E27FC236}">
                <a16:creationId xmlns:a16="http://schemas.microsoft.com/office/drawing/2014/main" id="{5E2595E6-C30E-4C86-DD01-9CC91691ED43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68313" y="188913"/>
            <a:ext cx="8229600" cy="720725"/>
          </a:xfrm>
          <a:solidFill>
            <a:srgbClr val="FF99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altLang="ru-RU" sz="2400" b="1"/>
              <a:t>Основные положения философии атомистов</a:t>
            </a:r>
            <a:r>
              <a:rPr lang="ru-RU" altLang="ru-RU" sz="4000"/>
              <a:t> </a:t>
            </a:r>
          </a:p>
        </p:txBody>
      </p:sp>
      <p:sp>
        <p:nvSpPr>
          <p:cNvPr id="48130" name="Rectangle 5">
            <a:extLst>
              <a:ext uri="{FF2B5EF4-FFF2-40B4-BE49-F238E27FC236}">
                <a16:creationId xmlns:a16="http://schemas.microsoft.com/office/drawing/2014/main" id="{3352A490-B95B-DE2D-EB0F-FCF78E712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8050"/>
            <a:ext cx="9144000" cy="59499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Мир состоит из пространства и наполняющей его материи, или из </a:t>
            </a:r>
            <a:r>
              <a:rPr lang="ru-RU" altLang="ru-RU" sz="1400" i="1"/>
              <a:t>атомов </a:t>
            </a:r>
            <a:r>
              <a:rPr lang="ru-RU" altLang="ru-RU" sz="1400"/>
              <a:t>и </a:t>
            </a:r>
            <a:r>
              <a:rPr lang="ru-RU" altLang="ru-RU" sz="1400" i="1"/>
              <a:t>пустоты.</a:t>
            </a:r>
            <a:endParaRPr lang="ru-RU" altLang="ru-RU" sz="1400"/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endParaRPr lang="ru-RU" altLang="ru-RU" sz="1400"/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Атомы не возникают и не уничтожаются. Они вечны и неделимы, просты и качественно неизменны. </a:t>
            </a:r>
            <a:br>
              <a:rPr lang="en-US" altLang="ru-RU" sz="1400"/>
            </a:br>
            <a:r>
              <a:rPr lang="ru-RU" altLang="ru-RU" sz="1400"/>
              <a:t>Между ними существуют первоначальные отличия: </a:t>
            </a:r>
            <a:r>
              <a:rPr lang="ru-RU" altLang="ru-RU" sz="1400" i="1"/>
              <a:t>форма, порядок и положение. </a:t>
            </a:r>
            <a:r>
              <a:rPr lang="ru-RU" altLang="ru-RU" sz="1400"/>
              <a:t>Кроме того, они </a:t>
            </a:r>
            <a:br>
              <a:rPr lang="en-US" altLang="ru-RU" sz="1400"/>
            </a:br>
            <a:r>
              <a:rPr lang="ru-RU" altLang="ru-RU" sz="1400"/>
              <a:t>различаются по величине</a:t>
            </a:r>
            <a:r>
              <a:rPr lang="en-US" altLang="ru-RU" sz="1400"/>
              <a:t> </a:t>
            </a:r>
            <a:r>
              <a:rPr lang="ru-RU" altLang="ru-RU" sz="1400"/>
              <a:t>и тяжести.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endParaRPr lang="ru-RU" altLang="ru-RU" sz="1400"/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Принцип </a:t>
            </a:r>
            <a:r>
              <a:rPr lang="ru-RU" altLang="ru-RU" sz="1400" i="1"/>
              <a:t>движения </a:t>
            </a:r>
            <a:r>
              <a:rPr lang="ru-RU" altLang="ru-RU" sz="1400"/>
              <a:t>материи составляет основу всей атомистической системы. Атомы находятся в </a:t>
            </a:r>
            <a:br>
              <a:rPr lang="en-US" altLang="ru-RU" sz="1400"/>
            </a:br>
            <a:r>
              <a:rPr lang="ru-RU" altLang="ru-RU" sz="1400"/>
              <a:t>извечном движении, атом — движущаяся материя.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endParaRPr lang="ru-RU" altLang="ru-RU" sz="1400"/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Вселенная бесконечна, бесконечно и число миров в ней. Земля — плоская.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endParaRPr lang="ru-RU" altLang="ru-RU" sz="1400"/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Признание всеобщей </a:t>
            </a:r>
            <a:r>
              <a:rPr lang="ru-RU" altLang="ru-RU" sz="1400" i="1"/>
              <a:t>причинной необходимости </a:t>
            </a:r>
            <a:r>
              <a:rPr lang="ru-RU" altLang="ru-RU" sz="1400"/>
              <a:t>является одним из основных принципов всей </a:t>
            </a:r>
            <a:br>
              <a:rPr lang="en-US" altLang="ru-RU" sz="1400"/>
            </a:br>
            <a:r>
              <a:rPr lang="ru-RU" altLang="ru-RU" sz="1400"/>
              <a:t>системы атомистов. Отсюда атомисты одновременно и отрицают случайность, и признают ее: </a:t>
            </a:r>
            <a:br>
              <a:rPr lang="en-US" altLang="ru-RU" sz="1400"/>
            </a:br>
            <a:r>
              <a:rPr lang="ru-RU" altLang="ru-RU" sz="1400"/>
              <a:t>отрицают в смысле беспричинности — никакое событие не может возникнуть без причины; признают </a:t>
            </a:r>
            <a:br>
              <a:rPr lang="en-US" altLang="ru-RU" sz="1400"/>
            </a:br>
            <a:r>
              <a:rPr lang="ru-RU" altLang="ru-RU" sz="1400"/>
              <a:t>в смысле противоположности целесообразности - никакое событие в природе не возникает и не </a:t>
            </a:r>
            <a:br>
              <a:rPr lang="en-US" altLang="ru-RU" sz="1400"/>
            </a:br>
            <a:r>
              <a:rPr lang="ru-RU" altLang="ru-RU" sz="1400"/>
              <a:t>происходит ради осуществления какой-либо цели. В этом смысле</a:t>
            </a:r>
            <a:r>
              <a:rPr lang="en-US" altLang="ru-RU" sz="1400"/>
              <a:t> </a:t>
            </a:r>
            <a:r>
              <a:rPr lang="ru-RU" altLang="ru-RU" sz="1400"/>
              <a:t>всякое событие случайно.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endParaRPr lang="ru-RU" altLang="ru-RU" sz="1400"/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Исходным началом и основанием в познании являются </a:t>
            </a:r>
            <a:r>
              <a:rPr lang="ru-RU" altLang="ru-RU" sz="1400" i="1"/>
              <a:t>ощущения, </a:t>
            </a:r>
            <a:r>
              <a:rPr lang="ru-RU" altLang="ru-RU" sz="1400"/>
              <a:t>и всем, что дает для познания ум,</a:t>
            </a:r>
            <a:br>
              <a:rPr lang="en-US" altLang="ru-RU" sz="1400"/>
            </a:br>
            <a:r>
              <a:rPr lang="ru-RU" altLang="ru-RU" sz="1400"/>
              <a:t>он в конечном счете обязан чувствам.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endParaRPr lang="ru-RU" altLang="ru-RU" sz="1400"/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Жизнь и смерть организмов — это соединение и размножение атомов. Тот же принцип положен в </a:t>
            </a:r>
            <a:br>
              <a:rPr lang="en-US" altLang="ru-RU" sz="1400"/>
            </a:br>
            <a:r>
              <a:rPr lang="ru-RU" altLang="ru-RU" sz="1400"/>
              <a:t>основу психологии: душа состоит из огненных атомов и есть временное соединение. Бессмертие </a:t>
            </a:r>
            <a:br>
              <a:rPr lang="en-US" altLang="ru-RU" sz="1400"/>
            </a:br>
            <a:r>
              <a:rPr lang="ru-RU" altLang="ru-RU" sz="1400"/>
              <a:t>души отвергается.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endParaRPr lang="ru-RU" altLang="ru-RU" sz="1400"/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Атомисты, в частности Демокрит, проявляют большой интерес к вопросам политики, государственного</a:t>
            </a:r>
            <a:br>
              <a:rPr lang="en-US" altLang="ru-RU" sz="1400"/>
            </a:br>
            <a:r>
              <a:rPr lang="ru-RU" altLang="ru-RU" sz="1400"/>
              <a:t> устройства, вопросам и проблемам физики, математики, техники, эстетики, филологии, музыки.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554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554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554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554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4">
            <a:extLst>
              <a:ext uri="{FF2B5EF4-FFF2-40B4-BE49-F238E27FC236}">
                <a16:creationId xmlns:a16="http://schemas.microsoft.com/office/drawing/2014/main" id="{367B5428-4B81-5417-D7E2-8F1FD9AAB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88913"/>
            <a:ext cx="7200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3600"/>
              <a:t>Элейская школа</a:t>
            </a:r>
          </a:p>
        </p:txBody>
      </p:sp>
      <p:pic>
        <p:nvPicPr>
          <p:cNvPr id="49154" name="Picture 6" descr="http://www.cnw.mk.ua/pushkin/image/z1.jpg">
            <a:extLst>
              <a:ext uri="{FF2B5EF4-FFF2-40B4-BE49-F238E27FC236}">
                <a16:creationId xmlns:a16="http://schemas.microsoft.com/office/drawing/2014/main" id="{D10C67FE-6439-CEC9-7C51-A39C4E71F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765175"/>
            <a:ext cx="2247900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Text Box 7">
            <a:extLst>
              <a:ext uri="{FF2B5EF4-FFF2-40B4-BE49-F238E27FC236}">
                <a16:creationId xmlns:a16="http://schemas.microsoft.com/office/drawing/2014/main" id="{3FEF5D00-9B57-D47E-1C4F-90D00E05E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789363"/>
            <a:ext cx="2305050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Ксенофан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570-475 до н.э.</a:t>
            </a:r>
          </a:p>
        </p:txBody>
      </p:sp>
      <p:pic>
        <p:nvPicPr>
          <p:cNvPr id="49156" name="Picture 9" descr="Parmenides_ontology">
            <a:extLst>
              <a:ext uri="{FF2B5EF4-FFF2-40B4-BE49-F238E27FC236}">
                <a16:creationId xmlns:a16="http://schemas.microsoft.com/office/drawing/2014/main" id="{7A112759-4949-12CF-F7AB-8C7997FCE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484313"/>
            <a:ext cx="26955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 Box 10">
            <a:extLst>
              <a:ext uri="{FF2B5EF4-FFF2-40B4-BE49-F238E27FC236}">
                <a16:creationId xmlns:a16="http://schemas.microsoft.com/office/drawing/2014/main" id="{1FF2746E-DC96-CB33-669E-416CE16D6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5013325"/>
            <a:ext cx="273685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Парменид</a:t>
            </a:r>
            <a:r>
              <a:rPr lang="ru-RU" altLang="ru-RU" sz="1800"/>
              <a:t>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540-450 до н.э.</a:t>
            </a:r>
          </a:p>
        </p:txBody>
      </p:sp>
      <p:pic>
        <p:nvPicPr>
          <p:cNvPr id="49158" name="Picture 12" descr="http://philosophers.narod.ru/images/antic/zenon_elea.jpg">
            <a:extLst>
              <a:ext uri="{FF2B5EF4-FFF2-40B4-BE49-F238E27FC236}">
                <a16:creationId xmlns:a16="http://schemas.microsoft.com/office/drawing/2014/main" id="{A445B642-1460-93DC-52D5-9BF92B37B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052513"/>
            <a:ext cx="194310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9" name="Text Box 13">
            <a:extLst>
              <a:ext uri="{FF2B5EF4-FFF2-40B4-BE49-F238E27FC236}">
                <a16:creationId xmlns:a16="http://schemas.microsoft.com/office/drawing/2014/main" id="{FDCC4E09-4E05-7393-5A84-831AC3788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716338"/>
            <a:ext cx="2376487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Зенон Элейский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490-430 до н.э.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ru-RU" altLang="ru-RU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3">
            <a:extLst>
              <a:ext uri="{FF2B5EF4-FFF2-40B4-BE49-F238E27FC236}">
                <a16:creationId xmlns:a16="http://schemas.microsoft.com/office/drawing/2014/main" id="{CC2CC9BA-0305-E218-C9C9-765125D37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765175"/>
            <a:ext cx="8785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ru-RU" altLang="ru-RU" sz="1800"/>
          </a:p>
        </p:txBody>
      </p:sp>
      <p:sp>
        <p:nvSpPr>
          <p:cNvPr id="50178" name="Rectangle 4">
            <a:extLst>
              <a:ext uri="{FF2B5EF4-FFF2-40B4-BE49-F238E27FC236}">
                <a16:creationId xmlns:a16="http://schemas.microsoft.com/office/drawing/2014/main" id="{3D6972B0-012D-B3AB-EFA8-300C6D85F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52613"/>
            <a:ext cx="8316913" cy="13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6191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b="1">
                <a:solidFill>
                  <a:schemeClr val="tx2"/>
                </a:solidFill>
                <a:cs typeface="Times New Roman" panose="02020603050405020304" pitchFamily="18" charset="0"/>
              </a:rPr>
              <a:t>ЭЛЕАТЫ — представители Элейской философской школы, существовавшей в </a:t>
            </a:r>
            <a:r>
              <a:rPr lang="en-US" altLang="ru-RU" sz="1600" b="1">
                <a:solidFill>
                  <a:schemeClr val="tx2"/>
                </a:solidFill>
                <a:cs typeface="Times New Roman" panose="02020603050405020304" pitchFamily="18" charset="0"/>
              </a:rPr>
              <a:t>VI</a:t>
            </a:r>
            <a:r>
              <a:rPr lang="ru-RU" altLang="ru-RU" sz="1600" b="1">
                <a:solidFill>
                  <a:schemeClr val="tx2"/>
                </a:solidFill>
                <a:cs typeface="Times New Roman" panose="02020603050405020304" pitchFamily="18" charset="0"/>
              </a:rPr>
              <a:t>—</a:t>
            </a:r>
            <a:r>
              <a:rPr lang="en-US" altLang="ru-RU" sz="1600" b="1">
                <a:solidFill>
                  <a:schemeClr val="tx2"/>
                </a:solidFill>
                <a:cs typeface="Times New Roman" panose="02020603050405020304" pitchFamily="18" charset="0"/>
              </a:rPr>
              <a:t>V</a:t>
            </a:r>
            <a:r>
              <a:rPr lang="ru-RU" altLang="ru-RU" sz="1600" b="1">
                <a:solidFill>
                  <a:schemeClr val="tx2"/>
                </a:solidFill>
                <a:cs typeface="Times New Roman" panose="02020603050405020304" pitchFamily="18" charset="0"/>
              </a:rPr>
              <a:t> вв. до н.э. </a:t>
            </a:r>
            <a:br>
              <a:rPr lang="en-US" altLang="ru-RU" sz="1600" b="1">
                <a:solidFill>
                  <a:schemeClr val="tx2"/>
                </a:solidFill>
                <a:cs typeface="Times New Roman" panose="02020603050405020304" pitchFamily="18" charset="0"/>
              </a:rPr>
            </a:br>
            <a:r>
              <a:rPr lang="ru-RU" altLang="ru-RU" sz="1600" b="1">
                <a:solidFill>
                  <a:schemeClr val="tx2"/>
                </a:solidFill>
                <a:cs typeface="Times New Roman" panose="02020603050405020304" pitchFamily="18" charset="0"/>
              </a:rPr>
              <a:t>в древнегреческом полисе Элея на</a:t>
            </a:r>
            <a:r>
              <a:rPr lang="en-US" altLang="ru-RU" sz="1600" b="1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1600" b="1">
                <a:solidFill>
                  <a:schemeClr val="tx2"/>
                </a:solidFill>
                <a:cs typeface="Times New Roman" panose="02020603050405020304" pitchFamily="18" charset="0"/>
              </a:rPr>
              <a:t>территории современной Италии. </a:t>
            </a:r>
            <a:br>
              <a:rPr lang="en-US" altLang="ru-RU" sz="1600" b="1">
                <a:solidFill>
                  <a:schemeClr val="tx2"/>
                </a:solidFill>
                <a:cs typeface="Times New Roman" panose="02020603050405020304" pitchFamily="18" charset="0"/>
              </a:rPr>
            </a:br>
            <a:endParaRPr lang="ru-RU" altLang="ru-RU" sz="1600" b="1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chemeClr val="tx2"/>
                </a:solidFill>
                <a:cs typeface="Times New Roman" panose="02020603050405020304" pitchFamily="18" charset="0"/>
              </a:rPr>
              <a:t>Представители:</a:t>
            </a:r>
            <a:endParaRPr lang="ru-RU" altLang="ru-RU" sz="1800" b="1">
              <a:solidFill>
                <a:schemeClr val="tx2"/>
              </a:solidFill>
            </a:endParaRPr>
          </a:p>
        </p:txBody>
      </p:sp>
      <p:sp>
        <p:nvSpPr>
          <p:cNvPr id="24576" name="WordArt 0">
            <a:extLst>
              <a:ext uri="{FF2B5EF4-FFF2-40B4-BE49-F238E27FC236}">
                <a16:creationId xmlns:a16="http://schemas.microsoft.com/office/drawing/2014/main" id="{A4CF1EBC-CA26-628A-6FE3-3371552EA59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547813" y="188913"/>
            <a:ext cx="6624637" cy="7921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 panose="020B0806030902050204" pitchFamily="34" charset="0"/>
              </a:rPr>
              <a:t>Философия элеатов</a:t>
            </a:r>
          </a:p>
        </p:txBody>
      </p:sp>
      <p:pic>
        <p:nvPicPr>
          <p:cNvPr id="2" name="Picture 2" descr="homer2">
            <a:extLst>
              <a:ext uri="{FF2B5EF4-FFF2-40B4-BE49-F238E27FC236}">
                <a16:creationId xmlns:a16="http://schemas.microsoft.com/office/drawing/2014/main" id="{F22E9C10-6E2F-2165-2995-FC2357180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3357563"/>
            <a:ext cx="1655763" cy="234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Rectangle 3">
            <a:extLst>
              <a:ext uri="{FF2B5EF4-FFF2-40B4-BE49-F238E27FC236}">
                <a16:creationId xmlns:a16="http://schemas.microsoft.com/office/drawing/2014/main" id="{A748FABC-BB59-B73F-3403-DFEBEB468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876925"/>
            <a:ext cx="1323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>
                <a:solidFill>
                  <a:schemeClr val="tx2"/>
                </a:solidFill>
              </a:rPr>
              <a:t>Ксенофан</a:t>
            </a:r>
          </a:p>
        </p:txBody>
      </p:sp>
      <p:pic>
        <p:nvPicPr>
          <p:cNvPr id="141319" name="Picture 4" descr="nb_pinacoteca_raphael_the_school_of_athens_detail_parmenides_enlarged">
            <a:extLst>
              <a:ext uri="{FF2B5EF4-FFF2-40B4-BE49-F238E27FC236}">
                <a16:creationId xmlns:a16="http://schemas.microsoft.com/office/drawing/2014/main" id="{1DC2DB55-F8CB-3DAB-ABE9-7B8620626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357563"/>
            <a:ext cx="1389063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Rectangle 5">
            <a:extLst>
              <a:ext uri="{FF2B5EF4-FFF2-40B4-BE49-F238E27FC236}">
                <a16:creationId xmlns:a16="http://schemas.microsoft.com/office/drawing/2014/main" id="{B4055FED-BAAF-698C-78EE-20570A4E2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5876925"/>
            <a:ext cx="133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>
                <a:solidFill>
                  <a:schemeClr val="tx2"/>
                </a:solidFill>
              </a:rPr>
              <a:t>Парменид</a:t>
            </a:r>
          </a:p>
        </p:txBody>
      </p:sp>
      <p:pic>
        <p:nvPicPr>
          <p:cNvPr id="3" name="Picture 6" descr="zenon1">
            <a:extLst>
              <a:ext uri="{FF2B5EF4-FFF2-40B4-BE49-F238E27FC236}">
                <a16:creationId xmlns:a16="http://schemas.microsoft.com/office/drawing/2014/main" id="{7B5B1A8B-1A50-5D44-F4EB-8525D9A53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357563"/>
            <a:ext cx="1782763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5" name="Rectangle 7">
            <a:extLst>
              <a:ext uri="{FF2B5EF4-FFF2-40B4-BE49-F238E27FC236}">
                <a16:creationId xmlns:a16="http://schemas.microsoft.com/office/drawing/2014/main" id="{44445174-D33D-ABD3-3487-2A011CEEC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5876925"/>
            <a:ext cx="874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>
                <a:solidFill>
                  <a:schemeClr val="tx2"/>
                </a:solidFill>
              </a:rPr>
              <a:t>Зенон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>
            <a:extLst>
              <a:ext uri="{FF2B5EF4-FFF2-40B4-BE49-F238E27FC236}">
                <a16:creationId xmlns:a16="http://schemas.microsoft.com/office/drawing/2014/main" id="{3460F6CE-937E-3D42-0CC8-E1A6F5A61B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Ctr="1"/>
          <a:lstStyle/>
          <a:p>
            <a:pPr eaLnBrk="1" hangingPunct="1">
              <a:defRPr/>
            </a:pPr>
            <a:r>
              <a:rPr lang="ru-RU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Античная философия – это философия Древней Греции и Древнего Рима</a:t>
            </a:r>
          </a:p>
        </p:txBody>
      </p:sp>
      <p:pic>
        <p:nvPicPr>
          <p:cNvPr id="17410" name="Picture 11" descr="0_1c324_ca2a99d_XL">
            <a:extLst>
              <a:ext uri="{FF2B5EF4-FFF2-40B4-BE49-F238E27FC236}">
                <a16:creationId xmlns:a16="http://schemas.microsoft.com/office/drawing/2014/main" id="{46FB9A94-0F45-08E5-4CC1-080DE6AD4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133600"/>
            <a:ext cx="67437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AutoShape 4">
            <a:extLst>
              <a:ext uri="{FF2B5EF4-FFF2-40B4-BE49-F238E27FC236}">
                <a16:creationId xmlns:a16="http://schemas.microsoft.com/office/drawing/2014/main" id="{CA319B35-5936-0699-FC32-0B3E1317C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60350"/>
            <a:ext cx="7632700" cy="10080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51202" name="Text Box 5">
            <a:extLst>
              <a:ext uri="{FF2B5EF4-FFF2-40B4-BE49-F238E27FC236}">
                <a16:creationId xmlns:a16="http://schemas.microsoft.com/office/drawing/2014/main" id="{891A6053-456F-2566-91F5-A387C8A8E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04813"/>
            <a:ext cx="7273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800" b="1"/>
              <a:t>Центральный вопрос Элейской школы</a:t>
            </a:r>
          </a:p>
        </p:txBody>
      </p:sp>
      <p:sp>
        <p:nvSpPr>
          <p:cNvPr id="51203" name="Oval 6">
            <a:extLst>
              <a:ext uri="{FF2B5EF4-FFF2-40B4-BE49-F238E27FC236}">
                <a16:creationId xmlns:a16="http://schemas.microsoft.com/office/drawing/2014/main" id="{1BAADC03-E2C1-9F76-ADF8-E9E61AEF2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16113"/>
            <a:ext cx="3744912" cy="19446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51204" name="Text Box 7">
            <a:extLst>
              <a:ext uri="{FF2B5EF4-FFF2-40B4-BE49-F238E27FC236}">
                <a16:creationId xmlns:a16="http://schemas.microsoft.com/office/drawing/2014/main" id="{AC7F317C-34CE-41C0-BE55-A382AC86C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276475"/>
            <a:ext cx="23034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3600"/>
              <a:t>Что есть </a:t>
            </a:r>
            <a:r>
              <a:rPr lang="ru-RU" altLang="ru-RU" sz="3600" i="1"/>
              <a:t>есть</a:t>
            </a:r>
            <a:r>
              <a:rPr lang="ru-RU" altLang="ru-RU" sz="3600"/>
              <a:t>?</a:t>
            </a:r>
          </a:p>
        </p:txBody>
      </p:sp>
      <p:sp>
        <p:nvSpPr>
          <p:cNvPr id="51205" name="AutoShape 8">
            <a:extLst>
              <a:ext uri="{FF2B5EF4-FFF2-40B4-BE49-F238E27FC236}">
                <a16:creationId xmlns:a16="http://schemas.microsoft.com/office/drawing/2014/main" id="{E4C76ACB-3D5E-FED6-0737-05D9E8B22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268413"/>
            <a:ext cx="1512888" cy="1655762"/>
          </a:xfrm>
          <a:prstGeom prst="curvedRightArrow">
            <a:avLst>
              <a:gd name="adj1" fmla="val 21889"/>
              <a:gd name="adj2" fmla="val 4377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51206" name="AutoShape 9">
            <a:extLst>
              <a:ext uri="{FF2B5EF4-FFF2-40B4-BE49-F238E27FC236}">
                <a16:creationId xmlns:a16="http://schemas.microsoft.com/office/drawing/2014/main" id="{D2B7E69D-45EF-A555-22E6-3686ACCC5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789363"/>
            <a:ext cx="2447925" cy="28082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51207" name="Text Box 10">
            <a:extLst>
              <a:ext uri="{FF2B5EF4-FFF2-40B4-BE49-F238E27FC236}">
                <a16:creationId xmlns:a16="http://schemas.microsoft.com/office/drawing/2014/main" id="{B7CA108D-0838-63FA-B3EE-0388D64F7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933825"/>
            <a:ext cx="244792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800"/>
              <a:t>Все вещи есть, все  они обладают бытием</a:t>
            </a:r>
          </a:p>
        </p:txBody>
      </p:sp>
      <p:sp>
        <p:nvSpPr>
          <p:cNvPr id="51208" name="AutoShape 11">
            <a:extLst>
              <a:ext uri="{FF2B5EF4-FFF2-40B4-BE49-F238E27FC236}">
                <a16:creationId xmlns:a16="http://schemas.microsoft.com/office/drawing/2014/main" id="{4A599246-64E0-7A01-8137-45A000911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076700"/>
            <a:ext cx="2305050" cy="24479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51209" name="Text Box 12">
            <a:extLst>
              <a:ext uri="{FF2B5EF4-FFF2-40B4-BE49-F238E27FC236}">
                <a16:creationId xmlns:a16="http://schemas.microsoft.com/office/drawing/2014/main" id="{E2497311-D2D2-0E90-9821-0377822A1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4149725"/>
            <a:ext cx="237648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В философию вводится понятие бытия, лежащего в основе всех вещей мира</a:t>
            </a:r>
          </a:p>
        </p:txBody>
      </p:sp>
      <p:sp>
        <p:nvSpPr>
          <p:cNvPr id="51210" name="AutoShape 14">
            <a:extLst>
              <a:ext uri="{FF2B5EF4-FFF2-40B4-BE49-F238E27FC236}">
                <a16:creationId xmlns:a16="http://schemas.microsoft.com/office/drawing/2014/main" id="{09DC654B-B60D-D6A5-828D-37BD76855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284538"/>
            <a:ext cx="2881312" cy="3168650"/>
          </a:xfrm>
          <a:prstGeom prst="flowChartPunchedCar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51211" name="Text Box 15">
            <a:extLst>
              <a:ext uri="{FF2B5EF4-FFF2-40B4-BE49-F238E27FC236}">
                <a16:creationId xmlns:a16="http://schemas.microsoft.com/office/drawing/2014/main" id="{FBEA6A1C-1531-FC05-9C03-8DF908B3B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3429000"/>
            <a:ext cx="2592388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Бытие есть основа реальности; оно вечно, цельно, неделимо, неподвижно и неуничтожимо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4">
            <a:extLst>
              <a:ext uri="{FF2B5EF4-FFF2-40B4-BE49-F238E27FC236}">
                <a16:creationId xmlns:a16="http://schemas.microsoft.com/office/drawing/2014/main" id="{011C3E02-472A-4104-B5C2-32B1467E6C7A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57200" y="274638"/>
            <a:ext cx="8147050" cy="706437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altLang="ru-RU" sz="2400"/>
              <a:t>Основные положения философии элеатов</a:t>
            </a:r>
          </a:p>
        </p:txBody>
      </p:sp>
      <p:sp>
        <p:nvSpPr>
          <p:cNvPr id="52226" name="Rectangle 5">
            <a:extLst>
              <a:ext uri="{FF2B5EF4-FFF2-40B4-BE49-F238E27FC236}">
                <a16:creationId xmlns:a16="http://schemas.microsoft.com/office/drawing/2014/main" id="{B926C3C9-454D-0470-68C9-E56B29783FD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11188" y="1196975"/>
            <a:ext cx="8208962" cy="5472113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1600"/>
              <a:t>Все философские мировоззрения, с точки зрения Парменида, покоятся на одной из трех основных предпосылок: 1) </a:t>
            </a:r>
            <a:r>
              <a:rPr lang="ru-RU" altLang="ru-RU" sz="1600" i="1"/>
              <a:t>только бытие есть, небытия нет,  </a:t>
            </a:r>
            <a:r>
              <a:rPr lang="ru-RU" altLang="ru-RU" sz="1600"/>
              <a:t>2) </a:t>
            </a:r>
            <a:r>
              <a:rPr lang="ru-RU" altLang="ru-RU" sz="1600" i="1"/>
              <a:t>не только бытие, но и небытие существует </a:t>
            </a:r>
            <a:r>
              <a:rPr lang="ru-RU" altLang="ru-RU" sz="1600"/>
              <a:t>и 3) </a:t>
            </a:r>
            <a:r>
              <a:rPr lang="ru-RU" altLang="ru-RU" sz="1600" i="1"/>
              <a:t>бытие и небытие тождественны</a:t>
            </a:r>
            <a:r>
              <a:rPr lang="ru-RU" altLang="ru-RU" sz="1600"/>
              <a:t>. Эти предпосылки являются основой трех философских школ: </a:t>
            </a:r>
            <a:br>
              <a:rPr lang="en-US" altLang="ru-RU" sz="1600"/>
            </a:br>
            <a:r>
              <a:rPr lang="ru-RU" altLang="ru-RU" sz="1600"/>
              <a:t>первая — исходный пункт Элейской школы, вторая лежит в основе учения пифагорейской школы, а в третьей заключается учение Гераклита Эфесского.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600"/>
              <a:t>Элеаты первыми попытались понять мир, применяя к многообразию вещей философские понятия предельной общности (бытие, небытие, движение).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600"/>
              <a:t>Единое бытие понимается элеатами как непрерывное, нераздельное, одинаково присутствующее в каждом мельчайшем элементе действительности, исключающее количественную множественность </a:t>
            </a:r>
            <a:br>
              <a:rPr lang="en-US" altLang="ru-RU" sz="1600"/>
            </a:br>
            <a:r>
              <a:rPr lang="ru-RU" altLang="ru-RU" sz="1600"/>
              <a:t>вещей и их движение (апории Зенона о невозможности движения). Множественность и движение не могут быть мыслимы без противоречия, и поэтому они не суть бытие.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600"/>
              <a:t>В познании элеаты разграничивают </a:t>
            </a:r>
            <a:r>
              <a:rPr lang="ru-RU" altLang="ru-RU" sz="1600" i="1"/>
              <a:t>истину, </a:t>
            </a:r>
            <a:r>
              <a:rPr lang="ru-RU" altLang="ru-RU" sz="1600"/>
              <a:t>основанную на рациональном</a:t>
            </a:r>
            <a:r>
              <a:rPr lang="en-US" altLang="ru-RU" sz="1600"/>
              <a:t> </a:t>
            </a:r>
            <a:r>
              <a:rPr lang="ru-RU" altLang="ru-RU" sz="1600"/>
              <a:t>познании, и </a:t>
            </a:r>
            <a:r>
              <a:rPr lang="ru-RU" altLang="ru-RU" sz="1600" i="1"/>
              <a:t>мнение, </a:t>
            </a:r>
            <a:r>
              <a:rPr lang="ru-RU" altLang="ru-RU" sz="1600"/>
              <a:t>основанное на чувственных восприятиях. Последние</a:t>
            </a:r>
            <a:r>
              <a:rPr lang="en-US" altLang="ru-RU" sz="1600"/>
              <a:t> </a:t>
            </a:r>
            <a:r>
              <a:rPr lang="ru-RU" altLang="ru-RU" sz="1600"/>
              <a:t>знакомят нас лишь с видимостью вещей, но не дают знания их истинной</a:t>
            </a:r>
            <a:r>
              <a:rPr lang="en-US" altLang="ru-RU" sz="1600"/>
              <a:t> </a:t>
            </a:r>
            <a:r>
              <a:rPr lang="ru-RU" altLang="ru-RU" sz="1600"/>
              <a:t>сущности. Только разум может постичь истину о мире, исходя из тождества</a:t>
            </a:r>
            <a:r>
              <a:rPr lang="en-US" altLang="ru-RU" sz="1600"/>
              <a:t> </a:t>
            </a:r>
            <a:br>
              <a:rPr lang="en-US" altLang="ru-RU" sz="1600"/>
            </a:br>
            <a:r>
              <a:rPr lang="ru-RU" altLang="ru-RU" sz="1600"/>
              <a:t>мышления и бытия.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600"/>
              <a:t>В понятии бытия, как его осмыслили элеаты, содержится три момента:</a:t>
            </a:r>
            <a:br>
              <a:rPr lang="ru-RU" altLang="ru-RU" sz="1600"/>
            </a:br>
            <a:r>
              <a:rPr lang="ru-RU" altLang="ru-RU" sz="1600"/>
              <a:t>1) </a:t>
            </a:r>
            <a:r>
              <a:rPr lang="ru-RU" altLang="ru-RU" sz="1600" i="1"/>
              <a:t>бытие есть, а небытия нет; 2) бытие одно, неделимо; </a:t>
            </a:r>
            <a:r>
              <a:rPr lang="ru-RU" altLang="ru-RU" sz="1600"/>
              <a:t>3) </a:t>
            </a:r>
            <a:r>
              <a:rPr lang="ru-RU" altLang="ru-RU" sz="1600" i="1"/>
              <a:t>бытие познаваемо, а небытие </a:t>
            </a:r>
            <a:r>
              <a:rPr lang="ru-RU" altLang="ru-RU" sz="1600"/>
              <a:t>(видимость) </a:t>
            </a:r>
            <a:r>
              <a:rPr lang="ru-RU" altLang="ru-RU" sz="1600" i="1"/>
              <a:t>непознаваемо: его нет для разума, а значит, оно не существует. </a:t>
            </a:r>
            <a:endParaRPr lang="en-US" altLang="ru-RU" sz="1600" i="1"/>
          </a:p>
          <a:p>
            <a:pPr eaLnBrk="1" hangingPunct="1">
              <a:lnSpc>
                <a:spcPct val="80000"/>
              </a:lnSpc>
            </a:pPr>
            <a:r>
              <a:rPr lang="ru-RU" altLang="ru-RU" sz="1600"/>
              <a:t>Окружающий мир элеаты рассматривали как нечто</a:t>
            </a:r>
            <a:r>
              <a:rPr lang="ru-RU" altLang="ru-RU" sz="1600" i="1"/>
              <a:t> изменчивое и подвижное, </a:t>
            </a:r>
            <a:r>
              <a:rPr lang="ru-RU" altLang="ru-RU" sz="1600"/>
              <a:t>представляя его в рамках чувственного познания.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4">
            <a:extLst>
              <a:ext uri="{FF2B5EF4-FFF2-40B4-BE49-F238E27FC236}">
                <a16:creationId xmlns:a16="http://schemas.microsoft.com/office/drawing/2014/main" id="{0A76F005-D54F-E865-56C4-A4411FA1F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5888"/>
            <a:ext cx="82073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3600"/>
              <a:t>Период расцвета античной философии</a:t>
            </a:r>
          </a:p>
        </p:txBody>
      </p:sp>
      <p:pic>
        <p:nvPicPr>
          <p:cNvPr id="53250" name="Picture 6" descr="http://sphotos.ak.fbcdn.net/hphotos-ak-ash1/hs746.ash1/163823_1826718746386_1192822688_32257414_4949547_n.jpg">
            <a:extLst>
              <a:ext uri="{FF2B5EF4-FFF2-40B4-BE49-F238E27FC236}">
                <a16:creationId xmlns:a16="http://schemas.microsoft.com/office/drawing/2014/main" id="{1D8731A7-6567-D68E-501D-9BEE3BC4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41438"/>
            <a:ext cx="24098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Text Box 7">
            <a:extLst>
              <a:ext uri="{FF2B5EF4-FFF2-40B4-BE49-F238E27FC236}">
                <a16:creationId xmlns:a16="http://schemas.microsoft.com/office/drawing/2014/main" id="{9443A099-FD6B-914D-7420-5E61A6FAB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1341438"/>
            <a:ext cx="5616575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1800"/>
              <a:t> </a:t>
            </a:r>
            <a:r>
              <a:rPr lang="ru-RU" altLang="ru-RU"/>
              <a:t>Софисты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/>
              <a:t> Учение Сократа 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/>
              <a:t> Платонизм, или Академия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/>
              <a:t> Аристотелизм, или Ликей</a:t>
            </a:r>
          </a:p>
        </p:txBody>
      </p:sp>
      <p:sp>
        <p:nvSpPr>
          <p:cNvPr id="53252" name="Text Box 8">
            <a:extLst>
              <a:ext uri="{FF2B5EF4-FFF2-40B4-BE49-F238E27FC236}">
                <a16:creationId xmlns:a16="http://schemas.microsoft.com/office/drawing/2014/main" id="{805FE606-CDA7-4FB9-E527-43D34D669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508500"/>
            <a:ext cx="295275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Фрагмент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фрески Рафаэля «Афинская школа»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4">
            <a:extLst>
              <a:ext uri="{FF2B5EF4-FFF2-40B4-BE49-F238E27FC236}">
                <a16:creationId xmlns:a16="http://schemas.microsoft.com/office/drawing/2014/main" id="{7F60DFB4-FD18-E7A6-8A1E-52A9EF4D1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15888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3600" b="1"/>
              <a:t>Софисты </a:t>
            </a:r>
          </a:p>
        </p:txBody>
      </p:sp>
      <p:pic>
        <p:nvPicPr>
          <p:cNvPr id="54274" name="Picture 6" descr="Plato_5">
            <a:extLst>
              <a:ext uri="{FF2B5EF4-FFF2-40B4-BE49-F238E27FC236}">
                <a16:creationId xmlns:a16="http://schemas.microsoft.com/office/drawing/2014/main" id="{1577A6F4-AF83-7641-3965-7C56A945D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125538"/>
            <a:ext cx="220027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Text Box 7">
            <a:extLst>
              <a:ext uri="{FF2B5EF4-FFF2-40B4-BE49-F238E27FC236}">
                <a16:creationId xmlns:a16="http://schemas.microsoft.com/office/drawing/2014/main" id="{A8FEAEB3-D330-2E2D-01D0-7F6799044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4365625"/>
            <a:ext cx="22320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Протагор</a:t>
            </a:r>
            <a:r>
              <a:rPr lang="ru-RU" altLang="ru-RU" sz="1800"/>
              <a:t>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000"/>
              <a:t>490-420 до н.э.</a:t>
            </a:r>
          </a:p>
        </p:txBody>
      </p:sp>
      <p:pic>
        <p:nvPicPr>
          <p:cNvPr id="54276" name="Picture 9" descr="platon">
            <a:extLst>
              <a:ext uri="{FF2B5EF4-FFF2-40B4-BE49-F238E27FC236}">
                <a16:creationId xmlns:a16="http://schemas.microsoft.com/office/drawing/2014/main" id="{8C57A6EB-879C-48F7-6A8D-CD95DD6B9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765175"/>
            <a:ext cx="1905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Text Box 10">
            <a:extLst>
              <a:ext uri="{FF2B5EF4-FFF2-40B4-BE49-F238E27FC236}">
                <a16:creationId xmlns:a16="http://schemas.microsoft.com/office/drawing/2014/main" id="{EC3A1803-2956-9261-58E3-2304A68DB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141663"/>
            <a:ext cx="19446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Горгий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483-375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до н.э.</a:t>
            </a:r>
          </a:p>
        </p:txBody>
      </p:sp>
      <p:sp>
        <p:nvSpPr>
          <p:cNvPr id="54278" name="AutoShape 11">
            <a:extLst>
              <a:ext uri="{FF2B5EF4-FFF2-40B4-BE49-F238E27FC236}">
                <a16:creationId xmlns:a16="http://schemas.microsoft.com/office/drawing/2014/main" id="{548BAD09-CABF-9C8D-9C31-9B680AB37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765175"/>
            <a:ext cx="3455987" cy="3095625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54279" name="Text Box 12">
            <a:extLst>
              <a:ext uri="{FF2B5EF4-FFF2-40B4-BE49-F238E27FC236}">
                <a16:creationId xmlns:a16="http://schemas.microsoft.com/office/drawing/2014/main" id="{88A2745B-66B2-5E8D-61EB-F47EEC9BF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1341438"/>
            <a:ext cx="2303463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800"/>
              <a:t>Софисты впервые поставили вопрос о человеке</a:t>
            </a:r>
          </a:p>
        </p:txBody>
      </p:sp>
      <p:sp>
        <p:nvSpPr>
          <p:cNvPr id="54280" name="AutoShape 14">
            <a:extLst>
              <a:ext uri="{FF2B5EF4-FFF2-40B4-BE49-F238E27FC236}">
                <a16:creationId xmlns:a16="http://schemas.microsoft.com/office/drawing/2014/main" id="{A18B3993-0C77-2505-6978-AC8135528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933825"/>
            <a:ext cx="3457575" cy="2735263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54281" name="Text Box 15">
            <a:extLst>
              <a:ext uri="{FF2B5EF4-FFF2-40B4-BE49-F238E27FC236}">
                <a16:creationId xmlns:a16="http://schemas.microsoft.com/office/drawing/2014/main" id="{E2381211-CA26-DEA1-AC85-FD5BEFA9C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4365625"/>
            <a:ext cx="2808288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>
                <a:latin typeface="Monotype Corsiva" panose="03010101010201010101" pitchFamily="66" charset="0"/>
              </a:rPr>
              <a:t>«Человек есть мера всех вещей»</a:t>
            </a:r>
          </a:p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ru-RU" altLang="ru-RU">
                <a:latin typeface="Monotype Corsiva" panose="03010101010201010101" pitchFamily="66" charset="0"/>
              </a:rPr>
              <a:t>Протагор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WordArt 2">
            <a:extLst>
              <a:ext uri="{FF2B5EF4-FFF2-40B4-BE49-F238E27FC236}">
                <a16:creationId xmlns:a16="http://schemas.microsoft.com/office/drawing/2014/main" id="{98AEA3F4-B2BF-77EE-FE5F-4449183F733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195513" y="188913"/>
            <a:ext cx="4695825" cy="5238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Философия софистов</a:t>
            </a:r>
          </a:p>
        </p:txBody>
      </p:sp>
      <p:sp>
        <p:nvSpPr>
          <p:cNvPr id="55298" name="AutoShape 3">
            <a:extLst>
              <a:ext uri="{FF2B5EF4-FFF2-40B4-BE49-F238E27FC236}">
                <a16:creationId xmlns:a16="http://schemas.microsoft.com/office/drawing/2014/main" id="{8FF4BDB5-7762-46D1-1A0D-A7F973049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765175"/>
            <a:ext cx="8785225" cy="12954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/>
              <a:t>СОФИСТИКА </a:t>
            </a:r>
            <a:r>
              <a:rPr lang="ru-RU" altLang="ru-RU" sz="1400"/>
              <a:t>(</a:t>
            </a:r>
            <a:r>
              <a:rPr lang="en-US" altLang="ru-RU" sz="1400"/>
              <a:t>V </a:t>
            </a:r>
            <a:r>
              <a:rPr lang="ru-RU" altLang="ru-RU" sz="1400"/>
              <a:t>- первая половина </a:t>
            </a:r>
            <a:r>
              <a:rPr lang="en-US" altLang="ru-RU" sz="1400"/>
              <a:t>IV </a:t>
            </a:r>
            <a:r>
              <a:rPr lang="ru-RU" altLang="ru-RU" sz="1400"/>
              <a:t>вв. до н.э.) не представляла собой единого круга мыслителей.</a:t>
            </a:r>
            <a:br>
              <a:rPr lang="en-US" altLang="ru-RU" sz="1400"/>
            </a:br>
            <a:r>
              <a:rPr lang="ru-RU" altLang="ru-RU" sz="1400"/>
              <a:t>«Софисты» не есть название определенного философского направления или особой философской </a:t>
            </a:r>
            <a:br>
              <a:rPr lang="en-US" altLang="ru-RU" sz="1400"/>
            </a:br>
            <a:r>
              <a:rPr lang="ru-RU" altLang="ru-RU" sz="1400"/>
              <a:t>школы. Слово «софист», первоначально означавшее мудрец, искусник, изобретатель, со второй </a:t>
            </a:r>
            <a:br>
              <a:rPr lang="en-US" altLang="ru-RU" sz="1400"/>
            </a:br>
            <a:r>
              <a:rPr lang="ru-RU" altLang="ru-RU" sz="1400"/>
              <a:t>половины </a:t>
            </a:r>
            <a:r>
              <a:rPr lang="en-US" altLang="ru-RU" sz="1400"/>
              <a:t>V </a:t>
            </a:r>
            <a:r>
              <a:rPr lang="ru-RU" altLang="ru-RU" sz="1400"/>
              <a:t>в. до н.э. означает особый тип философа-профессионала, учителя философии. </a:t>
            </a:r>
            <a:br>
              <a:rPr lang="en-US" altLang="ru-RU" sz="1400"/>
            </a:br>
            <a:r>
              <a:rPr lang="ru-RU" altLang="ru-RU" sz="1400" b="1"/>
              <a:t>Представители: </a:t>
            </a:r>
            <a:r>
              <a:rPr lang="ru-RU" altLang="ru-RU" sz="1400"/>
              <a:t>старшие софисты (</a:t>
            </a:r>
            <a:r>
              <a:rPr lang="en-US" altLang="ru-RU" sz="1400"/>
              <a:t>V </a:t>
            </a:r>
            <a:r>
              <a:rPr lang="ru-RU" altLang="ru-RU" sz="1400"/>
              <a:t>в. до н.э.) — </a:t>
            </a:r>
            <a:r>
              <a:rPr lang="ru-RU" altLang="ru-RU" sz="1400" i="1"/>
              <a:t>Протагор, Горгий, Гиппий, Продик, Антифонт, </a:t>
            </a:r>
            <a:br>
              <a:rPr lang="en-US" altLang="ru-RU" sz="1400" i="1"/>
            </a:br>
            <a:r>
              <a:rPr lang="ru-RU" altLang="ru-RU" sz="1400" i="1"/>
              <a:t>Критий; </a:t>
            </a:r>
            <a:r>
              <a:rPr lang="ru-RU" altLang="ru-RU" sz="1400"/>
              <a:t>младшие софисты - </a:t>
            </a:r>
            <a:r>
              <a:rPr lang="ru-RU" altLang="ru-RU" sz="1400" i="1"/>
              <a:t>Ликофрон, Алкидамант, Трассимах.</a:t>
            </a:r>
            <a:r>
              <a:rPr lang="ru-RU" altLang="ru-RU" sz="1400"/>
              <a:t> </a:t>
            </a:r>
          </a:p>
        </p:txBody>
      </p:sp>
      <p:sp>
        <p:nvSpPr>
          <p:cNvPr id="55299" name="Rectangle 4">
            <a:extLst>
              <a:ext uri="{FF2B5EF4-FFF2-40B4-BE49-F238E27FC236}">
                <a16:creationId xmlns:a16="http://schemas.microsoft.com/office/drawing/2014/main" id="{40D5C116-E35E-18CA-75AF-6A3DA324A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924175"/>
            <a:ext cx="8785225" cy="3744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 i="1"/>
              <a:t>Человек </a:t>
            </a:r>
            <a:r>
              <a:rPr lang="ru-RU" altLang="ru-RU" sz="1400"/>
              <a:t>и </a:t>
            </a:r>
            <a:r>
              <a:rPr lang="ru-RU" altLang="ru-RU" sz="1400" i="1"/>
              <a:t>сознание </a:t>
            </a:r>
            <a:r>
              <a:rPr lang="ru-RU" altLang="ru-RU" sz="1400"/>
              <a:t>— основная проблема софистики. Софисты произвели смещение оси </a:t>
            </a:r>
            <a:br>
              <a:rPr lang="en-US" altLang="ru-RU" sz="1400"/>
            </a:br>
            <a:r>
              <a:rPr lang="ru-RU" altLang="ru-RU" sz="1400"/>
              <a:t>философского исследования с природы на человека: именно в этом их историческое значение. В </a:t>
            </a:r>
            <a:br>
              <a:rPr lang="en-US" altLang="ru-RU" sz="1400"/>
            </a:br>
            <a:r>
              <a:rPr lang="ru-RU" altLang="ru-RU" sz="1400"/>
              <a:t>центре внимания оказались человек и его психология: искусство убеждать требовало знания </a:t>
            </a:r>
            <a:br>
              <a:rPr lang="en-US" altLang="ru-RU" sz="1400"/>
            </a:br>
            <a:r>
              <a:rPr lang="ru-RU" altLang="ru-RU" sz="1400"/>
              <a:t>логических форм сознания.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Свою правоту софисты доказывали с помощью </a:t>
            </a:r>
            <a:r>
              <a:rPr lang="ru-RU" altLang="ru-RU" sz="1400" i="1"/>
              <a:t>софизмов — </a:t>
            </a:r>
            <a:r>
              <a:rPr lang="ru-RU" altLang="ru-RU" sz="1400"/>
              <a:t>логических приемов, уловок, благодаря </a:t>
            </a:r>
            <a:br>
              <a:rPr lang="en-US" altLang="ru-RU" sz="1400"/>
            </a:br>
            <a:r>
              <a:rPr lang="ru-RU" altLang="ru-RU" sz="1400"/>
              <a:t>которым умозаключение, на первый взгляд правильное, оказывалось в итоге ложным, и собеседник </a:t>
            </a:r>
            <a:br>
              <a:rPr lang="en-US" altLang="ru-RU" sz="1400"/>
            </a:br>
            <a:r>
              <a:rPr lang="ru-RU" altLang="ru-RU" sz="1400"/>
              <a:t>запутывался в собственных мыслях.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Исходный принцип софистов: « </a:t>
            </a:r>
            <a:r>
              <a:rPr lang="ru-RU" altLang="ru-RU" sz="1400" i="1"/>
              <a:t>Человек есть мера всех вещей в том, что они существуют, и в</a:t>
            </a:r>
            <a:br>
              <a:rPr lang="en-US" altLang="ru-RU" sz="1400" i="1"/>
            </a:br>
            <a:r>
              <a:rPr lang="ru-RU" altLang="ru-RU" sz="1400" i="1"/>
              <a:t>том,</a:t>
            </a:r>
            <a:r>
              <a:rPr lang="en-US" altLang="ru-RU" sz="1400" i="1"/>
              <a:t> </a:t>
            </a:r>
            <a:r>
              <a:rPr lang="ru-RU" altLang="ru-RU" sz="1400" i="1"/>
              <a:t>что они не существуют» </a:t>
            </a:r>
            <a:r>
              <a:rPr lang="ru-RU" altLang="ru-RU" sz="1400"/>
              <a:t>(Протагор). Отсюда субъективизм в оценках и суждениях, отрицание </a:t>
            </a:r>
            <a:br>
              <a:rPr lang="en-US" altLang="ru-RU" sz="1400"/>
            </a:br>
            <a:r>
              <a:rPr lang="ru-RU" altLang="ru-RU" sz="1400"/>
              <a:t>объективного бытия и попытки доказать то, что действительность существует только в мыслях </a:t>
            </a:r>
            <a:br>
              <a:rPr lang="en-US" altLang="ru-RU" sz="1400"/>
            </a:br>
            <a:r>
              <a:rPr lang="ru-RU" altLang="ru-RU" sz="1400"/>
              <a:t>человека.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Теория познания софистов ориентирована на отдельного индивида — субъек­та познания </a:t>
            </a:r>
            <a:br>
              <a:rPr lang="en-US" altLang="ru-RU" sz="1400"/>
            </a:br>
            <a:r>
              <a:rPr lang="en-US" altLang="ru-RU" sz="1400"/>
              <a:t>(</a:t>
            </a:r>
            <a:r>
              <a:rPr lang="ru-RU" altLang="ru-RU" sz="1400" i="1"/>
              <a:t>субъективный идеализм). </a:t>
            </a:r>
            <a:r>
              <a:rPr lang="ru-RU" altLang="ru-RU" sz="1400"/>
              <a:t>Объективное, истинное познание не­достижимо </a:t>
            </a:r>
            <a:r>
              <a:rPr lang="ru-RU" altLang="ru-RU" sz="1400" i="1"/>
              <a:t>{скептицизм), </a:t>
            </a:r>
            <a:r>
              <a:rPr lang="ru-RU" altLang="ru-RU" sz="1400"/>
              <a:t>а всякое</a:t>
            </a:r>
            <a:br>
              <a:rPr lang="en-US" altLang="ru-RU" sz="1400"/>
            </a:br>
            <a:r>
              <a:rPr lang="ru-RU" altLang="ru-RU" sz="1400"/>
              <a:t>знание относительно </a:t>
            </a:r>
            <a:r>
              <a:rPr lang="ru-RU" altLang="ru-RU" sz="1400" i="1"/>
              <a:t>(релятивизм).</a:t>
            </a:r>
            <a:endParaRPr lang="ru-RU" altLang="ru-RU" sz="1400"/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Релятивизм в теории познания служит обоснованием и </a:t>
            </a:r>
            <a:r>
              <a:rPr lang="ru-RU" altLang="ru-RU" sz="1400" i="1"/>
              <a:t>нравственного релятивизма: </a:t>
            </a:r>
            <a:r>
              <a:rPr lang="ru-RU" altLang="ru-RU" sz="1400"/>
              <a:t>софисты </a:t>
            </a:r>
            <a:br>
              <a:rPr lang="en-US" altLang="ru-RU" sz="1400"/>
            </a:br>
            <a:r>
              <a:rPr lang="ru-RU" altLang="ru-RU" sz="1400"/>
              <a:t>показывали условность правовых норм, государственных законов и моральных оценок. </a:t>
            </a:r>
          </a:p>
        </p:txBody>
      </p:sp>
      <p:sp>
        <p:nvSpPr>
          <p:cNvPr id="55300" name="Rectangle 5">
            <a:extLst>
              <a:ext uri="{FF2B5EF4-FFF2-40B4-BE49-F238E27FC236}">
                <a16:creationId xmlns:a16="http://schemas.microsoft.com/office/drawing/2014/main" id="{50021A80-4F77-634E-8D04-7A239595D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349500"/>
            <a:ext cx="77057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Основные положения философии софистов </a:t>
            </a:r>
          </a:p>
        </p:txBody>
      </p:sp>
    </p:spTree>
  </p:cSld>
  <p:clrMapOvr>
    <a:masterClrMapping/>
  </p:clrMapOvr>
  <p:transition>
    <p:cover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WordArt 2">
            <a:extLst>
              <a:ext uri="{FF2B5EF4-FFF2-40B4-BE49-F238E27FC236}">
                <a16:creationId xmlns:a16="http://schemas.microsoft.com/office/drawing/2014/main" id="{E121E3FB-7A80-8C12-949D-B6FDD2E571F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79388" y="188913"/>
            <a:ext cx="8153400" cy="1047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 panose="020B0806030902050204" pitchFamily="34" charset="0"/>
              </a:rPr>
              <a:t>Краткая характеристика классической</a:t>
            </a:r>
          </a:p>
          <a:p>
            <a:pPr algn="ctr"/>
            <a:r>
              <a:rPr lang="ru-RU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 panose="020B0806030902050204" pitchFamily="34" charset="0"/>
              </a:rPr>
              <a:t>античной философии</a:t>
            </a:r>
          </a:p>
        </p:txBody>
      </p:sp>
      <p:sp>
        <p:nvSpPr>
          <p:cNvPr id="56322" name="Oval 3">
            <a:extLst>
              <a:ext uri="{FF2B5EF4-FFF2-40B4-BE49-F238E27FC236}">
                <a16:creationId xmlns:a16="http://schemas.microsoft.com/office/drawing/2014/main" id="{71983C23-3B8B-FEED-68C8-464C84B60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268413"/>
            <a:ext cx="8278812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000099"/>
                </a:solidFill>
              </a:rPr>
              <a:t>Сократический период (середина </a:t>
            </a:r>
            <a:r>
              <a:rPr lang="en-US" altLang="ru-RU" sz="1800">
                <a:solidFill>
                  <a:srgbClr val="000099"/>
                </a:solidFill>
              </a:rPr>
              <a:t>V </a:t>
            </a:r>
            <a:r>
              <a:rPr lang="ru-RU" altLang="ru-RU" sz="1800">
                <a:solidFill>
                  <a:srgbClr val="000099"/>
                </a:solidFill>
              </a:rPr>
              <a:t>— конец </a:t>
            </a:r>
            <a:r>
              <a:rPr lang="en-US" altLang="ru-RU" sz="1800">
                <a:solidFill>
                  <a:srgbClr val="000099"/>
                </a:solidFill>
              </a:rPr>
              <a:t>IV </a:t>
            </a:r>
            <a:r>
              <a:rPr lang="ru-RU" altLang="ru-RU" sz="1800">
                <a:solidFill>
                  <a:srgbClr val="000099"/>
                </a:solidFill>
              </a:rPr>
              <a:t>вв. до н.э.)</a:t>
            </a:r>
          </a:p>
        </p:txBody>
      </p:sp>
      <p:sp>
        <p:nvSpPr>
          <p:cNvPr id="56323" name="AutoShape 4">
            <a:extLst>
              <a:ext uri="{FF2B5EF4-FFF2-40B4-BE49-F238E27FC236}">
                <a16:creationId xmlns:a16="http://schemas.microsoft.com/office/drawing/2014/main" id="{85016504-F64F-2A04-C994-D17C78593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276475"/>
            <a:ext cx="2808288" cy="288925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b="1">
                <a:solidFill>
                  <a:srgbClr val="000099"/>
                </a:solidFill>
              </a:rPr>
              <a:t>Философские школы</a:t>
            </a:r>
          </a:p>
        </p:txBody>
      </p:sp>
      <p:sp>
        <p:nvSpPr>
          <p:cNvPr id="56324" name="Rectangle 5">
            <a:extLst>
              <a:ext uri="{FF2B5EF4-FFF2-40B4-BE49-F238E27FC236}">
                <a16:creationId xmlns:a16="http://schemas.microsoft.com/office/drawing/2014/main" id="{B83EB8AA-3825-0CA2-CB3B-D9A502CDE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565400"/>
            <a:ext cx="2952750" cy="4103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 i="1"/>
              <a:t>Философия Сократа</a:t>
            </a:r>
            <a:endParaRPr lang="en-US" altLang="ru-RU" sz="1400" i="1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ru-RU" altLang="ru-RU" sz="1400" b="1"/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 b="1"/>
              <a:t>Сократические школы:</a:t>
            </a:r>
            <a:endParaRPr lang="ru-RU" altLang="ru-RU" sz="1400" i="1"/>
          </a:p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lang="ru-RU" altLang="ru-RU" sz="1400" i="1"/>
              <a:t>Мегарская школа </a:t>
            </a:r>
            <a:r>
              <a:rPr lang="ru-RU" altLang="ru-RU" sz="1400"/>
              <a:t>(Евклид из</a:t>
            </a:r>
            <a:br>
              <a:rPr lang="ru-RU" altLang="ru-RU" sz="1400"/>
            </a:br>
            <a:r>
              <a:rPr lang="ru-RU" altLang="ru-RU" sz="1400"/>
              <a:t>Мегар, Евбулид, Стильпон,</a:t>
            </a:r>
            <a:br>
              <a:rPr lang="ru-RU" altLang="ru-RU" sz="1400"/>
            </a:br>
            <a:r>
              <a:rPr lang="ru-RU" altLang="ru-RU" sz="1400"/>
              <a:t>Диодор Крон)</a:t>
            </a:r>
            <a:endParaRPr lang="ru-RU" altLang="ru-RU" sz="1400" i="1"/>
          </a:p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lang="ru-RU" altLang="ru-RU" sz="1400" i="1"/>
              <a:t>Элидо-эритрейская школа </a:t>
            </a:r>
            <a:r>
              <a:rPr lang="ru-RU" altLang="ru-RU" sz="1400"/>
              <a:t>(Фе-</a:t>
            </a:r>
            <a:br>
              <a:rPr lang="ru-RU" altLang="ru-RU" sz="1400"/>
            </a:br>
            <a:r>
              <a:rPr lang="ru-RU" altLang="ru-RU" sz="1400"/>
              <a:t>лон, Менедем, Асклепиад)</a:t>
            </a:r>
            <a:endParaRPr lang="ru-RU" altLang="ru-RU" sz="1400" i="1"/>
          </a:p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lang="ru-RU" altLang="ru-RU" sz="1400" i="1"/>
              <a:t>Киническая школа </a:t>
            </a:r>
            <a:r>
              <a:rPr lang="ru-RU" altLang="ru-RU" sz="1400"/>
              <a:t>(Антисфен,</a:t>
            </a:r>
            <a:br>
              <a:rPr lang="ru-RU" altLang="ru-RU" sz="1400"/>
            </a:br>
            <a:r>
              <a:rPr lang="ru-RU" altLang="ru-RU" sz="1400"/>
              <a:t>Диоген Синопский, Кратет)</a:t>
            </a:r>
            <a:endParaRPr lang="ru-RU" altLang="ru-RU" sz="1400" i="1"/>
          </a:p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lang="ru-RU" altLang="ru-RU" sz="1400" i="1"/>
              <a:t>Киренская школа </a:t>
            </a:r>
            <a:r>
              <a:rPr lang="ru-RU" altLang="ru-RU" sz="1400"/>
              <a:t>(Аристипп,</a:t>
            </a:r>
            <a:br>
              <a:rPr lang="ru-RU" altLang="ru-RU" sz="1400"/>
            </a:br>
            <a:r>
              <a:rPr lang="ru-RU" altLang="ru-RU" sz="1400"/>
              <a:t>Феодор, Гегезий, Анникерид)</a:t>
            </a:r>
            <a:endParaRPr lang="en-US" altLang="ru-RU" sz="140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ru-RU" altLang="ru-RU" sz="1400" i="1"/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 i="1"/>
              <a:t>Философия Платона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 i="1"/>
              <a:t>Философия Аристотеля</a:t>
            </a:r>
          </a:p>
        </p:txBody>
      </p:sp>
      <p:sp>
        <p:nvSpPr>
          <p:cNvPr id="56325" name="Rectangle 6">
            <a:extLst>
              <a:ext uri="{FF2B5EF4-FFF2-40B4-BE49-F238E27FC236}">
                <a16:creationId xmlns:a16="http://schemas.microsoft.com/office/drawing/2014/main" id="{6175438C-BB90-DF53-5CC0-E6BD63C07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565400"/>
            <a:ext cx="5832475" cy="4103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Цель философии - </a:t>
            </a:r>
            <a:r>
              <a:rPr lang="ru-RU" altLang="ru-RU" sz="1400" i="1"/>
              <a:t>проблема человека </a:t>
            </a:r>
            <a:r>
              <a:rPr lang="ru-RU" altLang="ru-RU" sz="1400"/>
              <a:t>как морального существа;</a:t>
            </a:r>
            <a:br>
              <a:rPr lang="en-US" altLang="ru-RU" sz="1400"/>
            </a:br>
            <a:r>
              <a:rPr lang="ru-RU" altLang="ru-RU" sz="1400"/>
              <a:t> проблема, как следует жить (</a:t>
            </a:r>
            <a:r>
              <a:rPr lang="ru-RU" altLang="ru-RU" sz="1400" i="1"/>
              <a:t>Сократ).</a:t>
            </a:r>
            <a:endParaRPr lang="ru-RU" altLang="ru-RU" sz="1400"/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Главная задача познания — </a:t>
            </a:r>
            <a:r>
              <a:rPr lang="ru-RU" altLang="ru-RU" sz="1400" i="1"/>
              <a:t>самопознание: </a:t>
            </a:r>
            <a:r>
              <a:rPr lang="ru-RU" altLang="ru-RU" sz="1400"/>
              <a:t>«познай самого себя».</a:t>
            </a:r>
            <a:br>
              <a:rPr lang="en-US" altLang="ru-RU" sz="1400"/>
            </a:br>
            <a:r>
              <a:rPr lang="ru-RU" altLang="ru-RU" sz="1400"/>
              <a:t> Любое знание есть добро, а любое зло, порок соверша­ется от </a:t>
            </a:r>
            <a:br>
              <a:rPr lang="en-US" altLang="ru-RU" sz="1400"/>
            </a:br>
            <a:r>
              <a:rPr lang="ru-RU" altLang="ru-RU" sz="1400"/>
              <a:t>незнания - суть этического ра­ционализма Сократа.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Предметом знания может быть только общее, постигаемое </a:t>
            </a:r>
            <a:br>
              <a:rPr lang="en-US" altLang="ru-RU" sz="1400"/>
            </a:br>
            <a:r>
              <a:rPr lang="ru-RU" altLang="ru-RU" sz="1400"/>
              <a:t>посредством понятий. Общее совпадает с единым </a:t>
            </a:r>
            <a:r>
              <a:rPr lang="ru-RU" altLang="ru-RU" sz="1400" i="1"/>
              <a:t>благом </a:t>
            </a:r>
            <a:r>
              <a:rPr lang="ru-RU" altLang="ru-RU" sz="1400"/>
              <a:t>и по</a:t>
            </a:r>
            <a:br>
              <a:rPr lang="en-US" altLang="ru-RU" sz="1400"/>
            </a:br>
            <a:r>
              <a:rPr lang="ru-RU" altLang="ru-RU" sz="1400"/>
              <a:t>своей природе неизменно. Абстрактное высшее благо — Бог, разум,</a:t>
            </a:r>
            <a:br>
              <a:rPr lang="en-US" altLang="ru-RU" sz="1400"/>
            </a:br>
            <a:r>
              <a:rPr lang="ru-RU" altLang="ru-RU" sz="1400"/>
              <a:t>жизненная энергия (мегарцы).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Мудрость - в познании блага посред­ством отрешения от всего, </a:t>
            </a:r>
            <a:br>
              <a:rPr lang="en-US" altLang="ru-RU" sz="1400"/>
            </a:br>
            <a:r>
              <a:rPr lang="ru-RU" altLang="ru-RU" sz="1400"/>
              <a:t>что делает че­ловека зависимым, отсюда идея свободы вне </a:t>
            </a:r>
            <a:br>
              <a:rPr lang="en-US" altLang="ru-RU" sz="1400"/>
            </a:br>
            <a:r>
              <a:rPr lang="ru-RU" altLang="ru-RU" sz="1400"/>
              <a:t>общества и проповедь безусловной естественности, безусловной </a:t>
            </a:r>
            <a:br>
              <a:rPr lang="en-US" altLang="ru-RU" sz="1400"/>
            </a:br>
            <a:r>
              <a:rPr lang="ru-RU" altLang="ru-RU" sz="1400"/>
              <a:t>личной сво­боды (киники).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Предметом знания может быть прак­тически достижимое благо.</a:t>
            </a:r>
            <a:br>
              <a:rPr lang="en-US" altLang="ru-RU" sz="1400"/>
            </a:br>
            <a:r>
              <a:rPr lang="ru-RU" altLang="ru-RU" sz="1400"/>
              <a:t>Критерием блага является наслаждение или страда­ние. Цель </a:t>
            </a:r>
            <a:br>
              <a:rPr lang="en-US" altLang="ru-RU" sz="1400"/>
            </a:br>
            <a:r>
              <a:rPr lang="ru-RU" altLang="ru-RU" sz="1400"/>
              <a:t>жизни — в наслаждении насто­ящим. Средством к достижению </a:t>
            </a:r>
            <a:br>
              <a:rPr lang="en-US" altLang="ru-RU" sz="1400"/>
            </a:br>
            <a:r>
              <a:rPr lang="ru-RU" altLang="ru-RU" sz="1400"/>
              <a:t>счастья является </a:t>
            </a:r>
            <a:r>
              <a:rPr lang="ru-RU" altLang="ru-RU" sz="1400" i="1"/>
              <a:t>свобода </a:t>
            </a:r>
            <a:r>
              <a:rPr lang="ru-RU" altLang="ru-RU" sz="1400"/>
              <a:t>(киренаики).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Построение метафизических систем и синтез основных </a:t>
            </a:r>
            <a:br>
              <a:rPr lang="en-US" altLang="ru-RU" sz="1400"/>
            </a:br>
            <a:r>
              <a:rPr lang="ru-RU" altLang="ru-RU" sz="1400"/>
              <a:t>философских проблем </a:t>
            </a:r>
            <a:r>
              <a:rPr lang="ru-RU" altLang="ru-RU" sz="1400" i="1"/>
              <a:t>(Платон, Аристотель).</a:t>
            </a:r>
          </a:p>
        </p:txBody>
      </p:sp>
      <p:sp>
        <p:nvSpPr>
          <p:cNvPr id="56326" name="AutoShape 7">
            <a:extLst>
              <a:ext uri="{FF2B5EF4-FFF2-40B4-BE49-F238E27FC236}">
                <a16:creationId xmlns:a16="http://schemas.microsoft.com/office/drawing/2014/main" id="{9BC93EBB-21C2-A993-BAD5-79D0CDB04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2276475"/>
            <a:ext cx="3384550" cy="288925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b="1">
                <a:solidFill>
                  <a:srgbClr val="000099"/>
                </a:solidFill>
              </a:rPr>
              <a:t>Особенности</a:t>
            </a:r>
            <a:endParaRPr lang="ru-RU" altLang="ru-RU" sz="1600">
              <a:solidFill>
                <a:srgbClr val="000099"/>
              </a:solidFill>
            </a:endParaRPr>
          </a:p>
        </p:txBody>
      </p:sp>
      <p:sp>
        <p:nvSpPr>
          <p:cNvPr id="56327" name="Line 8">
            <a:extLst>
              <a:ext uri="{FF2B5EF4-FFF2-40B4-BE49-F238E27FC236}">
                <a16:creationId xmlns:a16="http://schemas.microsoft.com/office/drawing/2014/main" id="{86BE5F4C-9603-7827-D4F1-7AC76F705D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150" y="1773238"/>
            <a:ext cx="230505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6328" name="Line 9">
            <a:extLst>
              <a:ext uri="{FF2B5EF4-FFF2-40B4-BE49-F238E27FC236}">
                <a16:creationId xmlns:a16="http://schemas.microsoft.com/office/drawing/2014/main" id="{DA299A5B-A955-4CE9-46B3-961132178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1773238"/>
            <a:ext cx="2303463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pull dir="r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5" descr="Socrates Louvre.jpg">
            <a:extLst>
              <a:ext uri="{FF2B5EF4-FFF2-40B4-BE49-F238E27FC236}">
                <a16:creationId xmlns:a16="http://schemas.microsoft.com/office/drawing/2014/main" id="{E1B9A44A-AA97-DB9D-4C1B-877C4DB0B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205038"/>
            <a:ext cx="20955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Text Box 6">
            <a:extLst>
              <a:ext uri="{FF2B5EF4-FFF2-40B4-BE49-F238E27FC236}">
                <a16:creationId xmlns:a16="http://schemas.microsoft.com/office/drawing/2014/main" id="{DDD091D3-9A86-5036-D255-6B0810F87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88913"/>
            <a:ext cx="554355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4000"/>
              <a:t>Сократ</a:t>
            </a:r>
            <a:r>
              <a:rPr lang="ru-RU" altLang="ru-RU"/>
              <a:t>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/>
              <a:t>(ок.470-399 до н.э.)</a:t>
            </a:r>
          </a:p>
        </p:txBody>
      </p:sp>
      <p:sp>
        <p:nvSpPr>
          <p:cNvPr id="57347" name="AutoShape 9">
            <a:extLst>
              <a:ext uri="{FF2B5EF4-FFF2-40B4-BE49-F238E27FC236}">
                <a16:creationId xmlns:a16="http://schemas.microsoft.com/office/drawing/2014/main" id="{09DC7CE5-3165-19F8-627B-7FC97254C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16113"/>
            <a:ext cx="3600450" cy="324167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57348" name="Text Box 10">
            <a:extLst>
              <a:ext uri="{FF2B5EF4-FFF2-40B4-BE49-F238E27FC236}">
                <a16:creationId xmlns:a16="http://schemas.microsoft.com/office/drawing/2014/main" id="{73202F5A-E65B-A8A6-30E6-36CF278BB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2133600"/>
            <a:ext cx="3313112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Древнегреческий философ,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учитель Платона, воплощённый идеал истинного мудреца в исторической памяти человечества</a:t>
            </a:r>
          </a:p>
        </p:txBody>
      </p:sp>
      <p:sp>
        <p:nvSpPr>
          <p:cNvPr id="57349" name="AutoShape 11">
            <a:extLst>
              <a:ext uri="{FF2B5EF4-FFF2-40B4-BE49-F238E27FC236}">
                <a16:creationId xmlns:a16="http://schemas.microsoft.com/office/drawing/2014/main" id="{A922F964-16B4-FA63-DDE6-59FAF0834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5229225"/>
            <a:ext cx="3671888" cy="1439863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57350" name="Text Box 12">
            <a:extLst>
              <a:ext uri="{FF2B5EF4-FFF2-40B4-BE49-F238E27FC236}">
                <a16:creationId xmlns:a16="http://schemas.microsoft.com/office/drawing/2014/main" id="{BA61ABBC-C674-88C0-A58B-847D38D8F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5445125"/>
            <a:ext cx="31686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800"/>
              <a:t>«Я знаю, что ничего не знаю»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AutoShape 5" descr="DeathofSocrates">
            <a:extLst>
              <a:ext uri="{FF2B5EF4-FFF2-40B4-BE49-F238E27FC236}">
                <a16:creationId xmlns:a16="http://schemas.microsoft.com/office/drawing/2014/main" id="{84D2BD0F-D64D-68DE-E287-7EEDD231AD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150" y="1233488"/>
            <a:ext cx="67437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59394" name="AutoShape 7" descr="DeathofSocrates">
            <a:extLst>
              <a:ext uri="{FF2B5EF4-FFF2-40B4-BE49-F238E27FC236}">
                <a16:creationId xmlns:a16="http://schemas.microsoft.com/office/drawing/2014/main" id="{D0BFBCF3-3CA5-637C-A407-CE8ED8BF45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150" y="1233488"/>
            <a:ext cx="67437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59395" name="AutoShape 9" descr="DeathofSocrates">
            <a:extLst>
              <a:ext uri="{FF2B5EF4-FFF2-40B4-BE49-F238E27FC236}">
                <a16:creationId xmlns:a16="http://schemas.microsoft.com/office/drawing/2014/main" id="{31371B32-2FEE-0C77-96DC-3842D056C6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150" y="1233488"/>
            <a:ext cx="67437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59396" name="AutoShape 11" descr="DeathofSocrates">
            <a:extLst>
              <a:ext uri="{FF2B5EF4-FFF2-40B4-BE49-F238E27FC236}">
                <a16:creationId xmlns:a16="http://schemas.microsoft.com/office/drawing/2014/main" id="{13065B65-E37E-B4BE-F836-120094505A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150" y="1233488"/>
            <a:ext cx="67437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pic>
        <p:nvPicPr>
          <p:cNvPr id="59397" name="Picture 13" descr="http://upload.wikimedia.org/wikipedia/commons/thumb/8/8c/David_-_The_Death_of_Socrates.jpg/450px-David_-_The_Death_of_Socrates.jpg">
            <a:extLst>
              <a:ext uri="{FF2B5EF4-FFF2-40B4-BE49-F238E27FC236}">
                <a16:creationId xmlns:a16="http://schemas.microsoft.com/office/drawing/2014/main" id="{D391AEEF-9C61-BF1B-1B7F-782D9108F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557338"/>
            <a:ext cx="42862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Text Box 14">
            <a:extLst>
              <a:ext uri="{FF2B5EF4-FFF2-40B4-BE49-F238E27FC236}">
                <a16:creationId xmlns:a16="http://schemas.microsoft.com/office/drawing/2014/main" id="{F6E86C67-5FCB-1594-7FC4-FB69DAB31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581525"/>
            <a:ext cx="424815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Жак-Луи Давид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«Смерть Сократа»</a:t>
            </a:r>
          </a:p>
        </p:txBody>
      </p:sp>
      <p:sp>
        <p:nvSpPr>
          <p:cNvPr id="59399" name="Text Box 15">
            <a:extLst>
              <a:ext uri="{FF2B5EF4-FFF2-40B4-BE49-F238E27FC236}">
                <a16:creationId xmlns:a16="http://schemas.microsoft.com/office/drawing/2014/main" id="{71E5D39E-981F-38B4-08A1-EEE8518B6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33375"/>
            <a:ext cx="691356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3600"/>
              <a:t>Основные идеи философии Сократа</a:t>
            </a:r>
          </a:p>
        </p:txBody>
      </p:sp>
      <p:sp>
        <p:nvSpPr>
          <p:cNvPr id="59400" name="AutoShape 16">
            <a:extLst>
              <a:ext uri="{FF2B5EF4-FFF2-40B4-BE49-F238E27FC236}">
                <a16:creationId xmlns:a16="http://schemas.microsoft.com/office/drawing/2014/main" id="{EB73231A-C78B-6F68-AF7F-F46A0A70D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1557338"/>
            <a:ext cx="4427537" cy="4751387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59401" name="Text Box 17">
            <a:extLst>
              <a:ext uri="{FF2B5EF4-FFF2-40B4-BE49-F238E27FC236}">
                <a16:creationId xmlns:a16="http://schemas.microsoft.com/office/drawing/2014/main" id="{DCC3AC47-737A-C605-08CE-423443C67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205038"/>
            <a:ext cx="3024187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Внутренний мир человека важнее, чем природа.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Познание начинается с самопознания.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Девиз: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800" b="1"/>
              <a:t>«Познай самого себя»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4">
            <a:extLst>
              <a:ext uri="{FF2B5EF4-FFF2-40B4-BE49-F238E27FC236}">
                <a16:creationId xmlns:a16="http://schemas.microsoft.com/office/drawing/2014/main" id="{7B393BD8-BC5F-C26F-6377-86705764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33375"/>
            <a:ext cx="61198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/>
              <a:t>Основные идеи философии Сократа</a:t>
            </a:r>
          </a:p>
        </p:txBody>
      </p:sp>
      <p:sp>
        <p:nvSpPr>
          <p:cNvPr id="60418" name="AutoShape 5">
            <a:extLst>
              <a:ext uri="{FF2B5EF4-FFF2-40B4-BE49-F238E27FC236}">
                <a16:creationId xmlns:a16="http://schemas.microsoft.com/office/drawing/2014/main" id="{7B2097ED-468D-054F-B575-91A3FAEC9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12875"/>
            <a:ext cx="3168650" cy="2376488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60419" name="Text Box 6">
            <a:extLst>
              <a:ext uri="{FF2B5EF4-FFF2-40B4-BE49-F238E27FC236}">
                <a16:creationId xmlns:a16="http://schemas.microsoft.com/office/drawing/2014/main" id="{5A4915A3-01D5-8450-1D8C-96B2F0329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844675"/>
            <a:ext cx="28797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800"/>
              <a:t>Путь к самопознанию - </a:t>
            </a:r>
            <a:r>
              <a:rPr lang="ru-RU" altLang="ru-RU" sz="2800" i="1"/>
              <a:t>разум</a:t>
            </a:r>
          </a:p>
        </p:txBody>
      </p:sp>
      <p:sp>
        <p:nvSpPr>
          <p:cNvPr id="60420" name="AutoShape 7">
            <a:extLst>
              <a:ext uri="{FF2B5EF4-FFF2-40B4-BE49-F238E27FC236}">
                <a16:creationId xmlns:a16="http://schemas.microsoft.com/office/drawing/2014/main" id="{77CFE114-CC0A-F4D0-29E4-81FF2BB01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1341438"/>
            <a:ext cx="3600450" cy="2592387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60421" name="Text Box 8">
            <a:extLst>
              <a:ext uri="{FF2B5EF4-FFF2-40B4-BE49-F238E27FC236}">
                <a16:creationId xmlns:a16="http://schemas.microsoft.com/office/drawing/2014/main" id="{0F41B9EA-92FF-56A8-37FE-69B643372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773238"/>
            <a:ext cx="33131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Истина существует, лучший путь её поиска – честный спор (</a:t>
            </a:r>
            <a:r>
              <a:rPr lang="ru-RU" altLang="ru-RU" sz="2400" i="1"/>
              <a:t>диалектика</a:t>
            </a:r>
            <a:r>
              <a:rPr lang="ru-RU" altLang="ru-RU" sz="2400"/>
              <a:t>)</a:t>
            </a:r>
          </a:p>
        </p:txBody>
      </p:sp>
      <p:sp>
        <p:nvSpPr>
          <p:cNvPr id="60422" name="AutoShape 9">
            <a:extLst>
              <a:ext uri="{FF2B5EF4-FFF2-40B4-BE49-F238E27FC236}">
                <a16:creationId xmlns:a16="http://schemas.microsoft.com/office/drawing/2014/main" id="{83FAC942-28D4-9DDF-C633-2B844012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933825"/>
            <a:ext cx="3311525" cy="2735263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60423" name="Text Box 10">
            <a:extLst>
              <a:ext uri="{FF2B5EF4-FFF2-40B4-BE49-F238E27FC236}">
                <a16:creationId xmlns:a16="http://schemas.microsoft.com/office/drawing/2014/main" id="{0AA098CE-6BDA-6E90-9911-A748239A0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365625"/>
            <a:ext cx="280828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Умение принимать истину Сократ называл </a:t>
            </a:r>
            <a:r>
              <a:rPr lang="ru-RU" altLang="ru-RU" sz="2400" i="1"/>
              <a:t>майевтикой</a:t>
            </a:r>
          </a:p>
        </p:txBody>
      </p:sp>
      <p:sp>
        <p:nvSpPr>
          <p:cNvPr id="60424" name="AutoShape 11">
            <a:extLst>
              <a:ext uri="{FF2B5EF4-FFF2-40B4-BE49-F238E27FC236}">
                <a16:creationId xmlns:a16="http://schemas.microsoft.com/office/drawing/2014/main" id="{3F93BC6D-D650-F29E-0183-8ECFC6A47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3860800"/>
            <a:ext cx="3527425" cy="2663825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60425" name="Text Box 12">
            <a:extLst>
              <a:ext uri="{FF2B5EF4-FFF2-40B4-BE49-F238E27FC236}">
                <a16:creationId xmlns:a16="http://schemas.microsoft.com/office/drawing/2014/main" id="{77623943-EBA9-C0DD-CF88-4EADE9C9A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292600"/>
            <a:ext cx="28797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800" i="1"/>
              <a:t>Сомнение</a:t>
            </a:r>
            <a:r>
              <a:rPr lang="ru-RU" altLang="ru-RU" sz="2800"/>
              <a:t> – важный элемент философии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BD6878C4-04BF-6DEB-5EDF-5ED249260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76250"/>
            <a:ext cx="5400675" cy="549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Основные положения философии Сократа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DEFA1BD2-F1A1-C83B-0CB4-1A8D63271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341438"/>
            <a:ext cx="8785225" cy="5327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Центральная проблема в философии — </a:t>
            </a:r>
            <a:r>
              <a:rPr lang="ru-RU" altLang="ru-RU" sz="1400" i="1"/>
              <a:t>человек и человеческое сознание. </a:t>
            </a:r>
            <a:r>
              <a:rPr lang="ru-RU" altLang="ru-RU" sz="1400"/>
              <a:t>Природа и сущность </a:t>
            </a:r>
            <a:br>
              <a:rPr lang="en-US" altLang="ru-RU" sz="1400"/>
            </a:br>
            <a:r>
              <a:rPr lang="ru-RU" altLang="ru-RU" sz="1400"/>
              <a:t>человека — это его душа (разум). Душа - это «Я сознаю­щее», т.е. совесть и интеллектуальная и </a:t>
            </a:r>
            <a:br>
              <a:rPr lang="en-US" altLang="ru-RU" sz="1400"/>
            </a:br>
            <a:r>
              <a:rPr lang="ru-RU" altLang="ru-RU" sz="1400"/>
              <a:t>моральная личность. Благодаря этому открытию создана моральная и интеллектуальная традиция, </a:t>
            </a:r>
            <a:br>
              <a:rPr lang="en-US" altLang="ru-RU" sz="1400"/>
            </a:br>
            <a:r>
              <a:rPr lang="ru-RU" altLang="ru-RU" sz="1400"/>
              <a:t>которая питает Европу до настоящего времени.	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Главная задача познания — самопознание: </a:t>
            </a:r>
            <a:r>
              <a:rPr lang="ru-RU" altLang="ru-RU" sz="1400" i="1"/>
              <a:t>«познай самого себя», </a:t>
            </a:r>
            <a:r>
              <a:rPr lang="ru-RU" altLang="ru-RU" sz="1400"/>
              <a:t>познание самого себя как </a:t>
            </a:r>
            <a:br>
              <a:rPr lang="en-US" altLang="ru-RU" sz="1400"/>
            </a:br>
            <a:r>
              <a:rPr lang="ru-RU" altLang="ru-RU" sz="1400"/>
              <a:t>«человека вообще», т.е. как моральную, общественно значи­мую личность. Познание — главная цель </a:t>
            </a:r>
            <a:br>
              <a:rPr lang="en-US" altLang="ru-RU" sz="1400"/>
            </a:br>
            <a:r>
              <a:rPr lang="ru-RU" altLang="ru-RU" sz="1400"/>
              <a:t>и способность человека, ибо в про­цессе познания он приходит к общезначимым истинам, к познанию </a:t>
            </a:r>
            <a:br>
              <a:rPr lang="en-US" altLang="ru-RU" sz="1400"/>
            </a:br>
            <a:r>
              <a:rPr lang="ru-RU" altLang="ru-RU" sz="1400"/>
              <a:t>добра и красоты, блага и счастья. В этом и есть цель философии.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Этика Сократа отождествляет </a:t>
            </a:r>
            <a:r>
              <a:rPr lang="ru-RU" altLang="ru-RU" sz="1400" i="1"/>
              <a:t>добродетель со знанием: </a:t>
            </a:r>
            <a:r>
              <a:rPr lang="ru-RU" altLang="ru-RU" sz="1400"/>
              <a:t>1) добродетель (мудрость, справедливость, </a:t>
            </a:r>
            <a:br>
              <a:rPr lang="en-US" altLang="ru-RU" sz="1400"/>
            </a:br>
            <a:r>
              <a:rPr lang="ru-RU" altLang="ru-RU" sz="1400"/>
              <a:t>постоянство, умеренность) есть всегда знание, порок — это всегда невежество; 2) никто не грешит</a:t>
            </a:r>
            <a:br>
              <a:rPr lang="en-US" altLang="ru-RU" sz="1400"/>
            </a:br>
            <a:r>
              <a:rPr lang="ru-RU" altLang="ru-RU" sz="1400"/>
              <a:t> сознательно, а кто совершает зло, делает это по незнанию. Этот этический рационализм Сократа </a:t>
            </a:r>
            <a:br>
              <a:rPr lang="en-US" altLang="ru-RU" sz="1400"/>
            </a:br>
            <a:r>
              <a:rPr lang="ru-RU" altLang="ru-RU" sz="1400"/>
              <a:t>сводит мораль­ное благо к факту сознания.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Диалектика Сократа совпадает с </a:t>
            </a:r>
            <a:r>
              <a:rPr lang="ru-RU" altLang="ru-RU" sz="1400" i="1"/>
              <a:t>диалогом </a:t>
            </a:r>
            <a:r>
              <a:rPr lang="ru-RU" altLang="ru-RU" sz="1400"/>
              <a:t>(диалогос), который состоит из</a:t>
            </a:r>
            <a:r>
              <a:rPr lang="en-US" altLang="ru-RU" sz="1400"/>
              <a:t> </a:t>
            </a:r>
            <a:r>
              <a:rPr lang="ru-RU" altLang="ru-RU" sz="1400"/>
              <a:t>двух моментов: </a:t>
            </a:r>
            <a:br>
              <a:rPr lang="en-US" altLang="ru-RU" sz="1400"/>
            </a:br>
            <a:r>
              <a:rPr lang="ru-RU" altLang="ru-RU" sz="1400" i="1"/>
              <a:t>«опровержения» </a:t>
            </a:r>
            <a:r>
              <a:rPr lang="ru-RU" altLang="ru-RU" sz="1400"/>
              <a:t>(«иронии») и </a:t>
            </a:r>
            <a:r>
              <a:rPr lang="ru-RU" altLang="ru-RU" sz="1400" i="1"/>
              <a:t>«майевтики». </a:t>
            </a:r>
            <a:r>
              <a:rPr lang="ru-RU" altLang="ru-RU" sz="1400"/>
              <a:t>«Сократовский»</a:t>
            </a:r>
            <a:r>
              <a:rPr lang="en-US" altLang="ru-RU" sz="1400"/>
              <a:t> </a:t>
            </a:r>
            <a:r>
              <a:rPr lang="ru-RU" altLang="ru-RU" sz="1400"/>
              <a:t>метод — это метод последовательно и </a:t>
            </a:r>
            <a:br>
              <a:rPr lang="en-US" altLang="ru-RU" sz="1400"/>
            </a:br>
            <a:r>
              <a:rPr lang="ru-RU" altLang="ru-RU" sz="1400"/>
              <a:t>систематически задаваемых вопросов, имеющих своей целью приведение собеседника к </a:t>
            </a:r>
            <a:br>
              <a:rPr lang="en-US" altLang="ru-RU" sz="1400"/>
            </a:br>
            <a:r>
              <a:rPr lang="ru-RU" altLang="ru-RU" sz="1400"/>
              <a:t>противоречию с самим собой, к признанию собственного невежества. В этом суть «иронии», суть </a:t>
            </a:r>
            <a:br>
              <a:rPr lang="en-US" altLang="ru-RU" sz="1400"/>
            </a:br>
            <a:r>
              <a:rPr lang="ru-RU" altLang="ru-RU" sz="1400"/>
              <a:t>«майевтики» — посредством наводящих вопросов и логических приемов под­вести собеседника к</a:t>
            </a:r>
            <a:br>
              <a:rPr lang="en-US" altLang="ru-RU" sz="1400"/>
            </a:br>
            <a:r>
              <a:rPr lang="ru-RU" altLang="ru-RU" sz="1400"/>
              <a:t>самостоятельному нахождению истины.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Задача метода — найти «всеобщее» в нравственности посредством </a:t>
            </a:r>
            <a:r>
              <a:rPr lang="ru-RU" altLang="ru-RU" sz="1400" i="1"/>
              <a:t>«индук­ции» </a:t>
            </a:r>
            <a:r>
              <a:rPr lang="ru-RU" altLang="ru-RU" sz="1400"/>
              <a:t>(отыскания общего</a:t>
            </a:r>
            <a:br>
              <a:rPr lang="en-US" altLang="ru-RU" sz="1400"/>
            </a:br>
            <a:r>
              <a:rPr lang="ru-RU" altLang="ru-RU" sz="1400"/>
              <a:t> в частном) и </a:t>
            </a:r>
            <a:r>
              <a:rPr lang="ru-RU" altLang="ru-RU" sz="1400" i="1"/>
              <a:t>«определения» </a:t>
            </a:r>
            <a:r>
              <a:rPr lang="ru-RU" altLang="ru-RU" sz="1400"/>
              <a:t>(установления родов и видов, их соотношений).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Основные составные части «сократического» метода: «ирония» и «майевтика» — по форме, </a:t>
            </a:r>
            <a:br>
              <a:rPr lang="en-US" altLang="ru-RU" sz="1400"/>
            </a:br>
            <a:r>
              <a:rPr lang="ru-RU" altLang="ru-RU" sz="1400"/>
              <a:t>«индукция» и «определение» — по содержанию. </a:t>
            </a:r>
          </a:p>
        </p:txBody>
      </p:sp>
    </p:spTree>
  </p:cSld>
  <p:clrMapOvr>
    <a:masterClrMapping/>
  </p:clrMapOvr>
  <p:transition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>
            <a:extLst>
              <a:ext uri="{FF2B5EF4-FFF2-40B4-BE49-F238E27FC236}">
                <a16:creationId xmlns:a16="http://schemas.microsoft.com/office/drawing/2014/main" id="{77FC917C-7676-4C90-985A-68D49F64C4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Ctr="1"/>
          <a:lstStyle/>
          <a:p>
            <a:pPr eaLnBrk="1" hangingPunct="1">
              <a:defRPr/>
            </a:pPr>
            <a:r>
              <a:rPr lang="ru-RU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Возникновение античной философии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89FE2ED9-42CF-EDA8-72A3-C00F77CF536A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>
              <a:defRPr/>
            </a:pPr>
            <a:endParaRPr lang="ru-RU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D73057F2-0B3D-8D07-FAAA-7DBA70AF206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VI </a:t>
            </a:r>
            <a:r>
              <a:rPr lang="ru-RU" b="1">
                <a:effectLst>
                  <a:outerShdw blurRad="38100" dist="38100" dir="2700000" algn="tl">
                    <a:srgbClr val="C0C0C0"/>
                  </a:outerShdw>
                </a:effectLst>
              </a:rPr>
              <a:t>век до н.э.</a:t>
            </a: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– возникновение античной философии в городах-государствах Средиземноморья</a:t>
            </a:r>
          </a:p>
        </p:txBody>
      </p:sp>
      <p:pic>
        <p:nvPicPr>
          <p:cNvPr id="18436" name="Picture 8" descr="parth287">
            <a:extLst>
              <a:ext uri="{FF2B5EF4-FFF2-40B4-BE49-F238E27FC236}">
                <a16:creationId xmlns:a16="http://schemas.microsoft.com/office/drawing/2014/main" id="{BDED399A-7612-4478-A013-05B338F82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57338"/>
            <a:ext cx="460851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4">
            <a:extLst>
              <a:ext uri="{FF2B5EF4-FFF2-40B4-BE49-F238E27FC236}">
                <a16:creationId xmlns:a16="http://schemas.microsoft.com/office/drawing/2014/main" id="{E14FB1CA-A184-0344-E87F-41BB4C108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188913"/>
            <a:ext cx="52562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/>
              <a:t>Платон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/>
              <a:t>427-347 до н.э.</a:t>
            </a:r>
          </a:p>
        </p:txBody>
      </p:sp>
      <p:pic>
        <p:nvPicPr>
          <p:cNvPr id="62466" name="Picture 6" descr="Head Platon Glyptothek Munich 548.jpg">
            <a:extLst>
              <a:ext uri="{FF2B5EF4-FFF2-40B4-BE49-F238E27FC236}">
                <a16:creationId xmlns:a16="http://schemas.microsoft.com/office/drawing/2014/main" id="{FCC3CE54-9F64-378B-D516-C0BBB9445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73238"/>
            <a:ext cx="20955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Text Box 7">
            <a:extLst>
              <a:ext uri="{FF2B5EF4-FFF2-40B4-BE49-F238E27FC236}">
                <a16:creationId xmlns:a16="http://schemas.microsoft.com/office/drawing/2014/main" id="{578998F0-9679-636F-A7EC-006F8D5F6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700213"/>
            <a:ext cx="5184775" cy="350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800"/>
              <a:t>Древнегреческий философ, ученик Сократа,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800"/>
              <a:t>учитель Аристотеля, основатель своей школы – Академии, просуществовавшей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800"/>
              <a:t>около 900 лет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904C31-B33E-A018-6B60-8F14D6ACCB4A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99F74A5F-DBED-9A46-AE44-2FA032F61BE1}" type="slidenum">
              <a:rPr lang="ru-RU" altLang="ru-RU" sz="1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defRPr/>
              </a:pPr>
              <a:t>41</a:t>
            </a:fld>
            <a:endParaRPr lang="ru-RU" alt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08B016DE-9368-42E1-D297-378609FA40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6175"/>
          </a:xfrm>
        </p:spPr>
        <p:txBody>
          <a:bodyPr anchorCtr="1"/>
          <a:lstStyle/>
          <a:p>
            <a:pPr eaLnBrk="1" hangingPunct="1">
              <a:defRPr/>
            </a:pPr>
            <a:r>
              <a:rPr lang="ru-RU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Платон </a:t>
            </a:r>
            <a:r>
              <a:rPr lang="ru-RU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(428 / 427- 348 / 347гг. до н.э.)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7A0B7683-7097-1E4C-1946-3933F181AB6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Строение мира. </a:t>
            </a:r>
            <a:endParaRPr lang="ru-RU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533400" indent="-533400" eaLnBrk="1" hangingPunct="1">
              <a:buFontTx/>
              <a:buNone/>
              <a:defRPr/>
            </a:pPr>
            <a:endParaRPr lang="ru-RU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533400" indent="-533400" eaLnBrk="1" hangingPunct="1">
              <a:buFontTx/>
              <a:buNone/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2. Учение о человеке.</a:t>
            </a:r>
          </a:p>
          <a:p>
            <a:pPr marL="533400" indent="-533400" eaLnBrk="1" hangingPunct="1">
              <a:buFontTx/>
              <a:buNone/>
              <a:defRPr/>
            </a:pPr>
            <a:endParaRPr lang="ru-RU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533400" indent="-533400" eaLnBrk="1" hangingPunct="1">
              <a:buFontTx/>
              <a:buNone/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3. Учение о познании.</a:t>
            </a:r>
          </a:p>
          <a:p>
            <a:pPr marL="533400" indent="-533400" eaLnBrk="1" hangingPunct="1">
              <a:buFontTx/>
              <a:buNone/>
              <a:defRPr/>
            </a:pPr>
            <a:endParaRPr lang="ru-RU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533400" indent="-533400" eaLnBrk="1" hangingPunct="1">
              <a:buFontTx/>
              <a:buNone/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4. Учение – утопия  об идеальном  государстве.</a:t>
            </a:r>
          </a:p>
        </p:txBody>
      </p:sp>
      <p:graphicFrame>
        <p:nvGraphicFramePr>
          <p:cNvPr id="63492" name="Object 5">
            <a:extLst>
              <a:ext uri="{FF2B5EF4-FFF2-40B4-BE49-F238E27FC236}">
                <a16:creationId xmlns:a16="http://schemas.microsoft.com/office/drawing/2014/main" id="{4E5D4347-355A-638A-93AA-A881D2D67EB4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4597400" y="3860800"/>
          <a:ext cx="40386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иаграмма" r:id="rId2" imgW="4051300" imgH="2298700" progId="MSGraph.Chart.8">
                  <p:embed followColorScheme="full"/>
                </p:oleObj>
              </mc:Choice>
              <mc:Fallback>
                <p:oleObj name="Диаграмма" r:id="rId2" imgW="4051300" imgH="2298700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3860800"/>
                        <a:ext cx="40386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493" name="Picture 6">
            <a:extLst>
              <a:ext uri="{FF2B5EF4-FFF2-40B4-BE49-F238E27FC236}">
                <a16:creationId xmlns:a16="http://schemas.microsoft.com/office/drawing/2014/main" id="{6C176A68-17E1-BCCA-4EA4-41528DC77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773238"/>
            <a:ext cx="3024188" cy="395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17DFFF3F-7120-F7A3-1916-E48A452F7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04813"/>
            <a:ext cx="5040312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Общая характеристика философии Платона 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C69688E6-4A7C-F5A6-A14D-4003C423F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96975"/>
            <a:ext cx="8785225" cy="5545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Философская система Платона — первая завершенная </a:t>
            </a:r>
            <a:r>
              <a:rPr lang="ru-RU" altLang="ru-RU" sz="1400" i="1"/>
              <a:t>синтетическая кон­цепция, </a:t>
            </a:r>
            <a:r>
              <a:rPr lang="ru-RU" altLang="ru-RU" sz="1400"/>
              <a:t>где через призму</a:t>
            </a:r>
            <a:br>
              <a:rPr lang="en-US" altLang="ru-RU" sz="1400"/>
            </a:br>
            <a:r>
              <a:rPr lang="ru-RU" altLang="ru-RU" sz="1400"/>
              <a:t> учения о идеях рассматривались все составляющие</a:t>
            </a:r>
            <a:r>
              <a:rPr lang="en-US" altLang="ru-RU" sz="1400"/>
              <a:t> </a:t>
            </a:r>
            <a:r>
              <a:rPr lang="ru-RU" altLang="ru-RU" sz="1400"/>
              <a:t>части античной философии: онтология,</a:t>
            </a:r>
            <a:br>
              <a:rPr lang="en-US" altLang="ru-RU" sz="1400"/>
            </a:br>
            <a:r>
              <a:rPr lang="ru-RU" altLang="ru-RU" sz="1400"/>
              <a:t> гносеология, этика, эстетика, философия политики.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Главным в философии Платона было </a:t>
            </a:r>
            <a:r>
              <a:rPr lang="ru-RU" altLang="ru-RU" sz="1400" i="1"/>
              <a:t>учение об идеях. </a:t>
            </a:r>
            <a:r>
              <a:rPr lang="ru-RU" altLang="ru-RU" sz="1400"/>
              <a:t>Есть материальный мир, в котором живет </a:t>
            </a:r>
            <a:br>
              <a:rPr lang="en-US" altLang="ru-RU" sz="1400"/>
            </a:br>
            <a:r>
              <a:rPr lang="ru-RU" altLang="ru-RU" sz="1400"/>
              <a:t>человек. Но есть и другой мир — несотворимый и неуничтожимый, т.е. вечный. Это мир причины, </a:t>
            </a:r>
            <a:br>
              <a:rPr lang="en-US" altLang="ru-RU" sz="1400"/>
            </a:br>
            <a:r>
              <a:rPr lang="ru-RU" altLang="ru-RU" sz="1400"/>
              <a:t>чистых форм и сущностей вещей. Это мир, который обозначается понятием «бытие» есть «мир идей».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Отдельная вещь является материальной копией первоначальной идеи (эйдоса). Материальные </a:t>
            </a:r>
            <a:br>
              <a:rPr lang="en-US" altLang="ru-RU" sz="1400"/>
            </a:br>
            <a:r>
              <a:rPr lang="ru-RU" altLang="ru-RU" sz="1400"/>
              <a:t>вещи изменчивы и со временем прекращают свое суще­ствование; идеи вечны и неизменны.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Идеи - причины вещей и причина мира в целом, но они не присутствуют</a:t>
            </a:r>
            <a:r>
              <a:rPr lang="en-US" altLang="ru-RU" sz="1400"/>
              <a:t> </a:t>
            </a:r>
            <a:r>
              <a:rPr lang="ru-RU" altLang="ru-RU" sz="1400"/>
              <a:t>в мире. Они пребывают в </a:t>
            </a:r>
            <a:br>
              <a:rPr lang="en-US" altLang="ru-RU" sz="1400"/>
            </a:br>
            <a:r>
              <a:rPr lang="ru-RU" altLang="ru-RU" sz="1400"/>
              <a:t>душе человека. Именно душа содержит знания об</a:t>
            </a:r>
            <a:r>
              <a:rPr lang="en-US" altLang="ru-RU" sz="1400"/>
              <a:t> </a:t>
            </a:r>
            <a:r>
              <a:rPr lang="ru-RU" altLang="ru-RU" sz="1400"/>
              <a:t>идеях, поскольку она до вселения в тело обитала в</a:t>
            </a:r>
            <a:br>
              <a:rPr lang="en-US" altLang="ru-RU" sz="1400"/>
            </a:br>
            <a:r>
              <a:rPr lang="ru-RU" altLang="ru-RU" sz="1400"/>
              <a:t>мире идей. Поэтому идеи</a:t>
            </a:r>
            <a:r>
              <a:rPr lang="en-US" altLang="ru-RU" sz="1400"/>
              <a:t> </a:t>
            </a:r>
            <a:r>
              <a:rPr lang="ru-RU" altLang="ru-RU" sz="1400"/>
              <a:t>познаются не через чувства, а посредством «припоминания» разума. </a:t>
            </a:r>
            <a:br>
              <a:rPr lang="en-US" altLang="ru-RU" sz="1400"/>
            </a:br>
            <a:r>
              <a:rPr lang="ru-RU" altLang="ru-RU" sz="1400"/>
              <a:t>Материальный мир познается, мир идей — «припоминается». Этим и определяется</a:t>
            </a:r>
            <a:r>
              <a:rPr lang="en-US" altLang="ru-RU" sz="1400"/>
              <a:t> </a:t>
            </a:r>
            <a:r>
              <a:rPr lang="ru-RU" altLang="ru-RU" sz="1400"/>
              <a:t>строение души: </a:t>
            </a:r>
            <a:br>
              <a:rPr lang="en-US" altLang="ru-RU" sz="1400"/>
            </a:br>
            <a:r>
              <a:rPr lang="ru-RU" altLang="ru-RU" sz="1400"/>
              <a:t>высший уровень - разумный, с высоты которого человек</a:t>
            </a:r>
            <a:r>
              <a:rPr lang="en-US" altLang="ru-RU" sz="1400"/>
              <a:t> </a:t>
            </a:r>
            <a:r>
              <a:rPr lang="ru-RU" altLang="ru-RU" sz="1400"/>
              <a:t>созерцает вечный мир идей и стремится к </a:t>
            </a:r>
            <a:br>
              <a:rPr lang="en-US" altLang="ru-RU" sz="1400"/>
            </a:br>
            <a:r>
              <a:rPr lang="ru-RU" altLang="ru-RU" sz="1400"/>
              <a:t>благу, и низший - чувственный,</a:t>
            </a:r>
            <a:r>
              <a:rPr lang="en-US" altLang="ru-RU" sz="1400"/>
              <a:t> </a:t>
            </a:r>
            <a:r>
              <a:rPr lang="ru-RU" altLang="ru-RU" sz="1400"/>
              <a:t>с помощью которого он познает мир вещей.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Миру идей присуща иерархия. Прежде всего, это идея «общего блага» или «высшего блага». </a:t>
            </a:r>
            <a:br>
              <a:rPr lang="en-US" altLang="ru-RU" sz="1400"/>
            </a:br>
            <a:r>
              <a:rPr lang="ru-RU" altLang="ru-RU" sz="1400"/>
              <a:t>Далее, это идеи: человеческих ценностей (мудрости, спра­ведливости, добра и зла), отношений </a:t>
            </a:r>
            <a:br>
              <a:rPr lang="en-US" altLang="ru-RU" sz="1400"/>
            </a:br>
            <a:r>
              <a:rPr lang="ru-RU" altLang="ru-RU" sz="1400"/>
              <a:t>(любви, ненависти, власти, государ­ственности и т.п.), свойств вещей и т.д.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Теория идей имеет практический аспект — обоснование общечеловеческих</a:t>
            </a:r>
            <a:r>
              <a:rPr lang="en-US" altLang="ru-RU" sz="1400"/>
              <a:t> </a:t>
            </a:r>
            <a:r>
              <a:rPr lang="ru-RU" altLang="ru-RU" sz="1400"/>
              <a:t>принципов и норм </a:t>
            </a:r>
            <a:br>
              <a:rPr lang="en-US" altLang="ru-RU" sz="1400"/>
            </a:br>
            <a:r>
              <a:rPr lang="ru-RU" altLang="ru-RU" sz="1400"/>
              <a:t>бытия, ибо с позиции идеалов «мира идей» человек</a:t>
            </a:r>
            <a:r>
              <a:rPr lang="en-US" altLang="ru-RU" sz="1400"/>
              <a:t> </a:t>
            </a:r>
            <a:r>
              <a:rPr lang="ru-RU" altLang="ru-RU" sz="1400"/>
              <a:t>должен оценивать окружающий его мир. Такая </a:t>
            </a:r>
            <a:br>
              <a:rPr lang="en-US" altLang="ru-RU" sz="1400"/>
            </a:br>
            <a:r>
              <a:rPr lang="ru-RU" altLang="ru-RU" sz="1400"/>
              <a:t>система философии называется метафизической (не путать с метафизическим методом, возникшим в</a:t>
            </a:r>
            <a:br>
              <a:rPr lang="ru-RU" altLang="ru-RU" sz="1400"/>
            </a:br>
            <a:r>
              <a:rPr lang="en-US" altLang="ru-RU" sz="1400"/>
              <a:t>XVI </a:t>
            </a:r>
            <a:r>
              <a:rPr lang="ru-RU" altLang="ru-RU" sz="1400"/>
              <a:t>- </a:t>
            </a:r>
            <a:r>
              <a:rPr lang="en-US" altLang="ru-RU" sz="1400"/>
              <a:t>XVII </a:t>
            </a:r>
            <a:r>
              <a:rPr lang="ru-RU" altLang="ru-RU" sz="1400"/>
              <a:t>вв.).</a:t>
            </a:r>
          </a:p>
        </p:txBody>
      </p:sp>
    </p:spTree>
  </p:cSld>
  <p:clrMapOvr>
    <a:masterClrMapping/>
  </p:clrMapOvr>
  <p:transition>
    <p:comb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WordArt 2">
            <a:extLst>
              <a:ext uri="{FF2B5EF4-FFF2-40B4-BE49-F238E27FC236}">
                <a16:creationId xmlns:a16="http://schemas.microsoft.com/office/drawing/2014/main" id="{F874D2E7-150A-2555-FFDC-432C02C23FF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116013" y="188913"/>
            <a:ext cx="6629400" cy="523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cs typeface="Arial" panose="020B0604020202020204" pitchFamily="34" charset="0"/>
              </a:rPr>
              <a:t>Учение Платона о государстве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C5AE6209-25D7-B99F-EFCA-58EB0EEC4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81075"/>
            <a:ext cx="8135937" cy="1079500"/>
          </a:xfrm>
          <a:prstGeom prst="rect">
            <a:avLst/>
          </a:prstGeom>
          <a:solidFill>
            <a:srgbClr val="CBF4A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ru-RU" sz="16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ru-RU" sz="16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ru-RU" sz="16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/>
              <a:t>Социально-политическое учение Платона в разных вариантах излагается им в трех</a:t>
            </a:r>
            <a:br>
              <a:rPr lang="en-US" altLang="ru-RU" sz="1600"/>
            </a:br>
            <a:r>
              <a:rPr lang="ru-RU" altLang="ru-RU" sz="1600"/>
              <a:t> диалогах: </a:t>
            </a:r>
            <a:r>
              <a:rPr lang="ru-RU" altLang="ru-RU" sz="1600" i="1"/>
              <a:t>«Государство», «Политик», «Законы» </a:t>
            </a:r>
            <a:r>
              <a:rPr lang="ru-RU" altLang="ru-RU" sz="1600"/>
              <a:t>и целиком направлено против </a:t>
            </a:r>
            <a:br>
              <a:rPr lang="en-US" altLang="ru-RU" sz="1600"/>
            </a:br>
            <a:r>
              <a:rPr lang="ru-RU" altLang="ru-RU" sz="1600"/>
              <a:t>античной демократии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br>
              <a:rPr lang="ru-RU" altLang="ru-RU" sz="1800"/>
            </a:br>
            <a:endParaRPr lang="ru-RU" altLang="ru-RU" sz="1800"/>
          </a:p>
        </p:txBody>
      </p:sp>
      <p:sp>
        <p:nvSpPr>
          <p:cNvPr id="65539" name="Oval 4">
            <a:extLst>
              <a:ext uri="{FF2B5EF4-FFF2-40B4-BE49-F238E27FC236}">
                <a16:creationId xmlns:a16="http://schemas.microsoft.com/office/drawing/2014/main" id="{E8F345AB-3A1E-876A-B845-730C125E1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836613"/>
            <a:ext cx="3744912" cy="360362"/>
          </a:xfrm>
          <a:prstGeom prst="ellipse">
            <a:avLst/>
          </a:prstGeom>
          <a:solidFill>
            <a:srgbClr val="A7ED6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Учение о государстве </a:t>
            </a:r>
          </a:p>
        </p:txBody>
      </p:sp>
      <p:sp>
        <p:nvSpPr>
          <p:cNvPr id="65540" name="Rectangle 5">
            <a:extLst>
              <a:ext uri="{FF2B5EF4-FFF2-40B4-BE49-F238E27FC236}">
                <a16:creationId xmlns:a16="http://schemas.microsoft.com/office/drawing/2014/main" id="{DC3A393E-1851-2900-2761-45A17BD78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565400"/>
            <a:ext cx="3025775" cy="4103688"/>
          </a:xfrm>
          <a:prstGeom prst="rect">
            <a:avLst/>
          </a:prstGeom>
          <a:solidFill>
            <a:srgbClr val="CBF4A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200" i="1"/>
              <a:t>«Идеальное государство» </a:t>
            </a:r>
            <a:r>
              <a:rPr lang="ru-RU" altLang="ru-RU" sz="1200"/>
              <a:t>(или при­</a:t>
            </a:r>
            <a:br>
              <a:rPr lang="ru-RU" altLang="ru-RU" sz="1200"/>
            </a:br>
            <a:r>
              <a:rPr lang="ru-RU" altLang="ru-RU" sz="1200"/>
              <a:t>ближающееся к идеалу).</a:t>
            </a:r>
            <a:endParaRPr lang="ru-RU" altLang="ru-RU" sz="1200" i="1"/>
          </a:p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lang="ru-RU" altLang="ru-RU" sz="1200" i="1"/>
              <a:t>Аристократия — </a:t>
            </a:r>
            <a:r>
              <a:rPr lang="ru-RU" altLang="ru-RU" sz="1200"/>
              <a:t>справедливая</a:t>
            </a:r>
            <a:br>
              <a:rPr lang="ru-RU" altLang="ru-RU" sz="1200"/>
            </a:br>
            <a:r>
              <a:rPr lang="ru-RU" altLang="ru-RU" sz="1200"/>
              <a:t>власть меньшинства.</a:t>
            </a:r>
            <a:endParaRPr lang="ru-RU" altLang="ru-RU" sz="1200" i="1"/>
          </a:p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lang="ru-RU" altLang="ru-RU" sz="1200" i="1"/>
              <a:t>Аристократическая республика.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lang="ru-RU" altLang="ru-RU" sz="1200" i="1"/>
              <a:t>Аристократическая монархия.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200" i="1"/>
              <a:t>Нисходящая иерархия государствен­</a:t>
            </a:r>
            <a:br>
              <a:rPr lang="ru-RU" altLang="ru-RU" sz="1200" i="1"/>
            </a:br>
            <a:r>
              <a:rPr lang="ru-RU" altLang="ru-RU" sz="1200" i="1"/>
              <a:t>ных форм.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lang="ru-RU" altLang="ru-RU" sz="1200" i="1"/>
              <a:t>Тимократия — </a:t>
            </a:r>
            <a:r>
              <a:rPr lang="ru-RU" altLang="ru-RU" sz="1200"/>
              <a:t>несправедливая</a:t>
            </a:r>
            <a:br>
              <a:rPr lang="ru-RU" altLang="ru-RU" sz="1200"/>
            </a:br>
            <a:r>
              <a:rPr lang="ru-RU" altLang="ru-RU" sz="1200"/>
              <a:t>власть большинства, власть военных,</a:t>
            </a:r>
            <a:br>
              <a:rPr lang="ru-RU" altLang="ru-RU" sz="1200"/>
            </a:br>
            <a:r>
              <a:rPr lang="ru-RU" altLang="ru-RU" sz="1200"/>
              <a:t>вождей, армии.</a:t>
            </a:r>
            <a:endParaRPr lang="ru-RU" altLang="ru-RU" sz="1200" i="1"/>
          </a:p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lang="ru-RU" altLang="ru-RU" sz="1200" i="1"/>
              <a:t>Олигархия </a:t>
            </a:r>
            <a:r>
              <a:rPr lang="ru-RU" altLang="ru-RU" sz="1200"/>
              <a:t>— несправедливая власть</a:t>
            </a:r>
            <a:br>
              <a:rPr lang="ru-RU" altLang="ru-RU" sz="1200"/>
            </a:br>
            <a:r>
              <a:rPr lang="ru-RU" altLang="ru-RU" sz="1200"/>
              <a:t>меньшинства.</a:t>
            </a:r>
            <a:endParaRPr lang="ru-RU" altLang="ru-RU" sz="1200" i="1"/>
          </a:p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lang="ru-RU" altLang="ru-RU" sz="1200" i="1"/>
              <a:t>Демократия - </a:t>
            </a:r>
            <a:r>
              <a:rPr lang="ru-RU" altLang="ru-RU" sz="1200"/>
              <a:t>справедливая власть</a:t>
            </a:r>
            <a:br>
              <a:rPr lang="ru-RU" altLang="ru-RU" sz="1200"/>
            </a:br>
            <a:r>
              <a:rPr lang="ru-RU" altLang="ru-RU" sz="1200"/>
              <a:t>большинства.</a:t>
            </a:r>
            <a:endParaRPr lang="ru-RU" altLang="ru-RU" sz="1200" i="1"/>
          </a:p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lang="ru-RU" altLang="ru-RU" sz="1200" i="1"/>
              <a:t>Тирания — </a:t>
            </a:r>
            <a:r>
              <a:rPr lang="ru-RU" altLang="ru-RU" sz="1200"/>
              <a:t>несправедливая власть</a:t>
            </a:r>
            <a:br>
              <a:rPr lang="ru-RU" altLang="ru-RU" sz="1200"/>
            </a:br>
            <a:r>
              <a:rPr lang="ru-RU" altLang="ru-RU" sz="1200"/>
              <a:t>одного человека.</a:t>
            </a:r>
          </a:p>
        </p:txBody>
      </p:sp>
      <p:sp>
        <p:nvSpPr>
          <p:cNvPr id="65541" name="Rectangle 6">
            <a:extLst>
              <a:ext uri="{FF2B5EF4-FFF2-40B4-BE49-F238E27FC236}">
                <a16:creationId xmlns:a16="http://schemas.microsoft.com/office/drawing/2014/main" id="{068FF98A-67AF-CC89-39C5-5265EFFB3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276475"/>
            <a:ext cx="3168650" cy="431800"/>
          </a:xfrm>
          <a:prstGeom prst="rect">
            <a:avLst/>
          </a:prstGeom>
          <a:solidFill>
            <a:srgbClr val="A7ED6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/>
              <a:t>Классификация государственных</a:t>
            </a:r>
            <a:br>
              <a:rPr lang="en-US" altLang="ru-RU" sz="1400" b="1"/>
            </a:br>
            <a:r>
              <a:rPr lang="ru-RU" altLang="ru-RU" sz="1400" b="1"/>
              <a:t> форм по Платону</a:t>
            </a:r>
          </a:p>
        </p:txBody>
      </p:sp>
      <p:sp>
        <p:nvSpPr>
          <p:cNvPr id="65542" name="Rectangle 7">
            <a:extLst>
              <a:ext uri="{FF2B5EF4-FFF2-40B4-BE49-F238E27FC236}">
                <a16:creationId xmlns:a16="http://schemas.microsoft.com/office/drawing/2014/main" id="{F6A39763-0895-5820-5516-35F27089A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2276475"/>
            <a:ext cx="4895850" cy="431800"/>
          </a:xfrm>
          <a:prstGeom prst="rect">
            <a:avLst/>
          </a:prstGeom>
          <a:solidFill>
            <a:srgbClr val="A7ED6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b="1"/>
              <a:t>План государственного устройства по Платону</a:t>
            </a:r>
            <a:r>
              <a:rPr lang="ru-RU" altLang="ru-RU" sz="1800"/>
              <a:t> </a:t>
            </a:r>
          </a:p>
        </p:txBody>
      </p:sp>
      <p:sp>
        <p:nvSpPr>
          <p:cNvPr id="65543" name="Rectangle 8">
            <a:extLst>
              <a:ext uri="{FF2B5EF4-FFF2-40B4-BE49-F238E27FC236}">
                <a16:creationId xmlns:a16="http://schemas.microsoft.com/office/drawing/2014/main" id="{78448E7D-A8DB-CB62-A3A4-4ED4D93E6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2708275"/>
            <a:ext cx="5472113" cy="3960813"/>
          </a:xfrm>
          <a:prstGeom prst="rect">
            <a:avLst/>
          </a:prstGeom>
          <a:solidFill>
            <a:srgbClr val="CBF4A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Идеальное государство есть со­общество: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lang="ru-RU" altLang="ru-RU" sz="1400"/>
              <a:t>земледельцев и ремесленников,</a:t>
            </a:r>
            <a:br>
              <a:rPr lang="ru-RU" altLang="ru-RU" sz="1400"/>
            </a:br>
            <a:r>
              <a:rPr lang="ru-RU" altLang="ru-RU" sz="1400"/>
              <a:t>производящих все необходимое для</a:t>
            </a:r>
            <a:br>
              <a:rPr lang="ru-RU" altLang="ru-RU" sz="1400"/>
            </a:br>
            <a:r>
              <a:rPr lang="ru-RU" altLang="ru-RU" sz="1400"/>
              <a:t>поддержания жизни граждан;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lang="ru-RU" altLang="ru-RU" sz="1400"/>
              <a:t>воинов, охраняющих безопасность;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lang="ru-RU" altLang="ru-RU" sz="1400"/>
              <a:t>философов-правителей, осуществляющих мудрое и </a:t>
            </a:r>
            <a:br>
              <a:rPr lang="en-US" altLang="ru-RU" sz="1400"/>
            </a:br>
            <a:r>
              <a:rPr lang="ru-RU" altLang="ru-RU" sz="1400"/>
              <a:t>справедливое</a:t>
            </a:r>
            <a:r>
              <a:rPr lang="en-US" altLang="ru-RU" sz="1400"/>
              <a:t> </a:t>
            </a:r>
            <a:r>
              <a:rPr lang="ru-RU" altLang="ru-RU" sz="1400"/>
              <a:t>управление государством.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Граждане государства вместе</a:t>
            </a:r>
            <a:br>
              <a:rPr lang="ru-RU" altLang="ru-RU" sz="1400"/>
            </a:br>
            <a:r>
              <a:rPr lang="ru-RU" altLang="ru-RU" sz="1400"/>
              <a:t>проводят свободное время.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Институт брака упраздняется</a:t>
            </a:r>
            <a:br>
              <a:rPr lang="ru-RU" altLang="ru-RU" sz="1400"/>
            </a:br>
            <a:r>
              <a:rPr lang="ru-RU" altLang="ru-RU" sz="1400"/>
              <a:t>(все жены и дети общие).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Допускается и приветствуется</a:t>
            </a:r>
            <a:br>
              <a:rPr lang="ru-RU" altLang="ru-RU" sz="1400"/>
            </a:br>
            <a:r>
              <a:rPr lang="ru-RU" altLang="ru-RU" sz="1400"/>
              <a:t>труд рабов.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Допускается небольшая частная собственность и личное</a:t>
            </a:r>
            <a:br>
              <a:rPr lang="en-US" altLang="ru-RU" sz="1400"/>
            </a:br>
            <a:r>
              <a:rPr lang="ru-RU" altLang="ru-RU" sz="1400"/>
              <a:t> имущество для всех сословий.</a:t>
            </a:r>
          </a:p>
        </p:txBody>
      </p:sp>
    </p:spTree>
  </p:cSld>
  <p:clrMapOvr>
    <a:masterClrMapping/>
  </p:clrMapOvr>
  <p:transition>
    <p:cover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AutoShape 4">
            <a:extLst>
              <a:ext uri="{FF2B5EF4-FFF2-40B4-BE49-F238E27FC236}">
                <a16:creationId xmlns:a16="http://schemas.microsoft.com/office/drawing/2014/main" id="{F0EB758F-25F0-FBC0-B1A6-F25CA5FA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88913"/>
            <a:ext cx="7200900" cy="9366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66562" name="Text Box 5">
            <a:extLst>
              <a:ext uri="{FF2B5EF4-FFF2-40B4-BE49-F238E27FC236}">
                <a16:creationId xmlns:a16="http://schemas.microsoft.com/office/drawing/2014/main" id="{A9213749-B75E-34C7-7C75-16C8A24A3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60350"/>
            <a:ext cx="698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3600"/>
              <a:t>Учение Платона</a:t>
            </a:r>
          </a:p>
        </p:txBody>
      </p:sp>
      <p:sp>
        <p:nvSpPr>
          <p:cNvPr id="66563" name="Oval 6">
            <a:extLst>
              <a:ext uri="{FF2B5EF4-FFF2-40B4-BE49-F238E27FC236}">
                <a16:creationId xmlns:a16="http://schemas.microsoft.com/office/drawing/2014/main" id="{3AC1466F-EDC5-BC7C-7FDA-278C615E3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341438"/>
            <a:ext cx="3097213" cy="1079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66564" name="Text Box 7">
            <a:extLst>
              <a:ext uri="{FF2B5EF4-FFF2-40B4-BE49-F238E27FC236}">
                <a16:creationId xmlns:a16="http://schemas.microsoft.com/office/drawing/2014/main" id="{C3F2FFE4-A70C-87BE-A96D-62F20B499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57338"/>
            <a:ext cx="17287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/>
              <a:t>Бытие </a:t>
            </a:r>
          </a:p>
        </p:txBody>
      </p:sp>
      <p:sp>
        <p:nvSpPr>
          <p:cNvPr id="66565" name="AutoShape 8">
            <a:extLst>
              <a:ext uri="{FF2B5EF4-FFF2-40B4-BE49-F238E27FC236}">
                <a16:creationId xmlns:a16="http://schemas.microsoft.com/office/drawing/2014/main" id="{E79BD52B-2258-DBA2-B0E4-F3E021080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492375"/>
            <a:ext cx="3024188" cy="2520950"/>
          </a:xfrm>
          <a:prstGeom prst="hexagon">
            <a:avLst>
              <a:gd name="adj" fmla="val 29991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66566" name="Text Box 9">
            <a:extLst>
              <a:ext uri="{FF2B5EF4-FFF2-40B4-BE49-F238E27FC236}">
                <a16:creationId xmlns:a16="http://schemas.microsoft.com/office/drawing/2014/main" id="{AB7B0163-1A90-37C2-AB42-7A6B7A4B0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708275"/>
            <a:ext cx="24479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000"/>
              <a:t>Наш мир не является истинным – он только искажённая тень настоящего мира</a:t>
            </a:r>
          </a:p>
        </p:txBody>
      </p:sp>
      <p:sp>
        <p:nvSpPr>
          <p:cNvPr id="66567" name="AutoShape 10">
            <a:extLst>
              <a:ext uri="{FF2B5EF4-FFF2-40B4-BE49-F238E27FC236}">
                <a16:creationId xmlns:a16="http://schemas.microsoft.com/office/drawing/2014/main" id="{ED5CA5A6-578D-FB9A-0127-5A0E5CCD6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941888"/>
            <a:ext cx="3600450" cy="1727200"/>
          </a:xfrm>
          <a:prstGeom prst="hexagon">
            <a:avLst>
              <a:gd name="adj" fmla="val 52114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Истинное бытие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Платон называет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 b="1"/>
              <a:t>миром идей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66568" name="AutoShape 12">
            <a:extLst>
              <a:ext uri="{FF2B5EF4-FFF2-40B4-BE49-F238E27FC236}">
                <a16:creationId xmlns:a16="http://schemas.microsoft.com/office/drawing/2014/main" id="{664DC032-0555-2053-3A28-570A7C8B7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2565400"/>
            <a:ext cx="2736850" cy="2447925"/>
          </a:xfrm>
          <a:prstGeom prst="hexagon">
            <a:avLst>
              <a:gd name="adj" fmla="val 27951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66569" name="Text Box 13">
            <a:extLst>
              <a:ext uri="{FF2B5EF4-FFF2-40B4-BE49-F238E27FC236}">
                <a16:creationId xmlns:a16="http://schemas.microsoft.com/office/drawing/2014/main" id="{ABD6F7A3-AD87-8B7E-A573-74A5A1BB6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2924175"/>
            <a:ext cx="21590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000"/>
              <a:t>Наш мир – </a:t>
            </a:r>
            <a:r>
              <a:rPr lang="ru-RU" altLang="ru-RU" sz="2000" i="1"/>
              <a:t>мир теней</a:t>
            </a:r>
            <a:r>
              <a:rPr lang="ru-RU" altLang="ru-RU" sz="2000"/>
              <a:t>, - это лишь копии, несовершенные слепки с идей</a:t>
            </a:r>
          </a:p>
        </p:txBody>
      </p:sp>
      <p:pic>
        <p:nvPicPr>
          <p:cNvPr id="66570" name="Picture 15" descr="75231989_220pxPlaton">
            <a:extLst>
              <a:ext uri="{FF2B5EF4-FFF2-40B4-BE49-F238E27FC236}">
                <a16:creationId xmlns:a16="http://schemas.microsoft.com/office/drawing/2014/main" id="{78A3EC25-213A-50CE-D436-60A307A62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492375"/>
            <a:ext cx="20955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BAA2A-381E-4BB9-9A91-B85B2B870B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7188" y="0"/>
            <a:ext cx="8229600" cy="1139825"/>
          </a:xfrm>
        </p:spPr>
        <p:txBody>
          <a:bodyPr anchorCtr="1"/>
          <a:lstStyle/>
          <a:p>
            <a:pPr>
              <a:defRPr/>
            </a:pPr>
            <a:endParaRPr lang="ru-RU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3690E6D3-4C8D-9702-6294-94EF4929044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8625" y="1214438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ru-RU" i="1">
                <a:effectLst>
                  <a:outerShdw blurRad="38100" dist="38100" dir="2700000" algn="tl">
                    <a:srgbClr val="C0C0C0"/>
                  </a:outerShdw>
                </a:effectLst>
              </a:rPr>
              <a:t>Решить задачу: </a:t>
            </a:r>
            <a:r>
              <a:rPr lang="ru-RU">
                <a:effectLst>
                  <a:outerShdw blurRad="38100" dist="38100" dir="2700000" algn="tl">
                    <a:srgbClr val="C0C0C0"/>
                  </a:outerShdw>
                </a:effectLst>
              </a:rPr>
              <a:t>на вопрос, сколько у Пифагора учеников, мыслитель ответил так: «Половина моих учеников изучает математику, одна четвертая – природу, одна седьмая проводит время в молчаливом размышлении, остальную часть составляют три девы». Сколько учеников было у Пифагора?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6">
            <a:extLst>
              <a:ext uri="{FF2B5EF4-FFF2-40B4-BE49-F238E27FC236}">
                <a16:creationId xmlns:a16="http://schemas.microsoft.com/office/drawing/2014/main" id="{D7CC6B51-7D78-CF4B-A8F7-AF0255D89B69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423B5D0D-8C1E-5B41-8B12-9959B64841FB}" type="slidenum">
              <a:rPr lang="ru-RU" altLang="ru-RU" sz="1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defRPr/>
              </a:pPr>
              <a:t>46</a:t>
            </a:fld>
            <a:endParaRPr lang="ru-RU" alt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9041494A-C452-42F9-073D-83077F38CD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Ctr="1"/>
          <a:lstStyle/>
          <a:p>
            <a:pPr eaLnBrk="1" hangingPunct="1">
              <a:defRPr/>
            </a:pPr>
            <a:r>
              <a:rPr lang="ru-RU">
                <a:effectLst>
                  <a:outerShdw blurRad="38100" dist="38100" dir="2700000" algn="tl">
                    <a:srgbClr val="000000"/>
                  </a:outerShdw>
                </a:effectLst>
              </a:rPr>
              <a:t>Учение о человеке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2AC8147F-7325-02FF-0F03-A0CBA59E88C9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endParaRPr lang="ru-RU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Tx/>
              <a:buNone/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Человек – единство души и тела</a:t>
            </a:r>
          </a:p>
          <a:p>
            <a:pPr algn="ctr" eaLnBrk="1" hangingPunct="1">
              <a:buFontTx/>
              <a:buNone/>
              <a:defRPr/>
            </a:pPr>
            <a:endParaRPr lang="ru-RU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Tx/>
              <a:buNone/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Познание – это припоминание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3D3E1CAB-5B9B-FBA6-5CE1-FE4A6BFD4B7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Душа состоит из 3 ч.:</a:t>
            </a:r>
          </a:p>
          <a:p>
            <a:pPr eaLnBrk="1" hangingPunct="1">
              <a:buFontTx/>
              <a:buNone/>
              <a:defRPr/>
            </a:pPr>
            <a:endParaRPr lang="ru-RU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Tx/>
              <a:buNone/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Разумная (философы)</a:t>
            </a:r>
          </a:p>
          <a:p>
            <a:pPr eaLnBrk="1" hangingPunct="1">
              <a:defRPr/>
            </a:pPr>
            <a:endParaRPr lang="ru-RU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Tx/>
              <a:buNone/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Волевая (воины)</a:t>
            </a:r>
          </a:p>
          <a:p>
            <a:pPr eaLnBrk="1" hangingPunct="1">
              <a:defRPr/>
            </a:pPr>
            <a:endParaRPr lang="ru-RU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Tx/>
              <a:buNone/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Чувственная (ремесленники)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4">
            <a:extLst>
              <a:ext uri="{FF2B5EF4-FFF2-40B4-BE49-F238E27FC236}">
                <a16:creationId xmlns:a16="http://schemas.microsoft.com/office/drawing/2014/main" id="{F82B3451-C89D-458C-6DA0-DF52C399F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88913"/>
            <a:ext cx="73453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/>
              <a:t>Этика и политика Платона</a:t>
            </a:r>
          </a:p>
        </p:txBody>
      </p:sp>
      <p:sp>
        <p:nvSpPr>
          <p:cNvPr id="69634" name="AutoShape 5">
            <a:extLst>
              <a:ext uri="{FF2B5EF4-FFF2-40B4-BE49-F238E27FC236}">
                <a16:creationId xmlns:a16="http://schemas.microsoft.com/office/drawing/2014/main" id="{BF4AA3AF-9F42-2571-5EDD-30D46DF91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052513"/>
            <a:ext cx="5329237" cy="10810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69635" name="Text Box 6">
            <a:extLst>
              <a:ext uri="{FF2B5EF4-FFF2-40B4-BE49-F238E27FC236}">
                <a16:creationId xmlns:a16="http://schemas.microsoft.com/office/drawing/2014/main" id="{C3661BB1-4652-0093-DF17-668678ECF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052513"/>
            <a:ext cx="49688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800"/>
              <a:t>Душа состоит из трёх частей</a:t>
            </a:r>
          </a:p>
        </p:txBody>
      </p:sp>
      <p:sp>
        <p:nvSpPr>
          <p:cNvPr id="69636" name="Rectangle 7">
            <a:extLst>
              <a:ext uri="{FF2B5EF4-FFF2-40B4-BE49-F238E27FC236}">
                <a16:creationId xmlns:a16="http://schemas.microsoft.com/office/drawing/2014/main" id="{D7BD691E-4277-2770-BD56-DEC228D17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420938"/>
            <a:ext cx="3457575" cy="4176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69637" name="Text Box 8">
            <a:extLst>
              <a:ext uri="{FF2B5EF4-FFF2-40B4-BE49-F238E27FC236}">
                <a16:creationId xmlns:a16="http://schemas.microsoft.com/office/drawing/2014/main" id="{1F3809ED-9F04-F3F3-65E6-B2DDF3263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2565400"/>
            <a:ext cx="3097213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800"/>
              <a:t>Разумная часть</a:t>
            </a:r>
            <a:r>
              <a:rPr lang="ru-RU" altLang="ru-RU" sz="2400"/>
              <a:t>, содержит истинное знание</a:t>
            </a:r>
          </a:p>
        </p:txBody>
      </p:sp>
      <p:sp>
        <p:nvSpPr>
          <p:cNvPr id="69638" name="Line 9">
            <a:extLst>
              <a:ext uri="{FF2B5EF4-FFF2-40B4-BE49-F238E27FC236}">
                <a16:creationId xmlns:a16="http://schemas.microsoft.com/office/drawing/2014/main" id="{3217F3BD-34A4-02EB-E544-5E6399BD3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3860800"/>
            <a:ext cx="345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9639" name="Text Box 10">
            <a:extLst>
              <a:ext uri="{FF2B5EF4-FFF2-40B4-BE49-F238E27FC236}">
                <a16:creationId xmlns:a16="http://schemas.microsoft.com/office/drawing/2014/main" id="{DC7F2436-A07B-AA68-23E0-3798A3D4E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076700"/>
            <a:ext cx="24479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800"/>
              <a:t>Страстная часть</a:t>
            </a:r>
          </a:p>
        </p:txBody>
      </p:sp>
      <p:sp>
        <p:nvSpPr>
          <p:cNvPr id="69640" name="Line 11">
            <a:extLst>
              <a:ext uri="{FF2B5EF4-FFF2-40B4-BE49-F238E27FC236}">
                <a16:creationId xmlns:a16="http://schemas.microsoft.com/office/drawing/2014/main" id="{426B79B4-D178-77BE-7EC6-44702DE2BA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5084763"/>
            <a:ext cx="345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9641" name="Text Box 12">
            <a:extLst>
              <a:ext uri="{FF2B5EF4-FFF2-40B4-BE49-F238E27FC236}">
                <a16:creationId xmlns:a16="http://schemas.microsoft.com/office/drawing/2014/main" id="{8F5D67D7-5387-5C7F-F56C-78CE1BE18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5373688"/>
            <a:ext cx="30257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800"/>
              <a:t>Вожделеющая часть</a:t>
            </a:r>
          </a:p>
        </p:txBody>
      </p:sp>
      <p:sp>
        <p:nvSpPr>
          <p:cNvPr id="69642" name="AutoShape 13">
            <a:extLst>
              <a:ext uri="{FF2B5EF4-FFF2-40B4-BE49-F238E27FC236}">
                <a16:creationId xmlns:a16="http://schemas.microsoft.com/office/drawing/2014/main" id="{E1877EC3-69D1-9264-A925-FC83B03B974C}"/>
              </a:ext>
            </a:extLst>
          </p:cNvPr>
          <p:cNvSpPr>
            <a:spLocks/>
          </p:cNvSpPr>
          <p:nvPr/>
        </p:nvSpPr>
        <p:spPr bwMode="auto">
          <a:xfrm>
            <a:off x="6300788" y="2420938"/>
            <a:ext cx="719137" cy="1439862"/>
          </a:xfrm>
          <a:prstGeom prst="rightBrace">
            <a:avLst>
              <a:gd name="adj1" fmla="val 166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69643" name="Text Box 14">
            <a:extLst>
              <a:ext uri="{FF2B5EF4-FFF2-40B4-BE49-F238E27FC236}">
                <a16:creationId xmlns:a16="http://schemas.microsoft.com/office/drawing/2014/main" id="{485CBB70-FB52-A94B-7782-D2386B37D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2781300"/>
            <a:ext cx="15843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800"/>
              <a:t>Высшая часть</a:t>
            </a:r>
          </a:p>
        </p:txBody>
      </p:sp>
      <p:sp>
        <p:nvSpPr>
          <p:cNvPr id="69644" name="AutoShape 15">
            <a:extLst>
              <a:ext uri="{FF2B5EF4-FFF2-40B4-BE49-F238E27FC236}">
                <a16:creationId xmlns:a16="http://schemas.microsoft.com/office/drawing/2014/main" id="{A70B2182-34C2-C953-A86C-71DB0EEDBC22}"/>
              </a:ext>
            </a:extLst>
          </p:cNvPr>
          <p:cNvSpPr>
            <a:spLocks/>
          </p:cNvSpPr>
          <p:nvPr/>
        </p:nvSpPr>
        <p:spPr bwMode="auto">
          <a:xfrm>
            <a:off x="6300788" y="3860800"/>
            <a:ext cx="647700" cy="2736850"/>
          </a:xfrm>
          <a:prstGeom prst="rightBrace">
            <a:avLst>
              <a:gd name="adj1" fmla="val 3521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69645" name="Text Box 16">
            <a:extLst>
              <a:ext uri="{FF2B5EF4-FFF2-40B4-BE49-F238E27FC236}">
                <a16:creationId xmlns:a16="http://schemas.microsoft.com/office/drawing/2014/main" id="{9D191162-EBC2-3912-81A8-616C7E9A2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4724400"/>
            <a:ext cx="15128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800"/>
              <a:t>Низшие части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6">
            <a:extLst>
              <a:ext uri="{FF2B5EF4-FFF2-40B4-BE49-F238E27FC236}">
                <a16:creationId xmlns:a16="http://schemas.microsoft.com/office/drawing/2014/main" id="{FC517A38-60A7-2217-06B5-7C56E6EBCE3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866D8CEE-1F22-0048-804D-00BA203F523E}" type="slidenum">
              <a:rPr lang="ru-RU" altLang="ru-RU" sz="1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defRPr/>
              </a:pPr>
              <a:t>48</a:t>
            </a:fld>
            <a:endParaRPr lang="ru-RU" altLang="ru-RU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00A27A73-0EEA-0FF1-1DD6-2305507557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Ctr="1"/>
          <a:lstStyle/>
          <a:p>
            <a:pPr eaLnBrk="1" hangingPunct="1">
              <a:defRPr/>
            </a:pPr>
            <a:r>
              <a:rPr lang="ru-RU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Учение об идеальном государстве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8216A73E-A0EB-48E2-1344-F1876B5F5D8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Основной принцип организации государства – </a:t>
            </a:r>
          </a:p>
          <a:p>
            <a:pPr eaLnBrk="1" hangingPunct="1">
              <a:buFontTx/>
              <a:buNone/>
              <a:defRPr/>
            </a:pPr>
            <a:endParaRPr lang="ru-RU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Tx/>
              <a:buNone/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действие во благо государства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3F675486-D4A9-E9E2-173B-9F1F1A6057F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Философы – правители</a:t>
            </a:r>
          </a:p>
          <a:p>
            <a:pPr eaLnBrk="1" hangingPunct="1">
              <a:defRPr/>
            </a:pPr>
            <a:endParaRPr lang="ru-RU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Воины – стражи</a:t>
            </a:r>
          </a:p>
          <a:p>
            <a:pPr eaLnBrk="1" hangingPunct="1">
              <a:buFontTx/>
              <a:buNone/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eaLnBrk="1" hangingPunct="1"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Ремесленники и крестьяне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AutoShape 4">
            <a:extLst>
              <a:ext uri="{FF2B5EF4-FFF2-40B4-BE49-F238E27FC236}">
                <a16:creationId xmlns:a16="http://schemas.microsoft.com/office/drawing/2014/main" id="{10B59473-CFBB-9F41-ED84-F1D78F560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88913"/>
            <a:ext cx="7416800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71682" name="Text Box 5">
            <a:extLst>
              <a:ext uri="{FF2B5EF4-FFF2-40B4-BE49-F238E27FC236}">
                <a16:creationId xmlns:a16="http://schemas.microsoft.com/office/drawing/2014/main" id="{1990BDA6-A1EC-9874-1E54-FC54255C1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33375"/>
            <a:ext cx="70564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/>
              <a:t>Идеальное государство Платона</a:t>
            </a:r>
          </a:p>
        </p:txBody>
      </p:sp>
      <p:sp>
        <p:nvSpPr>
          <p:cNvPr id="71683" name="Rectangle 6">
            <a:extLst>
              <a:ext uri="{FF2B5EF4-FFF2-40B4-BE49-F238E27FC236}">
                <a16:creationId xmlns:a16="http://schemas.microsoft.com/office/drawing/2014/main" id="{9EB6281B-0474-D10B-ECA5-F0CAC0B2E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1700213"/>
            <a:ext cx="3527425" cy="3889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71684" name="Text Box 7">
            <a:extLst>
              <a:ext uri="{FF2B5EF4-FFF2-40B4-BE49-F238E27FC236}">
                <a16:creationId xmlns:a16="http://schemas.microsoft.com/office/drawing/2014/main" id="{A1BD71E3-7A5B-1B80-63F8-D0F37A957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1844675"/>
            <a:ext cx="316865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800"/>
              <a:t>Правители – философы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ru-RU" altLang="ru-RU" sz="1800"/>
          </a:p>
        </p:txBody>
      </p:sp>
      <p:sp>
        <p:nvSpPr>
          <p:cNvPr id="71685" name="Line 8">
            <a:extLst>
              <a:ext uri="{FF2B5EF4-FFF2-40B4-BE49-F238E27FC236}">
                <a16:creationId xmlns:a16="http://schemas.microsoft.com/office/drawing/2014/main" id="{CB18CCE8-7E68-CAA9-AF08-26B972E02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2997200"/>
            <a:ext cx="3527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686" name="Text Box 9">
            <a:extLst>
              <a:ext uri="{FF2B5EF4-FFF2-40B4-BE49-F238E27FC236}">
                <a16:creationId xmlns:a16="http://schemas.microsoft.com/office/drawing/2014/main" id="{7B4E3740-845E-B52E-0901-F7E6DC462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3357563"/>
            <a:ext cx="2232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/>
              <a:t>Воины </a:t>
            </a:r>
          </a:p>
        </p:txBody>
      </p:sp>
      <p:sp>
        <p:nvSpPr>
          <p:cNvPr id="71687" name="Line 10">
            <a:extLst>
              <a:ext uri="{FF2B5EF4-FFF2-40B4-BE49-F238E27FC236}">
                <a16:creationId xmlns:a16="http://schemas.microsoft.com/office/drawing/2014/main" id="{99F5863B-15F4-9642-DA5F-B17D39C5ED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4292600"/>
            <a:ext cx="3527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688" name="Text Box 11">
            <a:extLst>
              <a:ext uri="{FF2B5EF4-FFF2-40B4-BE49-F238E27FC236}">
                <a16:creationId xmlns:a16="http://schemas.microsoft.com/office/drawing/2014/main" id="{C06ECCEC-D5DC-D578-5F6C-05C9DA735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4652963"/>
            <a:ext cx="2089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/>
              <a:t>Торговцы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WordArt 1026">
            <a:extLst>
              <a:ext uri="{FF2B5EF4-FFF2-40B4-BE49-F238E27FC236}">
                <a16:creationId xmlns:a16="http://schemas.microsoft.com/office/drawing/2014/main" id="{3F670067-0054-28CE-F61A-29202EAC1C6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23850" y="188913"/>
            <a:ext cx="8424863" cy="3603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cs typeface="Arial" panose="020B0604020202020204" pitchFamily="34" charset="0"/>
              </a:rPr>
              <a:t>Общая характеристика античной философии</a:t>
            </a:r>
          </a:p>
        </p:txBody>
      </p:sp>
      <p:sp>
        <p:nvSpPr>
          <p:cNvPr id="20482" name="Rectangle 1027">
            <a:extLst>
              <a:ext uri="{FF2B5EF4-FFF2-40B4-BE49-F238E27FC236}">
                <a16:creationId xmlns:a16="http://schemas.microsoft.com/office/drawing/2014/main" id="{291A565B-C901-463A-27E6-089E85DCD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92150"/>
            <a:ext cx="8785225" cy="1657350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/>
              <a:t>Античная философия </a:t>
            </a:r>
            <a:r>
              <a:rPr lang="ru-RU" altLang="ru-RU" sz="1400"/>
              <a:t>— это философия древних греков и древних римлян, охватывающая период </a:t>
            </a:r>
            <a:br>
              <a:rPr lang="ru-RU" altLang="ru-RU" sz="1400"/>
            </a:br>
            <a:r>
              <a:rPr lang="ru-RU" altLang="ru-RU" sz="1400"/>
              <a:t>с </a:t>
            </a:r>
            <a:r>
              <a:rPr lang="en-US" altLang="ru-RU" sz="1400"/>
              <a:t>VII </a:t>
            </a:r>
            <a:r>
              <a:rPr lang="ru-RU" altLang="ru-RU" sz="1400"/>
              <a:t>в. до н.э. Античная философия возникла в греческих полисах (торгово-ремесленных </a:t>
            </a:r>
            <a:br>
              <a:rPr lang="ru-RU" altLang="ru-RU" sz="1400"/>
            </a:br>
            <a:r>
              <a:rPr lang="ru-RU" altLang="ru-RU" sz="1400"/>
              <a:t>городах-государствах) Малой Азии, Средиземноморья, Причерноморья и Крыма, </a:t>
            </a:r>
            <a:br>
              <a:rPr lang="ru-RU" altLang="ru-RU" sz="1400"/>
            </a:br>
            <a:r>
              <a:rPr lang="ru-RU" altLang="ru-RU" sz="1400"/>
              <a:t>собственно Греции — в Афинах, в эллинистических государствах Азии и Африки,</a:t>
            </a:r>
            <a:br>
              <a:rPr lang="ru-RU" altLang="ru-RU" sz="1400"/>
            </a:br>
            <a:r>
              <a:rPr lang="ru-RU" altLang="ru-RU" sz="1400"/>
              <a:t> в Римской империи. Античная философия внесла исключительный вклад в развитие </a:t>
            </a:r>
            <a:br>
              <a:rPr lang="ru-RU" altLang="ru-RU" sz="1400"/>
            </a:br>
            <a:r>
              <a:rPr lang="ru-RU" altLang="ru-RU" sz="1400"/>
              <a:t>мировой цивилизации. Именно здесь зародилась европейская культура и цивилизация,</a:t>
            </a:r>
            <a:br>
              <a:rPr lang="ru-RU" altLang="ru-RU" sz="1400"/>
            </a:br>
            <a:r>
              <a:rPr lang="ru-RU" altLang="ru-RU" sz="1400"/>
              <a:t> здесь истоки западной философии, почти всех ее последующих школ, идей и представлений.</a:t>
            </a:r>
          </a:p>
        </p:txBody>
      </p:sp>
      <p:sp>
        <p:nvSpPr>
          <p:cNvPr id="20483" name="Rectangle 1028">
            <a:extLst>
              <a:ext uri="{FF2B5EF4-FFF2-40B4-BE49-F238E27FC236}">
                <a16:creationId xmlns:a16="http://schemas.microsoft.com/office/drawing/2014/main" id="{BF6CC3FA-2538-FCDE-B1C7-C78B08539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492375"/>
            <a:ext cx="2881313" cy="360363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Особенности</a:t>
            </a:r>
          </a:p>
        </p:txBody>
      </p:sp>
      <p:sp>
        <p:nvSpPr>
          <p:cNvPr id="20484" name="Rectangle 1029">
            <a:extLst>
              <a:ext uri="{FF2B5EF4-FFF2-40B4-BE49-F238E27FC236}">
                <a16:creationId xmlns:a16="http://schemas.microsoft.com/office/drawing/2014/main" id="{CF3C359F-22CC-2E40-9892-12D346E18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068638"/>
            <a:ext cx="8785225" cy="936625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 Античная философия зародилась не как область специальных философских исследований, а в </a:t>
            </a:r>
            <a:br>
              <a:rPr lang="ru-RU" altLang="ru-RU" sz="1400"/>
            </a:br>
            <a:r>
              <a:rPr lang="ru-RU" altLang="ru-RU" sz="1400"/>
              <a:t>неразрывной связи с научными знаниями - математическими, естественно-научными, с зачатками </a:t>
            </a:r>
            <a:br>
              <a:rPr lang="ru-RU" altLang="ru-RU" sz="1400"/>
            </a:br>
            <a:r>
              <a:rPr lang="ru-RU" altLang="ru-RU" sz="1400"/>
              <a:t>политических понятий, а также с мифологией и искусством. Духовное развитие в </a:t>
            </a:r>
            <a:r>
              <a:rPr lang="en-US" altLang="ru-RU" sz="1400"/>
              <a:t>VII</a:t>
            </a:r>
            <a:r>
              <a:rPr lang="ru-RU" altLang="ru-RU" sz="1400" b="1"/>
              <a:t>—</a:t>
            </a:r>
            <a:r>
              <a:rPr lang="en-US" altLang="ru-RU" sz="1400"/>
              <a:t>IV </a:t>
            </a:r>
            <a:r>
              <a:rPr lang="ru-RU" altLang="ru-RU" sz="1400"/>
              <a:t>вв. до н.э. </a:t>
            </a:r>
            <a:br>
              <a:rPr lang="ru-RU" altLang="ru-RU" sz="1400"/>
            </a:br>
            <a:r>
              <a:rPr lang="ru-RU" altLang="ru-RU" sz="1400"/>
              <a:t>шло от мифологии и религии к науке и философии.</a:t>
            </a:r>
          </a:p>
        </p:txBody>
      </p:sp>
      <p:sp>
        <p:nvSpPr>
          <p:cNvPr id="20485" name="Rectangle 1030">
            <a:extLst>
              <a:ext uri="{FF2B5EF4-FFF2-40B4-BE49-F238E27FC236}">
                <a16:creationId xmlns:a16="http://schemas.microsoft.com/office/drawing/2014/main" id="{66E117F9-29BE-8CD9-3AA0-83B11D724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292600"/>
            <a:ext cx="8785225" cy="431800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 Возникают два основных типа философского мировоззрения — </a:t>
            </a:r>
            <a:r>
              <a:rPr lang="ru-RU" altLang="ru-RU" sz="1400" i="1"/>
              <a:t>материализм </a:t>
            </a:r>
            <a:r>
              <a:rPr lang="ru-RU" altLang="ru-RU" sz="1400"/>
              <a:t>(«линия Демокрита») </a:t>
            </a:r>
            <a:br>
              <a:rPr lang="ru-RU" altLang="ru-RU" sz="1400"/>
            </a:br>
            <a:r>
              <a:rPr lang="ru-RU" altLang="ru-RU" sz="1400"/>
              <a:t>и </a:t>
            </a:r>
            <a:r>
              <a:rPr lang="ru-RU" altLang="ru-RU" sz="1400" i="1"/>
              <a:t>идеализм </a:t>
            </a:r>
            <a:r>
              <a:rPr lang="ru-RU" altLang="ru-RU" sz="1400"/>
              <a:t>(«линия Платона»). </a:t>
            </a:r>
          </a:p>
        </p:txBody>
      </p:sp>
      <p:sp>
        <p:nvSpPr>
          <p:cNvPr id="20486" name="Rectangle 1031">
            <a:extLst>
              <a:ext uri="{FF2B5EF4-FFF2-40B4-BE49-F238E27FC236}">
                <a16:creationId xmlns:a16="http://schemas.microsoft.com/office/drawing/2014/main" id="{E5BD5F86-737C-B3C4-82D9-6C68C97B2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013325"/>
            <a:ext cx="8785225" cy="433388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Char char="q"/>
            </a:pPr>
            <a:r>
              <a:rPr lang="ru-RU" altLang="ru-RU" sz="1400"/>
              <a:t> Возникают два противоположных основных метода мышления — </a:t>
            </a:r>
            <a:r>
              <a:rPr lang="ru-RU" altLang="ru-RU" sz="1400" i="1"/>
              <a:t>диалектика </a:t>
            </a:r>
            <a:r>
              <a:rPr lang="ru-RU" altLang="ru-RU" sz="1400"/>
              <a:t>и </a:t>
            </a:r>
            <a:r>
              <a:rPr lang="ru-RU" altLang="ru-RU" sz="1400" i="1"/>
              <a:t>метафизика. </a:t>
            </a:r>
            <a:br>
              <a:rPr lang="ru-RU" altLang="ru-RU" sz="1400" i="1"/>
            </a:br>
            <a:r>
              <a:rPr lang="ru-RU" altLang="ru-RU" sz="1400"/>
              <a:t>Античная философия была первой исторически известной формой диалектической философии. </a:t>
            </a:r>
          </a:p>
        </p:txBody>
      </p:sp>
      <p:sp>
        <p:nvSpPr>
          <p:cNvPr id="20487" name="Text Box 1032">
            <a:extLst>
              <a:ext uri="{FF2B5EF4-FFF2-40B4-BE49-F238E27FC236}">
                <a16:creationId xmlns:a16="http://schemas.microsoft.com/office/drawing/2014/main" id="{E67EE434-E170-EB7A-80C4-ABA3A3945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661025"/>
            <a:ext cx="87852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1400"/>
              <a:t>В широком смысле слова термин «античность» </a:t>
            </a:r>
            <a:r>
              <a:rPr lang="en-US" altLang="ru-RU" sz="1400"/>
              <a:t>(</a:t>
            </a:r>
            <a:r>
              <a:rPr lang="ru-RU" altLang="ru-RU" sz="1400"/>
              <a:t>лат. </a:t>
            </a:r>
            <a:r>
              <a:rPr lang="en-US" altLang="ru-RU" sz="1400"/>
              <a:t>antiquus </a:t>
            </a:r>
            <a:r>
              <a:rPr lang="ru-RU" altLang="ru-RU" sz="1400"/>
              <a:t>– древний) означает «древность». В узком смысле с понятием «античность» связывают историю и культуру Древней Греции (Эллады) и Древнего Рима.</a:t>
            </a:r>
          </a:p>
        </p:txBody>
      </p:sp>
      <p:sp>
        <p:nvSpPr>
          <p:cNvPr id="20488" name="Line 1033">
            <a:extLst>
              <a:ext uri="{FF2B5EF4-FFF2-40B4-BE49-F238E27FC236}">
                <a16:creationId xmlns:a16="http://schemas.microsoft.com/office/drawing/2014/main" id="{15D4219F-4E13-AC8D-3694-D2A7C1B390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2852738"/>
            <a:ext cx="0" cy="2159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489" name="Line 1034">
            <a:extLst>
              <a:ext uri="{FF2B5EF4-FFF2-40B4-BE49-F238E27FC236}">
                <a16:creationId xmlns:a16="http://schemas.microsoft.com/office/drawing/2014/main" id="{CBC92E81-5D71-9271-E1C2-D3C8C0A75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4005263"/>
            <a:ext cx="0" cy="2873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490" name="Line 1035">
            <a:extLst>
              <a:ext uri="{FF2B5EF4-FFF2-40B4-BE49-F238E27FC236}">
                <a16:creationId xmlns:a16="http://schemas.microsoft.com/office/drawing/2014/main" id="{E5DDF576-5CD8-4787-9513-8000903BCE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4724400"/>
            <a:ext cx="0" cy="288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pull dir="r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4">
            <a:extLst>
              <a:ext uri="{FF2B5EF4-FFF2-40B4-BE49-F238E27FC236}">
                <a16:creationId xmlns:a16="http://schemas.microsoft.com/office/drawing/2014/main" id="{375AB424-E243-3C60-3F41-301B6A375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88913"/>
            <a:ext cx="74882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/>
              <a:t>Учение Платона о познании</a:t>
            </a:r>
          </a:p>
        </p:txBody>
      </p:sp>
      <p:sp>
        <p:nvSpPr>
          <p:cNvPr id="72706" name="Rectangle 5">
            <a:extLst>
              <a:ext uri="{FF2B5EF4-FFF2-40B4-BE49-F238E27FC236}">
                <a16:creationId xmlns:a16="http://schemas.microsoft.com/office/drawing/2014/main" id="{9DCCAD47-1578-C484-9D7E-B0B81EEF4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908050"/>
            <a:ext cx="4537075" cy="4537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72707" name="Text Box 6">
            <a:extLst>
              <a:ext uri="{FF2B5EF4-FFF2-40B4-BE49-F238E27FC236}">
                <a16:creationId xmlns:a16="http://schemas.microsoft.com/office/drawing/2014/main" id="{C317C0D6-D943-0BF0-B259-90FA17B41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1106488"/>
            <a:ext cx="4103687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000"/>
              <a:t>Душа принадлежит обоим мирам – миру теней и миру идей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2000"/>
              <a:t>До рождения человека она пребывала в идеальном мире, созерцая его красоту, следовательно, душа в своей глубине содержит истинное знание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2000"/>
              <a:t>Душа, воплотившись в теле, забывает обо всём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2000"/>
              <a:t>Понять, познать – значит </a:t>
            </a:r>
            <a:r>
              <a:rPr lang="ru-RU" altLang="ru-RU" sz="2000" i="1"/>
              <a:t>вспомнить</a:t>
            </a:r>
          </a:p>
        </p:txBody>
      </p:sp>
      <p:pic>
        <p:nvPicPr>
          <p:cNvPr id="72708" name="Picture 10" descr="http://www.lyfe.freeserve.co.uk/art/plato.gif">
            <a:extLst>
              <a:ext uri="{FF2B5EF4-FFF2-40B4-BE49-F238E27FC236}">
                <a16:creationId xmlns:a16="http://schemas.microsoft.com/office/drawing/2014/main" id="{7AD7FAE8-924A-F3BA-61B7-FBA029EBE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00213"/>
            <a:ext cx="26670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WordArt 2">
            <a:extLst>
              <a:ext uri="{FF2B5EF4-FFF2-40B4-BE49-F238E27FC236}">
                <a16:creationId xmlns:a16="http://schemas.microsoft.com/office/drawing/2014/main" id="{34EA56F4-4A16-DF55-9B6B-C73458FB594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00113" y="620713"/>
            <a:ext cx="7486650" cy="431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Научная деятельность Аристотеля</a:t>
            </a:r>
          </a:p>
        </p:txBody>
      </p:sp>
      <p:sp>
        <p:nvSpPr>
          <p:cNvPr id="73730" name="Rectangle 1025">
            <a:extLst>
              <a:ext uri="{FF2B5EF4-FFF2-40B4-BE49-F238E27FC236}">
                <a16:creationId xmlns:a16="http://schemas.microsoft.com/office/drawing/2014/main" id="{B8AFDF1A-F548-83E3-48E3-C1BAD82A806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endParaRPr lang="ru-RU" altLang="ru-RU" sz="2400"/>
          </a:p>
        </p:txBody>
      </p:sp>
      <p:sp>
        <p:nvSpPr>
          <p:cNvPr id="73731" name="Rectangle 1027">
            <a:extLst>
              <a:ext uri="{FF2B5EF4-FFF2-40B4-BE49-F238E27FC236}">
                <a16:creationId xmlns:a16="http://schemas.microsoft.com/office/drawing/2014/main" id="{BF9B8D48-948B-11D2-63F3-AF9853138765}"/>
              </a:ext>
            </a:extLst>
          </p:cNvPr>
          <p:cNvSpPr>
            <a:spLocks noChangeArrowheads="1"/>
          </p:cNvSpPr>
          <p:nvPr>
            <p:ph type="body" sz="half" idx="2"/>
          </p:nvPr>
        </p:nvSpPr>
        <p:spPr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/>
              <a:t>АРИСТОТЕЛЬ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/>
              <a:t> (384-322 до н.э.)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/>
              <a:t> - ученый-энциклопедист, философ,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/>
              <a:t>    ученик Платона, воспитательАлександра Македонского.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/>
              <a:t>    335 — 322 гг. до н.э. основал философскую школу — </a:t>
            </a:r>
            <a:r>
              <a:rPr lang="ru-RU" altLang="ru-RU" sz="2400" i="1"/>
              <a:t>Ликей </a:t>
            </a:r>
            <a:br>
              <a:rPr lang="ru-RU" altLang="ru-RU" sz="2400" i="1"/>
            </a:br>
            <a:r>
              <a:rPr lang="ru-RU" altLang="ru-RU" sz="2400"/>
              <a:t>(перипатетическую школу)</a:t>
            </a:r>
          </a:p>
        </p:txBody>
      </p:sp>
      <p:pic>
        <p:nvPicPr>
          <p:cNvPr id="74759" name="Picture 1031" descr="image009">
            <a:extLst>
              <a:ext uri="{FF2B5EF4-FFF2-40B4-BE49-F238E27FC236}">
                <a16:creationId xmlns:a16="http://schemas.microsoft.com/office/drawing/2014/main" id="{BE71E88A-4833-4EE7-2BF5-092308DCA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84313"/>
            <a:ext cx="335597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3" name="Picture 5" descr="http://upload.wikimedia.org/wikipedia/commons/thumb/9/98/Sanzio_01_Plato_Aristotle.jpg/250px-Sanzio_01_Plato_Aristotle.jpg">
            <a:extLst>
              <a:ext uri="{FF2B5EF4-FFF2-40B4-BE49-F238E27FC236}">
                <a16:creationId xmlns:a16="http://schemas.microsoft.com/office/drawing/2014/main" id="{290873A0-9228-2D7A-2803-C0EC018DD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57338"/>
            <a:ext cx="23812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Text Box 6">
            <a:extLst>
              <a:ext uri="{FF2B5EF4-FFF2-40B4-BE49-F238E27FC236}">
                <a16:creationId xmlns:a16="http://schemas.microsoft.com/office/drawing/2014/main" id="{28206228-3624-F18A-5179-61EF169B5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8913"/>
            <a:ext cx="75612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/>
              <a:t>Учение Аристотеля</a:t>
            </a:r>
          </a:p>
        </p:txBody>
      </p:sp>
      <p:sp>
        <p:nvSpPr>
          <p:cNvPr id="74755" name="Text Box 7">
            <a:extLst>
              <a:ext uri="{FF2B5EF4-FFF2-40B4-BE49-F238E27FC236}">
                <a16:creationId xmlns:a16="http://schemas.microsoft.com/office/drawing/2014/main" id="{26688789-CB97-4C42-12AE-CAF85B207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1052513"/>
            <a:ext cx="4751388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ru-RU" altLang="ru-RU"/>
              <a:t>Аристотель не только развивает идеи Платона, но и спорит с ним.</a:t>
            </a:r>
          </a:p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ru-RU" altLang="ru-RU" sz="4000">
                <a:latin typeface="Monotype Corsiva" panose="03010101010201010101" pitchFamily="66" charset="0"/>
              </a:rPr>
              <a:t>«Платон мне друг, но истина дороже».</a:t>
            </a:r>
          </a:p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ru-RU" altLang="ru-RU" sz="4000">
                <a:latin typeface="Monotype Corsiva" panose="03010101010201010101" pitchFamily="66" charset="0"/>
              </a:rPr>
              <a:t>Аристотель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4">
            <a:extLst>
              <a:ext uri="{FF2B5EF4-FFF2-40B4-BE49-F238E27FC236}">
                <a16:creationId xmlns:a16="http://schemas.microsoft.com/office/drawing/2014/main" id="{E7376416-AEDB-377D-0112-82FBD90C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8913"/>
            <a:ext cx="8280400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75778" name="Text Box 5">
            <a:extLst>
              <a:ext uri="{FF2B5EF4-FFF2-40B4-BE49-F238E27FC236}">
                <a16:creationId xmlns:a16="http://schemas.microsoft.com/office/drawing/2014/main" id="{C97BBA38-9159-4B80-1E5D-2FD925D5F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3375"/>
            <a:ext cx="7848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/>
              <a:t>Основные идеи учения Аристотеля</a:t>
            </a:r>
          </a:p>
        </p:txBody>
      </p:sp>
      <p:sp>
        <p:nvSpPr>
          <p:cNvPr id="75779" name="Oval 7">
            <a:extLst>
              <a:ext uri="{FF2B5EF4-FFF2-40B4-BE49-F238E27FC236}">
                <a16:creationId xmlns:a16="http://schemas.microsoft.com/office/drawing/2014/main" id="{D2B75B2A-91C3-EAEE-7099-856734F13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1196975"/>
            <a:ext cx="3816350" cy="172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75780" name="Text Box 8">
            <a:extLst>
              <a:ext uri="{FF2B5EF4-FFF2-40B4-BE49-F238E27FC236}">
                <a16:creationId xmlns:a16="http://schemas.microsoft.com/office/drawing/2014/main" id="{49C60A89-F224-A648-4DBB-4022CB29A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1268413"/>
            <a:ext cx="31686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Мир един и сущность предмета находится в самой вещи</a:t>
            </a:r>
          </a:p>
        </p:txBody>
      </p:sp>
      <p:sp>
        <p:nvSpPr>
          <p:cNvPr id="75781" name="AutoShape 9">
            <a:extLst>
              <a:ext uri="{FF2B5EF4-FFF2-40B4-BE49-F238E27FC236}">
                <a16:creationId xmlns:a16="http://schemas.microsoft.com/office/drawing/2014/main" id="{26C13876-46FF-BB7B-8A59-67BC4C2A6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284538"/>
            <a:ext cx="3527425" cy="18002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75782" name="Text Box 10">
            <a:extLst>
              <a:ext uri="{FF2B5EF4-FFF2-40B4-BE49-F238E27FC236}">
                <a16:creationId xmlns:a16="http://schemas.microsoft.com/office/drawing/2014/main" id="{EF6F6AD9-C332-4AC7-E44C-23F25DFC4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429000"/>
            <a:ext cx="3240087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800"/>
              <a:t>Сущность предмета – это </a:t>
            </a:r>
            <a:r>
              <a:rPr lang="ru-RU" altLang="ru-RU" sz="2800" i="1"/>
              <a:t>форма</a:t>
            </a:r>
          </a:p>
        </p:txBody>
      </p:sp>
      <p:sp>
        <p:nvSpPr>
          <p:cNvPr id="75783" name="AutoShape 11">
            <a:extLst>
              <a:ext uri="{FF2B5EF4-FFF2-40B4-BE49-F238E27FC236}">
                <a16:creationId xmlns:a16="http://schemas.microsoft.com/office/drawing/2014/main" id="{BC6D4981-75F4-8F34-D532-4C204E50A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068638"/>
            <a:ext cx="4248150" cy="2305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75784" name="Text Box 12">
            <a:extLst>
              <a:ext uri="{FF2B5EF4-FFF2-40B4-BE49-F238E27FC236}">
                <a16:creationId xmlns:a16="http://schemas.microsoft.com/office/drawing/2014/main" id="{049C448C-600E-4388-9A7F-5DDBCFA37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141663"/>
            <a:ext cx="4105275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Три основания вещей: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 i="1"/>
              <a:t>Материя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 i="1"/>
              <a:t>Причина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 i="1"/>
              <a:t>Цель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AutoShape 4">
            <a:extLst>
              <a:ext uri="{FF2B5EF4-FFF2-40B4-BE49-F238E27FC236}">
                <a16:creationId xmlns:a16="http://schemas.microsoft.com/office/drawing/2014/main" id="{8C1E41D7-1DC8-EF43-F815-32D5A5F5D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88913"/>
            <a:ext cx="7488238" cy="9366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76802" name="Text Box 5">
            <a:extLst>
              <a:ext uri="{FF2B5EF4-FFF2-40B4-BE49-F238E27FC236}">
                <a16:creationId xmlns:a16="http://schemas.microsoft.com/office/drawing/2014/main" id="{F658751D-5A58-55F1-DCC9-7422C7812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60350"/>
            <a:ext cx="7056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/>
              <a:t>Учение Аристотеля о политике</a:t>
            </a:r>
          </a:p>
        </p:txBody>
      </p:sp>
      <p:sp>
        <p:nvSpPr>
          <p:cNvPr id="76803" name="AutoShape 6">
            <a:extLst>
              <a:ext uri="{FF2B5EF4-FFF2-40B4-BE49-F238E27FC236}">
                <a16:creationId xmlns:a16="http://schemas.microsoft.com/office/drawing/2014/main" id="{3E061A03-BDA4-A7C9-22BE-90D6723E4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628775"/>
            <a:ext cx="4321175" cy="18002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76804" name="Text Box 7">
            <a:extLst>
              <a:ext uri="{FF2B5EF4-FFF2-40B4-BE49-F238E27FC236}">
                <a16:creationId xmlns:a16="http://schemas.microsoft.com/office/drawing/2014/main" id="{0D6798A5-DA75-7D47-AE03-77008B044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773238"/>
            <a:ext cx="41052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Правитель должен придерживаться правил морали и быть справедливым</a:t>
            </a:r>
          </a:p>
        </p:txBody>
      </p:sp>
      <p:sp>
        <p:nvSpPr>
          <p:cNvPr id="76805" name="AutoShape 8">
            <a:extLst>
              <a:ext uri="{FF2B5EF4-FFF2-40B4-BE49-F238E27FC236}">
                <a16:creationId xmlns:a16="http://schemas.microsoft.com/office/drawing/2014/main" id="{E7E1C648-4B99-5F87-6482-F0552684D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860800"/>
            <a:ext cx="4464050" cy="20891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76806" name="Text Box 9">
            <a:extLst>
              <a:ext uri="{FF2B5EF4-FFF2-40B4-BE49-F238E27FC236}">
                <a16:creationId xmlns:a16="http://schemas.microsoft.com/office/drawing/2014/main" id="{64A2D87E-AA65-F3B2-A251-336B22419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3933825"/>
            <a:ext cx="403225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Политика искажается и превращается в преступное действие, если власть используется для личных целей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5">
            <a:extLst>
              <a:ext uri="{FF2B5EF4-FFF2-40B4-BE49-F238E27FC236}">
                <a16:creationId xmlns:a16="http://schemas.microsoft.com/office/drawing/2014/main" id="{AA1AC13E-6786-94DA-55FC-26B5CE0C7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8913"/>
            <a:ext cx="77771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800"/>
              <a:t>Типы государственного устройства по Аристотелю</a:t>
            </a:r>
          </a:p>
        </p:txBody>
      </p:sp>
      <p:graphicFrame>
        <p:nvGraphicFramePr>
          <p:cNvPr id="59420" name="Group 28">
            <a:extLst>
              <a:ext uri="{FF2B5EF4-FFF2-40B4-BE49-F238E27FC236}">
                <a16:creationId xmlns:a16="http://schemas.microsoft.com/office/drawing/2014/main" id="{9ECAEA5D-12DC-9F67-079F-0BB82939E6CD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397000"/>
          <a:ext cx="8064500" cy="4064000"/>
        </p:xfrm>
        <a:graphic>
          <a:graphicData uri="http://schemas.openxmlformats.org/drawingml/2006/table">
            <a:tbl>
              <a:tblPr/>
              <a:tblGrid>
                <a:gridCol w="2687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7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Число правящих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Идеальный тип (+)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Искажённый тип ( -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Правит один человек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Монархия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Тирания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Правит группа людей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Аристократия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Олигархия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Правит народ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Полития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Демократия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AutoShape 5">
            <a:extLst>
              <a:ext uri="{FF2B5EF4-FFF2-40B4-BE49-F238E27FC236}">
                <a16:creationId xmlns:a16="http://schemas.microsoft.com/office/drawing/2014/main" id="{1F8D5B5D-A6D7-2009-3AD0-A51066E7E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88913"/>
            <a:ext cx="6769100" cy="863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78850" name="Text Box 6">
            <a:extLst>
              <a:ext uri="{FF2B5EF4-FFF2-40B4-BE49-F238E27FC236}">
                <a16:creationId xmlns:a16="http://schemas.microsoft.com/office/drawing/2014/main" id="{F91DC3B0-4569-AF86-A034-30A15510E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60350"/>
            <a:ext cx="64087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3600"/>
              <a:t>Этика Аристотеля</a:t>
            </a:r>
          </a:p>
        </p:txBody>
      </p:sp>
      <p:sp>
        <p:nvSpPr>
          <p:cNvPr id="78851" name="Rectangle 7">
            <a:extLst>
              <a:ext uri="{FF2B5EF4-FFF2-40B4-BE49-F238E27FC236}">
                <a16:creationId xmlns:a16="http://schemas.microsoft.com/office/drawing/2014/main" id="{075429A8-D2A3-2C08-7A20-30AC866B5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268413"/>
            <a:ext cx="5689600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78852" name="Text Box 8">
            <a:extLst>
              <a:ext uri="{FF2B5EF4-FFF2-40B4-BE49-F238E27FC236}">
                <a16:creationId xmlns:a16="http://schemas.microsoft.com/office/drawing/2014/main" id="{A91C94AE-5656-A672-8AAF-C8766DF46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341438"/>
            <a:ext cx="53292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/>
              <a:t>Правило «золотой середины»</a:t>
            </a:r>
          </a:p>
        </p:txBody>
      </p:sp>
      <p:sp>
        <p:nvSpPr>
          <p:cNvPr id="78853" name="AutoShape 9">
            <a:extLst>
              <a:ext uri="{FF2B5EF4-FFF2-40B4-BE49-F238E27FC236}">
                <a16:creationId xmlns:a16="http://schemas.microsoft.com/office/drawing/2014/main" id="{439CADE3-4A5E-7971-2CB4-657697D1D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852738"/>
            <a:ext cx="7561262" cy="1223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78854" name="Text Box 10">
            <a:extLst>
              <a:ext uri="{FF2B5EF4-FFF2-40B4-BE49-F238E27FC236}">
                <a16:creationId xmlns:a16="http://schemas.microsoft.com/office/drawing/2014/main" id="{A45D9A74-0AD1-F53C-5B47-97B2191F9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997200"/>
            <a:ext cx="7561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Добродетель есть середина между крайностями - пороками</a:t>
            </a:r>
          </a:p>
        </p:txBody>
      </p:sp>
      <p:sp>
        <p:nvSpPr>
          <p:cNvPr id="78855" name="AutoShape 11">
            <a:extLst>
              <a:ext uri="{FF2B5EF4-FFF2-40B4-BE49-F238E27FC236}">
                <a16:creationId xmlns:a16="http://schemas.microsoft.com/office/drawing/2014/main" id="{745834CD-2184-DB9A-E171-BFE90190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365625"/>
            <a:ext cx="5327650" cy="12239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78856" name="Text Box 12">
            <a:extLst>
              <a:ext uri="{FF2B5EF4-FFF2-40B4-BE49-F238E27FC236}">
                <a16:creationId xmlns:a16="http://schemas.microsoft.com/office/drawing/2014/main" id="{F3A63A46-21AD-CE59-147E-7D5D88399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292600"/>
            <a:ext cx="50403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В поведении необходимо знать меру и учиться обуздывать страсти разумом</a:t>
            </a:r>
          </a:p>
        </p:txBody>
      </p:sp>
      <p:sp>
        <p:nvSpPr>
          <p:cNvPr id="78857" name="AutoShape 13">
            <a:extLst>
              <a:ext uri="{FF2B5EF4-FFF2-40B4-BE49-F238E27FC236}">
                <a16:creationId xmlns:a16="http://schemas.microsoft.com/office/drawing/2014/main" id="{07B481F9-72ED-2934-D904-8CF294B4A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420938"/>
            <a:ext cx="431800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78858" name="AutoShape 14">
            <a:extLst>
              <a:ext uri="{FF2B5EF4-FFF2-40B4-BE49-F238E27FC236}">
                <a16:creationId xmlns:a16="http://schemas.microsoft.com/office/drawing/2014/main" id="{424B2029-5974-010D-16B7-F891B7403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4076700"/>
            <a:ext cx="431800" cy="28892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4">
            <a:extLst>
              <a:ext uri="{FF2B5EF4-FFF2-40B4-BE49-F238E27FC236}">
                <a16:creationId xmlns:a16="http://schemas.microsoft.com/office/drawing/2014/main" id="{72F90272-135C-302D-E85A-C5A26F1F8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84248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/>
              <a:t>Философские школы периода заката и упадка античной философии</a:t>
            </a:r>
          </a:p>
        </p:txBody>
      </p:sp>
      <p:sp>
        <p:nvSpPr>
          <p:cNvPr id="79874" name="Text Box 7">
            <a:extLst>
              <a:ext uri="{FF2B5EF4-FFF2-40B4-BE49-F238E27FC236}">
                <a16:creationId xmlns:a16="http://schemas.microsoft.com/office/drawing/2014/main" id="{377A81F4-6CEC-C271-5E1C-C45B316EB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628775"/>
            <a:ext cx="7561263" cy="497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/>
              <a:t> Школа киников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/>
              <a:t>Киренская школа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/>
              <a:t>Школа стоиков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/>
              <a:t>Школа эпикурейцев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/>
              <a:t>Школа скептиков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/>
              <a:t>Неоплатонизм</a:t>
            </a:r>
          </a:p>
          <a:p>
            <a:pPr eaLnBrk="1" hangingPunct="1">
              <a:spcBef>
                <a:spcPct val="50000"/>
              </a:spcBef>
            </a:pPr>
            <a:endParaRPr lang="ru-RU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4">
            <a:extLst>
              <a:ext uri="{FF2B5EF4-FFF2-40B4-BE49-F238E27FC236}">
                <a16:creationId xmlns:a16="http://schemas.microsoft.com/office/drawing/2014/main" id="{991C48D2-C6B5-0489-0DCF-68815ED3F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333375"/>
            <a:ext cx="4608512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80898" name="Text Box 5">
            <a:extLst>
              <a:ext uri="{FF2B5EF4-FFF2-40B4-BE49-F238E27FC236}">
                <a16:creationId xmlns:a16="http://schemas.microsoft.com/office/drawing/2014/main" id="{2A0FCB0A-6DE3-99E8-9E83-FB2AA8CC4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04813"/>
            <a:ext cx="4321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/>
              <a:t>Школа киников</a:t>
            </a:r>
          </a:p>
        </p:txBody>
      </p:sp>
      <p:pic>
        <p:nvPicPr>
          <p:cNvPr id="80899" name="Picture 7" descr="http://upload.wikimedia.org/wikipedia/commons/thumb/2/28/Antisthenes_pushkin.jpg/220px-Antisthenes_pushkin.jpg">
            <a:extLst>
              <a:ext uri="{FF2B5EF4-FFF2-40B4-BE49-F238E27FC236}">
                <a16:creationId xmlns:a16="http://schemas.microsoft.com/office/drawing/2014/main" id="{BC3D2D0A-11C3-0E0E-A0BB-B76A01DC7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68413"/>
            <a:ext cx="20955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0" name="Text Box 8">
            <a:extLst>
              <a:ext uri="{FF2B5EF4-FFF2-40B4-BE49-F238E27FC236}">
                <a16:creationId xmlns:a16="http://schemas.microsoft.com/office/drawing/2014/main" id="{D38991BA-B3DB-7C5F-8541-20B410F2B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97425"/>
            <a:ext cx="25908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Антисфен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/>
              <a:t>(450-360 до н.э.) – основатель школы киников</a:t>
            </a:r>
          </a:p>
        </p:txBody>
      </p:sp>
      <p:pic>
        <p:nvPicPr>
          <p:cNvPr id="80901" name="Picture 10" descr="http://pics.livejournal.com/edgar_leitan/pic/001sy036/s320x240">
            <a:extLst>
              <a:ext uri="{FF2B5EF4-FFF2-40B4-BE49-F238E27FC236}">
                <a16:creationId xmlns:a16="http://schemas.microsoft.com/office/drawing/2014/main" id="{6F161AFF-B660-434E-D19C-4D8D55908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341438"/>
            <a:ext cx="30480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2" name="Text Box 11">
            <a:extLst>
              <a:ext uri="{FF2B5EF4-FFF2-40B4-BE49-F238E27FC236}">
                <a16:creationId xmlns:a16="http://schemas.microsoft.com/office/drawing/2014/main" id="{FAD9CB99-F749-A135-DEA6-5ACA55C04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1341438"/>
            <a:ext cx="1944687" cy="150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Диоген Синопский</a:t>
            </a:r>
            <a:r>
              <a:rPr lang="ru-RU" altLang="ru-RU" sz="1800"/>
              <a:t>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/>
              <a:t>(ум.ок.330-320 до н.э.)</a:t>
            </a:r>
          </a:p>
        </p:txBody>
      </p:sp>
      <p:sp>
        <p:nvSpPr>
          <p:cNvPr id="80903" name="AutoShape 12">
            <a:extLst>
              <a:ext uri="{FF2B5EF4-FFF2-40B4-BE49-F238E27FC236}">
                <a16:creationId xmlns:a16="http://schemas.microsoft.com/office/drawing/2014/main" id="{91E26A71-A3BC-2E69-014A-7A6748963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429000"/>
            <a:ext cx="5256212" cy="342900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80904" name="Text Box 13">
            <a:extLst>
              <a:ext uri="{FF2B5EF4-FFF2-40B4-BE49-F238E27FC236}">
                <a16:creationId xmlns:a16="http://schemas.microsoft.com/office/drawing/2014/main" id="{65C0F0A1-3505-00E3-F3AC-C2796C000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3933825"/>
            <a:ext cx="4824413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1800"/>
              <a:t> Возвращение к простоте и естественности жизни и отказ от сомнительных завоеваний цивилизации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1800"/>
              <a:t>Киник обладает духовной свободой и не зависит от норм общества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1800"/>
              <a:t>Он намеренно живёт вне общества и горд своей «собачьей жизнью»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4">
            <a:extLst>
              <a:ext uri="{FF2B5EF4-FFF2-40B4-BE49-F238E27FC236}">
                <a16:creationId xmlns:a16="http://schemas.microsoft.com/office/drawing/2014/main" id="{F46BB34B-BACF-0079-7655-2CF64AECD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188913"/>
            <a:ext cx="5472113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81922" name="Text Box 5">
            <a:extLst>
              <a:ext uri="{FF2B5EF4-FFF2-40B4-BE49-F238E27FC236}">
                <a16:creationId xmlns:a16="http://schemas.microsoft.com/office/drawing/2014/main" id="{0A9364BA-EA90-E402-4264-9EE269D8A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33375"/>
            <a:ext cx="5184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3600"/>
              <a:t>Школа стоиков </a:t>
            </a:r>
          </a:p>
        </p:txBody>
      </p:sp>
      <p:pic>
        <p:nvPicPr>
          <p:cNvPr id="81923" name="Picture 7" descr="http://www.manwb.ru/pub/Pictures-Articles/2009/10/Zenon.jpg">
            <a:extLst>
              <a:ext uri="{FF2B5EF4-FFF2-40B4-BE49-F238E27FC236}">
                <a16:creationId xmlns:a16="http://schemas.microsoft.com/office/drawing/2014/main" id="{0DF83CDA-E0E2-960E-1979-E6F00E4D4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84313"/>
            <a:ext cx="22860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4" name="Text Box 8">
            <a:extLst>
              <a:ext uri="{FF2B5EF4-FFF2-40B4-BE49-F238E27FC236}">
                <a16:creationId xmlns:a16="http://schemas.microsoft.com/office/drawing/2014/main" id="{676AA28A-A7FA-FDF0-1FA1-D0A5DD415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868863"/>
            <a:ext cx="2735262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Зенон Китийский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/>
              <a:t>333-262 до н.э.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000"/>
              <a:t>Основатель школы</a:t>
            </a:r>
          </a:p>
        </p:txBody>
      </p:sp>
      <p:sp>
        <p:nvSpPr>
          <p:cNvPr id="81925" name="AutoShape 10">
            <a:extLst>
              <a:ext uri="{FF2B5EF4-FFF2-40B4-BE49-F238E27FC236}">
                <a16:creationId xmlns:a16="http://schemas.microsoft.com/office/drawing/2014/main" id="{5805F076-995B-DB25-413E-EFD58476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1125538"/>
            <a:ext cx="3743325" cy="2519362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81926" name="Text Box 11">
            <a:extLst>
              <a:ext uri="{FF2B5EF4-FFF2-40B4-BE49-F238E27FC236}">
                <a16:creationId xmlns:a16="http://schemas.microsoft.com/office/drawing/2014/main" id="{B75463AC-CF87-1DC2-F626-44F43E2B0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1700213"/>
            <a:ext cx="3024187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800"/>
              <a:t>Идеал стоиков – спокойствие и невозмутимость</a:t>
            </a:r>
          </a:p>
        </p:txBody>
      </p:sp>
      <p:sp>
        <p:nvSpPr>
          <p:cNvPr id="81927" name="AutoShape 12">
            <a:extLst>
              <a:ext uri="{FF2B5EF4-FFF2-40B4-BE49-F238E27FC236}">
                <a16:creationId xmlns:a16="http://schemas.microsoft.com/office/drawing/2014/main" id="{F548AA0E-677F-6CC7-BD71-BF3AD23D7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357563"/>
            <a:ext cx="3816350" cy="3311525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81928" name="Text Box 13">
            <a:extLst>
              <a:ext uri="{FF2B5EF4-FFF2-40B4-BE49-F238E27FC236}">
                <a16:creationId xmlns:a16="http://schemas.microsoft.com/office/drawing/2014/main" id="{4F07C972-48F8-9D58-A159-C96E8C5F5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3860800"/>
            <a:ext cx="30956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Стоик должен мужественно переносить удары судьбы и покоряться неизбежности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D3B9663-FFEA-2BCB-4EA4-927E1938E3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ru-RU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Этапы развития западной философии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6D8152A-4A7E-D60B-D000-24717E38FE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Античная философия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(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VII</a:t>
            </a: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в.до н.э.-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в.н.э.)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Средневековая философия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    (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V-XIII</a:t>
            </a: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вв.н.э.)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Философия эпохи Возрождения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    (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XIV-XVI</a:t>
            </a: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вв.н.э.)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Философия Нового времени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    (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XVII-XVIII</a:t>
            </a: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вв.н.э.)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Современная философия (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XIX-XXI</a:t>
            </a: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вв.н.э.)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4">
            <a:extLst>
              <a:ext uri="{FF2B5EF4-FFF2-40B4-BE49-F238E27FC236}">
                <a16:creationId xmlns:a16="http://schemas.microsoft.com/office/drawing/2014/main" id="{5F497B4C-1100-4F89-C209-B9EF65876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88913"/>
            <a:ext cx="5473700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82946" name="Text Box 5">
            <a:extLst>
              <a:ext uri="{FF2B5EF4-FFF2-40B4-BE49-F238E27FC236}">
                <a16:creationId xmlns:a16="http://schemas.microsoft.com/office/drawing/2014/main" id="{85BC1547-A7F6-92B6-BB92-241134A2F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33375"/>
            <a:ext cx="51133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/>
              <a:t>Школа эпикурейцев</a:t>
            </a:r>
          </a:p>
        </p:txBody>
      </p:sp>
      <p:pic>
        <p:nvPicPr>
          <p:cNvPr id="82947" name="Picture 7" descr="http://ic.pics.livejournal.com/alexshoora/7211803/53245/53245_320.jpg">
            <a:extLst>
              <a:ext uri="{FF2B5EF4-FFF2-40B4-BE49-F238E27FC236}">
                <a16:creationId xmlns:a16="http://schemas.microsoft.com/office/drawing/2014/main" id="{41A90D64-318B-A9AC-FCFC-ACF8EA1E3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84313"/>
            <a:ext cx="14859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8" name="Text Box 8">
            <a:extLst>
              <a:ext uri="{FF2B5EF4-FFF2-40B4-BE49-F238E27FC236}">
                <a16:creationId xmlns:a16="http://schemas.microsoft.com/office/drawing/2014/main" id="{777C48FE-88B8-447E-2443-CB1308C58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97425"/>
            <a:ext cx="2447925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800"/>
              <a:t>Эпикур из Самоса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/>
              <a:t>341-270 до н.э.</a:t>
            </a:r>
          </a:p>
        </p:txBody>
      </p:sp>
      <p:sp>
        <p:nvSpPr>
          <p:cNvPr id="82949" name="AutoShape 9">
            <a:extLst>
              <a:ext uri="{FF2B5EF4-FFF2-40B4-BE49-F238E27FC236}">
                <a16:creationId xmlns:a16="http://schemas.microsoft.com/office/drawing/2014/main" id="{F9B06B36-9044-408D-ACF5-A6E87B29B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412875"/>
            <a:ext cx="2736850" cy="2087563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82950" name="Text Box 10">
            <a:extLst>
              <a:ext uri="{FF2B5EF4-FFF2-40B4-BE49-F238E27FC236}">
                <a16:creationId xmlns:a16="http://schemas.microsoft.com/office/drawing/2014/main" id="{F384D900-3AE7-D754-AC5F-498DD0204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1844675"/>
            <a:ext cx="21605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На первом месте - наслаждение</a:t>
            </a:r>
          </a:p>
        </p:txBody>
      </p:sp>
      <p:sp>
        <p:nvSpPr>
          <p:cNvPr id="82951" name="AutoShape 11">
            <a:extLst>
              <a:ext uri="{FF2B5EF4-FFF2-40B4-BE49-F238E27FC236}">
                <a16:creationId xmlns:a16="http://schemas.microsoft.com/office/drawing/2014/main" id="{D83E47F8-8FC1-426F-DD75-D3FECC244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1341438"/>
            <a:ext cx="2736850" cy="2016125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82952" name="Text Box 12">
            <a:extLst>
              <a:ext uri="{FF2B5EF4-FFF2-40B4-BE49-F238E27FC236}">
                <a16:creationId xmlns:a16="http://schemas.microsoft.com/office/drawing/2014/main" id="{E6C515C9-B794-BD26-5013-C178ADAE6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1557338"/>
            <a:ext cx="25209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Мир материален и состоит из атомов</a:t>
            </a:r>
          </a:p>
        </p:txBody>
      </p:sp>
      <p:sp>
        <p:nvSpPr>
          <p:cNvPr id="82953" name="AutoShape 13">
            <a:extLst>
              <a:ext uri="{FF2B5EF4-FFF2-40B4-BE49-F238E27FC236}">
                <a16:creationId xmlns:a16="http://schemas.microsoft.com/office/drawing/2014/main" id="{B194C4C4-1A9F-9C8D-B96C-57BDF51DB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3644900"/>
            <a:ext cx="2663825" cy="295275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82954" name="Text Box 14">
            <a:extLst>
              <a:ext uri="{FF2B5EF4-FFF2-40B4-BE49-F238E27FC236}">
                <a16:creationId xmlns:a16="http://schemas.microsoft.com/office/drawing/2014/main" id="{DBE76623-C115-A0C9-D3D0-8CE230576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076700"/>
            <a:ext cx="24479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000"/>
              <a:t>Высшие удовольствия – дружба и знание, идеал – безмятежность (атараксия)</a:t>
            </a:r>
            <a:r>
              <a:rPr lang="ru-RU" altLang="ru-RU" sz="2400"/>
              <a:t> </a:t>
            </a:r>
          </a:p>
        </p:txBody>
      </p:sp>
      <p:sp>
        <p:nvSpPr>
          <p:cNvPr id="82955" name="AutoShape 15">
            <a:extLst>
              <a:ext uri="{FF2B5EF4-FFF2-40B4-BE49-F238E27FC236}">
                <a16:creationId xmlns:a16="http://schemas.microsoft.com/office/drawing/2014/main" id="{53DF6AB4-A829-1940-0F88-65A3B4C66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3097213" cy="3240088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82956" name="Text Box 16">
            <a:extLst>
              <a:ext uri="{FF2B5EF4-FFF2-40B4-BE49-F238E27FC236}">
                <a16:creationId xmlns:a16="http://schemas.microsoft.com/office/drawing/2014/main" id="{FD19C15A-F2A2-BEA5-437A-6BB2E1FEB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933825"/>
            <a:ext cx="237648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Высшие наслаждения – духовные наслаждения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4">
            <a:extLst>
              <a:ext uri="{FF2B5EF4-FFF2-40B4-BE49-F238E27FC236}">
                <a16:creationId xmlns:a16="http://schemas.microsoft.com/office/drawing/2014/main" id="{10AA279A-B46F-6748-7537-A50F73E74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188913"/>
            <a:ext cx="5327650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83970" name="Text Box 5">
            <a:extLst>
              <a:ext uri="{FF2B5EF4-FFF2-40B4-BE49-F238E27FC236}">
                <a16:creationId xmlns:a16="http://schemas.microsoft.com/office/drawing/2014/main" id="{33888103-C65F-1DBE-5678-C755C3648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60350"/>
            <a:ext cx="4897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/>
              <a:t>Школа скептиков</a:t>
            </a:r>
          </a:p>
        </p:txBody>
      </p:sp>
      <p:pic>
        <p:nvPicPr>
          <p:cNvPr id="83971" name="Picture 9" descr="http://www.clas.ufl.edu/users/kapparis/GRYT/GRPHIL/carneades2.jpg">
            <a:extLst>
              <a:ext uri="{FF2B5EF4-FFF2-40B4-BE49-F238E27FC236}">
                <a16:creationId xmlns:a16="http://schemas.microsoft.com/office/drawing/2014/main" id="{EAB8AB83-A69B-598B-7B86-7C74DE02E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17907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2" name="Text Box 10">
            <a:extLst>
              <a:ext uri="{FF2B5EF4-FFF2-40B4-BE49-F238E27FC236}">
                <a16:creationId xmlns:a16="http://schemas.microsoft.com/office/drawing/2014/main" id="{EEA6B33E-8349-5501-DF57-B9A4E0E26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365625"/>
            <a:ext cx="26638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000"/>
              <a:t>Пиррон из Элиды</a:t>
            </a:r>
            <a:r>
              <a:rPr lang="ru-RU" altLang="ru-RU" sz="1800"/>
              <a:t> – основатель школы скептиков</a:t>
            </a:r>
          </a:p>
        </p:txBody>
      </p:sp>
      <p:sp>
        <p:nvSpPr>
          <p:cNvPr id="83973" name="AutoShape 11">
            <a:extLst>
              <a:ext uri="{FF2B5EF4-FFF2-40B4-BE49-F238E27FC236}">
                <a16:creationId xmlns:a16="http://schemas.microsoft.com/office/drawing/2014/main" id="{29D99021-33D8-927F-A7C8-05840E349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341438"/>
            <a:ext cx="3816350" cy="2519362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83974" name="Text Box 12">
            <a:extLst>
              <a:ext uri="{FF2B5EF4-FFF2-40B4-BE49-F238E27FC236}">
                <a16:creationId xmlns:a16="http://schemas.microsoft.com/office/drawing/2014/main" id="{7D598C65-2596-35CF-C16E-70B494708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1916113"/>
            <a:ext cx="30956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800"/>
              <a:t>Нас обманывают и наши чувства, и наш разум</a:t>
            </a:r>
          </a:p>
        </p:txBody>
      </p:sp>
      <p:sp>
        <p:nvSpPr>
          <p:cNvPr id="83975" name="AutoShape 13">
            <a:extLst>
              <a:ext uri="{FF2B5EF4-FFF2-40B4-BE49-F238E27FC236}">
                <a16:creationId xmlns:a16="http://schemas.microsoft.com/office/drawing/2014/main" id="{680E44CB-086A-B003-54E8-F450D569F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716338"/>
            <a:ext cx="4032250" cy="295275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83976" name="Text Box 14">
            <a:extLst>
              <a:ext uri="{FF2B5EF4-FFF2-40B4-BE49-F238E27FC236}">
                <a16:creationId xmlns:a16="http://schemas.microsoft.com/office/drawing/2014/main" id="{7D17333D-6EE6-2595-0616-EB110273D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4221163"/>
            <a:ext cx="31686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800"/>
              <a:t>Доказать ничего невозможно, никакой истины не существует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4">
            <a:extLst>
              <a:ext uri="{FF2B5EF4-FFF2-40B4-BE49-F238E27FC236}">
                <a16:creationId xmlns:a16="http://schemas.microsoft.com/office/drawing/2014/main" id="{2F2335BB-4369-3382-84EB-683593DD2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60350"/>
            <a:ext cx="5905500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84994" name="Text Box 5">
            <a:extLst>
              <a:ext uri="{FF2B5EF4-FFF2-40B4-BE49-F238E27FC236}">
                <a16:creationId xmlns:a16="http://schemas.microsoft.com/office/drawing/2014/main" id="{28E983DD-8FBC-8A79-A337-73B7C41DD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04813"/>
            <a:ext cx="55451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3600"/>
              <a:t>Неоплатонизм </a:t>
            </a:r>
          </a:p>
        </p:txBody>
      </p:sp>
      <p:pic>
        <p:nvPicPr>
          <p:cNvPr id="84995" name="Picture 7" descr="http://upload.wikimedia.org/wikipedia/commons/thumb/e/ee/Plotinos.jpg/220px-Plotinos.jpg">
            <a:extLst>
              <a:ext uri="{FF2B5EF4-FFF2-40B4-BE49-F238E27FC236}">
                <a16:creationId xmlns:a16="http://schemas.microsoft.com/office/drawing/2014/main" id="{A196B04C-F3B3-4A05-9266-3B2412E0A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00213"/>
            <a:ext cx="20955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Text Box 8">
            <a:extLst>
              <a:ext uri="{FF2B5EF4-FFF2-40B4-BE49-F238E27FC236}">
                <a16:creationId xmlns:a16="http://schemas.microsoft.com/office/drawing/2014/main" id="{0EA0CF21-AF0E-A472-48FA-3A70A2227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292600"/>
            <a:ext cx="295275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Плотин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204-270 гг.</a:t>
            </a:r>
          </a:p>
        </p:txBody>
      </p:sp>
      <p:sp>
        <p:nvSpPr>
          <p:cNvPr id="84997" name="AutoShape 9">
            <a:extLst>
              <a:ext uri="{FF2B5EF4-FFF2-40B4-BE49-F238E27FC236}">
                <a16:creationId xmlns:a16="http://schemas.microsoft.com/office/drawing/2014/main" id="{64968437-B9BD-8CA1-C485-B1D856F2C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1484313"/>
            <a:ext cx="6084887" cy="4897437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84998" name="Text Box 10">
            <a:extLst>
              <a:ext uri="{FF2B5EF4-FFF2-40B4-BE49-F238E27FC236}">
                <a16:creationId xmlns:a16="http://schemas.microsoft.com/office/drawing/2014/main" id="{CFD2A3DD-1661-7742-6C1C-438B0B215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2205038"/>
            <a:ext cx="4681538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1600"/>
              <a:t>Начало всего сущего – Единое – божественно, сверхъестественно и потусторонне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1600"/>
              <a:t>От Единого исходит яркий божественный свет, порождая всё многообразие мира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1600"/>
              <a:t>Чем дальше от источника, тем слабее лучи. В месте смыкания тьмы возникает материя – тяжёлая и косная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1600"/>
              <a:t>Душа человека томится в материальном мире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1600"/>
              <a:t>Выход через экстаз – исступлённое состояние, когда душа устремляется к своему источнику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1600"/>
              <a:t>Путь к экстазу – молчание и сосредоточение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3">
            <a:extLst>
              <a:ext uri="{FF2B5EF4-FFF2-40B4-BE49-F238E27FC236}">
                <a16:creationId xmlns:a16="http://schemas.microsoft.com/office/drawing/2014/main" id="{3FBFFFA4-EBA9-CEEC-3B05-FDA6F15C2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8800"/>
              <a:t>СПАСИБО ЗА ВНИМАНИЕ!!!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4">
            <a:extLst>
              <a:ext uri="{FF2B5EF4-FFF2-40B4-BE49-F238E27FC236}">
                <a16:creationId xmlns:a16="http://schemas.microsoft.com/office/drawing/2014/main" id="{F68090E7-735E-8FDA-565C-20F1641A7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15888"/>
            <a:ext cx="72009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/>
              <a:t>Таблица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2400" b="1"/>
              <a:t>«Периоды развития античной философии»</a:t>
            </a:r>
          </a:p>
        </p:txBody>
      </p:sp>
      <p:graphicFrame>
        <p:nvGraphicFramePr>
          <p:cNvPr id="34877" name="Group 61">
            <a:extLst>
              <a:ext uri="{FF2B5EF4-FFF2-40B4-BE49-F238E27FC236}">
                <a16:creationId xmlns:a16="http://schemas.microsoft.com/office/drawing/2014/main" id="{CC2FBF9E-1839-7698-1AE1-B97B93AF8478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397000"/>
          <a:ext cx="8064500" cy="4603750"/>
        </p:xfrm>
        <a:graphic>
          <a:graphicData uri="http://schemas.openxmlformats.org/drawingml/2006/table">
            <a:tbl>
              <a:tblPr/>
              <a:tblGrid>
                <a:gridCol w="403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8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Период ранней греческой философии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VI </a:t>
                      </a: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век до н.э.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8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Период расцвета античной философии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V-IV </a:t>
                      </a: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вв. до н.э.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Период заката античной философии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Вторая половина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IV </a:t>
                      </a: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в.до н.э. –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I </a:t>
                      </a: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в.до н.э.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8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Период упадка античной философии и зарождение христианской философии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I – VI </a:t>
                      </a: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вв.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WordArt 2">
            <a:extLst>
              <a:ext uri="{FF2B5EF4-FFF2-40B4-BE49-F238E27FC236}">
                <a16:creationId xmlns:a16="http://schemas.microsoft.com/office/drawing/2014/main" id="{A2AEAE70-6A03-C592-DFB1-19D3798927D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28625" y="285750"/>
            <a:ext cx="8375650" cy="4778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 panose="020B0806030902050204" pitchFamily="34" charset="0"/>
              </a:rPr>
              <a:t>Основные периоды развития античной философии</a:t>
            </a:r>
          </a:p>
        </p:txBody>
      </p:sp>
      <p:sp>
        <p:nvSpPr>
          <p:cNvPr id="24578" name="Прямоугольник 10">
            <a:extLst>
              <a:ext uri="{FF2B5EF4-FFF2-40B4-BE49-F238E27FC236}">
                <a16:creationId xmlns:a16="http://schemas.microsoft.com/office/drawing/2014/main" id="{C0D8A7F1-6D0A-3F29-7B03-566E216A1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1143000"/>
            <a:ext cx="8001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 период - </a:t>
            </a:r>
            <a:r>
              <a:rPr lang="ru-RU" altLang="ru-RU" sz="36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досократический</a:t>
            </a:r>
            <a:r>
              <a:rPr lang="ru-RU" alt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VII-V</a:t>
            </a:r>
            <a:r>
              <a:rPr lang="ru-RU" alt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вв. до н.э.) </a:t>
            </a:r>
            <a:endParaRPr lang="en-US" altLang="ru-RU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ru-RU" alt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 период - </a:t>
            </a:r>
            <a:r>
              <a:rPr lang="ru-RU" altLang="ru-RU" sz="36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классический</a:t>
            </a:r>
            <a:r>
              <a:rPr lang="ru-RU" alt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 (сер.</a:t>
            </a:r>
            <a:r>
              <a:rPr lang="en-US" alt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V-</a:t>
            </a:r>
            <a:r>
              <a:rPr lang="ru-RU" alt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 конец </a:t>
            </a:r>
            <a:r>
              <a:rPr lang="en-US" alt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ru-RU" alt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 вв. до н.э.)</a:t>
            </a:r>
            <a:endParaRPr lang="en-US" altLang="ru-RU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ru-RU" alt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 период - </a:t>
            </a:r>
            <a:r>
              <a:rPr lang="ru-RU" altLang="ru-RU" sz="36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эллинистический</a:t>
            </a:r>
            <a:r>
              <a:rPr lang="en-US" alt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(конец </a:t>
            </a:r>
            <a:r>
              <a:rPr lang="en-US" alt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IV-II</a:t>
            </a:r>
            <a:r>
              <a:rPr lang="ru-RU" alt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 вв. до н.э.)</a:t>
            </a:r>
            <a:endParaRPr lang="en-US" altLang="ru-RU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ru-RU" alt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 период - </a:t>
            </a:r>
            <a:r>
              <a:rPr lang="ru-RU" altLang="ru-RU" sz="36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римский</a:t>
            </a:r>
            <a:r>
              <a:rPr lang="en-US" alt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 в. до н.э.</a:t>
            </a:r>
            <a:r>
              <a:rPr lang="en-US" alt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-V</a:t>
            </a:r>
            <a:r>
              <a:rPr lang="ru-RU" alt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 в.н.э.)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C5EE3700-9C13-314F-4E77-71B4A79EF040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ctr">
              <a:buFontTx/>
              <a:buNone/>
              <a:defRPr/>
            </a:pPr>
            <a:r>
              <a:rPr lang="ru-RU" sz="8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Античная натурфилософия (досократовский период)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4554</Words>
  <Application>Microsoft Macintosh PowerPoint</Application>
  <PresentationFormat>Экран (4:3)</PresentationFormat>
  <Paragraphs>435</Paragraphs>
  <Slides>63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71" baseType="lpstr">
      <vt:lpstr>Arial</vt:lpstr>
      <vt:lpstr>Arial Black</vt:lpstr>
      <vt:lpstr>Book Antiqua</vt:lpstr>
      <vt:lpstr>Wingdings</vt:lpstr>
      <vt:lpstr>Times New Roman</vt:lpstr>
      <vt:lpstr>Monotype Corsiva</vt:lpstr>
      <vt:lpstr>Оформление по умолчанию</vt:lpstr>
      <vt:lpstr>Диаграмма Microsoft Graph</vt:lpstr>
      <vt:lpstr>Презентация PowerPoint</vt:lpstr>
      <vt:lpstr>ПЛАН</vt:lpstr>
      <vt:lpstr>Античная философия – это философия Древней Греции и Древнего Рима</vt:lpstr>
      <vt:lpstr>Возникновение античной философии</vt:lpstr>
      <vt:lpstr>Презентация PowerPoint</vt:lpstr>
      <vt:lpstr>Этапы развития западной философии</vt:lpstr>
      <vt:lpstr>Презентация PowerPoint</vt:lpstr>
      <vt:lpstr>Презентация PowerPoint</vt:lpstr>
      <vt:lpstr>Презентация PowerPoint</vt:lpstr>
      <vt:lpstr>Презентация PowerPoint</vt:lpstr>
      <vt:lpstr>Философские школы античности</vt:lpstr>
      <vt:lpstr>Школы досократического / натурфилософского периода</vt:lpstr>
      <vt:lpstr>Милетская школа </vt:lpstr>
      <vt:lpstr>Презентация PowerPoint</vt:lpstr>
      <vt:lpstr>Презентация PowerPoint</vt:lpstr>
      <vt:lpstr>Анаксимандр (610-547 до н.э.)</vt:lpstr>
      <vt:lpstr>Фалес (625-547 до н.э.)</vt:lpstr>
      <vt:lpstr>Анаксимен (585-525 до н.э.)  </vt:lpstr>
      <vt:lpstr>Презентация PowerPoint</vt:lpstr>
      <vt:lpstr>Презентация PowerPoint</vt:lpstr>
      <vt:lpstr>Характерные черты пифагорейской школы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Основные положения философии атомистов </vt:lpstr>
      <vt:lpstr>Презентация PowerPoint</vt:lpstr>
      <vt:lpstr>Презентация PowerPoint</vt:lpstr>
      <vt:lpstr>Презентация PowerPoint</vt:lpstr>
      <vt:lpstr>Основные положения философии элеатов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Платон (428 / 427- 348 / 347гг. до н.э.)</vt:lpstr>
      <vt:lpstr>Презентация PowerPoint</vt:lpstr>
      <vt:lpstr>Презентация PowerPoint</vt:lpstr>
      <vt:lpstr>Презентация PowerPoint</vt:lpstr>
      <vt:lpstr>Презентация PowerPoint</vt:lpstr>
      <vt:lpstr>Учение о человеке</vt:lpstr>
      <vt:lpstr>Презентация PowerPoint</vt:lpstr>
      <vt:lpstr>Учение об идеальном государстве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АНТИЧНАЯ  ФИЛОСОФИЯ</dc:title>
  <dc:creator>Леди Аза</dc:creator>
  <cp:lastModifiedBy>Омарова Лейла Бунияминовна</cp:lastModifiedBy>
  <cp:revision>34</cp:revision>
  <dcterms:created xsi:type="dcterms:W3CDTF">2006-03-20T16:31:39Z</dcterms:created>
  <dcterms:modified xsi:type="dcterms:W3CDTF">2024-03-06T16:05:00Z</dcterms:modified>
</cp:coreProperties>
</file>