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4" r:id="rId20"/>
    <p:sldId id="285" r:id="rId21"/>
    <p:sldId id="28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9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4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2C03-BFD0-4458-911E-6514B23D542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29672" y="1046493"/>
            <a:ext cx="10945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Лабораторная работа 1</a:t>
            </a:r>
            <a:r>
              <a:rPr lang="en-US" dirty="0" smtClean="0"/>
              <a:t>: </a:t>
            </a:r>
            <a:r>
              <a:rPr lang="ru-RU" sz="3600" dirty="0" smtClean="0"/>
              <a:t>«Исследовательский анализ данных. Нормализация»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9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0" y="190244"/>
            <a:ext cx="8320232" cy="29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44944" y="307217"/>
            <a:ext cx="11194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Описывая распределение, аналитики рассчитывают среднее арифметическое или медиану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3345" y="676549"/>
            <a:ext cx="105109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Однако, помимо медианы и среднего, важно знать характерный разброс — то, какие значения оказались вдали от среднего и насколько их много.</a:t>
            </a:r>
          </a:p>
          <a:p>
            <a:endParaRPr lang="ru-RU" dirty="0" smtClean="0"/>
          </a:p>
          <a:p>
            <a:r>
              <a:rPr lang="ru-RU" dirty="0" smtClean="0"/>
              <a:t>Самое простое, что можно посчитать для оценки разброса, — это минимальное и максимальное значения. Такое описание не всегда точно, подвержено влиянию выбросов. Гораздо более устойчивая оценка — </a:t>
            </a:r>
            <a:r>
              <a:rPr lang="ru-RU" dirty="0" err="1" smtClean="0"/>
              <a:t>межквартильный</a:t>
            </a:r>
            <a:r>
              <a:rPr lang="ru-RU" dirty="0" smtClean="0"/>
              <a:t> размах.</a:t>
            </a:r>
          </a:p>
          <a:p>
            <a:endParaRPr lang="ru-RU" dirty="0" smtClean="0"/>
          </a:p>
          <a:p>
            <a:r>
              <a:rPr lang="ru-RU" dirty="0" smtClean="0"/>
              <a:t>Квартили (от лат. </a:t>
            </a:r>
            <a:r>
              <a:rPr lang="ru-RU" dirty="0" err="1" smtClean="0"/>
              <a:t>quartus</a:t>
            </a:r>
            <a:r>
              <a:rPr lang="ru-RU" dirty="0" smtClean="0"/>
              <a:t> — «четвёртый») разбивают упорядоченный набор данных на четыре части. Первый квартиль Q1 — число, отделяющее первую четверть выборки: 25% элементов меньше, а 75% — больше него. Медиана — второй квартиль Q2, половина элементов больше и половина меньше неё. Третий квартиль Q3 — это отсечка трёх четвертей: 75% элементов меньше и 25% элементов больше него. </a:t>
            </a:r>
            <a:r>
              <a:rPr lang="ru-RU" dirty="0" err="1" smtClean="0"/>
              <a:t>Межквартильный</a:t>
            </a:r>
            <a:r>
              <a:rPr lang="ru-RU" dirty="0" smtClean="0"/>
              <a:t> размах — это расстояние между Q1 и Q3.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13" y="4062458"/>
            <a:ext cx="6281414" cy="27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3" y="346284"/>
            <a:ext cx="9260553" cy="60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2" y="609969"/>
            <a:ext cx="9877585" cy="31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4" y="374825"/>
            <a:ext cx="8553535" cy="48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9" y="257050"/>
            <a:ext cx="9881069" cy="5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982" y="0"/>
            <a:ext cx="104648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Стандартизация данных</a:t>
            </a:r>
          </a:p>
          <a:p>
            <a:pPr algn="just"/>
            <a:r>
              <a:rPr lang="ru-RU" sz="1600" dirty="0"/>
              <a:t>С логарифмированием данных приходится сталкиваться постоянно, независимо от конечной цели: и при построении регрессии, и при корреляционном и кластерном анализах и при попытках предсказать будущее на временных данных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Представим, что у нас есть база данных со свежими, только что собранными количественными переменными Y X1 X2 X3. Мы хотим построить линейную множественную регрессию, и стандартно Y выступает как зависимая переменная, а X1, X2, X3 – как независимые переменные. Но прежде чем переходить к непосредственному построению, проводится взятие натурального логарифма: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Y -&gt; </a:t>
            </a:r>
            <a:r>
              <a:rPr lang="ru-RU" sz="1600" dirty="0" err="1"/>
              <a:t>ln</a:t>
            </a:r>
            <a:r>
              <a:rPr lang="ru-RU" sz="1600" dirty="0"/>
              <a:t>(Y), X1 -&gt; </a:t>
            </a:r>
            <a:r>
              <a:rPr lang="ru-RU" sz="1600" dirty="0" err="1"/>
              <a:t>ln</a:t>
            </a:r>
            <a:r>
              <a:rPr lang="ru-RU" sz="1600" dirty="0"/>
              <a:t>(X1), X2 -&gt; </a:t>
            </a:r>
            <a:r>
              <a:rPr lang="ru-RU" sz="1600" dirty="0" err="1"/>
              <a:t>ln</a:t>
            </a:r>
            <a:r>
              <a:rPr lang="ru-RU" sz="1600" dirty="0"/>
              <a:t>(X2), X3 -&gt; </a:t>
            </a:r>
            <a:r>
              <a:rPr lang="ru-RU" sz="1600" dirty="0" err="1"/>
              <a:t>ln</a:t>
            </a:r>
            <a:r>
              <a:rPr lang="ru-RU" sz="1600" dirty="0"/>
              <a:t>(X3)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Теперь мы строим регрессию с уже новыми показателями </a:t>
            </a:r>
            <a:r>
              <a:rPr lang="ru-RU" sz="1600" dirty="0" err="1"/>
              <a:t>ln</a:t>
            </a:r>
            <a:r>
              <a:rPr lang="ru-RU" sz="1600" dirty="0"/>
              <a:t>(Y) на </a:t>
            </a:r>
            <a:r>
              <a:rPr lang="ru-RU" sz="1600" dirty="0" err="1"/>
              <a:t>ln</a:t>
            </a:r>
            <a:r>
              <a:rPr lang="ru-RU" sz="1600" dirty="0"/>
              <a:t>(X1) </a:t>
            </a:r>
            <a:r>
              <a:rPr lang="ru-RU" sz="1600" dirty="0" err="1"/>
              <a:t>ln</a:t>
            </a:r>
            <a:r>
              <a:rPr lang="ru-RU" sz="1600" dirty="0"/>
              <a:t>(X2) </a:t>
            </a:r>
            <a:r>
              <a:rPr lang="ru-RU" sz="1600" dirty="0" err="1"/>
              <a:t>ln</a:t>
            </a:r>
            <a:r>
              <a:rPr lang="ru-RU" sz="1600" dirty="0"/>
              <a:t>(X3)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В каких случаях нам придется прологарифмировать данные?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Собранные </a:t>
            </a:r>
            <a:r>
              <a:rPr lang="ru-RU" sz="1600" dirty="0"/>
              <a:t>переменные имеют разные единицы измерения. Например, Х1 измеряется в тоннах, Х2 – в штуках, Х3 – в процентах, а зависимая переменная – вообще в рублях. При логарифмировании они стандартизируются в единицы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 </a:t>
            </a:r>
            <a:r>
              <a:rPr lang="ru-RU" sz="1600" dirty="0"/>
              <a:t>Даже если переменные имеют одни и те же единицы измерения, они могут быть несимметричны. Внутри одной переменной есть значения 100000 и 235, либо в Х1 – только большие значения, а в Х3 – в сравнении с Х1 – какие-то совсем маленькие. Например, населения разных стран, измеряются в одних единицах, но населения Китая и Люксембурга – несопоставимы</a:t>
            </a:r>
          </a:p>
          <a:p>
            <a:pPr algn="just"/>
            <a:endParaRPr lang="ru-RU" dirty="0"/>
          </a:p>
          <a:p>
            <a:pPr algn="just"/>
            <a:r>
              <a:rPr lang="ru-RU" sz="1600" dirty="0" smtClean="0"/>
              <a:t>Переменные </a:t>
            </a:r>
            <a:r>
              <a:rPr lang="ru-RU" sz="1600" dirty="0"/>
              <a:t>имеют разные виды распределения, после логарифмирования распределения будут стремиться к нормальному. А с нормальным распределением всегда работать приятнее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0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82" y="380207"/>
            <a:ext cx="9291766" cy="45335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06763" y="5073226"/>
            <a:ext cx="9328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values in </a:t>
            </a:r>
            <a:r>
              <a:rPr lang="en-US" dirty="0" err="1" smtClean="0"/>
              <a:t>data_log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    data[values].apply(lambda x: </a:t>
            </a:r>
            <a:r>
              <a:rPr lang="en-US" dirty="0" smtClean="0"/>
              <a:t>np.log(x</a:t>
            </a:r>
            <a:r>
              <a:rPr lang="ru-RU" dirty="0"/>
              <a:t>)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# </a:t>
            </a:r>
            <a:r>
              <a:rPr lang="ru-RU" dirty="0" smtClean="0"/>
              <a:t>логарифмирование при помощи лямбда функции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2" y="251716"/>
            <a:ext cx="7920224" cy="59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8" y="216746"/>
            <a:ext cx="6507599" cy="62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0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23" y="311932"/>
            <a:ext cx="2412300" cy="6369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66617" y="1064966"/>
            <a:ext cx="10945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Гистограмма — это график, который показывает, как часто в наборе данных встречается то или иное значение. Гистограмма объединяет числовые значения по диапазонам, то есть считает частоту значений в пределах каждого интервала. Её построение подобно работе знакомого вам метода </a:t>
            </a:r>
            <a:r>
              <a:rPr lang="ru-RU" dirty="0" err="1" smtClean="0"/>
              <a:t>value_counts</a:t>
            </a:r>
            <a:r>
              <a:rPr lang="ru-RU" dirty="0" smtClean="0"/>
              <a:t>(), подсчитывающего количество уникальных значений в списке. </a:t>
            </a:r>
            <a:r>
              <a:rPr lang="ru-RU" dirty="0" err="1" smtClean="0"/>
              <a:t>value_counts</a:t>
            </a:r>
            <a:r>
              <a:rPr lang="ru-RU" dirty="0" smtClean="0"/>
              <a:t>() группирует строго одинаковые величины и хорош для подсчёта частоты в списках с категориальными переменными.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7" y="3049292"/>
            <a:ext cx="9932923" cy="23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9"/>
            <a:ext cx="4682701" cy="3223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47" y="3341059"/>
            <a:ext cx="7204651" cy="30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37" y="0"/>
            <a:ext cx="11951854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Обзор данных.</a:t>
            </a:r>
          </a:p>
          <a:p>
            <a:pPr marL="342900" indent="-342900">
              <a:buAutoNum type="arabicPeriod"/>
            </a:pPr>
            <a:r>
              <a:rPr lang="ru-RU" dirty="0" smtClean="0"/>
              <a:t>Импортируйте библиотеку </a:t>
            </a:r>
            <a:r>
              <a:rPr lang="en-US" dirty="0" smtClean="0"/>
              <a:t>pandas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Импортируйте библиотеку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Импортируйте библиотеку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Прочитайте файл</a:t>
            </a:r>
            <a:r>
              <a:rPr lang="en-US" dirty="0" smtClean="0"/>
              <a:t> </a:t>
            </a:r>
            <a:r>
              <a:rPr lang="ru-RU" dirty="0" smtClean="0"/>
              <a:t>и сохраните его в любой переменной 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Выведите на экран первые 10 строк таблицы</a:t>
            </a:r>
          </a:p>
          <a:p>
            <a:pPr marL="342900" indent="-342900">
              <a:buAutoNum type="arabicPeriod"/>
            </a:pPr>
            <a:r>
              <a:rPr lang="ru-RU" dirty="0" smtClean="0"/>
              <a:t>Одной командой выведите информацию о таблице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Выведите типы данных по </a:t>
            </a:r>
            <a:r>
              <a:rPr lang="ru-RU" dirty="0" err="1" smtClean="0"/>
              <a:t>датасету</a:t>
            </a:r>
            <a:r>
              <a:rPr lang="ru-RU" dirty="0" smtClean="0"/>
              <a:t> одной командой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Выведите количество строк и колонок одной командой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Выведите на экран название колонок. </a:t>
            </a:r>
          </a:p>
          <a:p>
            <a:pPr marL="342900" indent="-342900">
              <a:buAutoNum type="arabicPeriod"/>
            </a:pPr>
            <a:r>
              <a:rPr lang="ru-RU" dirty="0" smtClean="0"/>
              <a:t>С помощью </a:t>
            </a:r>
            <a:r>
              <a:rPr lang="en-US" dirty="0" err="1" smtClean="0"/>
              <a:t>isna</a:t>
            </a:r>
            <a:r>
              <a:rPr lang="en-US" dirty="0" smtClean="0"/>
              <a:t> </a:t>
            </a:r>
            <a:r>
              <a:rPr lang="ru-RU" dirty="0" smtClean="0"/>
              <a:t>посмотрите есть ли пропущенные значения</a:t>
            </a:r>
            <a:r>
              <a:rPr lang="en-US" dirty="0" smtClean="0"/>
              <a:t>,</a:t>
            </a:r>
            <a:r>
              <a:rPr lang="ru-RU" dirty="0" smtClean="0"/>
              <a:t> выведите количество по каждой колонке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Проверьте данные на наличие дубликатов. Если есть дубликаты</a:t>
            </a:r>
            <a:r>
              <a:rPr lang="en-US" dirty="0" smtClean="0"/>
              <a:t>,</a:t>
            </a:r>
            <a:r>
              <a:rPr lang="ru-RU" dirty="0" smtClean="0"/>
              <a:t> удалите их.</a:t>
            </a:r>
            <a:endParaRPr lang="ru-RU" dirty="0"/>
          </a:p>
          <a:p>
            <a:r>
              <a:rPr lang="ru-RU" dirty="0" smtClean="0">
                <a:solidFill>
                  <a:srgbClr val="FF0000"/>
                </a:solidFill>
              </a:rPr>
              <a:t>Какой </a:t>
            </a:r>
            <a:r>
              <a:rPr lang="ru-RU" dirty="0">
                <a:solidFill>
                  <a:srgbClr val="FF0000"/>
                </a:solidFill>
              </a:rPr>
              <a:t>тип данных доминирует в </a:t>
            </a:r>
            <a:r>
              <a:rPr lang="ru-RU" dirty="0" err="1">
                <a:solidFill>
                  <a:srgbClr val="FF0000"/>
                </a:solidFill>
              </a:rPr>
              <a:t>датасете</a:t>
            </a:r>
            <a:r>
              <a:rPr lang="ru-RU" dirty="0">
                <a:solidFill>
                  <a:srgbClr val="FF0000"/>
                </a:solidFill>
              </a:rPr>
              <a:t>? Есть ли пропущенные значения и если да, то в каких колонках? </a:t>
            </a:r>
            <a:endParaRPr lang="ru-RU" dirty="0" smtClean="0"/>
          </a:p>
          <a:p>
            <a:r>
              <a:rPr lang="ru-RU" b="1" dirty="0" smtClean="0"/>
              <a:t>Предобработка и визуализация данных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dirty="0" smtClean="0"/>
              <a:t>Постройте диаграмму размаха для переменной </a:t>
            </a:r>
            <a:r>
              <a:rPr lang="en-US" dirty="0" smtClean="0"/>
              <a:t>data,</a:t>
            </a:r>
            <a:r>
              <a:rPr lang="ru-RU" dirty="0" smtClean="0"/>
              <a:t> подберите оптимальные параметры </a:t>
            </a:r>
            <a:r>
              <a:rPr lang="en-US" dirty="0" smtClean="0"/>
              <a:t>figsize. </a:t>
            </a:r>
            <a:r>
              <a:rPr lang="ru-RU" dirty="0" smtClean="0"/>
              <a:t>Наблюдаете ли Вы какие-то аномалии?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Нарисуйте гистограмму для переменной </a:t>
            </a:r>
            <a:r>
              <a:rPr lang="en-US" dirty="0" smtClean="0"/>
              <a:t>data. </a:t>
            </a:r>
            <a:r>
              <a:rPr lang="ru-RU" dirty="0" smtClean="0"/>
              <a:t>Подберите оптимальные значения параметров </a:t>
            </a:r>
            <a:r>
              <a:rPr lang="en-US" dirty="0" smtClean="0"/>
              <a:t>bins </a:t>
            </a:r>
            <a:r>
              <a:rPr lang="ru-RU" dirty="0" smtClean="0"/>
              <a:t>и </a:t>
            </a:r>
            <a:r>
              <a:rPr lang="en-US" dirty="0" smtClean="0"/>
              <a:t>figsize. </a:t>
            </a:r>
            <a:r>
              <a:rPr lang="ru-RU" dirty="0" smtClean="0"/>
              <a:t>Выедите гистограмму с помощью команды </a:t>
            </a:r>
            <a:r>
              <a:rPr lang="en-US" dirty="0" err="1" smtClean="0"/>
              <a:t>plt.show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С помощью команды </a:t>
            </a:r>
            <a:r>
              <a:rPr lang="en-US" dirty="0" err="1" smtClean="0"/>
              <a:t>data.select_dtypes</a:t>
            </a:r>
            <a:r>
              <a:rPr lang="en-US" dirty="0" smtClean="0"/>
              <a:t> </a:t>
            </a:r>
            <a:r>
              <a:rPr lang="ru-RU" dirty="0" smtClean="0"/>
              <a:t>выберите все данные которые относятся к числовым (обращение к технической документации)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С помощью лямбда функции проведите логарифмирование числовых </a:t>
            </a:r>
            <a:r>
              <a:rPr lang="ru-RU" dirty="0" smtClean="0"/>
              <a:t>данных</a:t>
            </a:r>
            <a:r>
              <a:rPr lang="en-US" dirty="0" smtClean="0"/>
              <a:t>,</a:t>
            </a:r>
            <a:r>
              <a:rPr lang="ru-RU" dirty="0" smtClean="0"/>
              <a:t> при </a:t>
            </a:r>
            <a:r>
              <a:rPr lang="ru-RU" dirty="0" err="1" smtClean="0"/>
              <a:t>логорифмировании</a:t>
            </a:r>
            <a:r>
              <a:rPr lang="ru-RU" dirty="0" smtClean="0"/>
              <a:t> прибавьте единицу. 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dirty="0" smtClean="0"/>
              <a:t>C </a:t>
            </a:r>
            <a:r>
              <a:rPr lang="ru-RU" dirty="0" smtClean="0"/>
              <a:t>помощью конструкции </a:t>
            </a:r>
            <a:endParaRPr lang="ru-RU" dirty="0" smtClean="0"/>
          </a:p>
          <a:p>
            <a:r>
              <a:rPr lang="en-US" dirty="0" smtClean="0"/>
              <a:t>for </a:t>
            </a:r>
            <a:r>
              <a:rPr lang="en-US" dirty="0"/>
              <a:t>values in </a:t>
            </a:r>
            <a:r>
              <a:rPr lang="en-US" dirty="0" err="1" smtClean="0"/>
              <a:t>data_log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 smtClean="0"/>
              <a:t>data.boxplot</a:t>
            </a:r>
            <a:r>
              <a:rPr lang="en-US" dirty="0" smtClean="0"/>
              <a:t>(column=values</a:t>
            </a:r>
            <a:r>
              <a:rPr lang="ru-RU" dirty="0" smtClean="0"/>
              <a:t>)….</a:t>
            </a:r>
            <a:r>
              <a:rPr lang="ru-RU" dirty="0" smtClean="0"/>
              <a:t>постройте </a:t>
            </a:r>
            <a:r>
              <a:rPr lang="ru-RU" dirty="0" smtClean="0"/>
              <a:t>диаграммы размаха и гистограммы для </a:t>
            </a:r>
            <a:r>
              <a:rPr lang="ru-RU" dirty="0" err="1" smtClean="0"/>
              <a:t>отлогарифмированных</a:t>
            </a:r>
            <a:r>
              <a:rPr lang="ru-RU" dirty="0" smtClean="0"/>
              <a:t> значений.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64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3" y="332824"/>
            <a:ext cx="8370663" cy="63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77" y="136193"/>
            <a:ext cx="8039623" cy="66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0" y="390130"/>
            <a:ext cx="10726658" cy="62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54" y="282923"/>
            <a:ext cx="9076883" cy="54355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6218" y="5809673"/>
            <a:ext cx="765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 </a:t>
            </a:r>
            <a:r>
              <a:rPr lang="en-US" dirty="0" smtClean="0"/>
              <a:t>figsize </a:t>
            </a:r>
            <a:r>
              <a:rPr lang="ru-RU" dirty="0" smtClean="0"/>
              <a:t>позволяет подобрать наиболее оптимальный размер гистограмм</a:t>
            </a:r>
            <a:r>
              <a:rPr lang="en-US" dirty="0" smtClean="0"/>
              <a:t>,</a:t>
            </a:r>
            <a:r>
              <a:rPr lang="ru-RU" dirty="0" smtClean="0"/>
              <a:t> если переменная </a:t>
            </a:r>
            <a:r>
              <a:rPr lang="en-US" dirty="0" smtClean="0"/>
              <a:t>data </a:t>
            </a:r>
            <a:r>
              <a:rPr lang="ru-RU" dirty="0" smtClean="0"/>
              <a:t>содержит несколько колонок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4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" y="196682"/>
            <a:ext cx="10643247" cy="19980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9" y="2282853"/>
            <a:ext cx="6482207" cy="41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4" y="390601"/>
            <a:ext cx="3315300" cy="7012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63" y="1440735"/>
            <a:ext cx="4656901" cy="32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69" y="116572"/>
            <a:ext cx="9314322" cy="6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699</Words>
  <Application>Microsoft Office PowerPoint</Application>
  <PresentationFormat>Широкоэкранный</PresentationFormat>
  <Paragraphs>54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</dc:creator>
  <cp:lastModifiedBy>Тимур</cp:lastModifiedBy>
  <cp:revision>26</cp:revision>
  <dcterms:created xsi:type="dcterms:W3CDTF">2022-09-16T17:47:37Z</dcterms:created>
  <dcterms:modified xsi:type="dcterms:W3CDTF">2023-11-09T15:57:22Z</dcterms:modified>
</cp:coreProperties>
</file>