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8882" y="32692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5713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9277" y="3281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2037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6577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1227" y="32692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502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1227" y="330733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890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971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2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2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8882" y="32692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5713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9277" y="3281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2037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6577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1227" y="32692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502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1227" y="330733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890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971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2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2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8882" y="32692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5713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9277" y="3281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2037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6577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1227" y="32692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502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1227" y="330733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890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971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2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2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8882" y="32692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5713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9277" y="32819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2037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6577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1227" y="32692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5026" y="327558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1227" y="330733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890" y="3269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971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2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2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356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989" y="551020"/>
            <a:ext cx="2458085" cy="93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7131" y="3352906"/>
            <a:ext cx="70231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527882" y="3352906"/>
            <a:ext cx="39497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83900" y="3352906"/>
            <a:ext cx="31877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/>
              <a:t>#</a:t>
            </a:fld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slide" Target="slide27.xml"/><Relationship Id="rId4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3" Type="http://schemas.openxmlformats.org/officeDocument/2006/relationships/image" Target="../media/image12.png"/><Relationship Id="rId4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slide" Target="slide47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" Target="slide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" Target="slide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" Target="slide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hyperlink" Target="http://www.drdobbs.com/database/differential-evolution/184410166" TargetMode="External"/><Relationship Id="rId9" Type="http://schemas.openxmlformats.org/officeDocument/2006/relationships/hyperlink" Target="http://www.jstor.org/stable/2334550" TargetMode="External"/><Relationship Id="rId10" Type="http://schemas.openxmlformats.org/officeDocument/2006/relationships/slide" Target="slide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slide" Target="slide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slide" Target="slide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slide" Target="slide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7.xml"/><Relationship Id="rId3" Type="http://schemas.openxmlformats.org/officeDocument/2006/relationships/image" Target="../media/image24.png"/><Relationship Id="rId4" Type="http://schemas.openxmlformats.org/officeDocument/2006/relationships/slide" Target="slide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1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slide" Target="slide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slide" Target="slide46.xml"/><Relationship Id="rId4" Type="http://schemas.openxmlformats.org/officeDocument/2006/relationships/slide" Target="slide47.xml"/><Relationship Id="rId5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3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29" y="569442"/>
            <a:ext cx="4526915" cy="655320"/>
            <a:chOff x="66229" y="569442"/>
            <a:chExt cx="4526915" cy="655320"/>
          </a:xfrm>
        </p:grpSpPr>
        <p:sp>
          <p:nvSpPr>
            <p:cNvPr id="3" name="object 3"/>
            <p:cNvSpPr/>
            <p:nvPr/>
          </p:nvSpPr>
          <p:spPr>
            <a:xfrm>
              <a:off x="66229" y="569442"/>
              <a:ext cx="4476115" cy="82550"/>
            </a:xfrm>
            <a:custGeom>
              <a:avLst/>
              <a:gdLst/>
              <a:ahLst/>
              <a:cxnLst/>
              <a:rect l="l" t="t" r="r" b="b"/>
              <a:pathLst>
                <a:path w="4476115" h="82550">
                  <a:moveTo>
                    <a:pt x="442478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75587" y="82384"/>
                  </a:lnTo>
                  <a:lnTo>
                    <a:pt x="4475587" y="50800"/>
                  </a:lnTo>
                  <a:lnTo>
                    <a:pt x="4471579" y="31075"/>
                  </a:lnTo>
                  <a:lnTo>
                    <a:pt x="4460665" y="14922"/>
                  </a:lnTo>
                  <a:lnTo>
                    <a:pt x="4444512" y="4008"/>
                  </a:lnTo>
                  <a:lnTo>
                    <a:pt x="44247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030" y="632698"/>
              <a:ext cx="4476115" cy="591820"/>
            </a:xfrm>
            <a:custGeom>
              <a:avLst/>
              <a:gdLst/>
              <a:ahLst/>
              <a:cxnLst/>
              <a:rect l="l" t="t" r="r" b="b"/>
              <a:pathLst>
                <a:path w="4476115" h="591819">
                  <a:moveTo>
                    <a:pt x="4475587" y="0"/>
                  </a:moveTo>
                  <a:lnTo>
                    <a:pt x="0" y="0"/>
                  </a:lnTo>
                  <a:lnTo>
                    <a:pt x="0" y="591760"/>
                  </a:lnTo>
                  <a:lnTo>
                    <a:pt x="4475587" y="591760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29" y="613862"/>
              <a:ext cx="4476115" cy="560070"/>
            </a:xfrm>
            <a:custGeom>
              <a:avLst/>
              <a:gdLst/>
              <a:ahLst/>
              <a:cxnLst/>
              <a:rect l="l" t="t" r="r" b="b"/>
              <a:pathLst>
                <a:path w="4476115" h="560069">
                  <a:moveTo>
                    <a:pt x="4475587" y="0"/>
                  </a:moveTo>
                  <a:lnTo>
                    <a:pt x="0" y="0"/>
                  </a:lnTo>
                  <a:lnTo>
                    <a:pt x="0" y="508995"/>
                  </a:lnTo>
                  <a:lnTo>
                    <a:pt x="4008" y="528720"/>
                  </a:lnTo>
                  <a:lnTo>
                    <a:pt x="14922" y="544873"/>
                  </a:lnTo>
                  <a:lnTo>
                    <a:pt x="31075" y="555787"/>
                  </a:lnTo>
                  <a:lnTo>
                    <a:pt x="50800" y="559796"/>
                  </a:lnTo>
                  <a:lnTo>
                    <a:pt x="4424787" y="559796"/>
                  </a:lnTo>
                  <a:lnTo>
                    <a:pt x="4444512" y="555787"/>
                  </a:lnTo>
                  <a:lnTo>
                    <a:pt x="4460665" y="544873"/>
                  </a:lnTo>
                  <a:lnTo>
                    <a:pt x="4471579" y="528720"/>
                  </a:lnTo>
                  <a:lnTo>
                    <a:pt x="4475587" y="508995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498" y="685354"/>
            <a:ext cx="3951604" cy="356235"/>
          </a:xfrm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887094" marR="5080" indent="-875030">
              <a:lnSpc>
                <a:spcPts val="1300"/>
              </a:lnSpc>
              <a:spcBef>
                <a:spcPts val="150"/>
              </a:spcBef>
            </a:pPr>
            <a:r>
              <a:rPr dirty="0" spc="-35"/>
              <a:t>Система</a:t>
            </a:r>
            <a:r>
              <a:rPr dirty="0" spc="10"/>
              <a:t> </a:t>
            </a:r>
            <a:r>
              <a:rPr dirty="0" spc="-50"/>
              <a:t>компьютерного</a:t>
            </a:r>
            <a:r>
              <a:rPr dirty="0" spc="10"/>
              <a:t> </a:t>
            </a:r>
            <a:r>
              <a:rPr dirty="0" spc="-55"/>
              <a:t>зрения</a:t>
            </a:r>
            <a:r>
              <a:rPr dirty="0" spc="10"/>
              <a:t> </a:t>
            </a:r>
            <a:r>
              <a:rPr dirty="0" spc="-35"/>
              <a:t>для</a:t>
            </a:r>
            <a:r>
              <a:rPr dirty="0" spc="10"/>
              <a:t> </a:t>
            </a:r>
            <a:r>
              <a:rPr dirty="0" spc="-50"/>
              <a:t>извлечения</a:t>
            </a:r>
            <a:r>
              <a:rPr dirty="0" spc="10"/>
              <a:t> </a:t>
            </a:r>
            <a:r>
              <a:rPr dirty="0" spc="-55"/>
              <a:t>количественных </a:t>
            </a:r>
            <a:r>
              <a:rPr dirty="0" spc="-330"/>
              <a:t> </a:t>
            </a:r>
            <a:r>
              <a:rPr dirty="0" spc="-45"/>
              <a:t>характеристик</a:t>
            </a:r>
            <a:r>
              <a:rPr dirty="0" spc="10"/>
              <a:t> </a:t>
            </a:r>
            <a:r>
              <a:rPr dirty="0" spc="-55"/>
              <a:t>проростков</a:t>
            </a:r>
            <a:r>
              <a:rPr dirty="0" spc="15"/>
              <a:t> </a:t>
            </a:r>
            <a:r>
              <a:rPr dirty="0" spc="-60"/>
              <a:t>пшеницы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6098" y="1369728"/>
            <a:ext cx="2377440" cy="716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Microsoft Sans Serif"/>
                <a:cs typeface="Microsoft Sans Serif"/>
              </a:rPr>
              <a:t>Бусов</a:t>
            </a:r>
            <a:r>
              <a:rPr dirty="0" sz="900" spc="40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И.</a:t>
            </a:r>
            <a:r>
              <a:rPr dirty="0" sz="900" spc="4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Д.</a:t>
            </a:r>
            <a:endParaRPr sz="900">
              <a:latin typeface="Microsoft Sans Serif"/>
              <a:cs typeface="Microsoft Sans Serif"/>
            </a:endParaRPr>
          </a:p>
          <a:p>
            <a:pPr algn="ctr" marL="12065" marR="5080">
              <a:lnSpc>
                <a:spcPct val="101000"/>
              </a:lnSpc>
            </a:pPr>
            <a:r>
              <a:rPr dirty="0" sz="900" spc="-35">
                <a:latin typeface="Microsoft Sans Serif"/>
                <a:cs typeface="Microsoft Sans Serif"/>
              </a:rPr>
              <a:t>студент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4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курса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(группы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18121)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бакалавриата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Механико-математического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факультета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Microsoft Sans Serif"/>
              <a:cs typeface="Microsoft Sans Serif"/>
            </a:endParaRPr>
          </a:p>
          <a:p>
            <a:pPr algn="ctr" marL="38735">
              <a:lnSpc>
                <a:spcPct val="100000"/>
              </a:lnSpc>
            </a:pPr>
            <a:r>
              <a:rPr dirty="0" sz="900" spc="-25">
                <a:latin typeface="Microsoft Sans Serif"/>
                <a:cs typeface="Microsoft Sans Serif"/>
              </a:rPr>
              <a:t>Научный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руководитель: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70">
                <a:latin typeface="Microsoft Sans Serif"/>
                <a:cs typeface="Microsoft Sans Serif"/>
              </a:rPr>
              <a:t>Генаев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М.А.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к.б.н.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8028" y="2254090"/>
            <a:ext cx="18110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Verdana"/>
                <a:cs typeface="Verdana"/>
              </a:rPr>
              <a:t>Новосибирский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государственный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университет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60" y="2520475"/>
            <a:ext cx="6496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>
                <a:latin typeface="Microsoft Sans Serif"/>
                <a:cs typeface="Microsoft Sans Serif"/>
              </a:rPr>
              <a:t>20</a:t>
            </a:r>
            <a:r>
              <a:rPr dirty="0" sz="900" spc="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мая</a:t>
            </a:r>
            <a:r>
              <a:rPr dirty="0" sz="900" spc="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2022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1" name="object 11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24388" y="3352906"/>
            <a:ext cx="27813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471170"/>
          </a:xfrm>
          <a:custGeom>
            <a:avLst/>
            <a:gdLst/>
            <a:ahLst/>
            <a:cxnLst/>
            <a:rect l="l" t="t" r="r" b="b"/>
            <a:pathLst>
              <a:path w="4608195" h="471170">
                <a:moveTo>
                  <a:pt x="4608004" y="0"/>
                </a:moveTo>
                <a:lnTo>
                  <a:pt x="0" y="0"/>
                </a:lnTo>
                <a:lnTo>
                  <a:pt x="0" y="471157"/>
                </a:lnTo>
                <a:lnTo>
                  <a:pt x="4608004" y="471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50"/>
              </a:spcBef>
            </a:pPr>
            <a:r>
              <a:rPr dirty="0" spc="-45"/>
              <a:t>Результаты</a:t>
            </a:r>
            <a:r>
              <a:rPr dirty="0" spc="15"/>
              <a:t> </a:t>
            </a:r>
            <a:r>
              <a:rPr dirty="0" spc="-50"/>
              <a:t>сегментации</a:t>
            </a:r>
            <a:r>
              <a:rPr dirty="0" spc="15"/>
              <a:t> </a:t>
            </a:r>
            <a:r>
              <a:rPr dirty="0" spc="-35"/>
              <a:t>для</a:t>
            </a:r>
            <a:r>
              <a:rPr dirty="0" spc="20"/>
              <a:t> </a:t>
            </a:r>
            <a:r>
              <a:rPr dirty="0" spc="-55"/>
              <a:t>изображений,</a:t>
            </a:r>
            <a:r>
              <a:rPr dirty="0" spc="15"/>
              <a:t> </a:t>
            </a:r>
            <a:r>
              <a:rPr dirty="0" spc="-55"/>
              <a:t>предоставленных</a:t>
            </a:r>
            <a:r>
              <a:rPr dirty="0" spc="20"/>
              <a:t> </a:t>
            </a:r>
            <a:r>
              <a:rPr dirty="0" spc="-35"/>
              <a:t>для </a:t>
            </a:r>
            <a:r>
              <a:rPr dirty="0" spc="-330"/>
              <a:t> </a:t>
            </a:r>
            <a:r>
              <a:rPr dirty="0" spc="-65"/>
              <a:t>определения</a:t>
            </a:r>
            <a:r>
              <a:rPr dirty="0" spc="10"/>
              <a:t> </a:t>
            </a:r>
            <a:r>
              <a:rPr dirty="0" spc="-50"/>
              <a:t>плоидности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8499" y="559925"/>
          <a:ext cx="247269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275"/>
                <a:gridCol w="516890"/>
                <a:gridCol w="507365"/>
                <a:gridCol w="513715"/>
              </a:tblGrid>
              <a:tr h="14075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МодельМодель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480"/>
                        </a:lnSpc>
                      </a:pP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тренировочная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п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о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двыбор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к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а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(Iou)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480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валидационная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подвыборка(IoU)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0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тестовая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подвыборка(IoU)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635">
                <a:tc>
                  <a:txBody>
                    <a:bodyPr/>
                    <a:lstStyle/>
                    <a:p>
                      <a:pPr marL="43815">
                        <a:lnSpc>
                          <a:spcPts val="465"/>
                        </a:lnSpc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0.7024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0.6472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0.7060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756">
                <a:tc>
                  <a:txBody>
                    <a:bodyPr/>
                    <a:lstStyle/>
                    <a:p>
                      <a:pPr algn="ctr" marR="31115">
                        <a:lnSpc>
                          <a:spcPts val="480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tgi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R="31115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с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одним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контуром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0.743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0.7498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0.8292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642">
                <a:tc>
                  <a:txBody>
                    <a:bodyPr/>
                    <a:lstStyle/>
                    <a:p>
                      <a:pPr marL="43815">
                        <a:lnSpc>
                          <a:spcPts val="465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tgi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0.7914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0.7317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465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0.8468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749">
                <a:tc>
                  <a:txBody>
                    <a:bodyPr/>
                    <a:lstStyle/>
                    <a:p>
                      <a:pPr marL="43815">
                        <a:lnSpc>
                          <a:spcPts val="480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tgi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marL="97790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с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одним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контуром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9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0.7501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0.7003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0.7513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756">
                <a:tc>
                  <a:txBody>
                    <a:bodyPr/>
                    <a:lstStyle/>
                    <a:p>
                      <a:pPr algn="ctr" marR="31115">
                        <a:lnSpc>
                          <a:spcPts val="480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tgi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R="31115">
                        <a:lnSpc>
                          <a:spcPts val="525"/>
                        </a:lnSpc>
                        <a:spcBef>
                          <a:spcPts val="5"/>
                        </a:spcBef>
                      </a:pPr>
                      <a:r>
                        <a:rPr dirty="0" sz="450" spc="9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0.7573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0.6381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0.7519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642">
                <a:tc>
                  <a:txBody>
                    <a:bodyPr/>
                    <a:lstStyle/>
                    <a:p>
                      <a:pPr marL="43815">
                        <a:lnSpc>
                          <a:spcPts val="465"/>
                        </a:lnSpc>
                      </a:pPr>
                      <a:r>
                        <a:rPr dirty="0" sz="450" spc="-20" b="1">
                          <a:latin typeface="Arial"/>
                          <a:cs typeface="Arial"/>
                        </a:rPr>
                        <a:t>Комбинация</a:t>
                      </a:r>
                      <a:r>
                        <a:rPr dirty="0" sz="4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35" b="1">
                          <a:latin typeface="Arial"/>
                          <a:cs typeface="Arial"/>
                        </a:rPr>
                        <a:t>моделей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65"/>
                        </a:lnSpc>
                      </a:pPr>
                      <a:r>
                        <a:rPr dirty="0" sz="450" spc="-20" b="1">
                          <a:latin typeface="Arial"/>
                          <a:cs typeface="Arial"/>
                        </a:rPr>
                        <a:t>0.7907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465"/>
                        </a:lnSpc>
                      </a:pPr>
                      <a:r>
                        <a:rPr dirty="0" sz="450" spc="-20" b="1">
                          <a:latin typeface="Arial"/>
                          <a:cs typeface="Arial"/>
                        </a:rPr>
                        <a:t>0.8261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465"/>
                        </a:lnSpc>
                      </a:pPr>
                      <a:r>
                        <a:rPr dirty="0" sz="450" spc="-20" b="1">
                          <a:latin typeface="Arial"/>
                          <a:cs typeface="Arial"/>
                        </a:rPr>
                        <a:t>0.8464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9864">
                <a:tc>
                  <a:txBody>
                    <a:bodyPr/>
                    <a:lstStyle/>
                    <a:p>
                      <a:pPr algn="ctr" marL="6350">
                        <a:lnSpc>
                          <a:spcPts val="480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моделей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43815" marR="29845">
                        <a:lnSpc>
                          <a:spcPct val="100000"/>
                        </a:lnSpc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+Модифицированный</a:t>
                      </a:r>
                      <a:r>
                        <a:rPr dirty="0" sz="45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45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tgi </a:t>
                      </a:r>
                      <a:r>
                        <a:rPr dirty="0" sz="450" spc="-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один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контур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0.7766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0.8217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0.8552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3022" y="1609584"/>
            <a:ext cx="43021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1:</a:t>
            </a:r>
            <a:r>
              <a:rPr dirty="0" sz="8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сегментации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выборки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предназначенной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513" y="1957146"/>
            <a:ext cx="3436143" cy="89896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2919335"/>
            <a:ext cx="4398645" cy="3194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150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4: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зависимости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значения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целевой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функции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лучшей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особи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5">
                <a:latin typeface="Verdana"/>
                <a:cs typeface="Verdana"/>
              </a:rPr>
              <a:t>от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поколения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задачи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 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плоидности.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3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зависимости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Loss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IoU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5">
                <a:latin typeface="Verdana"/>
                <a:cs typeface="Verdana"/>
              </a:rPr>
              <a:t>от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эпохи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U-Net.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Синий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на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тренировочной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подвыборке, 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оранжевый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на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валидационной.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8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45713" y="3266702"/>
            <a:ext cx="203200" cy="55880"/>
            <a:chOff x="3245713" y="326670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8882" y="32692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5713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20376" y="3275583"/>
            <a:ext cx="203200" cy="48260"/>
            <a:chOff x="3520376" y="3275583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609277" y="328193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0376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96577" y="32946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795026" y="3275583"/>
            <a:ext cx="203200" cy="48260"/>
            <a:chOff x="3795026" y="3275583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883927" y="3281933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5026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1227" y="33073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4145890" y="3281933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12700" y="0"/>
                </a:moveTo>
                <a:lnTo>
                  <a:pt x="50800" y="0"/>
                </a:lnTo>
              </a:path>
              <a:path w="50800" h="38100">
                <a:moveTo>
                  <a:pt x="12700" y="12700"/>
                </a:moveTo>
                <a:lnTo>
                  <a:pt x="50800" y="12700"/>
                </a:lnTo>
              </a:path>
              <a:path w="50800" h="38100">
                <a:moveTo>
                  <a:pt x="0" y="25400"/>
                </a:moveTo>
                <a:lnTo>
                  <a:pt x="38100" y="25400"/>
                </a:lnTo>
              </a:path>
              <a:path w="50800" h="38100">
                <a:moveTo>
                  <a:pt x="12700" y="38100"/>
                </a:moveTo>
                <a:lnTo>
                  <a:pt x="50800" y="381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26582" y="3266702"/>
            <a:ext cx="238760" cy="57150"/>
            <a:chOff x="4326582" y="326670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971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23969" y="32732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9112" y="32692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471170"/>
          </a:xfrm>
          <a:custGeom>
            <a:avLst/>
            <a:gdLst/>
            <a:ahLst/>
            <a:cxnLst/>
            <a:rect l="l" t="t" r="r" b="b"/>
            <a:pathLst>
              <a:path w="4608195" h="471170">
                <a:moveTo>
                  <a:pt x="4608004" y="0"/>
                </a:moveTo>
                <a:lnTo>
                  <a:pt x="0" y="0"/>
                </a:lnTo>
                <a:lnTo>
                  <a:pt x="0" y="471157"/>
                </a:lnTo>
                <a:lnTo>
                  <a:pt x="4608004" y="471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50"/>
              </a:spcBef>
            </a:pPr>
            <a:r>
              <a:rPr dirty="0" spc="-45"/>
              <a:t>Результаты</a:t>
            </a:r>
            <a:r>
              <a:rPr dirty="0" spc="15"/>
              <a:t> </a:t>
            </a:r>
            <a:r>
              <a:rPr dirty="0" spc="-50"/>
              <a:t>сегментации</a:t>
            </a:r>
            <a:r>
              <a:rPr dirty="0" spc="15"/>
              <a:t> </a:t>
            </a:r>
            <a:r>
              <a:rPr dirty="0" spc="-35"/>
              <a:t>для</a:t>
            </a:r>
            <a:r>
              <a:rPr dirty="0" spc="20"/>
              <a:t> </a:t>
            </a:r>
            <a:r>
              <a:rPr dirty="0" spc="-55"/>
              <a:t>изображений,</a:t>
            </a:r>
            <a:r>
              <a:rPr dirty="0" spc="15"/>
              <a:t> </a:t>
            </a:r>
            <a:r>
              <a:rPr dirty="0" spc="-55"/>
              <a:t>предоставленных</a:t>
            </a:r>
            <a:r>
              <a:rPr dirty="0" spc="20"/>
              <a:t> </a:t>
            </a:r>
            <a:r>
              <a:rPr dirty="0" spc="-35"/>
              <a:t>для </a:t>
            </a:r>
            <a:r>
              <a:rPr dirty="0" spc="-330"/>
              <a:t> </a:t>
            </a:r>
            <a:r>
              <a:rPr dirty="0" spc="-65"/>
              <a:t>определения</a:t>
            </a:r>
            <a:r>
              <a:rPr dirty="0" spc="10"/>
              <a:t> </a:t>
            </a:r>
            <a:r>
              <a:rPr dirty="0" spc="-55"/>
              <a:t>генотипа</a:t>
            </a:r>
            <a:r>
              <a:rPr dirty="0" spc="15"/>
              <a:t> </a:t>
            </a:r>
            <a:r>
              <a:rPr dirty="0" spc="-35"/>
              <a:t>1102/L-25</a:t>
            </a: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61951" y="551017"/>
          <a:ext cx="2286000" cy="113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601980"/>
                <a:gridCol w="586740"/>
              </a:tblGrid>
              <a:tr h="16077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545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тренировочная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marL="43180"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подвыборка</a:t>
                      </a:r>
                      <a:r>
                        <a:rPr dirty="0" sz="5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(IoU)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тестовая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подвыборка(IoU)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822">
                <a:tc>
                  <a:txBody>
                    <a:bodyPr/>
                    <a:lstStyle/>
                    <a:p>
                      <a:pPr marL="50165">
                        <a:lnSpc>
                          <a:spcPts val="545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0.6696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0.6625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72">
                <a:tc>
                  <a:txBody>
                    <a:bodyPr/>
                    <a:lstStyle/>
                    <a:p>
                      <a:pPr algn="ctr" marR="66675">
                        <a:lnSpc>
                          <a:spcPts val="545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tgi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algn="ctr" marR="66675"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с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одним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контуром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0.9024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0.9100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822">
                <a:tc>
                  <a:txBody>
                    <a:bodyPr/>
                    <a:lstStyle/>
                    <a:p>
                      <a:pPr marL="50165">
                        <a:lnSpc>
                          <a:spcPts val="545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tgi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0.8461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0.8439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72">
                <a:tc>
                  <a:txBody>
                    <a:bodyPr/>
                    <a:lstStyle/>
                    <a:p>
                      <a:pPr marL="50165">
                        <a:lnSpc>
                          <a:spcPts val="545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tgi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marL="111760"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с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одним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контуром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14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0.8903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0.8817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72">
                <a:tc>
                  <a:txBody>
                    <a:bodyPr/>
                    <a:lstStyle/>
                    <a:p>
                      <a:pPr algn="ctr" marR="66675">
                        <a:lnSpc>
                          <a:spcPts val="545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Модифицированный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индекс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tgi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algn="ctr" marR="66675"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r>
                        <a:rPr dirty="0" sz="500" spc="114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>
                          <a:latin typeface="Microsoft Sans Serif"/>
                          <a:cs typeface="Microsoft Sans Serif"/>
                        </a:rPr>
                        <a:t>U-Net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0.8265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0.8205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30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822">
                <a:tc>
                  <a:txBody>
                    <a:bodyPr/>
                    <a:lstStyle/>
                    <a:p>
                      <a:pPr marL="50165">
                        <a:lnSpc>
                          <a:spcPts val="545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моделей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0.9120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4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0.8946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714">
                <a:tc>
                  <a:txBody>
                    <a:bodyPr/>
                    <a:lstStyle/>
                    <a:p>
                      <a:pPr algn="ctr" marL="6985">
                        <a:lnSpc>
                          <a:spcPts val="545"/>
                        </a:lnSpc>
                      </a:pPr>
                      <a:r>
                        <a:rPr dirty="0" sz="500" spc="-20" b="1">
                          <a:latin typeface="Arial"/>
                          <a:cs typeface="Arial"/>
                        </a:rPr>
                        <a:t>Комбинация</a:t>
                      </a:r>
                      <a:r>
                        <a:rPr dirty="0" sz="5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 b="1">
                          <a:latin typeface="Arial"/>
                          <a:cs typeface="Arial"/>
                        </a:rPr>
                        <a:t>моделей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algn="ctr" marL="50165" marR="35560">
                        <a:lnSpc>
                          <a:spcPct val="103600"/>
                        </a:lnSpc>
                      </a:pPr>
                      <a:r>
                        <a:rPr dirty="0" sz="500" spc="-20" b="1">
                          <a:latin typeface="Arial"/>
                          <a:cs typeface="Arial"/>
                        </a:rPr>
                        <a:t>+Модифицированный </a:t>
                      </a:r>
                      <a:r>
                        <a:rPr dirty="0" sz="500" spc="-25" b="1">
                          <a:latin typeface="Arial"/>
                          <a:cs typeface="Arial"/>
                        </a:rPr>
                        <a:t>индекс</a:t>
                      </a:r>
                      <a:r>
                        <a:rPr dirty="0" sz="5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5" b="1">
                          <a:latin typeface="Arial"/>
                          <a:cs typeface="Arial"/>
                        </a:rPr>
                        <a:t>tgi </a:t>
                      </a:r>
                      <a:r>
                        <a:rPr dirty="0" sz="500" spc="-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 b="1">
                          <a:latin typeface="Arial"/>
                          <a:cs typeface="Arial"/>
                        </a:rPr>
                        <a:t>один</a:t>
                      </a:r>
                      <a:r>
                        <a:rPr dirty="0" sz="5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 b="1">
                          <a:latin typeface="Arial"/>
                          <a:cs typeface="Arial"/>
                        </a:rPr>
                        <a:t>контур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 spc="-15" b="1">
                          <a:latin typeface="Arial"/>
                          <a:cs typeface="Arial"/>
                        </a:rPr>
                        <a:t>0.9172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00" spc="-15" b="1">
                          <a:latin typeface="Arial"/>
                          <a:cs typeface="Arial"/>
                        </a:rPr>
                        <a:t>0.8999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04330" y="1741499"/>
            <a:ext cx="4168140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2: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сегментации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выборки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предназначенной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генотипа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L-25/1102.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146" y="2152002"/>
            <a:ext cx="2290762" cy="89535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4330" y="3124859"/>
            <a:ext cx="4398645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5: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зависимости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значения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целевой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функции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лучшей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особи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5">
                <a:latin typeface="Verdana"/>
                <a:cs typeface="Verdana"/>
              </a:rPr>
              <a:t>от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поколения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</a:t>
            </a:r>
            <a:r>
              <a:rPr dirty="0" u="sng" sz="600">
                <a:uFill>
                  <a:solidFill>
                    <a:srgbClr val="D6D6EF"/>
                  </a:solidFill>
                </a:uFill>
                <a:latin typeface="Verdana"/>
                <a:cs typeface="Verdana"/>
              </a:rPr>
              <a:t>л</a:t>
            </a:r>
            <a:r>
              <a:rPr dirty="0" sz="600">
                <a:latin typeface="Verdana"/>
                <a:cs typeface="Verdana"/>
              </a:rPr>
              <a:t>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зада</a:t>
            </a:r>
            <a:r>
              <a:rPr dirty="0" u="sng" sz="600" spc="-15">
                <a:uFill>
                  <a:solidFill>
                    <a:srgbClr val="ADADE0"/>
                  </a:solidFill>
                </a:uFill>
                <a:latin typeface="Verdana"/>
                <a:cs typeface="Verdana"/>
              </a:rPr>
              <a:t>ч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</a:t>
            </a:r>
            <a:r>
              <a:rPr dirty="0" u="sng" sz="600" spc="-20">
                <a:uFill>
                  <a:solidFill>
                    <a:srgbClr val="ADADE0"/>
                  </a:solidFill>
                </a:uFill>
                <a:latin typeface="Verdana"/>
                <a:cs typeface="Verdana"/>
              </a:rPr>
              <a:t>е</a:t>
            </a:r>
            <a:r>
              <a:rPr dirty="0" sz="600" spc="-20">
                <a:latin typeface="Verdana"/>
                <a:cs typeface="Verdana"/>
              </a:rPr>
              <a:t>деления </a:t>
            </a:r>
            <a:r>
              <a:rPr dirty="0" sz="600" spc="-15">
                <a:latin typeface="Verdana"/>
                <a:cs typeface="Verdana"/>
              </a:rPr>
              <a:t> генотипа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1102/L-25.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28" name="object 2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9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775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Извлечение</a:t>
            </a:r>
            <a:r>
              <a:rPr dirty="0" spc="15"/>
              <a:t> </a:t>
            </a:r>
            <a:r>
              <a:rPr dirty="0" spc="-50"/>
              <a:t>дескрипторов</a:t>
            </a:r>
            <a:r>
              <a:rPr dirty="0" spc="20"/>
              <a:t> </a:t>
            </a:r>
            <a:r>
              <a:rPr dirty="0" spc="-35"/>
              <a:t>для</a:t>
            </a:r>
            <a:r>
              <a:rPr dirty="0" spc="20"/>
              <a:t> </a:t>
            </a:r>
            <a:r>
              <a:rPr dirty="0" spc="-55"/>
              <a:t>описания</a:t>
            </a:r>
            <a:r>
              <a:rPr dirty="0" spc="20"/>
              <a:t> </a:t>
            </a:r>
            <a:r>
              <a:rPr dirty="0" spc="-50"/>
              <a:t>размера</a:t>
            </a:r>
            <a:r>
              <a:rPr dirty="0" spc="20"/>
              <a:t> </a:t>
            </a:r>
            <a:r>
              <a:rPr dirty="0" spc="-45"/>
              <a:t>и</a:t>
            </a:r>
            <a:r>
              <a:rPr dirty="0" spc="20"/>
              <a:t> </a:t>
            </a:r>
            <a:r>
              <a:rPr dirty="0" spc="-25"/>
              <a:t>формы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30" y="965347"/>
            <a:ext cx="4439920" cy="1435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3500" marR="119380">
              <a:lnSpc>
                <a:spcPct val="101000"/>
              </a:lnSpc>
              <a:spcBef>
                <a:spcPts val="85"/>
              </a:spcBef>
            </a:pPr>
            <a:r>
              <a:rPr dirty="0" sz="900" spc="-25">
                <a:latin typeface="Microsoft Sans Serif"/>
                <a:cs typeface="Microsoft Sans Serif"/>
              </a:rPr>
              <a:t>Пусть </a:t>
            </a:r>
            <a:r>
              <a:rPr dirty="0" sz="900" spc="-40">
                <a:latin typeface="Microsoft Sans Serif"/>
                <a:cs typeface="Microsoft Sans Serif"/>
              </a:rPr>
              <a:t>дано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отсегментированное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22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 </a:t>
            </a:r>
            <a:r>
              <a:rPr dirty="0" sz="900" spc="5" i="1">
                <a:latin typeface="Arial"/>
                <a:cs typeface="Arial"/>
              </a:rPr>
              <a:t>I </a:t>
            </a:r>
            <a:r>
              <a:rPr dirty="0" sz="900" spc="5">
                <a:latin typeface="Microsoft Sans Serif"/>
                <a:cs typeface="Microsoft Sans Serif"/>
              </a:rPr>
              <a:t>.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15">
                <a:latin typeface="Microsoft Sans Serif"/>
                <a:cs typeface="Microsoft Sans Serif"/>
              </a:rPr>
              <a:t>того </a:t>
            </a:r>
            <a:r>
              <a:rPr dirty="0" sz="900" spc="-25">
                <a:latin typeface="Microsoft Sans Serif"/>
                <a:cs typeface="Microsoft Sans Serif"/>
              </a:rPr>
              <a:t>чтобы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количественно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охарактеризовать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форму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размер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растения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необходимо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построить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пространства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Georgia"/>
                <a:cs typeface="Georgia"/>
              </a:rPr>
              <a:t>R</a:t>
            </a:r>
            <a:r>
              <a:rPr dirty="0" baseline="37037" sz="900" spc="15" i="1">
                <a:latin typeface="Arial"/>
                <a:cs typeface="Arial"/>
              </a:rPr>
              <a:t>m</a:t>
            </a:r>
            <a:r>
              <a:rPr dirty="0" baseline="37037" sz="900" spc="-16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63500" marR="100330">
              <a:lnSpc>
                <a:spcPct val="101000"/>
              </a:lnSpc>
            </a:pPr>
            <a:r>
              <a:rPr dirty="0" sz="900" spc="-25">
                <a:latin typeface="Microsoft Sans Serif"/>
                <a:cs typeface="Microsoft Sans Serif"/>
              </a:rPr>
              <a:t>Таким </a:t>
            </a:r>
            <a:r>
              <a:rPr dirty="0" sz="900" spc="-40">
                <a:latin typeface="Microsoft Sans Serif"/>
                <a:cs typeface="Microsoft Sans Serif"/>
              </a:rPr>
              <a:t>образом,</a:t>
            </a:r>
            <a:r>
              <a:rPr dirty="0" sz="900" spc="-35">
                <a:latin typeface="Microsoft Sans Serif"/>
                <a:cs typeface="Microsoft Sans Serif"/>
              </a:rPr>
              <a:t> одной</a:t>
            </a:r>
            <a:r>
              <a:rPr dirty="0" sz="900" spc="-30">
                <a:latin typeface="Microsoft Sans Serif"/>
                <a:cs typeface="Microsoft Sans Serif"/>
              </a:rPr>
              <a:t> из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подзадач</a:t>
            </a:r>
            <a:r>
              <a:rPr dirty="0" sz="900" spc="-40">
                <a:latin typeface="Microsoft Sans Serif"/>
                <a:cs typeface="Microsoft Sans Serif"/>
              </a:rPr>
              <a:t> поставленных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этой </a:t>
            </a:r>
            <a:r>
              <a:rPr dirty="0" sz="900" spc="-40">
                <a:latin typeface="Microsoft Sans Serif"/>
                <a:cs typeface="Microsoft Sans Serif"/>
              </a:rPr>
              <a:t>работе,</a:t>
            </a:r>
            <a:r>
              <a:rPr dirty="0" sz="900" spc="-35">
                <a:latin typeface="Microsoft Sans Serif"/>
                <a:cs typeface="Microsoft Sans Serif"/>
              </a:rPr>
              <a:t> являлась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нахождение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некоторого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семейства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отображений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85">
                <a:latin typeface="Lucida Sans Unicode"/>
                <a:cs typeface="Lucida Sans Unicode"/>
              </a:rPr>
              <a:t>{</a:t>
            </a:r>
            <a:r>
              <a:rPr dirty="0" sz="900" spc="85" i="1">
                <a:latin typeface="Calibri"/>
                <a:cs typeface="Calibri"/>
              </a:rPr>
              <a:t>λ</a:t>
            </a:r>
            <a:r>
              <a:rPr dirty="0" baseline="-9259" sz="900" spc="127">
                <a:latin typeface="Tahoma"/>
                <a:cs typeface="Tahoma"/>
              </a:rPr>
              <a:t>1</a:t>
            </a:r>
            <a:r>
              <a:rPr dirty="0" sz="900" spc="85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25" i="1">
                <a:latin typeface="Calibri"/>
                <a:cs typeface="Calibri"/>
              </a:rPr>
              <a:t>...,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60" i="1">
                <a:latin typeface="Calibri"/>
                <a:cs typeface="Calibri"/>
              </a:rPr>
              <a:t>λ</a:t>
            </a:r>
            <a:r>
              <a:rPr dirty="0" baseline="-9259" sz="900" spc="89" i="1">
                <a:latin typeface="Arial"/>
                <a:cs typeface="Arial"/>
              </a:rPr>
              <a:t>m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165">
                <a:latin typeface="Lucida Sans Unicode"/>
                <a:cs typeface="Lucida Sans Unicode"/>
              </a:rPr>
              <a:t>}</a:t>
            </a:r>
            <a:r>
              <a:rPr dirty="0" sz="900" spc="30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таких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65" i="1">
                <a:latin typeface="Calibri"/>
                <a:cs typeface="Calibri"/>
              </a:rPr>
              <a:t>λ</a:t>
            </a:r>
            <a:r>
              <a:rPr dirty="0" baseline="-9259" sz="900" spc="97" i="1">
                <a:latin typeface="Arial"/>
                <a:cs typeface="Arial"/>
              </a:rPr>
              <a:t>i</a:t>
            </a:r>
            <a:r>
              <a:rPr dirty="0" baseline="-9259" sz="900" spc="300" i="1">
                <a:latin typeface="Arial"/>
                <a:cs typeface="Arial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35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10" i="1">
                <a:latin typeface="Arial"/>
                <a:cs typeface="Arial"/>
              </a:rPr>
              <a:t>R</a:t>
            </a:r>
            <a:r>
              <a:rPr dirty="0" sz="900" spc="1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algn="just" marL="63500" marR="43180" indent="-635">
              <a:lnSpc>
                <a:spcPct val="101000"/>
              </a:lnSpc>
              <a:spcBef>
                <a:spcPts val="1195"/>
              </a:spcBef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1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 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25" i="1">
                <a:latin typeface="Calibri"/>
                <a:cs typeface="Calibri"/>
              </a:rPr>
              <a:t>..., </a:t>
            </a:r>
            <a:r>
              <a:rPr dirty="0" sz="900" spc="60" i="1">
                <a:latin typeface="Calibri"/>
                <a:cs typeface="Calibri"/>
              </a:rPr>
              <a:t>λ</a:t>
            </a:r>
            <a:r>
              <a:rPr dirty="0" baseline="-9259" sz="900" spc="89" i="1">
                <a:latin typeface="Arial"/>
                <a:cs typeface="Arial"/>
              </a:rPr>
              <a:t>m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-60">
                <a:latin typeface="Microsoft Sans Serif"/>
                <a:cs typeface="Microsoft Sans Serif"/>
              </a:rPr>
              <a:t>будем </a:t>
            </a:r>
            <a:r>
              <a:rPr dirty="0" sz="900" spc="-35">
                <a:latin typeface="Microsoft Sans Serif"/>
                <a:cs typeface="Microsoft Sans Serif"/>
              </a:rPr>
              <a:t>называть </a:t>
            </a:r>
            <a:r>
              <a:rPr dirty="0" sz="900" spc="-30">
                <a:latin typeface="Microsoft Sans Serif"/>
                <a:cs typeface="Microsoft Sans Serif"/>
              </a:rPr>
              <a:t>дескрипторами </a:t>
            </a:r>
            <a:r>
              <a:rPr dirty="0" sz="900" spc="-40">
                <a:latin typeface="Microsoft Sans Serif"/>
                <a:cs typeface="Microsoft Sans Serif"/>
              </a:rPr>
              <a:t>изображения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5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которые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45">
                <a:latin typeface="Microsoft Sans Serif"/>
                <a:cs typeface="Microsoft Sans Serif"/>
              </a:rPr>
              <a:t>дальнейшем </a:t>
            </a:r>
            <a:r>
              <a:rPr dirty="0" sz="900" spc="-15">
                <a:latin typeface="Microsoft Sans Serif"/>
                <a:cs typeface="Microsoft Sans Serif"/>
              </a:rPr>
              <a:t>могут </a:t>
            </a:r>
            <a:r>
              <a:rPr dirty="0" sz="900" spc="-25">
                <a:latin typeface="Microsoft Sans Serif"/>
                <a:cs typeface="Microsoft Sans Serif"/>
              </a:rPr>
              <a:t>быть </a:t>
            </a:r>
            <a:r>
              <a:rPr dirty="0" sz="900" spc="-40">
                <a:latin typeface="Microsoft Sans Serif"/>
                <a:cs typeface="Microsoft Sans Serif"/>
              </a:rPr>
              <a:t>использованы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40">
                <a:latin typeface="Microsoft Sans Serif"/>
                <a:cs typeface="Microsoft Sans Serif"/>
              </a:rPr>
              <a:t>методами </a:t>
            </a:r>
            <a:r>
              <a:rPr dirty="0" sz="900" spc="-25">
                <a:latin typeface="Microsoft Sans Serif"/>
                <a:cs typeface="Microsoft Sans Serif"/>
              </a:rPr>
              <a:t>машинного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обучения.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10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6874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Набор</a:t>
            </a:r>
            <a:r>
              <a:rPr dirty="0" spc="15"/>
              <a:t> </a:t>
            </a:r>
            <a:r>
              <a:rPr dirty="0" spc="-50"/>
              <a:t>дескрипторов</a:t>
            </a:r>
            <a:r>
              <a:rPr dirty="0" spc="15"/>
              <a:t> </a:t>
            </a:r>
            <a:r>
              <a:rPr dirty="0" spc="-35"/>
              <a:t>для</a:t>
            </a:r>
            <a:r>
              <a:rPr dirty="0" spc="15"/>
              <a:t> </a:t>
            </a:r>
            <a:r>
              <a:rPr dirty="0" spc="-55"/>
              <a:t>описания</a:t>
            </a:r>
            <a:r>
              <a:rPr dirty="0" spc="15"/>
              <a:t> </a:t>
            </a:r>
            <a:r>
              <a:rPr dirty="0" spc="-25"/>
              <a:t>формы</a:t>
            </a:r>
            <a:r>
              <a:rPr dirty="0" spc="2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50"/>
              <a:t>размера</a:t>
            </a:r>
            <a:r>
              <a:rPr dirty="0" spc="15"/>
              <a:t> </a:t>
            </a:r>
            <a:r>
              <a:rPr dirty="0" spc="-65"/>
              <a:t>побега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30" y="347898"/>
            <a:ext cx="4450715" cy="15481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88900">
              <a:lnSpc>
                <a:spcPct val="101000"/>
              </a:lnSpc>
              <a:spcBef>
                <a:spcPts val="85"/>
              </a:spcBef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1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биомасса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(количество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элементов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равных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1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маске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изображения)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 </a:t>
            </a:r>
            <a:r>
              <a:rPr dirty="0" sz="900" spc="10">
                <a:latin typeface="Microsoft Sans Serif"/>
                <a:cs typeface="Microsoft Sans Serif"/>
              </a:rPr>
              <a:t> </a:t>
            </a: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2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25" i="1">
                <a:latin typeface="Calibri"/>
                <a:cs typeface="Calibri"/>
              </a:rPr>
              <a:t>λ</a:t>
            </a:r>
            <a:r>
              <a:rPr dirty="0" baseline="-9259" sz="900" spc="37">
                <a:latin typeface="Tahoma"/>
                <a:cs typeface="Tahoma"/>
              </a:rPr>
              <a:t>3</a:t>
            </a:r>
            <a:r>
              <a:rPr dirty="0" sz="900" spc="25">
                <a:latin typeface="Tahoma"/>
                <a:cs typeface="Tahoma"/>
              </a:rPr>
              <a:t>(</a:t>
            </a:r>
            <a:r>
              <a:rPr dirty="0" sz="900" spc="25" i="1">
                <a:latin typeface="Arial"/>
                <a:cs typeface="Arial"/>
              </a:rPr>
              <a:t>im</a:t>
            </a:r>
            <a:r>
              <a:rPr dirty="0" baseline="-9259" sz="900" spc="37" i="1">
                <a:latin typeface="Arial"/>
                <a:cs typeface="Arial"/>
              </a:rPr>
              <a:t>w</a:t>
            </a:r>
            <a:r>
              <a:rPr dirty="0" baseline="-9259" sz="900" spc="37" i="1">
                <a:latin typeface="Verdana"/>
                <a:cs typeface="Verdana"/>
              </a:rPr>
              <a:t>,</a:t>
            </a:r>
            <a:r>
              <a:rPr dirty="0" baseline="-9259" sz="900" spc="37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30">
                <a:latin typeface="Microsoft Sans Serif"/>
                <a:cs typeface="Microsoft Sans Serif"/>
              </a:rPr>
              <a:t>длина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30">
                <a:latin typeface="Microsoft Sans Serif"/>
                <a:cs typeface="Microsoft Sans Serif"/>
              </a:rPr>
              <a:t>ширина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прямоугольника,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описывающего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фотографии.</a:t>
            </a:r>
            <a:endParaRPr sz="900">
              <a:latin typeface="Microsoft Sans Serif"/>
              <a:cs typeface="Microsoft Sans Serif"/>
            </a:endParaRPr>
          </a:p>
          <a:p>
            <a:pPr marL="38100" marR="281305">
              <a:lnSpc>
                <a:spcPct val="101000"/>
              </a:lnSpc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4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25">
                <a:latin typeface="Microsoft Sans Serif"/>
                <a:cs typeface="Microsoft Sans Serif"/>
              </a:rPr>
              <a:t>линия </a:t>
            </a:r>
            <a:r>
              <a:rPr dirty="0" sz="900" spc="-20">
                <a:latin typeface="Microsoft Sans Serif"/>
                <a:cs typeface="Microsoft Sans Serif"/>
              </a:rPr>
              <a:t>кустистости. </a:t>
            </a:r>
            <a:r>
              <a:rPr dirty="0" sz="900" spc="-10">
                <a:latin typeface="Microsoft Sans Serif"/>
                <a:cs typeface="Microsoft Sans Serif"/>
              </a:rPr>
              <a:t>Линия </a:t>
            </a:r>
            <a:r>
              <a:rPr dirty="0" sz="900" spc="-25">
                <a:latin typeface="Microsoft Sans Serif"/>
                <a:cs typeface="Microsoft Sans Serif"/>
              </a:rPr>
              <a:t>кустистости </a:t>
            </a:r>
            <a:r>
              <a:rPr dirty="0" sz="900" spc="215">
                <a:latin typeface="Microsoft Sans Serif"/>
                <a:cs typeface="Microsoft Sans Serif"/>
              </a:rPr>
              <a:t>— </a:t>
            </a:r>
            <a:r>
              <a:rPr dirty="0" sz="900" spc="-30">
                <a:latin typeface="Microsoft Sans Serif"/>
                <a:cs typeface="Microsoft Sans Serif"/>
              </a:rPr>
              <a:t>это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медиана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количества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единиц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строке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скелета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которое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вписано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прямоугольник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описывающий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проросток.</a:t>
            </a:r>
            <a:endParaRPr sz="9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1000"/>
              </a:lnSpc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5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25">
                <a:latin typeface="Microsoft Sans Serif"/>
                <a:cs typeface="Microsoft Sans Serif"/>
              </a:rPr>
              <a:t>линия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значений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кустистости.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Линия </a:t>
            </a:r>
            <a:r>
              <a:rPr dirty="0" sz="900" spc="-40">
                <a:latin typeface="Microsoft Sans Serif"/>
                <a:cs typeface="Microsoft Sans Serif"/>
              </a:rPr>
              <a:t>значений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кустистости</a:t>
            </a:r>
            <a:r>
              <a:rPr dirty="0" sz="900" spc="190">
                <a:latin typeface="Microsoft Sans Serif"/>
                <a:cs typeface="Microsoft Sans Serif"/>
              </a:rPr>
              <a:t> </a:t>
            </a:r>
            <a:r>
              <a:rPr dirty="0" sz="900" spc="215">
                <a:latin typeface="Microsoft Sans Serif"/>
                <a:cs typeface="Microsoft Sans Serif"/>
              </a:rPr>
              <a:t>— </a:t>
            </a:r>
            <a:r>
              <a:rPr dirty="0" sz="900" spc="-30">
                <a:latin typeface="Microsoft Sans Serif"/>
                <a:cs typeface="Microsoft Sans Serif"/>
              </a:rPr>
              <a:t>это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медиана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единиц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строке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скелета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которое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вписано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 прямоугольник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описывающий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проросток,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-45">
                <a:latin typeface="Microsoft Sans Serif"/>
                <a:cs typeface="Microsoft Sans Serif"/>
              </a:rPr>
              <a:t> несколько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таких </a:t>
            </a:r>
            <a:r>
              <a:rPr dirty="0" sz="900" spc="-25">
                <a:latin typeface="Microsoft Sans Serif"/>
                <a:cs typeface="Microsoft Sans Serif"/>
              </a:rPr>
              <a:t>строк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имели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одинаковое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элементов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11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равных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 то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40">
                <a:latin typeface="Microsoft Sans Serif"/>
                <a:cs typeface="Microsoft Sans Serif"/>
              </a:rPr>
              <a:t>подсчете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медианы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учитывалась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лишь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одна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строка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уникальным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единиц.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926" y="1946059"/>
            <a:ext cx="1626965" cy="9944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3003675"/>
            <a:ext cx="4331970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6: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Визуализация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длины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ширины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описанного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прямоугольника.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35">
                <a:latin typeface="Verdana"/>
                <a:cs typeface="Verdana"/>
              </a:rPr>
              <a:t>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пример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скелета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маски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изображения,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полученного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помощью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библиотеки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sk</a:t>
            </a:r>
            <a:r>
              <a:rPr dirty="0" sz="600" spc="-30">
                <a:latin typeface="Verdana"/>
                <a:cs typeface="Verdana"/>
                <a:hlinkClick r:id="rId3" action="ppaction://hlinksldjump"/>
              </a:rPr>
              <a:t>eletonize[8].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11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68744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Набор</a:t>
            </a:r>
            <a:r>
              <a:rPr dirty="0" spc="15"/>
              <a:t> </a:t>
            </a:r>
            <a:r>
              <a:rPr dirty="0" spc="-50"/>
              <a:t>дескрипторов</a:t>
            </a:r>
            <a:r>
              <a:rPr dirty="0" spc="15"/>
              <a:t> </a:t>
            </a:r>
            <a:r>
              <a:rPr dirty="0" spc="-35"/>
              <a:t>для</a:t>
            </a:r>
            <a:r>
              <a:rPr dirty="0" spc="15"/>
              <a:t> </a:t>
            </a:r>
            <a:r>
              <a:rPr dirty="0" spc="-55"/>
              <a:t>описания</a:t>
            </a:r>
            <a:r>
              <a:rPr dirty="0" spc="15"/>
              <a:t> </a:t>
            </a:r>
            <a:r>
              <a:rPr dirty="0" spc="-25"/>
              <a:t>формы</a:t>
            </a:r>
            <a:r>
              <a:rPr dirty="0" spc="2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50"/>
              <a:t>размера</a:t>
            </a:r>
            <a:r>
              <a:rPr dirty="0" spc="15"/>
              <a:t> </a:t>
            </a:r>
            <a:r>
              <a:rPr dirty="0" spc="-65"/>
              <a:t>побега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30" y="347898"/>
            <a:ext cx="4139565" cy="10204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6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длина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полученная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графа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изображения.</a:t>
            </a:r>
            <a:endParaRPr sz="9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dirty="0" sz="900" spc="30" i="1">
                <a:latin typeface="Calibri"/>
                <a:cs typeface="Calibri"/>
              </a:rPr>
              <a:t>λ</a:t>
            </a:r>
            <a:r>
              <a:rPr dirty="0" baseline="-9259" sz="900" spc="44">
                <a:latin typeface="Tahoma"/>
                <a:cs typeface="Tahoma"/>
              </a:rPr>
              <a:t>7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im</a:t>
            </a:r>
            <a:r>
              <a:rPr dirty="0" baseline="-9259" sz="900" spc="44" i="1">
                <a:latin typeface="Arial"/>
                <a:cs typeface="Arial"/>
              </a:rPr>
              <a:t>w</a:t>
            </a:r>
            <a:r>
              <a:rPr dirty="0" baseline="-9259" sz="900" spc="44" i="1">
                <a:latin typeface="Verdana"/>
                <a:cs typeface="Verdana"/>
              </a:rPr>
              <a:t>,</a:t>
            </a:r>
            <a:r>
              <a:rPr dirty="0" baseline="-9259" sz="900" spc="44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корней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изображения.</a:t>
            </a:r>
            <a:endParaRPr sz="9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dirty="0" sz="900" spc="120" i="1">
                <a:latin typeface="Calibri"/>
                <a:cs typeface="Calibri"/>
              </a:rPr>
              <a:t>λ</a:t>
            </a:r>
            <a:r>
              <a:rPr dirty="0" baseline="-9259" sz="900" spc="52">
                <a:latin typeface="Tahoma"/>
                <a:cs typeface="Tahoma"/>
              </a:rPr>
              <a:t>8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im</a:t>
            </a:r>
            <a:r>
              <a:rPr dirty="0" baseline="-9259" sz="900" spc="97" i="1">
                <a:latin typeface="Arial"/>
                <a:cs typeface="Arial"/>
              </a:rPr>
              <a:t>w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-15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</a:t>
            </a:r>
            <a:r>
              <a:rPr dirty="0" sz="900" spc="-35">
                <a:latin typeface="Microsoft Sans Serif"/>
                <a:cs typeface="Microsoft Sans Serif"/>
              </a:rPr>
              <a:t>оличеств</a:t>
            </a:r>
            <a:r>
              <a:rPr dirty="0" sz="900" spc="-30">
                <a:latin typeface="Microsoft Sans Serif"/>
                <a:cs typeface="Microsoft Sans Serif"/>
              </a:rPr>
              <a:t>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перегибо</a:t>
            </a:r>
            <a:r>
              <a:rPr dirty="0" sz="900" spc="-40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растения.</a:t>
            </a:r>
            <a:endParaRPr sz="9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1000"/>
              </a:lnSpc>
              <a:spcBef>
                <a:spcPts val="800"/>
              </a:spcBef>
            </a:pPr>
            <a:r>
              <a:rPr dirty="0" sz="900" spc="-25">
                <a:latin typeface="Microsoft Sans Serif"/>
                <a:cs typeface="Microsoft Sans Serif"/>
              </a:rPr>
              <a:t>Таким </a:t>
            </a:r>
            <a:r>
              <a:rPr dirty="0" sz="900" spc="-40">
                <a:latin typeface="Microsoft Sans Serif"/>
                <a:cs typeface="Microsoft Sans Serif"/>
              </a:rPr>
              <a:t>образом,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извлечено</a:t>
            </a:r>
            <a:r>
              <a:rPr dirty="0" sz="900" spc="-40">
                <a:latin typeface="Microsoft Sans Serif"/>
                <a:cs typeface="Microsoft Sans Serif"/>
              </a:rPr>
              <a:t> 8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дескрипторов, позволяющих </a:t>
            </a:r>
            <a:r>
              <a:rPr dirty="0" sz="900" spc="-40">
                <a:latin typeface="Microsoft Sans Serif"/>
                <a:cs typeface="Microsoft Sans Serif"/>
              </a:rPr>
              <a:t>количественно </a:t>
            </a:r>
            <a:r>
              <a:rPr dirty="0" sz="900" spc="-35">
                <a:latin typeface="Microsoft Sans Serif"/>
                <a:cs typeface="Microsoft Sans Serif"/>
              </a:rPr>
              <a:t> описать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форму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размер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изображении.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94" y="1436503"/>
            <a:ext cx="3661886" cy="14458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2986632"/>
            <a:ext cx="4319270" cy="2609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7:</a:t>
            </a:r>
            <a:r>
              <a:rPr dirty="0" sz="8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Визуализация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полученных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из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графа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изображения.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Красная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линия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 </a:t>
            </a:r>
            <a:r>
              <a:rPr dirty="0" sz="800" spc="-229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это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путь,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определяющий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30">
                <a:latin typeface="Trebuchet MS"/>
                <a:cs typeface="Trebuchet MS"/>
              </a:rPr>
              <a:t>длину.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Круги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это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точки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перегиба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листья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с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корнями.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12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427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Статистически</a:t>
            </a:r>
            <a:r>
              <a:rPr dirty="0" spc="-35"/>
              <a:t>й</a:t>
            </a:r>
            <a:r>
              <a:rPr dirty="0" spc="15"/>
              <a:t> </a:t>
            </a:r>
            <a:r>
              <a:rPr dirty="0" spc="-50"/>
              <a:t>анализ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30" y="583178"/>
            <a:ext cx="4373245" cy="8553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 каждого </a:t>
            </a:r>
            <a:r>
              <a:rPr dirty="0" sz="900" spc="-40">
                <a:latin typeface="Microsoft Sans Serif"/>
                <a:cs typeface="Microsoft Sans Serif"/>
              </a:rPr>
              <a:t>класса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-35">
                <a:latin typeface="Microsoft Sans Serif"/>
                <a:cs typeface="Microsoft Sans Serif"/>
              </a:rPr>
              <a:t> проростков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получено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распределение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каждому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дескриптору.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Оценка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нормальности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распределений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проводилась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K</a:t>
            </a:r>
            <a:r>
              <a:rPr dirty="0" sz="900" spc="-25">
                <a:latin typeface="Tahoma"/>
                <a:cs typeface="Tahoma"/>
              </a:rPr>
              <a:t>²</a:t>
            </a:r>
            <a:r>
              <a:rPr dirty="0" sz="900" spc="-25">
                <a:latin typeface="Microsoft Sans Serif"/>
                <a:cs typeface="Microsoft Sans Serif"/>
              </a:rPr>
              <a:t>-теста</a:t>
            </a:r>
            <a:r>
              <a:rPr dirty="0" sz="900" spc="18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Д’Агостина</a:t>
            </a:r>
            <a:r>
              <a:rPr dirty="0" sz="900" spc="-10">
                <a:latin typeface="Microsoft Sans Serif"/>
                <a:cs typeface="Microsoft Sans Serif"/>
                <a:hlinkClick r:id="rId2" action="ppaction://hlinksldjump"/>
              </a:rPr>
              <a:t>[7]. </a:t>
            </a:r>
            <a:r>
              <a:rPr dirty="0" sz="900" spc="-40">
                <a:latin typeface="Microsoft Sans Serif"/>
                <a:cs typeface="Microsoft Sans Serif"/>
              </a:rPr>
              <a:t>Затем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строились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2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критерия. </a:t>
            </a:r>
            <a:r>
              <a:rPr dirty="0" sz="900" spc="-35">
                <a:latin typeface="Microsoft Sans Serif"/>
                <a:cs typeface="Microsoft Sans Serif"/>
              </a:rPr>
              <a:t>Если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гипотеза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 </a:t>
            </a:r>
            <a:r>
              <a:rPr dirty="0" sz="900" spc="-35">
                <a:latin typeface="Microsoft Sans Serif"/>
                <a:cs typeface="Microsoft Sans Serif"/>
              </a:rPr>
              <a:t> нормальности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отвергалась,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проверки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равенства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распределений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классов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использовали</a:t>
            </a:r>
            <a:r>
              <a:rPr dirty="0" sz="900" spc="9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непараметрические</a:t>
            </a:r>
            <a:r>
              <a:rPr dirty="0" sz="900" spc="9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критерии</a:t>
            </a:r>
            <a:r>
              <a:rPr dirty="0" sz="900" spc="9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  <a:hlinkClick r:id="rId2" action="ppaction://hlinksldjump"/>
              </a:rPr>
              <a:t>Манна-Уитни[5]</a:t>
            </a:r>
            <a:r>
              <a:rPr dirty="0" sz="900" spc="90"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9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Краскала-У</a:t>
            </a:r>
            <a:r>
              <a:rPr dirty="0" sz="900" spc="-30">
                <a:latin typeface="Microsoft Sans Serif"/>
                <a:cs typeface="Microsoft Sans Serif"/>
                <a:hlinkClick r:id="rId2" action="ppaction://hlinksldjump"/>
              </a:rPr>
              <a:t>оллиса[6].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противном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случае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использовали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критерий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Барт</a:t>
            </a:r>
            <a:r>
              <a:rPr dirty="0" sz="900" spc="-25">
                <a:latin typeface="Microsoft Sans Serif"/>
                <a:cs typeface="Microsoft Sans Serif"/>
                <a:hlinkClick r:id="rId2" action="ppaction://hlinksldjump"/>
              </a:rPr>
              <a:t>летта[8]</a:t>
            </a:r>
            <a:r>
              <a:rPr dirty="0" sz="900" spc="75"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критерий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Стьюдент</a:t>
            </a:r>
            <a:r>
              <a:rPr dirty="0" sz="900" spc="-25">
                <a:latin typeface="Microsoft Sans Serif"/>
                <a:cs typeface="Microsoft Sans Serif"/>
                <a:hlinkClick r:id="rId2" action="ppaction://hlinksldjump"/>
              </a:rPr>
              <a:t>а[9].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9880" y="1680692"/>
            <a:ext cx="1852898" cy="9474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2931" y="2746005"/>
            <a:ext cx="20021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8: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5">
                <a:latin typeface="Verdana"/>
                <a:cs typeface="Verdana"/>
              </a:rPr>
              <a:t>Блок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схема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статистического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анализа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13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471170"/>
          </a:xfrm>
          <a:custGeom>
            <a:avLst/>
            <a:gdLst/>
            <a:ahLst/>
            <a:cxnLst/>
            <a:rect l="l" t="t" r="r" b="b"/>
            <a:pathLst>
              <a:path w="4608195" h="471170">
                <a:moveTo>
                  <a:pt x="4608004" y="0"/>
                </a:moveTo>
                <a:lnTo>
                  <a:pt x="0" y="0"/>
                </a:lnTo>
                <a:lnTo>
                  <a:pt x="0" y="471157"/>
                </a:lnTo>
                <a:lnTo>
                  <a:pt x="4608004" y="471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50"/>
              </a:spcBef>
            </a:pPr>
            <a:r>
              <a:rPr dirty="0" spc="-45"/>
              <a:t>Результаты</a:t>
            </a:r>
            <a:r>
              <a:rPr dirty="0" spc="20"/>
              <a:t> </a:t>
            </a:r>
            <a:r>
              <a:rPr dirty="0" spc="-45"/>
              <a:t>статистического</a:t>
            </a:r>
            <a:r>
              <a:rPr dirty="0" spc="20"/>
              <a:t> </a:t>
            </a:r>
            <a:r>
              <a:rPr dirty="0" spc="-50"/>
              <a:t>анализа</a:t>
            </a:r>
            <a:r>
              <a:rPr dirty="0" spc="20"/>
              <a:t> </a:t>
            </a:r>
            <a:r>
              <a:rPr dirty="0" spc="-35"/>
              <a:t>для</a:t>
            </a:r>
            <a:r>
              <a:rPr dirty="0" spc="20"/>
              <a:t> </a:t>
            </a:r>
            <a:r>
              <a:rPr dirty="0" spc="-50"/>
              <a:t>задачи</a:t>
            </a:r>
            <a:r>
              <a:rPr dirty="0" spc="20"/>
              <a:t> </a:t>
            </a:r>
            <a:r>
              <a:rPr dirty="0" spc="-65"/>
              <a:t>определения </a:t>
            </a:r>
            <a:r>
              <a:rPr dirty="0" spc="-330"/>
              <a:t> </a:t>
            </a:r>
            <a:r>
              <a:rPr dirty="0" spc="-50"/>
              <a:t>плоидности.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6485" y="880268"/>
          <a:ext cx="3736340" cy="32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710"/>
                <a:gridCol w="694690"/>
                <a:gridCol w="694689"/>
                <a:gridCol w="549910"/>
                <a:gridCol w="555625"/>
              </a:tblGrid>
              <a:tr h="129241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400" spc="-10">
                          <a:latin typeface="Microsoft Sans Serif"/>
                          <a:cs typeface="Microsoft Sans Serif"/>
                        </a:rPr>
                        <a:t>Дескриптор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(и </a:t>
                      </a:r>
                      <a:r>
                        <a:rPr dirty="0" sz="400" spc="-10">
                          <a:latin typeface="Microsoft Sans Serif"/>
                          <a:cs typeface="Microsoft Sans Serif"/>
                        </a:rPr>
                        <a:t>подвыборка)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66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0"/>
                        </a:lnSpc>
                      </a:pPr>
                      <a:r>
                        <a:rPr dirty="0" sz="400" spc="-20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на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нормальность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59"/>
                        </a:lnSpc>
                        <a:spcBef>
                          <a:spcPts val="20"/>
                        </a:spcBef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для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L-25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0"/>
                        </a:lnSpc>
                      </a:pPr>
                      <a:r>
                        <a:rPr dirty="0" sz="400" spc="-20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на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нормальность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59"/>
                        </a:lnSpc>
                        <a:spcBef>
                          <a:spcPts val="20"/>
                        </a:spcBef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для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20">
                          <a:latin typeface="Microsoft Sans Serif"/>
                          <a:cs typeface="Microsoft Sans Serif"/>
                        </a:rPr>
                        <a:t>1102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критерий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66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критерий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66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75">
                <a:tc>
                  <a:txBody>
                    <a:bodyPr/>
                    <a:lstStyle/>
                    <a:p>
                      <a:pPr marL="40005">
                        <a:lnSpc>
                          <a:spcPts val="420"/>
                        </a:lnSpc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перегибов</a:t>
                      </a:r>
                      <a:r>
                        <a:rPr dirty="0" sz="4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(1)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0.1264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0.5362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0" b="1">
                          <a:latin typeface="Arial"/>
                          <a:cs typeface="Arial"/>
                        </a:rPr>
                        <a:t>0.0659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0.9094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81">
                <a:tc>
                  <a:txBody>
                    <a:bodyPr/>
                    <a:lstStyle/>
                    <a:p>
                      <a:pPr marL="40005">
                        <a:lnSpc>
                          <a:spcPts val="420"/>
                        </a:lnSpc>
                      </a:pP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листьев</a:t>
                      </a:r>
                      <a:r>
                        <a:rPr dirty="0" sz="4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dirty="0" sz="4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корней</a:t>
                      </a:r>
                      <a:r>
                        <a:rPr dirty="0" sz="4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10">
                          <a:latin typeface="Microsoft Sans Serif"/>
                          <a:cs typeface="Microsoft Sans Serif"/>
                        </a:rPr>
                        <a:t>(1)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0.4739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0.2023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0" b="1">
                          <a:latin typeface="Arial"/>
                          <a:cs typeface="Arial"/>
                        </a:rPr>
                        <a:t>0.0445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0.1530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81">
                <a:tc>
                  <a:txBody>
                    <a:bodyPr/>
                    <a:lstStyle/>
                    <a:p>
                      <a:pPr marL="40005">
                        <a:lnSpc>
                          <a:spcPts val="420"/>
                        </a:lnSpc>
                      </a:pPr>
                      <a:r>
                        <a:rPr dirty="0" sz="400" spc="-1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4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4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1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4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00" spc="-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0.0865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0.5601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5">
                          <a:latin typeface="Microsoft Sans Serif"/>
                          <a:cs typeface="Microsoft Sans Serif"/>
                        </a:rPr>
                        <a:t>0.2177</a:t>
                      </a:r>
                      <a:endParaRPr sz="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"/>
                        </a:lnSpc>
                      </a:pPr>
                      <a:r>
                        <a:rPr dirty="0" sz="400" spc="-10" b="1">
                          <a:latin typeface="Arial"/>
                          <a:cs typeface="Arial"/>
                        </a:rPr>
                        <a:t>0.0797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330" y="1268487"/>
            <a:ext cx="4325620" cy="3194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150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3: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статистического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анализа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выборки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предназначенной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 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10">
                <a:latin typeface="Verdana"/>
                <a:cs typeface="Verdana"/>
              </a:rPr>
              <a:t>тем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дескрипторам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в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тех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выборках,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где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были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найдены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значимые </a:t>
            </a:r>
            <a:r>
              <a:rPr dirty="0" sz="600" spc="-10">
                <a:latin typeface="Verdana"/>
                <a:cs typeface="Verdana"/>
              </a:rPr>
              <a:t> различия,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или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близкие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значимым.</a:t>
            </a:r>
            <a:endParaRPr sz="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9409" y="1827356"/>
          <a:ext cx="4271010" cy="52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784225"/>
                <a:gridCol w="784225"/>
                <a:gridCol w="621029"/>
                <a:gridCol w="627379"/>
              </a:tblGrid>
              <a:tr h="14589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Дескриптор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подвыборка)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на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нормальность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530"/>
                        </a:lnSpc>
                        <a:spcBef>
                          <a:spcPts val="25"/>
                        </a:spcBef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для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L-25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на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нормальность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530"/>
                        </a:lnSpc>
                        <a:spcBef>
                          <a:spcPts val="25"/>
                        </a:spcBef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для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1102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критерий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критерий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(p-value)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53">
                <a:tc>
                  <a:txBody>
                    <a:bodyPr/>
                    <a:lstStyle/>
                    <a:p>
                      <a:pPr marL="45720">
                        <a:lnSpc>
                          <a:spcPts val="484"/>
                        </a:lnSpc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Длина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0.8975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0.9038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20">
                          <a:latin typeface="Microsoft Sans Serif"/>
                          <a:cs typeface="Microsoft Sans Serif"/>
                        </a:rPr>
                        <a:t>1.0356e-10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0" b="1">
                          <a:latin typeface="Arial"/>
                          <a:cs typeface="Arial"/>
                        </a:rPr>
                        <a:t>0.1262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60">
                <a:tc>
                  <a:txBody>
                    <a:bodyPr/>
                    <a:lstStyle/>
                    <a:p>
                      <a:pPr marL="45720">
                        <a:lnSpc>
                          <a:spcPts val="484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Линия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0.6060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0.5761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0.0004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0" b="1">
                          <a:latin typeface="Arial"/>
                          <a:cs typeface="Arial"/>
                        </a:rPr>
                        <a:t>0.45916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60">
                <a:tc>
                  <a:txBody>
                    <a:bodyPr/>
                    <a:lstStyle/>
                    <a:p>
                      <a:pPr marL="45720">
                        <a:lnSpc>
                          <a:spcPts val="484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значений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4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0.7215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0.4129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0.0040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0" b="1">
                          <a:latin typeface="Arial"/>
                          <a:cs typeface="Arial"/>
                        </a:rPr>
                        <a:t>0.1400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53">
                <a:tc>
                  <a:txBody>
                    <a:bodyPr/>
                    <a:lstStyle/>
                    <a:p>
                      <a:pPr marL="45720">
                        <a:lnSpc>
                          <a:spcPts val="484"/>
                        </a:lnSpc>
                      </a:pP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Ширина</a:t>
                      </a:r>
                      <a:r>
                        <a:rPr dirty="0" sz="45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45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4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0.3761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0.1485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0.0002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0" b="1">
                          <a:latin typeface="Arial"/>
                          <a:cs typeface="Arial"/>
                        </a:rPr>
                        <a:t>0.8071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260">
                <a:tc>
                  <a:txBody>
                    <a:bodyPr/>
                    <a:lstStyle/>
                    <a:p>
                      <a:pPr marL="45720">
                        <a:lnSpc>
                          <a:spcPts val="484"/>
                        </a:lnSpc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(1)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0.4128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0.8200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0.0033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4"/>
                        </a:lnSpc>
                      </a:pPr>
                      <a:r>
                        <a:rPr dirty="0" sz="450" spc="-10" b="1">
                          <a:latin typeface="Arial"/>
                          <a:cs typeface="Arial"/>
                        </a:rPr>
                        <a:t>0.2713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4330" y="2406483"/>
            <a:ext cx="4328160" cy="3194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150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4: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статистического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анализа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выборки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предназначенной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 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генотипа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L-25/1102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10">
                <a:latin typeface="Verdana"/>
                <a:cs typeface="Verdana"/>
              </a:rPr>
              <a:t>тем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дескрипторам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в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тех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выборках,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где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не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были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найдено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статистически </a:t>
            </a:r>
            <a:r>
              <a:rPr dirty="0" sz="600" spc="-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значимых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различий.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14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746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Классификация</a:t>
            </a:r>
            <a:r>
              <a:rPr dirty="0" spc="5"/>
              <a:t> </a:t>
            </a:r>
            <a:r>
              <a:rPr dirty="0" spc="-65"/>
              <a:t>побегов</a:t>
            </a:r>
            <a:r>
              <a:rPr dirty="0" spc="5"/>
              <a:t> </a:t>
            </a:r>
            <a:r>
              <a:rPr dirty="0" spc="-65"/>
              <a:t>на</a:t>
            </a:r>
            <a:r>
              <a:rPr dirty="0" spc="5"/>
              <a:t> </a:t>
            </a:r>
            <a:r>
              <a:rPr dirty="0" spc="-65"/>
              <a:t>целевые</a:t>
            </a:r>
            <a:r>
              <a:rPr dirty="0" spc="5"/>
              <a:t> </a:t>
            </a:r>
            <a:r>
              <a:rPr dirty="0" spc="-35"/>
              <a:t>классы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779487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330" y="492725"/>
            <a:ext cx="3942079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28699"/>
              </a:lnSpc>
              <a:spcBef>
                <a:spcPts val="100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5">
                <a:latin typeface="Microsoft Sans Serif"/>
                <a:cs typeface="Microsoft Sans Serif"/>
              </a:rPr>
              <a:t>получения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моделей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использованы</a:t>
            </a:r>
            <a:r>
              <a:rPr dirty="0" sz="900" spc="-35">
                <a:latin typeface="Microsoft Sans Serif"/>
                <a:cs typeface="Microsoft Sans Serif"/>
              </a:rPr>
              <a:t> методы: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Сверточная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нейронная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сеть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архитектуры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ResNet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50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101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слоями.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54" y="1524965"/>
            <a:ext cx="3324701" cy="118129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75511" y="2828255"/>
            <a:ext cx="1857375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9: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разных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классов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746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Классификация</a:t>
            </a:r>
            <a:r>
              <a:rPr dirty="0" spc="5"/>
              <a:t> </a:t>
            </a:r>
            <a:r>
              <a:rPr dirty="0" spc="-65"/>
              <a:t>побегов</a:t>
            </a:r>
            <a:r>
              <a:rPr dirty="0" spc="5"/>
              <a:t> </a:t>
            </a:r>
            <a:r>
              <a:rPr dirty="0" spc="-65"/>
              <a:t>на</a:t>
            </a:r>
            <a:r>
              <a:rPr dirty="0" spc="5"/>
              <a:t> </a:t>
            </a:r>
            <a:r>
              <a:rPr dirty="0" spc="-65"/>
              <a:t>целевые</a:t>
            </a:r>
            <a:r>
              <a:rPr dirty="0" spc="5"/>
              <a:t> </a:t>
            </a:r>
            <a:r>
              <a:rPr dirty="0" spc="-35"/>
              <a:t>классы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779487"/>
            <a:ext cx="53632" cy="5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955992"/>
            <a:ext cx="53632" cy="53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492725"/>
            <a:ext cx="3942079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28699"/>
              </a:lnSpc>
              <a:spcBef>
                <a:spcPts val="100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5">
                <a:latin typeface="Microsoft Sans Serif"/>
                <a:cs typeface="Microsoft Sans Serif"/>
              </a:rPr>
              <a:t>получения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моделей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использованы</a:t>
            </a:r>
            <a:r>
              <a:rPr dirty="0" sz="900" spc="-35">
                <a:latin typeface="Microsoft Sans Serif"/>
                <a:cs typeface="Microsoft Sans Serif"/>
              </a:rPr>
              <a:t> методы: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Сверточная </a:t>
            </a:r>
            <a:r>
              <a:rPr dirty="0" sz="900" spc="-40">
                <a:latin typeface="Microsoft Sans Serif"/>
                <a:cs typeface="Microsoft Sans Serif"/>
              </a:rPr>
              <a:t>нейронная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сеть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архитектуры </a:t>
            </a:r>
            <a:r>
              <a:rPr dirty="0" sz="900" spc="-50">
                <a:latin typeface="Microsoft Sans Serif"/>
                <a:cs typeface="Microsoft Sans Serif"/>
              </a:rPr>
              <a:t>ResNet</a:t>
            </a:r>
            <a:r>
              <a:rPr dirty="0" sz="900" spc="-45">
                <a:latin typeface="Microsoft Sans Serif"/>
                <a:cs typeface="Microsoft Sans Serif"/>
              </a:rPr>
              <a:t> 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18, </a:t>
            </a:r>
            <a:r>
              <a:rPr dirty="0" sz="900" spc="-45">
                <a:latin typeface="Microsoft Sans Serif"/>
                <a:cs typeface="Microsoft Sans Serif"/>
              </a:rPr>
              <a:t>50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101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слоями.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Логистческую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регрессия.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54" y="1524965"/>
            <a:ext cx="3324701" cy="118129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75511" y="2828255"/>
            <a:ext cx="1857375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9: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разных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классов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674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Классификация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побегов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целевые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классы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779487"/>
            <a:ext cx="53632" cy="53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955992"/>
            <a:ext cx="53632" cy="5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132497"/>
            <a:ext cx="53632" cy="53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492725"/>
            <a:ext cx="3942079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28699"/>
              </a:lnSpc>
              <a:spcBef>
                <a:spcPts val="100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5">
                <a:latin typeface="Microsoft Sans Serif"/>
                <a:cs typeface="Microsoft Sans Serif"/>
              </a:rPr>
              <a:t>получения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моделей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использованы</a:t>
            </a:r>
            <a:r>
              <a:rPr dirty="0" sz="900" spc="-35">
                <a:latin typeface="Microsoft Sans Serif"/>
                <a:cs typeface="Microsoft Sans Serif"/>
              </a:rPr>
              <a:t> методы: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Сверточная </a:t>
            </a:r>
            <a:r>
              <a:rPr dirty="0" sz="900" spc="-40">
                <a:latin typeface="Microsoft Sans Serif"/>
                <a:cs typeface="Microsoft Sans Serif"/>
              </a:rPr>
              <a:t>нейронная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сеть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архитектуры </a:t>
            </a:r>
            <a:r>
              <a:rPr dirty="0" sz="900" spc="-50">
                <a:latin typeface="Microsoft Sans Serif"/>
                <a:cs typeface="Microsoft Sans Serif"/>
              </a:rPr>
              <a:t>ResNet</a:t>
            </a:r>
            <a:r>
              <a:rPr dirty="0" sz="900" spc="-45">
                <a:latin typeface="Microsoft Sans Serif"/>
                <a:cs typeface="Microsoft Sans Serif"/>
              </a:rPr>
              <a:t> 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18, </a:t>
            </a:r>
            <a:r>
              <a:rPr dirty="0" sz="900" spc="-45">
                <a:latin typeface="Microsoft Sans Serif"/>
                <a:cs typeface="Microsoft Sans Serif"/>
              </a:rPr>
              <a:t>50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101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слоями.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Логистческую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регрессия.</a:t>
            </a:r>
            <a:endParaRPr sz="9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dirty="0" sz="900" spc="-15">
                <a:latin typeface="Microsoft Sans Serif"/>
                <a:cs typeface="Microsoft Sans Serif"/>
              </a:rPr>
              <a:t>Алгоритм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машинного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обучения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случайный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лес.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54" y="1524965"/>
            <a:ext cx="3324701" cy="118129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75511" y="2828255"/>
            <a:ext cx="1857375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9: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разных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классов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848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/>
              <a:t>Введение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820" y="1289043"/>
            <a:ext cx="1370933" cy="13850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66071" y="2737293"/>
            <a:ext cx="1236980" cy="3194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150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1:</a:t>
            </a:r>
            <a:r>
              <a:rPr dirty="0" sz="800" spc="-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Примеры </a:t>
            </a:r>
            <a:r>
              <a:rPr dirty="0" sz="60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предоставленных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изобра</a:t>
            </a:r>
            <a:r>
              <a:rPr dirty="0" sz="600" spc="-30">
                <a:latin typeface="Verdana"/>
                <a:cs typeface="Verdana"/>
              </a:rPr>
              <a:t>ж</a:t>
            </a:r>
            <a:r>
              <a:rPr dirty="0" sz="600" spc="-20">
                <a:latin typeface="Verdana"/>
                <a:cs typeface="Verdana"/>
              </a:rPr>
              <a:t>ений  </a:t>
            </a:r>
            <a:r>
              <a:rPr dirty="0" sz="600" spc="-15">
                <a:latin typeface="Verdana"/>
                <a:cs typeface="Verdana"/>
              </a:rPr>
              <a:t>проростков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пшеницы.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30" y="1081501"/>
            <a:ext cx="2955290" cy="993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Microsoft Sans Serif"/>
                <a:cs typeface="Microsoft Sans Serif"/>
              </a:rPr>
              <a:t>Классические</a:t>
            </a:r>
            <a:r>
              <a:rPr dirty="0" sz="900" spc="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методы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-45">
                <a:latin typeface="Microsoft Sans Serif"/>
                <a:cs typeface="Microsoft Sans Serif"/>
              </a:rPr>
              <a:t>анализа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количественных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проростков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визуальной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или </a:t>
            </a:r>
            <a:r>
              <a:rPr dirty="0" sz="900" spc="-25">
                <a:latin typeface="Microsoft Sans Serif"/>
                <a:cs typeface="Microsoft Sans Serif"/>
              </a:rPr>
              <a:t>тактильной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экспертной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оценке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часто </a:t>
            </a:r>
            <a:r>
              <a:rPr dirty="0" sz="900" spc="-35">
                <a:latin typeface="Microsoft Sans Serif"/>
                <a:cs typeface="Microsoft Sans Serif"/>
              </a:rPr>
              <a:t>обладают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рядом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недостатков: </a:t>
            </a:r>
            <a:r>
              <a:rPr dirty="0" sz="900" spc="-30">
                <a:latin typeface="Microsoft Sans Serif"/>
                <a:cs typeface="Microsoft Sans Serif"/>
              </a:rPr>
              <a:t> субъективность,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трудозатратность.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Microsoft Sans Serif"/>
                <a:cs typeface="Microsoft Sans Serif"/>
              </a:rPr>
              <a:t>В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реализован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альтернативный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подход,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который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основан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на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анализе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методами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зрения.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24388" y="3352906"/>
            <a:ext cx="27813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674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Классификация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побегов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целевые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классы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779487"/>
            <a:ext cx="53632" cy="53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955992"/>
            <a:ext cx="53632" cy="5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132497"/>
            <a:ext cx="53632" cy="53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309001"/>
            <a:ext cx="53632" cy="536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492725"/>
            <a:ext cx="3942079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28699"/>
              </a:lnSpc>
              <a:spcBef>
                <a:spcPts val="100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5">
                <a:latin typeface="Microsoft Sans Serif"/>
                <a:cs typeface="Microsoft Sans Serif"/>
              </a:rPr>
              <a:t>получения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моделей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использованы</a:t>
            </a:r>
            <a:r>
              <a:rPr dirty="0" sz="900" spc="-35">
                <a:latin typeface="Microsoft Sans Serif"/>
                <a:cs typeface="Microsoft Sans Serif"/>
              </a:rPr>
              <a:t> методы: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Сверточная </a:t>
            </a:r>
            <a:r>
              <a:rPr dirty="0" sz="900" spc="-40">
                <a:latin typeface="Microsoft Sans Serif"/>
                <a:cs typeface="Microsoft Sans Serif"/>
              </a:rPr>
              <a:t>нейронная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сеть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архитектуры </a:t>
            </a:r>
            <a:r>
              <a:rPr dirty="0" sz="900" spc="-50">
                <a:latin typeface="Microsoft Sans Serif"/>
                <a:cs typeface="Microsoft Sans Serif"/>
              </a:rPr>
              <a:t>ResNet</a:t>
            </a:r>
            <a:r>
              <a:rPr dirty="0" sz="900" spc="-45">
                <a:latin typeface="Microsoft Sans Serif"/>
                <a:cs typeface="Microsoft Sans Serif"/>
              </a:rPr>
              <a:t> 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18, </a:t>
            </a:r>
            <a:r>
              <a:rPr dirty="0" sz="900" spc="-45">
                <a:latin typeface="Microsoft Sans Serif"/>
                <a:cs typeface="Microsoft Sans Serif"/>
              </a:rPr>
              <a:t>50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101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слоями.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Логистческую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регрессия.</a:t>
            </a:r>
            <a:endParaRPr sz="900">
              <a:latin typeface="Microsoft Sans Serif"/>
              <a:cs typeface="Microsoft Sans Serif"/>
            </a:endParaRPr>
          </a:p>
          <a:p>
            <a:pPr marL="246379" marR="1237615">
              <a:lnSpc>
                <a:spcPct val="128699"/>
              </a:lnSpc>
            </a:pPr>
            <a:r>
              <a:rPr dirty="0" sz="900" spc="-15">
                <a:latin typeface="Microsoft Sans Serif"/>
                <a:cs typeface="Microsoft Sans Serif"/>
              </a:rPr>
              <a:t>Алгоритм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машинного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обучения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случайный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лес.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Комбинируя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3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предыдущие.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54" y="1524965"/>
            <a:ext cx="3324701" cy="118129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0" name="object 10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75511" y="2828255"/>
            <a:ext cx="1857375" cy="1504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9: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разных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классов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96938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Результаты</a:t>
            </a:r>
            <a:r>
              <a:rPr dirty="0" spc="10"/>
              <a:t> </a:t>
            </a:r>
            <a:r>
              <a:rPr dirty="0" spc="-40"/>
              <a:t>классификации</a:t>
            </a:r>
            <a:r>
              <a:rPr dirty="0" spc="15"/>
              <a:t> </a:t>
            </a:r>
            <a:r>
              <a:rPr dirty="0" spc="-65"/>
              <a:t>по</a:t>
            </a:r>
            <a:r>
              <a:rPr dirty="0" spc="15"/>
              <a:t> </a:t>
            </a:r>
            <a:r>
              <a:rPr dirty="0" spc="-50"/>
              <a:t>количественным</a:t>
            </a:r>
            <a:r>
              <a:rPr dirty="0" spc="15"/>
              <a:t> </a:t>
            </a:r>
            <a:r>
              <a:rPr dirty="0" spc="-45"/>
              <a:t>характеристикам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5020" y="474537"/>
          <a:ext cx="1945005" cy="98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05"/>
                <a:gridCol w="559435"/>
                <a:gridCol w="542924"/>
              </a:tblGrid>
              <a:tr h="12062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3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20">
                          <a:latin typeface="Microsoft Sans Serif"/>
                          <a:cs typeface="Microsoft Sans Serif"/>
                        </a:rPr>
                        <a:t>(и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тренировочная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00"/>
                        </a:lnSpc>
                        <a:spcBef>
                          <a:spcPts val="45"/>
                        </a:spcBef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подвыборка</a:t>
                      </a:r>
                      <a:r>
                        <a:rPr dirty="0" sz="3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(accuracy)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тестовая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00"/>
                        </a:lnSpc>
                        <a:spcBef>
                          <a:spcPts val="45"/>
                        </a:spcBef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подвыборка(accuracy)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0.4655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0.5385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0.7069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0.6154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 лес(все)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0.7586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0.6538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моделей(все)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0.7414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0.5770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0.5517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0.5385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0.6380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0.5770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spc="5" b="1">
                          <a:latin typeface="Arial"/>
                          <a:cs typeface="Arial"/>
                        </a:rPr>
                        <a:t>лес(1)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0.6552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0.6154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моделей(1)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0.6380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0.6539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ResNet(2)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0.5345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0.46154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регрессия(2)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0.5345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0.4615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spc="5" b="1">
                          <a:latin typeface="Arial"/>
                          <a:cs typeface="Arial"/>
                        </a:rPr>
                        <a:t>лес(2)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0.8103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0.7692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моделей(2)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0.5345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0.4615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регрессия(разница)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0.6552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0.4615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b="1">
                          <a:latin typeface="Arial"/>
                          <a:cs typeface="Arial"/>
                        </a:rPr>
                        <a:t>лес(разница)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0.6900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5"/>
                        </a:lnSpc>
                      </a:pPr>
                      <a:r>
                        <a:rPr dirty="0" sz="350" b="1">
                          <a:latin typeface="Arial"/>
                          <a:cs typeface="Arial"/>
                        </a:rPr>
                        <a:t>0.4615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0501" y="1516213"/>
            <a:ext cx="2787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5: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плоидности.</a:t>
            </a:r>
            <a:endParaRPr sz="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5020" y="1899579"/>
          <a:ext cx="1945005" cy="98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05"/>
                <a:gridCol w="559435"/>
                <a:gridCol w="542924"/>
              </a:tblGrid>
              <a:tr h="120632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3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20">
                          <a:latin typeface="Microsoft Sans Serif"/>
                          <a:cs typeface="Microsoft Sans Serif"/>
                        </a:rPr>
                        <a:t>(и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9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тренировочная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00"/>
                        </a:lnSpc>
                        <a:spcBef>
                          <a:spcPts val="45"/>
                        </a:spcBef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подвыборка</a:t>
                      </a:r>
                      <a:r>
                        <a:rPr dirty="0" sz="35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(accuracy)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тестовая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400"/>
                        </a:lnSpc>
                        <a:spcBef>
                          <a:spcPts val="45"/>
                        </a:spcBef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подвыборка(accuracy)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0.95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0.98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 лес(все)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моделей(все)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0.99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0.96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0.98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spc="5" b="1">
                          <a:latin typeface="Arial"/>
                          <a:cs typeface="Arial"/>
                        </a:rPr>
                        <a:t>лес(1)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моделей(1)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ResNet(1)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регрессия(2)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0.98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spc="-15" b="1">
                          <a:latin typeface="Arial"/>
                          <a:cs typeface="Arial"/>
                        </a:rPr>
                        <a:t>лес</a:t>
                      </a:r>
                      <a:r>
                        <a:rPr dirty="0" sz="3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spc="25" b="1">
                          <a:latin typeface="Arial"/>
                          <a:cs typeface="Arial"/>
                        </a:rPr>
                        <a:t>(2)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10">
                          <a:latin typeface="Microsoft Sans Serif"/>
                          <a:cs typeface="Microsoft Sans Serif"/>
                        </a:rPr>
                        <a:t>Комбинация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моделей(2)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9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5">
                          <a:latin typeface="Microsoft Sans Serif"/>
                          <a:cs typeface="Microsoft Sans Serif"/>
                        </a:rPr>
                        <a:t>Логистическая</a:t>
                      </a:r>
                      <a:r>
                        <a:rPr dirty="0" sz="35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50">
                          <a:latin typeface="Microsoft Sans Serif"/>
                          <a:cs typeface="Microsoft Sans Serif"/>
                        </a:rPr>
                        <a:t>регрессия(разница)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85"/>
                        </a:lnSpc>
                      </a:pPr>
                      <a:r>
                        <a:rPr dirty="0" sz="350" spc="-5">
                          <a:latin typeface="Microsoft Sans Serif"/>
                          <a:cs typeface="Microsoft Sans Serif"/>
                        </a:rPr>
                        <a:t>0.88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85"/>
                        </a:lnSpc>
                      </a:pPr>
                      <a:r>
                        <a:rPr dirty="0" sz="350">
                          <a:latin typeface="Microsoft Sans Serif"/>
                          <a:cs typeface="Microsoft Sans Serif"/>
                        </a:rPr>
                        <a:t>1.0</a:t>
                      </a:r>
                      <a:endParaRPr sz="3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4">
                <a:tc>
                  <a:txBody>
                    <a:bodyPr/>
                    <a:lstStyle/>
                    <a:p>
                      <a:pPr marL="37465">
                        <a:lnSpc>
                          <a:spcPts val="385"/>
                        </a:lnSpc>
                      </a:pPr>
                      <a:r>
                        <a:rPr dirty="0" sz="350" spc="-5" b="1">
                          <a:latin typeface="Arial"/>
                          <a:cs typeface="Arial"/>
                        </a:rPr>
                        <a:t>Случайный</a:t>
                      </a:r>
                      <a:r>
                        <a:rPr dirty="0" sz="3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50" b="1">
                          <a:latin typeface="Arial"/>
                          <a:cs typeface="Arial"/>
                        </a:rPr>
                        <a:t>лес(разница)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385"/>
                        </a:lnSpc>
                      </a:pPr>
                      <a:r>
                        <a:rPr dirty="0" sz="350" spc="5" b="1">
                          <a:latin typeface="Arial"/>
                          <a:cs typeface="Arial"/>
                        </a:rPr>
                        <a:t>1.0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1934" y="2941267"/>
            <a:ext cx="382460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6: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принадлежности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генотипу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1102/L-25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16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092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Выв</a:t>
            </a:r>
            <a:r>
              <a:rPr dirty="0" spc="-50"/>
              <a:t>о</a:t>
            </a:r>
            <a:r>
              <a:rPr dirty="0" spc="-30"/>
              <a:t>ды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25691"/>
            <a:ext cx="53632" cy="5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404" y="567930"/>
            <a:ext cx="4150360" cy="4889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модели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сегментации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растения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основе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индекса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tgi,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нейронных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сетей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комбинации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этих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методов.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Комбинация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методов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дает </a:t>
            </a:r>
            <a:r>
              <a:rPr dirty="0" sz="800" spc="-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наилучший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результат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плоидности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0.8464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(IoU),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 </a:t>
            </a:r>
            <a:r>
              <a:rPr dirty="0" sz="800" spc="-229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0.8999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25">
                <a:latin typeface="Trebuchet MS"/>
                <a:cs typeface="Trebuchet MS"/>
              </a:rPr>
              <a:t>(IoU)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тестовых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выборках).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092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Выв</a:t>
            </a:r>
            <a:r>
              <a:rPr dirty="0" spc="-50"/>
              <a:t>о</a:t>
            </a:r>
            <a:r>
              <a:rPr dirty="0" spc="-30"/>
              <a:t>ды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25691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567930"/>
            <a:ext cx="4150360" cy="7543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модели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сегментации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растения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основе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индекса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tgi,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нейронных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сетей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комбинации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этих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методов.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Комбинация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методов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дает </a:t>
            </a:r>
            <a:r>
              <a:rPr dirty="0" sz="800" spc="-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наилучший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результат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плоидности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0.8464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(IoU),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 </a:t>
            </a:r>
            <a:r>
              <a:rPr dirty="0" sz="800" spc="-229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0.8999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25">
                <a:latin typeface="Trebuchet MS"/>
                <a:cs typeface="Trebuchet MS"/>
              </a:rPr>
              <a:t>(IoU)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тестовых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выборках).</a:t>
            </a:r>
            <a:endParaRPr sz="800">
              <a:latin typeface="Trebuchet MS"/>
              <a:cs typeface="Trebuchet MS"/>
            </a:endParaRPr>
          </a:p>
          <a:p>
            <a:pPr marL="12700" marR="39370">
              <a:lnSpc>
                <a:spcPts val="900"/>
              </a:lnSpc>
              <a:spcBef>
                <a:spcPts val="28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алгоритм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извлечения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8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описывающих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форму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размер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изображении.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119136"/>
            <a:ext cx="53632" cy="536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092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Выв</a:t>
            </a:r>
            <a:r>
              <a:rPr dirty="0" spc="-50"/>
              <a:t>о</a:t>
            </a:r>
            <a:r>
              <a:rPr dirty="0" spc="-30"/>
              <a:t>ды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25691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567930"/>
            <a:ext cx="4150360" cy="14757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модели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сегментации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растения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основе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индекса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tgi,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нейронных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сетей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комбинации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этих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методов.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Комбинация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методов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дает </a:t>
            </a:r>
            <a:r>
              <a:rPr dirty="0" sz="800" spc="-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наилучший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результат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плоидности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0.8464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(IoU),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 </a:t>
            </a:r>
            <a:r>
              <a:rPr dirty="0" sz="800" spc="-229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0.8999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25">
                <a:latin typeface="Trebuchet MS"/>
                <a:cs typeface="Trebuchet MS"/>
              </a:rPr>
              <a:t>(IoU)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тестовых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выборках).</a:t>
            </a:r>
            <a:endParaRPr sz="800">
              <a:latin typeface="Trebuchet MS"/>
              <a:cs typeface="Trebuchet MS"/>
            </a:endParaRPr>
          </a:p>
          <a:p>
            <a:pPr marL="12700" marR="39370">
              <a:lnSpc>
                <a:spcPts val="900"/>
              </a:lnSpc>
              <a:spcBef>
                <a:spcPts val="28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алгоритм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извлечения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8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описывающих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форму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размер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изображении.</a:t>
            </a:r>
            <a:endParaRPr sz="800">
              <a:latin typeface="Trebuchet MS"/>
              <a:cs typeface="Trebuchet MS"/>
            </a:endParaRPr>
          </a:p>
          <a:p>
            <a:pPr marL="12700" marR="11430">
              <a:lnSpc>
                <a:spcPts val="900"/>
              </a:lnSpc>
              <a:spcBef>
                <a:spcPts val="295"/>
              </a:spcBef>
            </a:pPr>
            <a:r>
              <a:rPr dirty="0" sz="800" spc="-15">
                <a:latin typeface="Trebuchet MS"/>
                <a:cs typeface="Trebuchet MS"/>
              </a:rPr>
              <a:t>Проведен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статистический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анализ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дескрипторов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проростков.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Статистически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значимых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различий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дескрипторов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проростков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разной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плоидности,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редким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исключением,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40">
                <a:latin typeface="Trebuchet MS"/>
                <a:cs typeface="Trebuchet MS"/>
              </a:rPr>
              <a:t>не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обнаружено,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но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разных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почти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везде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были </a:t>
            </a:r>
            <a:r>
              <a:rPr dirty="0" sz="800" spc="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найдены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статистически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значимые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различия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распределениях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извлеченных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дескрипторов.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119136"/>
            <a:ext cx="53632" cy="5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384846"/>
            <a:ext cx="53632" cy="5363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5092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Выв</a:t>
            </a:r>
            <a:r>
              <a:rPr dirty="0" spc="-50"/>
              <a:t>о</a:t>
            </a:r>
            <a:r>
              <a:rPr dirty="0" spc="-30"/>
              <a:t>ды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25691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567930"/>
            <a:ext cx="4165600" cy="242443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9685">
              <a:lnSpc>
                <a:spcPts val="900"/>
              </a:lnSpc>
              <a:spcBef>
                <a:spcPts val="17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модели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сегментации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растения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основе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индекса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tgi,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нейронных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сетей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комбинации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этих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методов.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Комбинация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методов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дает </a:t>
            </a:r>
            <a:r>
              <a:rPr dirty="0" sz="800" spc="-1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наилучший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результат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плоидности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0.8464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(IoU),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 </a:t>
            </a:r>
            <a:r>
              <a:rPr dirty="0" sz="800" spc="-229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0.8999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25">
                <a:latin typeface="Trebuchet MS"/>
                <a:cs typeface="Trebuchet MS"/>
              </a:rPr>
              <a:t>(IoU)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тестовых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выборках).</a:t>
            </a:r>
            <a:endParaRPr sz="800">
              <a:latin typeface="Trebuchet MS"/>
              <a:cs typeface="Trebuchet MS"/>
            </a:endParaRPr>
          </a:p>
          <a:p>
            <a:pPr marL="12700" marR="54610">
              <a:lnSpc>
                <a:spcPts val="900"/>
              </a:lnSpc>
              <a:spcBef>
                <a:spcPts val="285"/>
              </a:spcBef>
            </a:pPr>
            <a:r>
              <a:rPr dirty="0" sz="800" spc="5">
                <a:latin typeface="Trebuchet MS"/>
                <a:cs typeface="Trebuchet MS"/>
              </a:rPr>
              <a:t>Разработан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алгоритм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извлечения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8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описывающих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форму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размер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проростка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изображении.</a:t>
            </a:r>
            <a:endParaRPr sz="800">
              <a:latin typeface="Trebuchet MS"/>
              <a:cs typeface="Trebuchet MS"/>
            </a:endParaRPr>
          </a:p>
          <a:p>
            <a:pPr marL="12700" marR="26670">
              <a:lnSpc>
                <a:spcPts val="900"/>
              </a:lnSpc>
              <a:spcBef>
                <a:spcPts val="295"/>
              </a:spcBef>
            </a:pPr>
            <a:r>
              <a:rPr dirty="0" sz="800" spc="-15">
                <a:latin typeface="Trebuchet MS"/>
                <a:cs typeface="Trebuchet MS"/>
              </a:rPr>
              <a:t>Проведен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статистический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анализ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дескрипторов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проростков.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Статистически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значимых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различий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дескрипторов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проростков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разной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плоидности,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редким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исключением,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40">
                <a:latin typeface="Trebuchet MS"/>
                <a:cs typeface="Trebuchet MS"/>
              </a:rPr>
              <a:t>не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обнаружено,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но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изображений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разных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генотипов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почти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везде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были </a:t>
            </a:r>
            <a:r>
              <a:rPr dirty="0" sz="800" spc="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найдены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статистически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значимые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различия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распределениях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извлеченных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дескрипторов.</a:t>
            </a:r>
            <a:endParaRPr sz="800">
              <a:latin typeface="Trebuchet MS"/>
              <a:cs typeface="Trebuchet MS"/>
            </a:endParaRPr>
          </a:p>
          <a:p>
            <a:pPr marL="12700" marR="5080">
              <a:lnSpc>
                <a:spcPts val="900"/>
              </a:lnSpc>
              <a:spcBef>
                <a:spcPts val="275"/>
              </a:spcBef>
            </a:pPr>
            <a:r>
              <a:rPr dirty="0" sz="800">
                <a:latin typeface="Trebuchet MS"/>
                <a:cs typeface="Trebuchet MS"/>
              </a:rPr>
              <a:t>Разработана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компьютерная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система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классификации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проростков</a:t>
            </a:r>
            <a:r>
              <a:rPr dirty="0" sz="800" spc="5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пшеницы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по </a:t>
            </a:r>
            <a:r>
              <a:rPr dirty="0" sz="80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целевому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признаку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основе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методов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машинного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обучения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(логистическая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регрессия, </a:t>
            </a:r>
            <a:r>
              <a:rPr dirty="0" sz="800" spc="-2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случайный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40">
                <a:latin typeface="Trebuchet MS"/>
                <a:cs typeface="Trebuchet MS"/>
              </a:rPr>
              <a:t>лес,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нейронные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сети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архитектуры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0">
                <a:latin typeface="Trebuchet MS"/>
                <a:cs typeface="Trebuchet MS"/>
              </a:rPr>
              <a:t>ResNet)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их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комбинации.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Результаты </a:t>
            </a:r>
            <a:r>
              <a:rPr dirty="0" sz="800" spc="5">
                <a:latin typeface="Trebuchet MS"/>
                <a:cs typeface="Trebuchet MS"/>
              </a:rPr>
              <a:t> лучших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моделей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классификации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для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решения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задачи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определения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плоидности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тестовой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выборке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были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следующими: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без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разделения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временные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точки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0.654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(accuracy),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первая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временная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точка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0.615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(accuracy),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вторая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временная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точка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0.769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(accuracy),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разница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125">
                <a:latin typeface="Trebuchet MS"/>
                <a:cs typeface="Trebuchet MS"/>
              </a:rPr>
              <a:t>–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0.462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(accuracy).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20">
                <a:latin typeface="Trebuchet MS"/>
                <a:cs typeface="Trebuchet MS"/>
              </a:rPr>
              <a:t>Лучшая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модель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классификации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по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генотипу </a:t>
            </a:r>
            <a:r>
              <a:rPr dirty="0" sz="800" spc="-5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1102/L-25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предсказывала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генотип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безошибочно.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119136"/>
            <a:ext cx="53632" cy="5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384846"/>
            <a:ext cx="53632" cy="53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2106041"/>
            <a:ext cx="53632" cy="536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0" name="object 10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9951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Списо</a:t>
            </a:r>
            <a:r>
              <a:rPr dirty="0" spc="-30"/>
              <a:t>к</a:t>
            </a:r>
            <a:r>
              <a:rPr dirty="0" spc="15"/>
              <a:t> </a:t>
            </a:r>
            <a:r>
              <a:rPr dirty="0" spc="-45"/>
              <a:t>литературы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50" y="425899"/>
            <a:ext cx="106680" cy="144780"/>
            <a:chOff x="152450" y="425899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428439"/>
              <a:ext cx="101219" cy="13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990" y="42843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643" y="44741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0295" y="466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643" y="498027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926" y="494863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905" y="4284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52450" y="696854"/>
            <a:ext cx="106680" cy="144780"/>
            <a:chOff x="152450" y="696854"/>
            <a:chExt cx="106680" cy="1447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699394"/>
              <a:ext cx="101219" cy="1391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4990" y="69939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643" y="71837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0295" y="73735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3" y="768981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765817"/>
              <a:ext cx="31635" cy="442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905" y="69939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52450" y="1064608"/>
            <a:ext cx="106680" cy="144780"/>
            <a:chOff x="152450" y="1064608"/>
            <a:chExt cx="106680" cy="14478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1067148"/>
              <a:ext cx="101219" cy="1391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990" y="106714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7643" y="108612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0295" y="11051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7643" y="1136735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926" y="1133571"/>
              <a:ext cx="31635" cy="442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0905" y="106714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52450" y="1520919"/>
            <a:ext cx="106680" cy="144780"/>
            <a:chOff x="152450" y="1520919"/>
            <a:chExt cx="106680" cy="144780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1523458"/>
              <a:ext cx="101219" cy="1391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4990" y="152345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7643" y="154243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295" y="15614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3" y="1593046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1589882"/>
              <a:ext cx="31635" cy="442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30905" y="152345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52450" y="1800103"/>
            <a:ext cx="106680" cy="144780"/>
            <a:chOff x="152450" y="1800103"/>
            <a:chExt cx="106680" cy="14478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1802643"/>
              <a:ext cx="101219" cy="1391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4990" y="180264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67643" y="182162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0295" y="18405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7643" y="1872230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1869066"/>
              <a:ext cx="31635" cy="4428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0905" y="180264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52450" y="2073140"/>
            <a:ext cx="106680" cy="144780"/>
            <a:chOff x="152450" y="2073140"/>
            <a:chExt cx="106680" cy="144780"/>
          </a:xfrm>
        </p:grpSpPr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2075680"/>
              <a:ext cx="101219" cy="1391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4990" y="207568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7643" y="209465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0295" y="211363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7643" y="2145267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926" y="2142103"/>
              <a:ext cx="31635" cy="4428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30905" y="20756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152450" y="2346177"/>
            <a:ext cx="106680" cy="144780"/>
            <a:chOff x="152450" y="2346177"/>
            <a:chExt cx="106680" cy="14478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2348717"/>
              <a:ext cx="101219" cy="1391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54990" y="234871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7643" y="23676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0295" y="23866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7643" y="2418305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926" y="2415141"/>
              <a:ext cx="31635" cy="4428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30905" y="234871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152450" y="2598907"/>
            <a:ext cx="106680" cy="144780"/>
            <a:chOff x="152450" y="2598907"/>
            <a:chExt cx="106680" cy="144780"/>
          </a:xfrm>
        </p:grpSpPr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2601447"/>
              <a:ext cx="101219" cy="13917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4990" y="260144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67643" y="262042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80295" y="26394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7643" y="2671035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926" y="2667871"/>
              <a:ext cx="31635" cy="4428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30905" y="260144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52450" y="2871945"/>
            <a:ext cx="106680" cy="144780"/>
            <a:chOff x="152450" y="2871945"/>
            <a:chExt cx="106680" cy="144780"/>
          </a:xfrm>
        </p:grpSpPr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90" y="2874485"/>
              <a:ext cx="101219" cy="13917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4990" y="287448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67643" y="289346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80295" y="291244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67643" y="2944072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2940908"/>
              <a:ext cx="31635" cy="442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30905" y="28744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54943" y="441268"/>
            <a:ext cx="4344035" cy="278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282575" indent="-185420">
              <a:lnSpc>
                <a:spcPct val="120100"/>
              </a:lnSpc>
              <a:spcBef>
                <a:spcPts val="10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Ronneberger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O.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et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al.,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U-net: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Convolutional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networks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biomedical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image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segmentation,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2015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//arXiv </a:t>
            </a:r>
            <a:r>
              <a:rPr dirty="0" sz="600" spc="-20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preprint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arXiv:1505.04597.</a:t>
            </a:r>
            <a:endParaRPr sz="600">
              <a:latin typeface="Verdana"/>
              <a:cs typeface="Verdana"/>
            </a:endParaRPr>
          </a:p>
          <a:p>
            <a:pPr marL="197485" marR="99695" indent="-185420">
              <a:lnSpc>
                <a:spcPct val="124500"/>
              </a:lnSpc>
              <a:spcBef>
                <a:spcPts val="37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He,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Kaiming;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Zhang,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Xiangyu;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Ren,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Shaoqing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-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Deep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Residual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Learning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Image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Recognition.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2016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IEEE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Conference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on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Computer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Vision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Pattern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Recognition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(CVPR).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Las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Vegas,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NV,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USA: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IEEE.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770–778</a:t>
            </a:r>
            <a:endParaRPr sz="600">
              <a:latin typeface="Verdana"/>
              <a:cs typeface="Verdana"/>
            </a:endParaRPr>
          </a:p>
          <a:p>
            <a:pPr marL="197485">
              <a:lnSpc>
                <a:spcPts val="69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//arXiv:1512.03385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Alt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V.V.,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Pestunov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I.A.,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Melnikov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P.V.,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Elkin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O.V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Avtomatizirovannoe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obnaruzhenie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sornyakov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i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otsenka</a:t>
            </a:r>
            <a:endParaRPr sz="600">
              <a:latin typeface="Verdana"/>
              <a:cs typeface="Verdana"/>
            </a:endParaRPr>
          </a:p>
          <a:p>
            <a:pPr marL="197485" marR="19050">
              <a:lnSpc>
                <a:spcPts val="700"/>
              </a:lnSpc>
              <a:spcBef>
                <a:spcPts val="21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kachestva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vskhodov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sel’skokhozyaistvennykh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kul’tur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po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RGB-izobrazheniyam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[Automated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detection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weeds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 evaluation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crop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sprouts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quality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based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on 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RGB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images].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Sibirskii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vestnik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sel’skokhozyaistvennoi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nauki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[Si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berian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Herald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Agricultural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Science],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2018,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vol.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48,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no.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5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52–60.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DOI: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10.26898/0370-8799-2018-5-7</a:t>
            </a:r>
            <a:endParaRPr sz="600">
              <a:latin typeface="Verdana"/>
              <a:cs typeface="Verdana"/>
            </a:endParaRPr>
          </a:p>
          <a:p>
            <a:pPr marL="197485" marR="1332865" indent="-185420">
              <a:lnSpc>
                <a:spcPct val="124500"/>
              </a:lnSpc>
              <a:spcBef>
                <a:spcPts val="38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By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Kenneth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Price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Rainer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Storn,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April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01,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8"/>
              </a:rPr>
              <a:t>1997.https://www.drdobbs.com/database/differential-evolution/184410166</a:t>
            </a:r>
            <a:endParaRPr sz="600">
              <a:latin typeface="Verdana"/>
              <a:cs typeface="Verdana"/>
            </a:endParaRPr>
          </a:p>
          <a:p>
            <a:pPr marL="197485" marR="5080" indent="-185420">
              <a:lnSpc>
                <a:spcPct val="122400"/>
              </a:lnSpc>
              <a:spcBef>
                <a:spcPts val="42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H.B.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Mann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D.R.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Whitney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“On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test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whether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one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two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random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variables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is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stochastically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larger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than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the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other”,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The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Annals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Mathematical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Statistics,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1947,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Vol.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18,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50-60.</a:t>
            </a:r>
            <a:endParaRPr sz="600">
              <a:latin typeface="Verdana"/>
              <a:cs typeface="Verdana"/>
            </a:endParaRPr>
          </a:p>
          <a:p>
            <a:pPr marL="197485" marR="177165" indent="-185420">
              <a:lnSpc>
                <a:spcPct val="122400"/>
              </a:lnSpc>
              <a:spcBef>
                <a:spcPts val="39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W.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H.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Kruskal</a:t>
            </a:r>
            <a:r>
              <a:rPr dirty="0" sz="600" spc="7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W.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W.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Wallis,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“Use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Ranks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in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One-Criterion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Variance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Analysis”,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Journal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the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American </a:t>
            </a:r>
            <a:r>
              <a:rPr dirty="0" sz="600" spc="-20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Statistical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Association,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1952,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Vol.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47,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</a:rPr>
              <a:t>Issue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260,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583-621.</a:t>
            </a:r>
            <a:endParaRPr sz="600">
              <a:latin typeface="Verdana"/>
              <a:cs typeface="Verdana"/>
            </a:endParaRPr>
          </a:p>
          <a:p>
            <a:pPr marL="197485" marR="85090" indent="-185420">
              <a:lnSpc>
                <a:spcPct val="116300"/>
              </a:lnSpc>
              <a:spcBef>
                <a:spcPts val="43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D’Agostino,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R.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B.,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“An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omnibus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test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normality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moderate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large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sample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size”,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Biometrika,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1971,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58,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341-348.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Bartlett,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M.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Properties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Sufficiency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Statistical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Tests.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Proceedings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the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Royal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Society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London.</a:t>
            </a:r>
            <a:endParaRPr sz="600">
              <a:latin typeface="Verdana"/>
              <a:cs typeface="Verdana"/>
            </a:endParaRPr>
          </a:p>
          <a:p>
            <a:pPr marL="197485">
              <a:lnSpc>
                <a:spcPct val="100000"/>
              </a:lnSpc>
              <a:spcBef>
                <a:spcPts val="165"/>
              </a:spcBef>
            </a:pP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Series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A,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Mathematical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Physical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Sciences,1937,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Vol.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160,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No.901,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268-282.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Yuen,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Karen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K.,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W.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J.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Dixon.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“The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Approximate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Behaviour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Performance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the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Two-Sample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Trimmed</a:t>
            </a:r>
            <a:endParaRPr sz="600">
              <a:latin typeface="Verdana"/>
              <a:cs typeface="Verdana"/>
            </a:endParaRPr>
          </a:p>
          <a:p>
            <a:pPr marL="197485" marR="1090295">
              <a:lnSpc>
                <a:spcPts val="700"/>
              </a:lnSpc>
              <a:spcBef>
                <a:spcPts val="200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t.”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Biometrika,Accessed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30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Mar.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2021,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vol.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60,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no.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1973,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pp.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369-374.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JSTOR, </a:t>
            </a:r>
            <a:r>
              <a:rPr dirty="0" sz="600" spc="-19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9"/>
              </a:rPr>
              <a:t>www.jstor.org/stable/2334550.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78" name="object 7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18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9951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Списо</a:t>
            </a:r>
            <a:r>
              <a:rPr dirty="0" spc="-30"/>
              <a:t>к</a:t>
            </a:r>
            <a:r>
              <a:rPr dirty="0" spc="15"/>
              <a:t> </a:t>
            </a:r>
            <a:r>
              <a:rPr dirty="0" spc="-45"/>
              <a:t>литературы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50" y="603229"/>
            <a:ext cx="106680" cy="144780"/>
            <a:chOff x="152450" y="603229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605769"/>
              <a:ext cx="101219" cy="13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990" y="60576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643" y="62474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0295" y="6437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643" y="675357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926" y="672192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905" y="60576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52450" y="793869"/>
            <a:ext cx="106680" cy="144780"/>
            <a:chOff x="152450" y="793869"/>
            <a:chExt cx="106680" cy="144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796409"/>
              <a:ext cx="101219" cy="139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4990" y="79640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643" y="81538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0295" y="83436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3" y="865997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862832"/>
              <a:ext cx="31635" cy="442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905" y="79640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52450" y="1073053"/>
            <a:ext cx="106680" cy="144780"/>
            <a:chOff x="152450" y="1073053"/>
            <a:chExt cx="106680" cy="14478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1075593"/>
              <a:ext cx="101219" cy="1391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4990" y="107559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7643" y="109457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0295" y="111355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7643" y="1145181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1142016"/>
              <a:ext cx="31635" cy="442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0905" y="10755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52450" y="1325783"/>
            <a:ext cx="106680" cy="144780"/>
            <a:chOff x="152450" y="1325783"/>
            <a:chExt cx="106680" cy="14478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1328323"/>
              <a:ext cx="101219" cy="1391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4990" y="132832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7643" y="13473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295" y="136628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3" y="1397911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1394746"/>
              <a:ext cx="31635" cy="442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30905" y="132832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52450" y="1672633"/>
            <a:ext cx="106680" cy="144780"/>
            <a:chOff x="152450" y="1672633"/>
            <a:chExt cx="106680" cy="14478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1675173"/>
              <a:ext cx="101219" cy="1391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4990" y="167517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67643" y="169415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0295" y="171313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7643" y="1744760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1741596"/>
              <a:ext cx="31635" cy="4428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0905" y="167517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52450" y="1951817"/>
            <a:ext cx="106680" cy="144780"/>
            <a:chOff x="152450" y="1951817"/>
            <a:chExt cx="106680" cy="14478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1954357"/>
              <a:ext cx="101219" cy="1391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4990" y="195435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67643" y="197333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0295" y="19923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7643" y="2023944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2020780"/>
              <a:ext cx="31635" cy="4428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30905" y="195435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152450" y="2142444"/>
            <a:ext cx="106680" cy="144780"/>
            <a:chOff x="152450" y="2142444"/>
            <a:chExt cx="106680" cy="14478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2144984"/>
              <a:ext cx="101219" cy="1391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54990" y="214498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7643" y="216396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0295" y="218294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7643" y="2214571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926" y="2211407"/>
              <a:ext cx="31635" cy="4428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30905" y="214498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152450" y="2413399"/>
            <a:ext cx="106680" cy="144780"/>
            <a:chOff x="152450" y="2413399"/>
            <a:chExt cx="106680" cy="144780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2415938"/>
              <a:ext cx="101219" cy="13917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4990" y="241593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67643" y="243491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80295" y="245389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7643" y="2485526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2482362"/>
              <a:ext cx="31635" cy="4428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30905" y="241593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52450" y="2692583"/>
            <a:ext cx="106680" cy="144780"/>
            <a:chOff x="152450" y="2692583"/>
            <a:chExt cx="106680" cy="144780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" y="2695123"/>
              <a:ext cx="101219" cy="13917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4990" y="269512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67643" y="271410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80295" y="273307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67643" y="2764710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0" y="0"/>
                  </a:moveTo>
                  <a:lnTo>
                    <a:pt x="31631" y="0"/>
                  </a:lnTo>
                </a:path>
                <a:path w="31750" h="38100">
                  <a:moveTo>
                    <a:pt x="0" y="12652"/>
                  </a:moveTo>
                  <a:lnTo>
                    <a:pt x="31631" y="12652"/>
                  </a:lnTo>
                </a:path>
                <a:path w="31750" h="38100">
                  <a:moveTo>
                    <a:pt x="0" y="25304"/>
                  </a:moveTo>
                  <a:lnTo>
                    <a:pt x="31631" y="25304"/>
                  </a:lnTo>
                </a:path>
                <a:path w="31750" h="38100">
                  <a:moveTo>
                    <a:pt x="0" y="37956"/>
                  </a:moveTo>
                  <a:lnTo>
                    <a:pt x="31631" y="37956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26" y="2761546"/>
              <a:ext cx="31635" cy="442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30905" y="269512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54943" y="637367"/>
            <a:ext cx="4348480" cy="2320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</a:rPr>
              <a:t>T.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Hastie,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R.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Tibshirani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J.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Friedman.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“Elements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of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Statistical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Learning”Springer,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2009.</a:t>
            </a:r>
            <a:endParaRPr sz="600">
              <a:latin typeface="Verdana"/>
              <a:cs typeface="Verdana"/>
            </a:endParaRPr>
          </a:p>
          <a:p>
            <a:pPr marL="197485" marR="48260" indent="-185420">
              <a:lnSpc>
                <a:spcPct val="124500"/>
              </a:lnSpc>
              <a:spcBef>
                <a:spcPts val="60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Hsiang-Fu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Yu,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Fang-Lan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Huang,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Chih-Jen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Lin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(2011).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Dual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coordinate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descent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methods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logistic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regression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maximum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entropy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models.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Machine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Learning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85(1-2):41-75.</a:t>
            </a:r>
            <a:endParaRPr sz="600">
              <a:latin typeface="Verdana"/>
              <a:cs typeface="Verdana"/>
            </a:endParaRPr>
          </a:p>
          <a:p>
            <a:pPr marL="197485" marR="28575" indent="-185420">
              <a:lnSpc>
                <a:spcPct val="116300"/>
              </a:lnSpc>
              <a:spcBef>
                <a:spcPts val="46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Haykin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.Neural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Networks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Learning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Machines.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Pearson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Education.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Inc.,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Upper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Saddle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River,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New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Jersey,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2009.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Thomas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H.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Cormen,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Charles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E.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Leiserson,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Ronald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L.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Rivest,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Clifford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Stein.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introduction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to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Algorithms.</a:t>
            </a:r>
            <a:endParaRPr sz="600">
              <a:latin typeface="Verdana"/>
              <a:cs typeface="Verdana"/>
            </a:endParaRPr>
          </a:p>
          <a:p>
            <a:pPr marL="197485" marR="584835">
              <a:lnSpc>
                <a:spcPts val="700"/>
              </a:lnSpc>
              <a:spcBef>
                <a:spcPts val="200"/>
              </a:spcBef>
            </a:pPr>
            <a:r>
              <a:rPr dirty="0" sz="600" spc="50">
                <a:solidFill>
                  <a:srgbClr val="3333B2"/>
                </a:solidFill>
                <a:latin typeface="Verdana"/>
                <a:cs typeface="Verdana"/>
              </a:rPr>
              <a:t>MIT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Press.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0">
                <a:solidFill>
                  <a:srgbClr val="3333B2"/>
                </a:solidFill>
                <a:latin typeface="Verdana"/>
                <a:cs typeface="Verdana"/>
              </a:rPr>
              <a:t>MIT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Electrical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Engineering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Computer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Science.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0">
                <a:solidFill>
                  <a:srgbClr val="3333B2"/>
                </a:solidFill>
                <a:latin typeface="Verdana"/>
                <a:cs typeface="Verdana"/>
              </a:rPr>
              <a:t>MIT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Press.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18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June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1990.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ISBN </a:t>
            </a:r>
            <a:r>
              <a:rPr dirty="0" sz="600" spc="-20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978-0-262-03141-7.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Retrieved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2017-07-02.</a:t>
            </a:r>
            <a:endParaRPr sz="600">
              <a:latin typeface="Verdana"/>
              <a:cs typeface="Verdana"/>
            </a:endParaRPr>
          </a:p>
          <a:p>
            <a:pPr marL="197485" marR="132080" indent="-185420">
              <a:lnSpc>
                <a:spcPct val="124500"/>
              </a:lnSpc>
              <a:spcBef>
                <a:spcPts val="229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Olaf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Ronneberger,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Philipp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Fischer,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Thomas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Brox: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U-Net: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Convolutional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Networks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Biomedical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Image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Segmentation„</a:t>
            </a:r>
            <a:r>
              <a:rPr dirty="0" sz="600" spc="8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18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May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2015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https://arxiv.org/pdf/1505.04597.pdf.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Kentaro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Wada,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Michael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Pitidis,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Hussein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Abdulwahid,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2018,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https://github.com/wkentaro/labelme.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Verdana"/>
              <a:cs typeface="Verdana"/>
            </a:endParaRPr>
          </a:p>
          <a:p>
            <a:pPr marL="197485" marR="41910" indent="-185420">
              <a:lnSpc>
                <a:spcPct val="120100"/>
              </a:lnSpc>
              <a:spcBef>
                <a:spcPts val="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Буэно,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Суарес,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Эспиноса.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Обработка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изображений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с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помощью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OpenCV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0">
                <a:solidFill>
                  <a:srgbClr val="3333B2"/>
                </a:solidFill>
                <a:latin typeface="Verdana"/>
                <a:cs typeface="Verdana"/>
              </a:rPr>
              <a:t>=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Learning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Image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Processing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with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O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penCV.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—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М.: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ДМК-Пресс,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2016.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—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210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с.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—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</a:rPr>
              <a:t>ISBN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978-5-97060-387-1.</a:t>
            </a:r>
            <a:endParaRPr sz="600">
              <a:latin typeface="Verdana"/>
              <a:cs typeface="Verdana"/>
            </a:endParaRPr>
          </a:p>
          <a:p>
            <a:pPr marL="197485" marR="306070" indent="-185420">
              <a:lnSpc>
                <a:spcPct val="124500"/>
              </a:lnSpc>
              <a:spcBef>
                <a:spcPts val="370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T.-C.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Lee,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0">
                <a:solidFill>
                  <a:srgbClr val="3333B2"/>
                </a:solidFill>
                <a:latin typeface="Verdana"/>
                <a:cs typeface="Verdana"/>
              </a:rPr>
              <a:t>R.L.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Kashyap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C.-N.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Chu,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Building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skeleton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models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via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3-D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medial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surface/axis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thinning </a:t>
            </a:r>
            <a:r>
              <a:rPr dirty="0" sz="600" spc="-19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algorithms.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Computer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Vision,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1994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Graphics,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and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</a:rPr>
              <a:t>Image</a:t>
            </a:r>
            <a:r>
              <a:rPr dirty="0" sz="600" spc="2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Processing,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56(6):462-478.</a:t>
            </a:r>
            <a:endParaRPr sz="600">
              <a:latin typeface="Verdana"/>
              <a:cs typeface="Verdana"/>
            </a:endParaRPr>
          </a:p>
          <a:p>
            <a:pPr marL="197485" marR="5080" indent="-185420">
              <a:lnSpc>
                <a:spcPct val="124500"/>
              </a:lnSpc>
              <a:spcBef>
                <a:spcPts val="405"/>
              </a:spcBef>
            </a:pP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3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333B2"/>
                </a:solidFill>
                <a:latin typeface="Times New Roman"/>
                <a:cs typeface="Times New Roman"/>
              </a:rPr>
              <a:t>    </a:t>
            </a:r>
            <a:r>
              <a:rPr dirty="0" sz="600" spc="-2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Mingxing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5">
                <a:solidFill>
                  <a:srgbClr val="3333B2"/>
                </a:solidFill>
                <a:latin typeface="Verdana"/>
                <a:cs typeface="Verdana"/>
              </a:rPr>
              <a:t>Tan,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Quoc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15">
                <a:solidFill>
                  <a:srgbClr val="3333B2"/>
                </a:solidFill>
                <a:latin typeface="Verdana"/>
                <a:cs typeface="Verdana"/>
              </a:rPr>
              <a:t>V.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Le,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EfficientNet: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Rethinking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Model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</a:rPr>
              <a:t>Scaling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for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Convolutional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</a:rPr>
              <a:t>Neural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</a:rPr>
              <a:t>Networks,</a:t>
            </a:r>
            <a:r>
              <a:rPr dirty="0" sz="600" spc="3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</a:rPr>
              <a:t>28</a:t>
            </a:r>
            <a:r>
              <a:rPr dirty="0" sz="600" spc="3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5">
                <a:solidFill>
                  <a:srgbClr val="3333B2"/>
                </a:solidFill>
                <a:latin typeface="Verdana"/>
                <a:cs typeface="Verdana"/>
              </a:rPr>
              <a:t>May </a:t>
            </a:r>
            <a:r>
              <a:rPr dirty="0" sz="600" spc="-195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</a:rPr>
              <a:t>2019,</a:t>
            </a:r>
            <a:r>
              <a:rPr dirty="0" sz="600" spc="20">
                <a:solidFill>
                  <a:srgbClr val="3333B2"/>
                </a:solidFill>
                <a:latin typeface="Verdana"/>
                <a:cs typeface="Verdana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</a:rPr>
              <a:t>https://arxiv.org/abs/1905.11946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78" name="object 7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19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29" y="569442"/>
            <a:ext cx="4526915" cy="655320"/>
            <a:chOff x="66229" y="569442"/>
            <a:chExt cx="4526915" cy="655320"/>
          </a:xfrm>
        </p:grpSpPr>
        <p:sp>
          <p:nvSpPr>
            <p:cNvPr id="3" name="object 3"/>
            <p:cNvSpPr/>
            <p:nvPr/>
          </p:nvSpPr>
          <p:spPr>
            <a:xfrm>
              <a:off x="66229" y="569442"/>
              <a:ext cx="4476115" cy="82550"/>
            </a:xfrm>
            <a:custGeom>
              <a:avLst/>
              <a:gdLst/>
              <a:ahLst/>
              <a:cxnLst/>
              <a:rect l="l" t="t" r="r" b="b"/>
              <a:pathLst>
                <a:path w="4476115" h="82550">
                  <a:moveTo>
                    <a:pt x="442478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75587" y="82384"/>
                  </a:lnTo>
                  <a:lnTo>
                    <a:pt x="4475587" y="50800"/>
                  </a:lnTo>
                  <a:lnTo>
                    <a:pt x="4471579" y="31075"/>
                  </a:lnTo>
                  <a:lnTo>
                    <a:pt x="4460665" y="14922"/>
                  </a:lnTo>
                  <a:lnTo>
                    <a:pt x="4444512" y="4008"/>
                  </a:lnTo>
                  <a:lnTo>
                    <a:pt x="44247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030" y="632698"/>
              <a:ext cx="4476115" cy="591820"/>
            </a:xfrm>
            <a:custGeom>
              <a:avLst/>
              <a:gdLst/>
              <a:ahLst/>
              <a:cxnLst/>
              <a:rect l="l" t="t" r="r" b="b"/>
              <a:pathLst>
                <a:path w="4476115" h="591819">
                  <a:moveTo>
                    <a:pt x="4475587" y="0"/>
                  </a:moveTo>
                  <a:lnTo>
                    <a:pt x="0" y="0"/>
                  </a:lnTo>
                  <a:lnTo>
                    <a:pt x="0" y="591760"/>
                  </a:lnTo>
                  <a:lnTo>
                    <a:pt x="4475587" y="591760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29" y="613862"/>
              <a:ext cx="4476115" cy="560070"/>
            </a:xfrm>
            <a:custGeom>
              <a:avLst/>
              <a:gdLst/>
              <a:ahLst/>
              <a:cxnLst/>
              <a:rect l="l" t="t" r="r" b="b"/>
              <a:pathLst>
                <a:path w="4476115" h="560069">
                  <a:moveTo>
                    <a:pt x="4475587" y="0"/>
                  </a:moveTo>
                  <a:lnTo>
                    <a:pt x="0" y="0"/>
                  </a:lnTo>
                  <a:lnTo>
                    <a:pt x="0" y="508995"/>
                  </a:lnTo>
                  <a:lnTo>
                    <a:pt x="4008" y="528720"/>
                  </a:lnTo>
                  <a:lnTo>
                    <a:pt x="14922" y="544873"/>
                  </a:lnTo>
                  <a:lnTo>
                    <a:pt x="31075" y="555787"/>
                  </a:lnTo>
                  <a:lnTo>
                    <a:pt x="50800" y="559796"/>
                  </a:lnTo>
                  <a:lnTo>
                    <a:pt x="4424787" y="559796"/>
                  </a:lnTo>
                  <a:lnTo>
                    <a:pt x="4444512" y="555787"/>
                  </a:lnTo>
                  <a:lnTo>
                    <a:pt x="4460665" y="544873"/>
                  </a:lnTo>
                  <a:lnTo>
                    <a:pt x="4471579" y="528720"/>
                  </a:lnTo>
                  <a:lnTo>
                    <a:pt x="4475587" y="508995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498" y="685354"/>
            <a:ext cx="3951604" cy="356235"/>
          </a:xfrm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887094" marR="5080" indent="-875030">
              <a:lnSpc>
                <a:spcPts val="1300"/>
              </a:lnSpc>
              <a:spcBef>
                <a:spcPts val="150"/>
              </a:spcBef>
            </a:pPr>
            <a:r>
              <a:rPr dirty="0" spc="-35"/>
              <a:t>Система</a:t>
            </a:r>
            <a:r>
              <a:rPr dirty="0" spc="10"/>
              <a:t> </a:t>
            </a:r>
            <a:r>
              <a:rPr dirty="0" spc="-50"/>
              <a:t>компьютерного</a:t>
            </a:r>
            <a:r>
              <a:rPr dirty="0" spc="10"/>
              <a:t> </a:t>
            </a:r>
            <a:r>
              <a:rPr dirty="0" spc="-55"/>
              <a:t>зрения</a:t>
            </a:r>
            <a:r>
              <a:rPr dirty="0" spc="10"/>
              <a:t> </a:t>
            </a:r>
            <a:r>
              <a:rPr dirty="0" spc="-35"/>
              <a:t>для</a:t>
            </a:r>
            <a:r>
              <a:rPr dirty="0" spc="10"/>
              <a:t> </a:t>
            </a:r>
            <a:r>
              <a:rPr dirty="0" spc="-50"/>
              <a:t>извлечения</a:t>
            </a:r>
            <a:r>
              <a:rPr dirty="0" spc="10"/>
              <a:t> </a:t>
            </a:r>
            <a:r>
              <a:rPr dirty="0" spc="-55"/>
              <a:t>количественных </a:t>
            </a:r>
            <a:r>
              <a:rPr dirty="0" spc="-330"/>
              <a:t> </a:t>
            </a:r>
            <a:r>
              <a:rPr dirty="0" spc="-45"/>
              <a:t>характеристик</a:t>
            </a:r>
            <a:r>
              <a:rPr dirty="0" spc="10"/>
              <a:t> </a:t>
            </a:r>
            <a:r>
              <a:rPr dirty="0" spc="-55"/>
              <a:t>проростков</a:t>
            </a:r>
            <a:r>
              <a:rPr dirty="0" spc="15"/>
              <a:t> </a:t>
            </a:r>
            <a:r>
              <a:rPr dirty="0" spc="-60"/>
              <a:t>пшеницы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6098" y="1369728"/>
            <a:ext cx="2377440" cy="716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Microsoft Sans Serif"/>
                <a:cs typeface="Microsoft Sans Serif"/>
              </a:rPr>
              <a:t>Бусов</a:t>
            </a:r>
            <a:r>
              <a:rPr dirty="0" sz="900" spc="40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И.</a:t>
            </a:r>
            <a:r>
              <a:rPr dirty="0" sz="900" spc="4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Д.</a:t>
            </a:r>
            <a:endParaRPr sz="900">
              <a:latin typeface="Microsoft Sans Serif"/>
              <a:cs typeface="Microsoft Sans Serif"/>
            </a:endParaRPr>
          </a:p>
          <a:p>
            <a:pPr algn="ctr" marL="12065" marR="5080">
              <a:lnSpc>
                <a:spcPct val="101000"/>
              </a:lnSpc>
            </a:pPr>
            <a:r>
              <a:rPr dirty="0" sz="900" spc="-35">
                <a:latin typeface="Microsoft Sans Serif"/>
                <a:cs typeface="Microsoft Sans Serif"/>
              </a:rPr>
              <a:t>студент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4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курса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(группы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18121)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бакалавриата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Механико-математического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факультета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Microsoft Sans Serif"/>
              <a:cs typeface="Microsoft Sans Serif"/>
            </a:endParaRPr>
          </a:p>
          <a:p>
            <a:pPr algn="ctr" marL="38735">
              <a:lnSpc>
                <a:spcPct val="100000"/>
              </a:lnSpc>
            </a:pPr>
            <a:r>
              <a:rPr dirty="0" sz="900" spc="-25">
                <a:latin typeface="Microsoft Sans Serif"/>
                <a:cs typeface="Microsoft Sans Serif"/>
              </a:rPr>
              <a:t>Научный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руководитель: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70">
                <a:latin typeface="Microsoft Sans Serif"/>
                <a:cs typeface="Microsoft Sans Serif"/>
              </a:rPr>
              <a:t>Генаев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М.А.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к.б.н.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8028" y="2254090"/>
            <a:ext cx="18110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Verdana"/>
                <a:cs typeface="Verdana"/>
              </a:rPr>
              <a:t>Новосибирский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государственный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университет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60" y="2520475"/>
            <a:ext cx="6496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>
                <a:latin typeface="Microsoft Sans Serif"/>
                <a:cs typeface="Microsoft Sans Serif"/>
              </a:rPr>
              <a:t>20</a:t>
            </a:r>
            <a:r>
              <a:rPr dirty="0" sz="900" spc="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мая</a:t>
            </a:r>
            <a:r>
              <a:rPr dirty="0" sz="900" spc="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2022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1" name="object 11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20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443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Основны</a:t>
            </a:r>
            <a:r>
              <a:rPr dirty="0" spc="-45"/>
              <a:t>е</a:t>
            </a:r>
            <a:r>
              <a:rPr dirty="0" spc="15"/>
              <a:t> </a:t>
            </a:r>
            <a:r>
              <a:rPr dirty="0" spc="-45"/>
              <a:t>понятия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22669" y="347898"/>
            <a:ext cx="4543425" cy="2288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39065" marR="264160">
              <a:lnSpc>
                <a:spcPct val="101000"/>
              </a:lnSpc>
              <a:spcBef>
                <a:spcPts val="85"/>
              </a:spcBef>
            </a:pPr>
            <a:r>
              <a:rPr dirty="0" sz="900" spc="-35" b="1">
                <a:latin typeface="Arial"/>
                <a:cs typeface="Arial"/>
              </a:rPr>
              <a:t>Маской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10" i="1">
                <a:latin typeface="Arial"/>
                <a:cs typeface="Arial"/>
              </a:rPr>
              <a:t>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52" i="1">
                <a:latin typeface="Arial"/>
                <a:cs typeface="Arial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30" i="1">
                <a:latin typeface="Arial"/>
                <a:cs typeface="Arial"/>
              </a:rPr>
              <a:t>h</a:t>
            </a:r>
            <a:r>
              <a:rPr dirty="0" sz="900" spc="75" i="1">
                <a:latin typeface="Arial"/>
                <a:cs typeface="Arial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матрицу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которой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39065">
              <a:lnSpc>
                <a:spcPts val="1035"/>
              </a:lnSpc>
            </a:pPr>
            <a:r>
              <a:rPr dirty="0" baseline="6172" sz="1350" spc="-75">
                <a:latin typeface="Microsoft Sans Serif"/>
                <a:cs typeface="Microsoft Sans Serif"/>
              </a:rPr>
              <a:t>Введем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97" b="1">
                <a:latin typeface="Arial"/>
                <a:cs typeface="Arial"/>
              </a:rPr>
              <a:t>оператор</a:t>
            </a:r>
            <a:r>
              <a:rPr dirty="0" baseline="6172" sz="1350" spc="97" b="1">
                <a:latin typeface="Arial"/>
                <a:cs typeface="Arial"/>
              </a:rPr>
              <a:t> </a:t>
            </a:r>
            <a:r>
              <a:rPr dirty="0" baseline="6172" sz="1350" spc="-82" b="1">
                <a:latin typeface="Arial"/>
                <a:cs typeface="Arial"/>
              </a:rPr>
              <a:t>наложения</a:t>
            </a:r>
            <a:r>
              <a:rPr dirty="0" baseline="6172" sz="1350" spc="97" b="1">
                <a:latin typeface="Arial"/>
                <a:cs typeface="Arial"/>
              </a:rPr>
              <a:t> </a:t>
            </a:r>
            <a:r>
              <a:rPr dirty="0" baseline="6172" sz="1350" spc="-67" b="1">
                <a:latin typeface="Arial"/>
                <a:cs typeface="Arial"/>
              </a:rPr>
              <a:t>матриц</a:t>
            </a:r>
            <a:r>
              <a:rPr dirty="0" baseline="6172" sz="1350" spc="82" b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1</a:t>
            </a:r>
            <a:r>
              <a:rPr dirty="0" sz="600" spc="114">
                <a:latin typeface="Tahoma"/>
                <a:cs typeface="Tahoma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-60" i="1">
                <a:latin typeface="Arial"/>
                <a:cs typeface="Arial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×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7" i="1">
                <a:latin typeface="Arial"/>
                <a:cs typeface="Arial"/>
              </a:rPr>
              <a:t> </a:t>
            </a:r>
            <a:r>
              <a:rPr dirty="0" baseline="6172" sz="1350" spc="-60">
                <a:latin typeface="Lucida Sans Unicode"/>
                <a:cs typeface="Lucida Sans Unicode"/>
              </a:rPr>
              <a:t>−→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82" i="1">
                <a:latin typeface="Arial"/>
                <a:cs typeface="Arial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такой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15">
                <a:latin typeface="Microsoft Sans Serif"/>
                <a:cs typeface="Microsoft Sans Serif"/>
              </a:rPr>
              <a:t>что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22" i="1">
                <a:latin typeface="Arial"/>
                <a:cs typeface="Arial"/>
              </a:rPr>
              <a:t>a</a:t>
            </a:r>
            <a:r>
              <a:rPr dirty="0" baseline="6172" sz="1350" spc="-22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22" i="1">
                <a:latin typeface="Arial"/>
                <a:cs typeface="Arial"/>
              </a:rPr>
              <a:t>b</a:t>
            </a:r>
            <a:r>
              <a:rPr dirty="0" baseline="6172" sz="1350" spc="22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r>
              <a:rPr dirty="0" baseline="6172" sz="1350" spc="120" i="1">
                <a:latin typeface="Arial"/>
                <a:cs typeface="Arial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∈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endParaRPr baseline="6172" sz="1350">
              <a:latin typeface="Arial"/>
              <a:cs typeface="Arial"/>
            </a:endParaRPr>
          </a:p>
          <a:p>
            <a:pPr marL="139065">
              <a:lnSpc>
                <a:spcPts val="1035"/>
              </a:lnSpc>
            </a:pPr>
            <a:r>
              <a:rPr dirty="0" sz="900" spc="-60" i="1">
                <a:latin typeface="Arial"/>
                <a:cs typeface="Arial"/>
              </a:rPr>
              <a:t>a</a:t>
            </a:r>
            <a:r>
              <a:rPr dirty="0" sz="900" spc="-40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×</a:t>
            </a:r>
            <a:r>
              <a:rPr dirty="0" baseline="-9259" sz="900" spc="-7">
                <a:latin typeface="Tahoma"/>
                <a:cs typeface="Tahoma"/>
              </a:rPr>
              <a:t>1</a:t>
            </a:r>
            <a:r>
              <a:rPr dirty="0" baseline="-9259" sz="900" spc="104">
                <a:latin typeface="Tahoma"/>
                <a:cs typeface="Tahoma"/>
              </a:rPr>
              <a:t> </a:t>
            </a:r>
            <a:r>
              <a:rPr dirty="0" sz="900" spc="-30" i="1">
                <a:latin typeface="Arial"/>
                <a:cs typeface="Arial"/>
              </a:rPr>
              <a:t>b</a:t>
            </a:r>
            <a:r>
              <a:rPr dirty="0" sz="900" spc="4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45" i="1">
                <a:latin typeface="Arial"/>
                <a:cs typeface="Arial"/>
              </a:rPr>
              <a:t>c</a:t>
            </a:r>
            <a:r>
              <a:rPr dirty="0" sz="900" spc="345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⇐⇒</a:t>
            </a:r>
            <a:r>
              <a:rPr dirty="0" sz="900" spc="229">
                <a:latin typeface="Lucida Sans Unicode"/>
                <a:cs typeface="Lucida Sans Unicode"/>
              </a:rPr>
              <a:t> 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baseline="-9259" sz="900" spc="15" i="1">
                <a:latin typeface="Arial"/>
                <a:cs typeface="Arial"/>
              </a:rPr>
              <a:t>i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j</a:t>
            </a:r>
            <a:r>
              <a:rPr dirty="0" baseline="-9259" sz="900" spc="225" i="1">
                <a:latin typeface="Arial"/>
                <a:cs typeface="Arial"/>
              </a:rPr>
              <a:t> </a:t>
            </a:r>
            <a:r>
              <a:rPr dirty="0" sz="900" spc="-260">
                <a:latin typeface="Lucida Sans Unicode"/>
                <a:cs typeface="Lucida Sans Unicode"/>
              </a:rPr>
              <a:t>∗</a:t>
            </a:r>
            <a:r>
              <a:rPr dirty="0" sz="900" spc="-220">
                <a:latin typeface="Lucida Sans Unicode"/>
                <a:cs typeface="Lucida Sans Unicode"/>
              </a:rPr>
              <a:t> 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</a:t>
            </a:r>
            <a:r>
              <a:rPr dirty="0" baseline="-9259" sz="900" spc="292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baseline="-9259" sz="900" spc="22" i="1">
                <a:latin typeface="Arial"/>
                <a:cs typeface="Arial"/>
              </a:rPr>
              <a:t>i</a:t>
            </a:r>
            <a:r>
              <a:rPr dirty="0" baseline="-9259" sz="900" spc="22" i="1">
                <a:latin typeface="Verdana"/>
                <a:cs typeface="Verdana"/>
              </a:rPr>
              <a:t>,</a:t>
            </a:r>
            <a:r>
              <a:rPr dirty="0" baseline="-9259" sz="900" spc="22" i="1">
                <a:latin typeface="Arial"/>
                <a:cs typeface="Arial"/>
              </a:rPr>
              <a:t>j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матриц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endParaRPr sz="9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10"/>
              </a:spcBef>
            </a:pPr>
            <a:r>
              <a:rPr dirty="0" sz="900" spc="-45">
                <a:latin typeface="Microsoft Sans Serif"/>
                <a:cs typeface="Microsoft Sans Serif"/>
              </a:rPr>
              <a:t>размера.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39065" marR="81280">
              <a:lnSpc>
                <a:spcPct val="96400"/>
              </a:lnSpc>
            </a:pPr>
            <a:r>
              <a:rPr dirty="0" baseline="6172" sz="1350" spc="-15">
                <a:latin typeface="Microsoft Sans Serif"/>
                <a:cs typeface="Microsoft Sans Serif"/>
              </a:rPr>
              <a:t>И </a:t>
            </a:r>
            <a:r>
              <a:rPr dirty="0" baseline="6172" sz="1350" spc="-97" b="1">
                <a:latin typeface="Arial"/>
                <a:cs typeface="Arial"/>
              </a:rPr>
              <a:t>оператор</a:t>
            </a:r>
            <a:r>
              <a:rPr dirty="0" baseline="6172" sz="1350" spc="-89" b="1">
                <a:latin typeface="Arial"/>
                <a:cs typeface="Arial"/>
              </a:rPr>
              <a:t> масочного</a:t>
            </a:r>
            <a:r>
              <a:rPr dirty="0" baseline="6172" sz="1350" spc="195" b="1">
                <a:latin typeface="Arial"/>
                <a:cs typeface="Arial"/>
              </a:rPr>
              <a:t> </a:t>
            </a:r>
            <a:r>
              <a:rPr dirty="0" baseline="6172" sz="1350" spc="-104" b="1">
                <a:latin typeface="Arial"/>
                <a:cs typeface="Arial"/>
              </a:rPr>
              <a:t>объединения</a:t>
            </a:r>
            <a:r>
              <a:rPr dirty="0" baseline="6172" sz="1350" spc="165" b="1">
                <a:latin typeface="Arial"/>
                <a:cs typeface="Arial"/>
              </a:rPr>
              <a:t> </a:t>
            </a:r>
            <a:r>
              <a:rPr dirty="0" baseline="6172" sz="1350" spc="-67" b="1">
                <a:latin typeface="Arial"/>
                <a:cs typeface="Arial"/>
              </a:rPr>
              <a:t>матриц</a:t>
            </a:r>
            <a:r>
              <a:rPr dirty="0" baseline="6172" sz="1350" spc="240" b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2</a:t>
            </a:r>
            <a:r>
              <a:rPr dirty="0" sz="600" spc="175">
                <a:latin typeface="Tahoma"/>
                <a:cs typeface="Tahoma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>
                <a:latin typeface="Lucida Sans Unicode"/>
                <a:cs typeface="Lucida Sans Unicode"/>
              </a:rPr>
              <a:t>×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60">
                <a:latin typeface="Lucida Sans Unicode"/>
                <a:cs typeface="Lucida Sans Unicode"/>
              </a:rPr>
              <a:t>−→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44">
                <a:latin typeface="Microsoft Sans Serif"/>
                <a:cs typeface="Microsoft Sans Serif"/>
              </a:rPr>
              <a:t>такой </a:t>
            </a:r>
            <a:r>
              <a:rPr dirty="0" baseline="6172" sz="1350" spc="-15">
                <a:latin typeface="Microsoft Sans Serif"/>
                <a:cs typeface="Microsoft Sans Serif"/>
              </a:rPr>
              <a:t>что </a:t>
            </a:r>
            <a:r>
              <a:rPr dirty="0" baseline="6172" sz="1350" spc="-22" i="1">
                <a:latin typeface="Arial"/>
                <a:cs typeface="Arial"/>
              </a:rPr>
              <a:t>a</a:t>
            </a:r>
            <a:r>
              <a:rPr dirty="0" baseline="6172" sz="1350" spc="-22" i="1">
                <a:latin typeface="Calibri"/>
                <a:cs typeface="Calibri"/>
              </a:rPr>
              <a:t>, </a:t>
            </a:r>
            <a:r>
              <a:rPr dirty="0" baseline="6172" sz="1350" spc="22" i="1">
                <a:latin typeface="Arial"/>
                <a:cs typeface="Arial"/>
              </a:rPr>
              <a:t>b</a:t>
            </a:r>
            <a:r>
              <a:rPr dirty="0" baseline="6172" sz="1350" spc="22" i="1">
                <a:latin typeface="Calibri"/>
                <a:cs typeface="Calibri"/>
              </a:rPr>
              <a:t>,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r>
              <a:rPr dirty="0" baseline="6172" sz="1350" spc="240" i="1">
                <a:latin typeface="Arial"/>
                <a:cs typeface="Arial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∈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352" i="1">
                <a:latin typeface="Arial"/>
                <a:cs typeface="Arial"/>
              </a:rPr>
              <a:t> </a:t>
            </a:r>
            <a:r>
              <a:rPr dirty="0" sz="900" spc="-60" i="1">
                <a:latin typeface="Arial"/>
                <a:cs typeface="Arial"/>
              </a:rPr>
              <a:t>a </a:t>
            </a:r>
            <a:r>
              <a:rPr dirty="0" sz="900" spc="-5">
                <a:latin typeface="Lucida Sans Unicode"/>
                <a:cs typeface="Lucida Sans Unicode"/>
              </a:rPr>
              <a:t>×</a:t>
            </a:r>
            <a:r>
              <a:rPr dirty="0" baseline="-9259" sz="900" spc="-7">
                <a:latin typeface="Tahoma"/>
                <a:cs typeface="Tahoma"/>
              </a:rPr>
              <a:t>2 </a:t>
            </a:r>
            <a:r>
              <a:rPr dirty="0" sz="900" spc="-30" i="1">
                <a:latin typeface="Arial"/>
                <a:cs typeface="Arial"/>
              </a:rPr>
              <a:t>b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-45" i="1">
                <a:latin typeface="Arial"/>
                <a:cs typeface="Arial"/>
              </a:rPr>
              <a:t>c</a:t>
            </a:r>
            <a:r>
              <a:rPr dirty="0" sz="900" spc="-40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⇐⇒</a:t>
            </a:r>
            <a:r>
              <a:rPr dirty="0" sz="90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Tahoma"/>
                <a:cs typeface="Tahoma"/>
              </a:rPr>
              <a:t>min(</a:t>
            </a:r>
            <a:r>
              <a:rPr dirty="0" sz="900" i="1">
                <a:latin typeface="Arial"/>
                <a:cs typeface="Arial"/>
              </a:rPr>
              <a:t>a</a:t>
            </a:r>
            <a:r>
              <a:rPr dirty="0" baseline="-9259" sz="900" i="1">
                <a:latin typeface="Arial"/>
                <a:cs typeface="Arial"/>
              </a:rPr>
              <a:t>i</a:t>
            </a:r>
            <a:r>
              <a:rPr dirty="0" baseline="-9259" sz="900" i="1">
                <a:latin typeface="Verdana"/>
                <a:cs typeface="Verdana"/>
              </a:rPr>
              <a:t>,</a:t>
            </a:r>
            <a:r>
              <a:rPr dirty="0" baseline="-9259" sz="900" i="1">
                <a:latin typeface="Arial"/>
                <a:cs typeface="Arial"/>
              </a:rPr>
              <a:t>j</a:t>
            </a:r>
            <a:r>
              <a:rPr dirty="0" baseline="-9259" sz="900" spc="7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 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 </a:t>
            </a:r>
            <a:r>
              <a:rPr dirty="0" sz="900" spc="30" i="1">
                <a:latin typeface="Calibri"/>
                <a:cs typeface="Calibri"/>
              </a:rPr>
              <a:t>, </a:t>
            </a:r>
            <a:r>
              <a:rPr dirty="0" sz="900" spc="-10">
                <a:latin typeface="Tahoma"/>
                <a:cs typeface="Tahoma"/>
              </a:rPr>
              <a:t>1)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baseline="-9259" sz="900" spc="22" i="1">
                <a:latin typeface="Arial"/>
                <a:cs typeface="Arial"/>
              </a:rPr>
              <a:t>i</a:t>
            </a:r>
            <a:r>
              <a:rPr dirty="0" baseline="-9259" sz="900" spc="22" i="1">
                <a:latin typeface="Verdana"/>
                <a:cs typeface="Verdana"/>
              </a:rPr>
              <a:t>,</a:t>
            </a:r>
            <a:r>
              <a:rPr dirty="0" baseline="-9259" sz="900" spc="22" i="1">
                <a:latin typeface="Arial"/>
                <a:cs typeface="Arial"/>
              </a:rPr>
              <a:t>j </a:t>
            </a:r>
            <a:r>
              <a:rPr dirty="0" sz="900" spc="5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где </a:t>
            </a:r>
            <a:r>
              <a:rPr dirty="0" sz="900" spc="10" i="1">
                <a:latin typeface="Arial"/>
                <a:cs typeface="Arial"/>
              </a:rPr>
              <a:t>A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множество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матриц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размера.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139065" marR="260350">
              <a:lnSpc>
                <a:spcPct val="101000"/>
              </a:lnSpc>
            </a:pPr>
            <a:r>
              <a:rPr dirty="0" sz="900" spc="-35">
                <a:latin typeface="Microsoft Sans Serif"/>
                <a:cs typeface="Microsoft Sans Serif"/>
              </a:rPr>
              <a:t>Под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 b="1">
                <a:latin typeface="Arial"/>
                <a:cs typeface="Arial"/>
              </a:rPr>
              <a:t>метрикой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для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задачи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сегментацией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подразумевать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некоторый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функционал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70" i="1">
                <a:latin typeface="Calibri"/>
                <a:cs typeface="Calibri"/>
              </a:rPr>
              <a:t>µ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75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10">
                <a:latin typeface="Georgia"/>
                <a:cs typeface="Georgia"/>
              </a:rPr>
              <a:t>R</a:t>
            </a:r>
            <a:r>
              <a:rPr dirty="0" sz="900" spc="10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12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масок.</a:t>
            </a:r>
            <a:endParaRPr sz="900">
              <a:latin typeface="Microsoft Sans Serif"/>
              <a:cs typeface="Microsoft Sans Serif"/>
            </a:endParaRPr>
          </a:p>
          <a:p>
            <a:pPr marL="139065" marR="76835">
              <a:lnSpc>
                <a:spcPct val="110200"/>
              </a:lnSpc>
              <a:spcBef>
                <a:spcPts val="1065"/>
              </a:spcBef>
            </a:pPr>
            <a:r>
              <a:rPr dirty="0" sz="900" spc="-35">
                <a:latin typeface="Microsoft Sans Serif"/>
                <a:cs typeface="Microsoft Sans Serif"/>
              </a:rPr>
              <a:t>Под </a:t>
            </a:r>
            <a:r>
              <a:rPr dirty="0" sz="900" spc="-55" b="1">
                <a:latin typeface="Arial"/>
                <a:cs typeface="Arial"/>
              </a:rPr>
              <a:t>метрикой</a:t>
            </a:r>
            <a:r>
              <a:rPr dirty="0" sz="900" spc="-50" b="1">
                <a:latin typeface="Arial"/>
                <a:cs typeface="Arial"/>
              </a:rPr>
              <a:t> для</a:t>
            </a:r>
            <a:r>
              <a:rPr dirty="0" sz="900" spc="-45" b="1">
                <a:latin typeface="Arial"/>
                <a:cs typeface="Arial"/>
              </a:rPr>
              <a:t> задачи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spc="-55" b="1">
                <a:latin typeface="Arial"/>
                <a:cs typeface="Arial"/>
              </a:rPr>
              <a:t>классификации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данной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будет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подразумеваться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не</a:t>
            </a:r>
            <a:r>
              <a:rPr dirty="0" baseline="6172" sz="1350" spc="-104">
                <a:latin typeface="Microsoft Sans Serif"/>
                <a:cs typeface="Microsoft Sans Serif"/>
              </a:rPr>
              <a:t>к</a:t>
            </a:r>
            <a:r>
              <a:rPr dirty="0" baseline="6172" sz="1350" spc="-67">
                <a:latin typeface="Microsoft Sans Serif"/>
                <a:cs typeface="Microsoft Sans Serif"/>
              </a:rPr>
              <a:t>о</a:t>
            </a:r>
            <a:r>
              <a:rPr dirty="0" baseline="6172" sz="1350" spc="15">
                <a:latin typeface="Microsoft Sans Serif"/>
                <a:cs typeface="Microsoft Sans Serif"/>
              </a:rPr>
              <a:t>т</a:t>
            </a:r>
            <a:r>
              <a:rPr dirty="0" baseline="6172" sz="1350" spc="-67">
                <a:latin typeface="Microsoft Sans Serif"/>
                <a:cs typeface="Microsoft Sans Serif"/>
              </a:rPr>
              <a:t>о</a:t>
            </a:r>
            <a:r>
              <a:rPr dirty="0" baseline="6172" sz="1350" spc="-37">
                <a:latin typeface="Microsoft Sans Serif"/>
                <a:cs typeface="Microsoft Sans Serif"/>
              </a:rPr>
              <a:t>р</a:t>
            </a:r>
            <a:r>
              <a:rPr dirty="0" baseline="6172" sz="1350" spc="-22">
                <a:latin typeface="Microsoft Sans Serif"/>
                <a:cs typeface="Microsoft Sans Serif"/>
              </a:rPr>
              <a:t>ый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функциона</a:t>
            </a:r>
            <a:r>
              <a:rPr dirty="0" baseline="6172" sz="1350" spc="-37">
                <a:latin typeface="Microsoft Sans Serif"/>
                <a:cs typeface="Microsoft Sans Serif"/>
              </a:rPr>
              <a:t>л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135" i="1">
                <a:latin typeface="Calibri"/>
                <a:cs typeface="Calibri"/>
              </a:rPr>
              <a:t>ζ</a:t>
            </a:r>
            <a:r>
              <a:rPr dirty="0" baseline="6172" sz="1350" i="1">
                <a:latin typeface="Calibri"/>
                <a:cs typeface="Calibri"/>
              </a:rPr>
              <a:t> </a:t>
            </a:r>
            <a:r>
              <a:rPr dirty="0" baseline="6172" sz="1350" spc="-135" i="1">
                <a:latin typeface="Calibri"/>
                <a:cs typeface="Calibri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×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600" spc="-70">
                <a:latin typeface="Tahoma"/>
                <a:cs typeface="Tahoma"/>
              </a:rPr>
              <a:t> </a:t>
            </a:r>
            <a:r>
              <a:rPr dirty="0" baseline="6172" sz="1350" spc="-232">
                <a:latin typeface="Lucida Sans Unicode"/>
                <a:cs typeface="Lucida Sans Unicode"/>
              </a:rPr>
              <a:t>−</a:t>
            </a:r>
            <a:r>
              <a:rPr dirty="0" baseline="6172" sz="1350" spc="112">
                <a:latin typeface="Lucida Sans Unicode"/>
                <a:cs typeface="Lucida Sans Unicode"/>
              </a:rPr>
              <a:t>→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22">
                <a:latin typeface="Georgia"/>
                <a:cs typeface="Georgia"/>
              </a:rPr>
              <a:t>R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7">
                <a:latin typeface="Microsoft Sans Serif"/>
                <a:cs typeface="Microsoft Sans Serif"/>
              </a:rPr>
              <a:t>г</a:t>
            </a:r>
            <a:r>
              <a:rPr dirty="0" baseline="6172" sz="1350" spc="-89">
                <a:latin typeface="Microsoft Sans Serif"/>
                <a:cs typeface="Microsoft Sans Serif"/>
              </a:rPr>
              <a:t>де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35">
                <a:latin typeface="Tahoma"/>
                <a:cs typeface="Tahoma"/>
              </a:rPr>
              <a:t>1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⊂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-67">
                <a:latin typeface="Georgia"/>
                <a:cs typeface="Georgia"/>
              </a:rPr>
              <a:t>N</a:t>
            </a:r>
            <a:r>
              <a:rPr dirty="0" baseline="6172" sz="1350" spc="7">
                <a:latin typeface="Microsoft Sans Serif"/>
                <a:cs typeface="Microsoft Sans Serif"/>
              </a:rPr>
              <a:t>.</a:t>
            </a:r>
            <a:endParaRPr baseline="6172" sz="13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858" y="2710853"/>
            <a:ext cx="2210752" cy="2724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8978" y="3096461"/>
            <a:ext cx="1750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10: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5">
                <a:latin typeface="Verdana"/>
                <a:cs typeface="Verdana"/>
              </a:rPr>
              <a:t>Введенные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операции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на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примере.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21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171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Постанов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зад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чи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668894"/>
            <a:ext cx="53632" cy="5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30" y="854514"/>
            <a:ext cx="4290060" cy="9061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40" b="1">
                <a:latin typeface="Arial"/>
                <a:cs typeface="Arial"/>
              </a:rPr>
              <a:t>Цель.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Цель</a:t>
            </a:r>
            <a:r>
              <a:rPr dirty="0" sz="900" spc="-35">
                <a:latin typeface="Microsoft Sans Serif"/>
                <a:cs typeface="Microsoft Sans Serif"/>
              </a:rPr>
              <a:t> выпускной</a:t>
            </a:r>
            <a:r>
              <a:rPr dirty="0" sz="900" spc="-30">
                <a:latin typeface="Microsoft Sans Serif"/>
                <a:cs typeface="Microsoft Sans Serif"/>
              </a:rPr>
              <a:t> квалификационной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работы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50">
                <a:latin typeface="Microsoft Sans Serif"/>
                <a:cs typeface="Microsoft Sans Serif"/>
              </a:rPr>
              <a:t>создание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системы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 </a:t>
            </a:r>
            <a:r>
              <a:rPr dirty="0" sz="900" spc="-40">
                <a:latin typeface="Microsoft Sans Serif"/>
                <a:cs typeface="Microsoft Sans Serif"/>
              </a:rPr>
              <a:t>зрения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извлечения</a:t>
            </a:r>
            <a:r>
              <a:rPr dirty="0" sz="900" spc="-35">
                <a:latin typeface="Microsoft Sans Serif"/>
                <a:cs typeface="Microsoft Sans Serif"/>
              </a:rPr>
              <a:t> количественных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проростков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пшеницы.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900" spc="-40" b="1">
                <a:latin typeface="Arial"/>
                <a:cs typeface="Arial"/>
              </a:rPr>
              <a:t>Задачи: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модели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растения.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49788" y="3352906"/>
            <a:ext cx="214629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443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Основны</a:t>
            </a:r>
            <a:r>
              <a:rPr dirty="0" spc="-45"/>
              <a:t>е</a:t>
            </a:r>
            <a:r>
              <a:rPr dirty="0" spc="15"/>
              <a:t> </a:t>
            </a:r>
            <a:r>
              <a:rPr dirty="0" spc="-45"/>
              <a:t>понятия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86169" y="461271"/>
            <a:ext cx="4622800" cy="26962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02565" marR="144780">
              <a:lnSpc>
                <a:spcPct val="101000"/>
              </a:lnSpc>
              <a:spcBef>
                <a:spcPts val="85"/>
              </a:spcBef>
            </a:pPr>
            <a:r>
              <a:rPr dirty="0" sz="900" spc="-50" b="1">
                <a:latin typeface="Arial"/>
                <a:cs typeface="Arial"/>
              </a:rPr>
              <a:t>Изображением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125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 </a:t>
            </a:r>
            <a:r>
              <a:rPr dirty="0" sz="900">
                <a:latin typeface="Lucida Sans Unicode"/>
                <a:cs typeface="Lucida Sans Unicode"/>
              </a:rPr>
              <a:t>× </a:t>
            </a:r>
            <a:r>
              <a:rPr dirty="0" sz="900" spc="-30" i="1">
                <a:latin typeface="Arial"/>
                <a:cs typeface="Arial"/>
              </a:rPr>
              <a:t>h</a:t>
            </a:r>
            <a:r>
              <a:rPr dirty="0" sz="900" spc="190" i="1">
                <a:latin typeface="Arial"/>
                <a:cs typeface="Arial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1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упорядоченную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тройку 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Tahoma"/>
                <a:cs typeface="Tahoma"/>
              </a:rPr>
              <a:t>(</a:t>
            </a:r>
            <a:r>
              <a:rPr dirty="0" sz="900" spc="20" i="1">
                <a:latin typeface="Arial"/>
                <a:cs typeface="Arial"/>
              </a:rPr>
              <a:t>R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25" i="1">
                <a:latin typeface="Arial"/>
                <a:cs typeface="Arial"/>
              </a:rPr>
              <a:t>G</a:t>
            </a:r>
            <a:r>
              <a:rPr dirty="0" sz="900" spc="25" i="1">
                <a:latin typeface="Calibri"/>
                <a:cs typeface="Calibri"/>
              </a:rPr>
              <a:t>, </a:t>
            </a:r>
            <a:r>
              <a:rPr dirty="0" sz="900" spc="-5" i="1">
                <a:latin typeface="Arial"/>
                <a:cs typeface="Arial"/>
              </a:rPr>
              <a:t>B</a:t>
            </a:r>
            <a:r>
              <a:rPr dirty="0" sz="900" spc="-5">
                <a:latin typeface="Tahoma"/>
                <a:cs typeface="Tahoma"/>
              </a:rPr>
              <a:t>)</a:t>
            </a:r>
            <a:r>
              <a:rPr dirty="0" sz="900" spc="-5">
                <a:latin typeface="Microsoft Sans Serif"/>
                <a:cs typeface="Microsoft Sans Serif"/>
              </a:rPr>
              <a:t>,где </a:t>
            </a:r>
            <a:r>
              <a:rPr dirty="0" sz="900" spc="-55" i="1">
                <a:latin typeface="Arial"/>
                <a:cs typeface="Arial"/>
              </a:rPr>
              <a:t>R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25">
                <a:latin typeface="Tahoma"/>
                <a:cs typeface="Tahoma"/>
              </a:rPr>
              <a:t>(</a:t>
            </a:r>
            <a:r>
              <a:rPr dirty="0" sz="900" spc="25" i="1">
                <a:latin typeface="Arial"/>
                <a:cs typeface="Arial"/>
              </a:rPr>
              <a:t>r</a:t>
            </a:r>
            <a:r>
              <a:rPr dirty="0" baseline="-9259" sz="900" spc="37" i="1">
                <a:latin typeface="Arial"/>
                <a:cs typeface="Arial"/>
              </a:rPr>
              <a:t>i</a:t>
            </a:r>
            <a:r>
              <a:rPr dirty="0" baseline="-9259" sz="900" spc="37" i="1">
                <a:latin typeface="Verdana"/>
                <a:cs typeface="Verdana"/>
              </a:rPr>
              <a:t>,</a:t>
            </a:r>
            <a:r>
              <a:rPr dirty="0" baseline="-9259" sz="900" spc="37" i="1">
                <a:latin typeface="Arial"/>
                <a:cs typeface="Arial"/>
              </a:rPr>
              <a:t>j 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-90" i="1">
                <a:latin typeface="Arial"/>
                <a:cs typeface="Arial"/>
              </a:rPr>
              <a:t>G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15">
                <a:latin typeface="Tahoma"/>
                <a:cs typeface="Tahoma"/>
              </a:rPr>
              <a:t>(</a:t>
            </a:r>
            <a:r>
              <a:rPr dirty="0" sz="900" spc="15" i="1">
                <a:latin typeface="Arial"/>
                <a:cs typeface="Arial"/>
              </a:rPr>
              <a:t>g</a:t>
            </a:r>
            <a:r>
              <a:rPr dirty="0" baseline="-9259" sz="900" spc="22" i="1">
                <a:latin typeface="Arial"/>
                <a:cs typeface="Arial"/>
              </a:rPr>
              <a:t>i</a:t>
            </a:r>
            <a:r>
              <a:rPr dirty="0" baseline="-9259" sz="900" spc="22" i="1">
                <a:latin typeface="Verdana"/>
                <a:cs typeface="Verdana"/>
              </a:rPr>
              <a:t>,</a:t>
            </a:r>
            <a:r>
              <a:rPr dirty="0" baseline="-9259" sz="900" spc="22" i="1">
                <a:latin typeface="Arial"/>
                <a:cs typeface="Arial"/>
              </a:rPr>
              <a:t>j 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10" i="1">
                <a:latin typeface="Arial"/>
                <a:cs typeface="Arial"/>
              </a:rPr>
              <a:t>B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20">
                <a:latin typeface="Tahoma"/>
                <a:cs typeface="Tahoma"/>
              </a:rPr>
              <a:t>(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20">
                <a:latin typeface="Microsoft Sans Serif"/>
                <a:cs typeface="Microsoft Sans Serif"/>
              </a:rPr>
              <a:t>матрицы </a:t>
            </a:r>
            <a:r>
              <a:rPr dirty="0" sz="900" spc="-55">
                <a:latin typeface="Microsoft Sans Serif"/>
                <a:cs typeface="Microsoft Sans Serif"/>
              </a:rPr>
              <a:t>размера </a:t>
            </a:r>
            <a:r>
              <a:rPr dirty="0" sz="900" spc="-25" i="1">
                <a:latin typeface="Arial"/>
                <a:cs typeface="Arial"/>
              </a:rPr>
              <a:t>w </a:t>
            </a:r>
            <a:r>
              <a:rPr dirty="0" sz="900">
                <a:latin typeface="Lucida Sans Unicode"/>
                <a:cs typeface="Lucida Sans Unicode"/>
              </a:rPr>
              <a:t>×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Microsoft Sans Serif"/>
                <a:cs typeface="Microsoft Sans Serif"/>
              </a:rPr>
              <a:t>, </a:t>
            </a:r>
            <a:r>
              <a:rPr dirty="0" sz="900" spc="-25" i="1">
                <a:latin typeface="Arial"/>
                <a:cs typeface="Arial"/>
              </a:rPr>
              <a:t>w</a:t>
            </a:r>
            <a:r>
              <a:rPr dirty="0" sz="900" spc="-20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30">
                <a:latin typeface="Microsoft Sans Serif"/>
                <a:cs typeface="Microsoft Sans Serif"/>
              </a:rPr>
              <a:t>ширина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0" i="1">
                <a:latin typeface="Arial"/>
                <a:cs typeface="Arial"/>
              </a:rPr>
              <a:t>h</a:t>
            </a:r>
            <a:r>
              <a:rPr dirty="0" sz="900" spc="-2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30">
                <a:latin typeface="Microsoft Sans Serif"/>
                <a:cs typeface="Microsoft Sans Serif"/>
              </a:rPr>
              <a:t>длина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изображения.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А </a:t>
            </a:r>
            <a:r>
              <a:rPr dirty="0" sz="900" spc="-30">
                <a:latin typeface="Microsoft Sans Serif"/>
                <a:cs typeface="Microsoft Sans Serif"/>
              </a:rPr>
              <a:t>также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матриц </a:t>
            </a:r>
            <a:r>
              <a:rPr dirty="0" sz="900" spc="-15">
                <a:latin typeface="Microsoft Sans Serif"/>
                <a:cs typeface="Microsoft Sans Serif"/>
              </a:rPr>
              <a:t>должны 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удовлетворять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следующим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условиям:</a:t>
            </a:r>
            <a:endParaRPr sz="900">
              <a:latin typeface="Microsoft Sans Serif"/>
              <a:cs typeface="Microsoft Sans Serif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45">
                <a:latin typeface="Georgia"/>
                <a:cs typeface="Georgia"/>
              </a:rPr>
              <a:t>N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∧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255</a:t>
            </a:r>
            <a:endParaRPr sz="9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  <a:tabLst>
                <a:tab pos="1871345" algn="l"/>
                <a:tab pos="2069464" algn="l"/>
                <a:tab pos="2280920" algn="l"/>
                <a:tab pos="2509520" algn="l"/>
              </a:tabLst>
            </a:pPr>
            <a:r>
              <a:rPr dirty="0" sz="900" spc="-45" i="1">
                <a:latin typeface="Arial"/>
                <a:cs typeface="Arial"/>
              </a:rPr>
              <a:t>g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45">
                <a:latin typeface="Georgia"/>
                <a:cs typeface="Georgia"/>
              </a:rPr>
              <a:t>N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∧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45" i="1">
                <a:latin typeface="Arial"/>
                <a:cs typeface="Arial"/>
              </a:rPr>
              <a:t>g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255</a:t>
            </a:r>
            <a:r>
              <a:rPr dirty="0" sz="900">
                <a:latin typeface="Tahoma"/>
                <a:cs typeface="Tahoma"/>
              </a:rPr>
              <a:t>	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dirty="0" sz="900" spc="-30" i="1">
                <a:latin typeface="Arial"/>
                <a:cs typeface="Arial"/>
              </a:rPr>
              <a:t>b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45">
                <a:latin typeface="Georgia"/>
                <a:cs typeface="Georgia"/>
              </a:rPr>
              <a:t>N</a:t>
            </a:r>
            <a:r>
              <a:rPr dirty="0" sz="900" spc="-15">
                <a:latin typeface="Georgia"/>
                <a:cs typeface="Georgi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∧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0" i="1">
                <a:latin typeface="Arial"/>
                <a:cs typeface="Arial"/>
              </a:rPr>
              <a:t>b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5">
                <a:latin typeface="Tahoma"/>
                <a:cs typeface="Tahoma"/>
              </a:rPr>
              <a:t>255</a:t>
            </a:r>
            <a:r>
              <a:rPr dirty="0" sz="900" spc="5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г</a:t>
            </a:r>
            <a:r>
              <a:rPr dirty="0" sz="900" spc="-60">
                <a:latin typeface="Microsoft Sans Serif"/>
                <a:cs typeface="Microsoft Sans Serif"/>
              </a:rPr>
              <a:t>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9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1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30" i="1">
                <a:latin typeface="Arial"/>
                <a:cs typeface="Arial"/>
              </a:rPr>
              <a:t>h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40" i="1">
                <a:latin typeface="Arial"/>
                <a:cs typeface="Arial"/>
              </a:rPr>
              <a:t>j</a:t>
            </a:r>
            <a:r>
              <a:rPr dirty="0" sz="900" spc="9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1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25" i="1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  <a:p>
            <a:pPr marL="202565" marR="279400">
              <a:lnSpc>
                <a:spcPct val="101000"/>
              </a:lnSpc>
              <a:spcBef>
                <a:spcPts val="1200"/>
              </a:spcBef>
            </a:pPr>
            <a:r>
              <a:rPr dirty="0" sz="900" spc="-35" b="1">
                <a:latin typeface="Arial"/>
                <a:cs typeface="Arial"/>
              </a:rPr>
              <a:t>Маской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10" i="1">
                <a:latin typeface="Arial"/>
                <a:cs typeface="Arial"/>
              </a:rPr>
              <a:t>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52" i="1">
                <a:latin typeface="Arial"/>
                <a:cs typeface="Arial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30" i="1">
                <a:latin typeface="Arial"/>
                <a:cs typeface="Arial"/>
              </a:rPr>
              <a:t>h</a:t>
            </a:r>
            <a:r>
              <a:rPr dirty="0" sz="900" spc="75" i="1">
                <a:latin typeface="Arial"/>
                <a:cs typeface="Arial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матрицу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которой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02565">
              <a:lnSpc>
                <a:spcPct val="100000"/>
              </a:lnSpc>
            </a:pPr>
            <a:r>
              <a:rPr dirty="0" sz="900" spc="-25">
                <a:latin typeface="Microsoft Sans Serif"/>
                <a:cs typeface="Microsoft Sans Serif"/>
              </a:rPr>
              <a:t>Пусть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существует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множества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85" i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масок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10"/>
              </a:spcBef>
            </a:pP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i="1">
                <a:latin typeface="Arial"/>
                <a:cs typeface="Arial"/>
              </a:rPr>
              <a:t> </a:t>
            </a:r>
            <a:r>
              <a:rPr dirty="0" sz="900" spc="-125" i="1">
                <a:latin typeface="Arial"/>
                <a:cs typeface="Arial"/>
              </a:rPr>
              <a:t> </a:t>
            </a:r>
            <a:r>
              <a:rPr dirty="0" sz="900" spc="-155">
                <a:latin typeface="Lucida Sans Unicode"/>
                <a:cs typeface="Lucida Sans Unicode"/>
              </a:rPr>
              <a:t>−</a:t>
            </a:r>
            <a:r>
              <a:rPr dirty="0" sz="900" spc="75">
                <a:latin typeface="Lucida Sans Unicode"/>
                <a:cs typeface="Lucida Sans Unicode"/>
              </a:rPr>
              <a:t>→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125" i="1">
                <a:latin typeface="Arial"/>
                <a:cs typeface="Arial"/>
              </a:rPr>
              <a:t>M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 b="1">
                <a:latin typeface="Arial"/>
                <a:cs typeface="Arial"/>
              </a:rPr>
              <a:t>Зад</a:t>
            </a:r>
            <a:r>
              <a:rPr dirty="0" sz="900" spc="-60" b="1">
                <a:latin typeface="Arial"/>
                <a:cs typeface="Arial"/>
              </a:rPr>
              <a:t>а</a:t>
            </a:r>
            <a:r>
              <a:rPr dirty="0" sz="900" spc="-45" b="1">
                <a:latin typeface="Arial"/>
                <a:cs typeface="Arial"/>
              </a:rPr>
              <a:t>чей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сегментацией</a:t>
            </a:r>
            <a:r>
              <a:rPr dirty="0" sz="900" spc="55" b="1">
                <a:latin typeface="Arial"/>
                <a:cs typeface="Arial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</a:t>
            </a:r>
            <a:r>
              <a:rPr dirty="0" sz="900" spc="-95">
                <a:latin typeface="Microsoft Sans Serif"/>
                <a:cs typeface="Microsoft Sans Serif"/>
              </a:rPr>
              <a:t>у</a:t>
            </a:r>
            <a:r>
              <a:rPr dirty="0" sz="900" spc="-50">
                <a:latin typeface="Microsoft Sans Serif"/>
                <a:cs typeface="Microsoft Sans Serif"/>
              </a:rPr>
              <a:t>дем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называт</a:t>
            </a:r>
            <a:r>
              <a:rPr dirty="0" sz="900" spc="-30">
                <a:latin typeface="Microsoft Sans Serif"/>
                <a:cs typeface="Microsoft Sans Serif"/>
              </a:rPr>
              <a:t>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поис</a:t>
            </a:r>
            <a:r>
              <a:rPr dirty="0" sz="900" spc="-25">
                <a:latin typeface="Microsoft Sans Serif"/>
                <a:cs typeface="Microsoft Sans Serif"/>
              </a:rPr>
              <a:t>к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отобра</a:t>
            </a:r>
            <a:r>
              <a:rPr dirty="0" sz="900" spc="-60">
                <a:latin typeface="Microsoft Sans Serif"/>
                <a:cs typeface="Microsoft Sans Serif"/>
              </a:rPr>
              <a:t>ж</a:t>
            </a:r>
            <a:r>
              <a:rPr dirty="0" sz="900" spc="-40">
                <a:latin typeface="Microsoft Sans Serif"/>
                <a:cs typeface="Microsoft Sans Serif"/>
              </a:rPr>
              <a:t>ени</a:t>
            </a:r>
            <a:r>
              <a:rPr dirty="0" sz="900" spc="-35">
                <a:latin typeface="Microsoft Sans Serif"/>
                <a:cs typeface="Microsoft Sans Serif"/>
              </a:rPr>
              <a:t>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202565" marR="581025">
              <a:lnSpc>
                <a:spcPct val="101000"/>
              </a:lnSpc>
              <a:spcBef>
                <a:spcPts val="1195"/>
              </a:spcBef>
            </a:pPr>
            <a:r>
              <a:rPr dirty="0" sz="900" spc="-25">
                <a:latin typeface="Microsoft Sans Serif"/>
                <a:cs typeface="Microsoft Sans Serif"/>
              </a:rPr>
              <a:t>Пусть </a:t>
            </a:r>
            <a:r>
              <a:rPr dirty="0" sz="900" spc="-45">
                <a:latin typeface="Microsoft Sans Serif"/>
                <a:cs typeface="Microsoft Sans Serif"/>
              </a:rPr>
              <a:t>существует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 </a:t>
            </a:r>
            <a:r>
              <a:rPr dirty="0" sz="900" spc="-40">
                <a:latin typeface="Microsoft Sans Serif"/>
                <a:cs typeface="Microsoft Sans Serif"/>
              </a:rPr>
              <a:t>множества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некоторое </a:t>
            </a:r>
            <a:r>
              <a:rPr dirty="0" sz="900" spc="-40">
                <a:latin typeface="Microsoft Sans Serif"/>
                <a:cs typeface="Microsoft Sans Serif"/>
              </a:rPr>
              <a:t> подмножество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натуральных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чисел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30">
                <a:latin typeface="Tahoma"/>
                <a:cs typeface="Tahoma"/>
              </a:rPr>
              <a:t>Ω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⊂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-45">
                <a:latin typeface="Georgia"/>
                <a:cs typeface="Georgia"/>
              </a:rPr>
              <a:t>N</a:t>
            </a:r>
            <a:r>
              <a:rPr dirty="0" sz="900" spc="100">
                <a:latin typeface="Georgia"/>
                <a:cs typeface="Georgia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пусть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существует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endParaRPr sz="900">
              <a:latin typeface="Microsoft Sans Serif"/>
              <a:cs typeface="Microsoft Sans Serif"/>
            </a:endParaRPr>
          </a:p>
          <a:p>
            <a:pPr marL="202565">
              <a:lnSpc>
                <a:spcPct val="100000"/>
              </a:lnSpc>
              <a:spcBef>
                <a:spcPts val="15"/>
              </a:spcBef>
            </a:pPr>
            <a:r>
              <a:rPr dirty="0" sz="900" spc="-40" i="1">
                <a:latin typeface="Calibri"/>
                <a:cs typeface="Calibri"/>
              </a:rPr>
              <a:t>ψ</a:t>
            </a:r>
            <a:r>
              <a:rPr dirty="0" sz="900" spc="85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25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15">
                <a:latin typeface="Tahoma"/>
                <a:cs typeface="Tahoma"/>
              </a:rPr>
              <a:t>Ω</a:t>
            </a:r>
            <a:r>
              <a:rPr dirty="0" sz="900" spc="15">
                <a:latin typeface="Microsoft Sans Serif"/>
                <a:cs typeface="Microsoft Sans Serif"/>
              </a:rPr>
              <a:t>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 b="1">
                <a:latin typeface="Arial"/>
                <a:cs typeface="Arial"/>
              </a:rPr>
              <a:t>Задачей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классификации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поиск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отображения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" i="1">
                <a:latin typeface="Calibri"/>
                <a:cs typeface="Calibri"/>
              </a:rPr>
              <a:t>ψ</a:t>
            </a:r>
            <a:r>
              <a:rPr dirty="0" sz="900" spc="-5">
                <a:latin typeface="Microsoft Sans Serif"/>
                <a:cs typeface="Microsoft Sans Serif"/>
              </a:rPr>
              <a:t>.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Если</a:t>
            </a:r>
            <a:endParaRPr sz="900">
              <a:latin typeface="Microsoft Sans Serif"/>
              <a:cs typeface="Microsoft Sans Serif"/>
            </a:endParaRPr>
          </a:p>
          <a:p>
            <a:pPr marL="202565" marR="416559">
              <a:lnSpc>
                <a:spcPct val="101000"/>
              </a:lnSpc>
            </a:pPr>
            <a:r>
              <a:rPr dirty="0" sz="900" spc="-45">
                <a:latin typeface="Lucida Sans Unicode"/>
                <a:cs typeface="Lucida Sans Unicode"/>
              </a:rPr>
              <a:t>|</a:t>
            </a:r>
            <a:r>
              <a:rPr dirty="0" sz="900" spc="-45">
                <a:latin typeface="Tahoma"/>
                <a:cs typeface="Tahoma"/>
              </a:rPr>
              <a:t>Ω</a:t>
            </a:r>
            <a:r>
              <a:rPr dirty="0" sz="900" spc="-45">
                <a:latin typeface="Lucida Sans Unicode"/>
                <a:cs typeface="Lucida Sans Unicode"/>
              </a:rPr>
              <a:t>|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-15">
                <a:latin typeface="Tahoma"/>
                <a:cs typeface="Tahoma"/>
              </a:rPr>
              <a:t>2</a:t>
            </a:r>
            <a:r>
              <a:rPr dirty="0" sz="900" spc="-15">
                <a:latin typeface="Microsoft Sans Serif"/>
                <a:cs typeface="Microsoft Sans Serif"/>
              </a:rPr>
              <a:t>,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такую </a:t>
            </a:r>
            <a:r>
              <a:rPr dirty="0" sz="900" spc="-45">
                <a:latin typeface="Microsoft Sans Serif"/>
                <a:cs typeface="Microsoft Sans Serif"/>
              </a:rPr>
              <a:t>задачу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50">
                <a:latin typeface="Microsoft Sans Serif"/>
                <a:cs typeface="Microsoft Sans Serif"/>
              </a:rPr>
              <a:t>задачей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бинарной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22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443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Основны</a:t>
            </a:r>
            <a:r>
              <a:rPr dirty="0" spc="-45"/>
              <a:t>е</a:t>
            </a:r>
            <a:r>
              <a:rPr dirty="0" spc="15"/>
              <a:t> </a:t>
            </a:r>
            <a:r>
              <a:rPr dirty="0" spc="-45"/>
              <a:t>понятия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48069" y="572104"/>
            <a:ext cx="4649470" cy="2418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65100" marR="340995">
              <a:lnSpc>
                <a:spcPct val="101000"/>
              </a:lnSpc>
              <a:spcBef>
                <a:spcPts val="85"/>
              </a:spcBef>
            </a:pPr>
            <a:r>
              <a:rPr dirty="0" sz="900" spc="-35">
                <a:latin typeface="Microsoft Sans Serif"/>
                <a:cs typeface="Microsoft Sans Serif"/>
              </a:rPr>
              <a:t>Под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 b="1">
                <a:latin typeface="Arial"/>
                <a:cs typeface="Arial"/>
              </a:rPr>
              <a:t>метрикой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для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задачи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сегментацией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подразумевать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некоторый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функционал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70" i="1">
                <a:latin typeface="Calibri"/>
                <a:cs typeface="Calibri"/>
              </a:rPr>
              <a:t>µ</a:t>
            </a:r>
            <a:r>
              <a:rPr dirty="0" sz="900" spc="50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75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10">
                <a:latin typeface="Georgia"/>
                <a:cs typeface="Georgia"/>
              </a:rPr>
              <a:t>R</a:t>
            </a:r>
            <a:r>
              <a:rPr dirty="0" sz="900" spc="10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12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масок.</a:t>
            </a:r>
            <a:endParaRPr sz="900">
              <a:latin typeface="Microsoft Sans Serif"/>
              <a:cs typeface="Microsoft Sans Serif"/>
            </a:endParaRPr>
          </a:p>
          <a:p>
            <a:pPr marL="165100" marR="157480">
              <a:lnSpc>
                <a:spcPct val="110200"/>
              </a:lnSpc>
              <a:spcBef>
                <a:spcPts val="1095"/>
              </a:spcBef>
            </a:pPr>
            <a:r>
              <a:rPr dirty="0" sz="900" spc="-35">
                <a:latin typeface="Microsoft Sans Serif"/>
                <a:cs typeface="Microsoft Sans Serif"/>
              </a:rPr>
              <a:t>Под </a:t>
            </a:r>
            <a:r>
              <a:rPr dirty="0" sz="900" spc="-55" b="1">
                <a:latin typeface="Arial"/>
                <a:cs typeface="Arial"/>
              </a:rPr>
              <a:t>метрикой</a:t>
            </a:r>
            <a:r>
              <a:rPr dirty="0" sz="900" spc="-50" b="1">
                <a:latin typeface="Arial"/>
                <a:cs typeface="Arial"/>
              </a:rPr>
              <a:t> для</a:t>
            </a:r>
            <a:r>
              <a:rPr dirty="0" sz="900" spc="-45" b="1">
                <a:latin typeface="Arial"/>
                <a:cs typeface="Arial"/>
              </a:rPr>
              <a:t> задачи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классификации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данной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будет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подразумеваться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не</a:t>
            </a:r>
            <a:r>
              <a:rPr dirty="0" baseline="6172" sz="1350" spc="-104">
                <a:latin typeface="Microsoft Sans Serif"/>
                <a:cs typeface="Microsoft Sans Serif"/>
              </a:rPr>
              <a:t>к</a:t>
            </a:r>
            <a:r>
              <a:rPr dirty="0" baseline="6172" sz="1350" spc="-30">
                <a:latin typeface="Microsoft Sans Serif"/>
                <a:cs typeface="Microsoft Sans Serif"/>
              </a:rPr>
              <a:t>о</a:t>
            </a:r>
            <a:r>
              <a:rPr dirty="0" baseline="6172" sz="1350" spc="-22">
                <a:latin typeface="Microsoft Sans Serif"/>
                <a:cs typeface="Microsoft Sans Serif"/>
              </a:rPr>
              <a:t>т</a:t>
            </a:r>
            <a:r>
              <a:rPr dirty="0" baseline="6172" sz="1350" spc="-67">
                <a:latin typeface="Microsoft Sans Serif"/>
                <a:cs typeface="Microsoft Sans Serif"/>
              </a:rPr>
              <a:t>о</a:t>
            </a:r>
            <a:r>
              <a:rPr dirty="0" baseline="6172" sz="1350" spc="-37">
                <a:latin typeface="Microsoft Sans Serif"/>
                <a:cs typeface="Microsoft Sans Serif"/>
              </a:rPr>
              <a:t>р</a:t>
            </a:r>
            <a:r>
              <a:rPr dirty="0" baseline="6172" sz="1350" spc="-37">
                <a:latin typeface="Microsoft Sans Serif"/>
                <a:cs typeface="Microsoft Sans Serif"/>
              </a:rPr>
              <a:t>ы</a:t>
            </a:r>
            <a:r>
              <a:rPr dirty="0" baseline="6172" sz="1350" spc="-15">
                <a:latin typeface="Microsoft Sans Serif"/>
                <a:cs typeface="Microsoft Sans Serif"/>
              </a:rPr>
              <a:t>й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функциона</a:t>
            </a:r>
            <a:r>
              <a:rPr dirty="0" baseline="6172" sz="1350" spc="-37">
                <a:latin typeface="Microsoft Sans Serif"/>
                <a:cs typeface="Microsoft Sans Serif"/>
              </a:rPr>
              <a:t>л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135" i="1">
                <a:latin typeface="Calibri"/>
                <a:cs typeface="Calibri"/>
              </a:rPr>
              <a:t>ζ</a:t>
            </a:r>
            <a:r>
              <a:rPr dirty="0" baseline="6172" sz="1350" i="1">
                <a:latin typeface="Calibri"/>
                <a:cs typeface="Calibri"/>
              </a:rPr>
              <a:t> </a:t>
            </a:r>
            <a:r>
              <a:rPr dirty="0" baseline="6172" sz="1350" spc="-135" i="1">
                <a:latin typeface="Calibri"/>
                <a:cs typeface="Calibri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×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600" spc="-70">
                <a:latin typeface="Tahoma"/>
                <a:cs typeface="Tahoma"/>
              </a:rPr>
              <a:t> </a:t>
            </a:r>
            <a:r>
              <a:rPr dirty="0" baseline="6172" sz="1350" spc="-232">
                <a:latin typeface="Lucida Sans Unicode"/>
                <a:cs typeface="Lucida Sans Unicode"/>
              </a:rPr>
              <a:t>−</a:t>
            </a:r>
            <a:r>
              <a:rPr dirty="0" baseline="6172" sz="1350" spc="112">
                <a:latin typeface="Lucida Sans Unicode"/>
                <a:cs typeface="Lucida Sans Unicode"/>
              </a:rPr>
              <a:t>→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22">
                <a:latin typeface="Georgia"/>
                <a:cs typeface="Georgia"/>
              </a:rPr>
              <a:t>R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7">
                <a:latin typeface="Microsoft Sans Serif"/>
                <a:cs typeface="Microsoft Sans Serif"/>
              </a:rPr>
              <a:t>г</a:t>
            </a:r>
            <a:r>
              <a:rPr dirty="0" baseline="6172" sz="1350" spc="-89">
                <a:latin typeface="Microsoft Sans Serif"/>
                <a:cs typeface="Microsoft Sans Serif"/>
              </a:rPr>
              <a:t>де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35">
                <a:latin typeface="Tahoma"/>
                <a:cs typeface="Tahoma"/>
              </a:rPr>
              <a:t>1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⊂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-67">
                <a:latin typeface="Georgia"/>
                <a:cs typeface="Georgia"/>
              </a:rPr>
              <a:t>N</a:t>
            </a:r>
            <a:r>
              <a:rPr dirty="0" baseline="6172" sz="1350" spc="7">
                <a:latin typeface="Microsoft Sans Serif"/>
                <a:cs typeface="Microsoft Sans Serif"/>
              </a:rPr>
              <a:t>.</a:t>
            </a:r>
            <a:endParaRPr baseline="6172" sz="1350">
              <a:latin typeface="Microsoft Sans Serif"/>
              <a:cs typeface="Microsoft Sans Serif"/>
            </a:endParaRPr>
          </a:p>
          <a:p>
            <a:pPr marL="165100" marR="147955">
              <a:lnSpc>
                <a:spcPct val="101000"/>
              </a:lnSpc>
              <a:spcBef>
                <a:spcPts val="1095"/>
              </a:spcBef>
            </a:pPr>
            <a:r>
              <a:rPr dirty="0" sz="900" spc="-45">
                <a:latin typeface="Microsoft Sans Serif"/>
                <a:cs typeface="Microsoft Sans Serif"/>
              </a:rPr>
              <a:t>Будем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говорить,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решили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задачу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поиска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функции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55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30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55" i="1">
                <a:latin typeface="Arial"/>
                <a:cs typeface="Arial"/>
              </a:rPr>
              <a:t>M</a:t>
            </a:r>
            <a:r>
              <a:rPr dirty="0" sz="900" spc="130" i="1">
                <a:latin typeface="Arial"/>
                <a:cs typeface="Arial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точность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 i="1">
                <a:latin typeface="Arial"/>
                <a:cs typeface="Arial"/>
              </a:rPr>
              <a:t>acc</a:t>
            </a:r>
            <a:r>
              <a:rPr dirty="0" sz="900" spc="135" i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метрики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35" i="1">
                <a:latin typeface="Calibri"/>
                <a:cs typeface="Calibri"/>
              </a:rPr>
              <a:t>µ</a:t>
            </a:r>
            <a:r>
              <a:rPr dirty="0" sz="900" spc="3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нашли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такое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30" i="1">
                <a:latin typeface="Arial"/>
                <a:cs typeface="Arial"/>
              </a:rPr>
              <a:t>f</a:t>
            </a:r>
            <a:r>
              <a:rPr dirty="0" sz="900" spc="204" i="1">
                <a:latin typeface="Arial"/>
                <a:cs typeface="Arial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30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65" i="1">
                <a:latin typeface="Arial"/>
                <a:cs typeface="Arial"/>
              </a:rPr>
              <a:t>M</a:t>
            </a:r>
            <a:r>
              <a:rPr dirty="0" sz="900" spc="6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endParaRPr sz="900">
              <a:latin typeface="Microsoft Sans Serif"/>
              <a:cs typeface="Microsoft Sans Serif"/>
            </a:endParaRPr>
          </a:p>
          <a:p>
            <a:pPr algn="just" marL="165100" marR="189230">
              <a:lnSpc>
                <a:spcPct val="101000"/>
              </a:lnSpc>
            </a:pPr>
            <a:r>
              <a:rPr dirty="0" sz="900" spc="-50" i="1">
                <a:latin typeface="Arial"/>
                <a:cs typeface="Arial"/>
              </a:rPr>
              <a:t>acc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10" i="1">
                <a:latin typeface="Calibri"/>
                <a:cs typeface="Calibri"/>
              </a:rPr>
              <a:t>µ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Calibri"/>
                <a:cs typeface="Calibri"/>
              </a:rPr>
              <a:t>ϕ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30" i="1">
                <a:latin typeface="Arial"/>
                <a:cs typeface="Arial"/>
              </a:rPr>
              <a:t>f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10">
                <a:latin typeface="Microsoft Sans Serif"/>
                <a:cs typeface="Microsoft Sans Serif"/>
              </a:rPr>
              <a:t>, </a:t>
            </a:r>
            <a:r>
              <a:rPr dirty="0" sz="900" spc="5" i="1">
                <a:latin typeface="Arial"/>
                <a:cs typeface="Arial"/>
              </a:rPr>
              <a:t>I </a:t>
            </a:r>
            <a:r>
              <a:rPr dirty="0" sz="900" spc="-35">
                <a:latin typeface="Microsoft Sans Serif"/>
                <a:cs typeface="Microsoft Sans Serif"/>
              </a:rPr>
              <a:t>-множество изображений,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-105">
                <a:latin typeface="Lucida Sans Unicode"/>
                <a:cs typeface="Lucida Sans Unicode"/>
              </a:rPr>
              <a:t>∈ </a:t>
            </a:r>
            <a:r>
              <a:rPr dirty="0" sz="900" spc="5" i="1">
                <a:latin typeface="Arial"/>
                <a:cs typeface="Arial"/>
              </a:rPr>
              <a:t>I </a:t>
            </a:r>
            <a:r>
              <a:rPr dirty="0" sz="900" spc="5">
                <a:latin typeface="Microsoft Sans Serif"/>
                <a:cs typeface="Microsoft Sans Serif"/>
              </a:rPr>
              <a:t>, </a:t>
            </a:r>
            <a:r>
              <a:rPr dirty="0" sz="900" spc="-60">
                <a:latin typeface="Microsoft Sans Serif"/>
                <a:cs typeface="Microsoft Sans Serif"/>
              </a:rPr>
              <a:t>а </a:t>
            </a:r>
            <a:r>
              <a:rPr dirty="0" sz="900" spc="55" i="1">
                <a:latin typeface="Arial"/>
                <a:cs typeface="Arial"/>
              </a:rPr>
              <a:t>M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множество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масок.Найденное </a:t>
            </a:r>
            <a:r>
              <a:rPr dirty="0" sz="900" spc="-45">
                <a:latin typeface="Microsoft Sans Serif"/>
                <a:cs typeface="Microsoft Sans Serif"/>
              </a:rPr>
              <a:t>отображение </a:t>
            </a:r>
            <a:r>
              <a:rPr dirty="0" sz="900" spc="30" i="1">
                <a:latin typeface="Arial"/>
                <a:cs typeface="Arial"/>
              </a:rPr>
              <a:t>f </a:t>
            </a:r>
            <a:r>
              <a:rPr dirty="0" sz="900" spc="-60">
                <a:latin typeface="Microsoft Sans Serif"/>
                <a:cs typeface="Microsoft Sans Serif"/>
              </a:rPr>
              <a:t>будем </a:t>
            </a:r>
            <a:r>
              <a:rPr dirty="0" sz="900" spc="-35">
                <a:latin typeface="Microsoft Sans Serif"/>
                <a:cs typeface="Microsoft Sans Serif"/>
              </a:rPr>
              <a:t>называть </a:t>
            </a:r>
            <a:r>
              <a:rPr dirty="0" sz="900" spc="-40">
                <a:latin typeface="Microsoft Sans Serif"/>
                <a:cs typeface="Microsoft Sans Serif"/>
              </a:rPr>
              <a:t>моделью </a:t>
            </a:r>
            <a:r>
              <a:rPr dirty="0" sz="900" spc="-35">
                <a:latin typeface="Microsoft Sans Serif"/>
                <a:cs typeface="Microsoft Sans Serif"/>
              </a:rPr>
              <a:t>сегментации, </a:t>
            </a:r>
            <a:r>
              <a:rPr dirty="0" sz="900" spc="-60">
                <a:latin typeface="Microsoft Sans Serif"/>
                <a:cs typeface="Microsoft Sans Serif"/>
              </a:rPr>
              <a:t>а </a:t>
            </a:r>
            <a:r>
              <a:rPr dirty="0" sz="900" spc="5" i="1">
                <a:latin typeface="Calibri"/>
                <a:cs typeface="Calibri"/>
              </a:rPr>
              <a:t>ϕ</a:t>
            </a:r>
            <a:r>
              <a:rPr dirty="0" sz="900" spc="5">
                <a:latin typeface="Tahoma"/>
                <a:cs typeface="Tahoma"/>
              </a:rPr>
              <a:t>(</a:t>
            </a:r>
            <a:r>
              <a:rPr dirty="0" sz="900" spc="5" i="1">
                <a:latin typeface="Arial"/>
                <a:cs typeface="Arial"/>
              </a:rPr>
              <a:t>im</a:t>
            </a:r>
            <a:r>
              <a:rPr dirty="0" baseline="-9259" sz="900" spc="7" i="1">
                <a:latin typeface="Arial"/>
                <a:cs typeface="Arial"/>
              </a:rPr>
              <a:t>w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7" i="1">
                <a:latin typeface="Arial"/>
                <a:cs typeface="Arial"/>
              </a:rPr>
              <a:t>h 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маской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65100" marR="102870">
              <a:lnSpc>
                <a:spcPct val="101000"/>
              </a:lnSpc>
            </a:pPr>
            <a:r>
              <a:rPr dirty="0" sz="900" spc="-45">
                <a:latin typeface="Microsoft Sans Serif"/>
                <a:cs typeface="Microsoft Sans Serif"/>
              </a:rPr>
              <a:t>Будем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говорить,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решили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задачу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поиска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функции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ψ</a:t>
            </a:r>
            <a:r>
              <a:rPr dirty="0" sz="900" spc="90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30" i="1">
                <a:latin typeface="Arial"/>
                <a:cs typeface="Arial"/>
              </a:rPr>
              <a:t> </a:t>
            </a:r>
            <a:r>
              <a:rPr dirty="0" sz="900" spc="-40">
                <a:latin typeface="Lucida Sans Unicode"/>
                <a:cs typeface="Lucida Sans Unicode"/>
              </a:rPr>
              <a:t>−→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30">
                <a:latin typeface="Tahoma"/>
                <a:cs typeface="Tahoma"/>
              </a:rPr>
              <a:t>Ω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точность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50" i="1">
                <a:latin typeface="Arial"/>
                <a:cs typeface="Arial"/>
              </a:rPr>
              <a:t>acc</a:t>
            </a:r>
            <a:r>
              <a:rPr dirty="0" sz="900" spc="150" i="1">
                <a:latin typeface="Arial"/>
                <a:cs typeface="Arial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метрики</a:t>
            </a:r>
            <a:r>
              <a:rPr dirty="0" sz="900" spc="190">
                <a:latin typeface="Microsoft Sans Serif"/>
                <a:cs typeface="Microsoft Sans Serif"/>
              </a:rPr>
              <a:t> </a:t>
            </a:r>
            <a:r>
              <a:rPr dirty="0" sz="900" spc="75" i="1">
                <a:latin typeface="Calibri"/>
                <a:cs typeface="Calibri"/>
              </a:rPr>
              <a:t>ζ</a:t>
            </a:r>
            <a:r>
              <a:rPr dirty="0" sz="900" spc="75">
                <a:latin typeface="Microsoft Sans Serif"/>
                <a:cs typeface="Microsoft Sans Serif"/>
              </a:rPr>
              <a:t>,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1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19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нашли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такое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30" i="1">
                <a:latin typeface="Arial"/>
                <a:cs typeface="Arial"/>
              </a:rPr>
              <a:t>f  </a:t>
            </a:r>
            <a:r>
              <a:rPr dirty="0" sz="900" spc="-65">
                <a:latin typeface="Tahoma"/>
                <a:cs typeface="Tahoma"/>
              </a:rPr>
              <a:t>: </a:t>
            </a:r>
            <a:r>
              <a:rPr dirty="0" sz="900" spc="5" i="1">
                <a:latin typeface="Arial"/>
                <a:cs typeface="Arial"/>
              </a:rPr>
              <a:t>I  </a:t>
            </a:r>
            <a:r>
              <a:rPr dirty="0" sz="900" spc="-40">
                <a:latin typeface="Lucida Sans Unicode"/>
                <a:cs typeface="Lucida Sans Unicode"/>
              </a:rPr>
              <a:t>−→ </a:t>
            </a:r>
            <a:r>
              <a:rPr dirty="0" sz="900" spc="15">
                <a:latin typeface="Tahoma"/>
                <a:cs typeface="Tahoma"/>
              </a:rPr>
              <a:t>Ω</a:t>
            </a:r>
            <a:r>
              <a:rPr dirty="0" sz="900" spc="15">
                <a:latin typeface="Microsoft Sans Serif"/>
                <a:cs typeface="Microsoft Sans Serif"/>
              </a:rPr>
              <a:t>, </a:t>
            </a:r>
            <a:r>
              <a:rPr dirty="0" sz="900" spc="-10">
                <a:latin typeface="Microsoft Sans Serif"/>
                <a:cs typeface="Microsoft Sans Serif"/>
              </a:rPr>
              <a:t>что </a:t>
            </a:r>
            <a:r>
              <a:rPr dirty="0" sz="900" spc="-5">
                <a:latin typeface="Microsoft Sans Serif"/>
                <a:cs typeface="Microsoft Sans Serif"/>
              </a:rPr>
              <a:t> </a:t>
            </a:r>
            <a:r>
              <a:rPr dirty="0" sz="900" spc="-50" i="1">
                <a:latin typeface="Arial"/>
                <a:cs typeface="Arial"/>
              </a:rPr>
              <a:t>acc</a:t>
            </a:r>
            <a:r>
              <a:rPr dirty="0" sz="900" spc="-4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35" i="1">
                <a:latin typeface="Calibri"/>
                <a:cs typeface="Calibri"/>
              </a:rPr>
              <a:t>ζ</a:t>
            </a:r>
            <a:r>
              <a:rPr dirty="0" sz="900" spc="35">
                <a:latin typeface="Tahoma"/>
                <a:cs typeface="Tahoma"/>
              </a:rPr>
              <a:t>(</a:t>
            </a:r>
            <a:r>
              <a:rPr dirty="0" sz="900" spc="35" i="1">
                <a:latin typeface="Calibri"/>
                <a:cs typeface="Calibri"/>
              </a:rPr>
              <a:t>ψ</a:t>
            </a:r>
            <a:r>
              <a:rPr dirty="0" sz="900" spc="35">
                <a:latin typeface="Tahoma"/>
                <a:cs typeface="Tahoma"/>
              </a:rPr>
              <a:t>(</a:t>
            </a:r>
            <a:r>
              <a:rPr dirty="0" sz="900" spc="35" i="1">
                <a:latin typeface="Arial"/>
                <a:cs typeface="Arial"/>
              </a:rPr>
              <a:t>I 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30" i="1">
                <a:latin typeface="Arial"/>
                <a:cs typeface="Arial"/>
              </a:rPr>
              <a:t>f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I 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10">
                <a:latin typeface="Microsoft Sans Serif"/>
                <a:cs typeface="Microsoft Sans Serif"/>
              </a:rPr>
              <a:t>, </a:t>
            </a:r>
            <a:r>
              <a:rPr dirty="0" sz="900" spc="5" i="1">
                <a:latin typeface="Arial"/>
                <a:cs typeface="Arial"/>
              </a:rPr>
              <a:t>I </a:t>
            </a:r>
            <a:r>
              <a:rPr dirty="0" sz="900" spc="-35">
                <a:latin typeface="Microsoft Sans Serif"/>
                <a:cs typeface="Microsoft Sans Serif"/>
              </a:rPr>
              <a:t>-множество изображений, </a:t>
            </a:r>
            <a:r>
              <a:rPr dirty="0" sz="900" spc="-60">
                <a:latin typeface="Microsoft Sans Serif"/>
                <a:cs typeface="Microsoft Sans Serif"/>
              </a:rPr>
              <a:t>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30">
                <a:latin typeface="Tahoma"/>
                <a:cs typeface="Tahoma"/>
              </a:rPr>
              <a:t>Ω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подмножество </a:t>
            </a:r>
            <a:r>
              <a:rPr dirty="0" sz="900" spc="-35">
                <a:latin typeface="Microsoft Sans Serif"/>
                <a:cs typeface="Microsoft Sans Serif"/>
              </a:rPr>
              <a:t>натуральных </a:t>
            </a:r>
            <a:r>
              <a:rPr dirty="0" sz="900" spc="-30">
                <a:latin typeface="Microsoft Sans Serif"/>
                <a:cs typeface="Microsoft Sans Serif"/>
              </a:rPr>
              <a:t> чисел, </a:t>
            </a:r>
            <a:r>
              <a:rPr dirty="0" sz="900" spc="-45">
                <a:latin typeface="Microsoft Sans Serif"/>
                <a:cs typeface="Microsoft Sans Serif"/>
              </a:rPr>
              <a:t>такое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 </a:t>
            </a:r>
            <a:r>
              <a:rPr dirty="0" sz="900" i="1">
                <a:latin typeface="Arial"/>
                <a:cs typeface="Arial"/>
              </a:rPr>
              <a:t>Im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Calibri"/>
                <a:cs typeface="Calibri"/>
              </a:rPr>
              <a:t>ψ</a:t>
            </a:r>
            <a:r>
              <a:rPr dirty="0" sz="900">
                <a:latin typeface="Tahoma"/>
                <a:cs typeface="Tahoma"/>
              </a:rPr>
              <a:t>) </a:t>
            </a:r>
            <a:r>
              <a:rPr dirty="0" sz="900">
                <a:latin typeface="Lucida Sans Unicode"/>
                <a:cs typeface="Lucida Sans Unicode"/>
              </a:rPr>
              <a:t>⊆ </a:t>
            </a:r>
            <a:r>
              <a:rPr dirty="0" sz="900" spc="15">
                <a:latin typeface="Tahoma"/>
                <a:cs typeface="Tahoma"/>
              </a:rPr>
              <a:t>Ω</a:t>
            </a:r>
            <a:r>
              <a:rPr dirty="0" sz="900" spc="15">
                <a:latin typeface="Microsoft Sans Serif"/>
                <a:cs typeface="Microsoft Sans Serif"/>
              </a:rPr>
              <a:t>. </a:t>
            </a:r>
            <a:r>
              <a:rPr dirty="0" sz="900" spc="-45">
                <a:latin typeface="Microsoft Sans Serif"/>
                <a:cs typeface="Microsoft Sans Serif"/>
              </a:rPr>
              <a:t>Найденное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отображение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30" i="1">
                <a:latin typeface="Arial"/>
                <a:cs typeface="Arial"/>
              </a:rPr>
              <a:t>f</a:t>
            </a:r>
            <a:r>
              <a:rPr dirty="0" sz="900" spc="35" i="1">
                <a:latin typeface="Arial"/>
                <a:cs typeface="Arial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 </a:t>
            </a:r>
            <a:r>
              <a:rPr dirty="0" sz="900" spc="-40">
                <a:latin typeface="Microsoft Sans Serif"/>
                <a:cs typeface="Microsoft Sans Serif"/>
              </a:rPr>
              <a:t>моделью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23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5443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Основны</a:t>
            </a:r>
            <a:r>
              <a:rPr dirty="0" spc="-45"/>
              <a:t>е</a:t>
            </a:r>
            <a:r>
              <a:rPr dirty="0" spc="15"/>
              <a:t> </a:t>
            </a:r>
            <a:r>
              <a:rPr dirty="0" spc="-45"/>
              <a:t>понятия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73469" y="521495"/>
            <a:ext cx="4670425" cy="2558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>
              <a:lnSpc>
                <a:spcPts val="1035"/>
              </a:lnSpc>
              <a:spcBef>
                <a:spcPts val="95"/>
              </a:spcBef>
            </a:pPr>
            <a:r>
              <a:rPr dirty="0" baseline="6172" sz="1350" spc="-75">
                <a:latin typeface="Microsoft Sans Serif"/>
                <a:cs typeface="Microsoft Sans Serif"/>
              </a:rPr>
              <a:t>Введем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97" b="1">
                <a:latin typeface="Arial"/>
                <a:cs typeface="Arial"/>
              </a:rPr>
              <a:t>оператор</a:t>
            </a:r>
            <a:r>
              <a:rPr dirty="0" baseline="6172" sz="1350" spc="97" b="1">
                <a:latin typeface="Arial"/>
                <a:cs typeface="Arial"/>
              </a:rPr>
              <a:t> </a:t>
            </a:r>
            <a:r>
              <a:rPr dirty="0" baseline="6172" sz="1350" spc="-82" b="1">
                <a:latin typeface="Arial"/>
                <a:cs typeface="Arial"/>
              </a:rPr>
              <a:t>наложения</a:t>
            </a:r>
            <a:r>
              <a:rPr dirty="0" baseline="6172" sz="1350" spc="97" b="1">
                <a:latin typeface="Arial"/>
                <a:cs typeface="Arial"/>
              </a:rPr>
              <a:t> </a:t>
            </a:r>
            <a:r>
              <a:rPr dirty="0" baseline="6172" sz="1350" spc="-67" b="1">
                <a:latin typeface="Arial"/>
                <a:cs typeface="Arial"/>
              </a:rPr>
              <a:t>матриц</a:t>
            </a:r>
            <a:r>
              <a:rPr dirty="0" baseline="6172" sz="1350" spc="82" b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1</a:t>
            </a:r>
            <a:r>
              <a:rPr dirty="0" sz="600" spc="114">
                <a:latin typeface="Tahoma"/>
                <a:cs typeface="Tahoma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-60" i="1">
                <a:latin typeface="Arial"/>
                <a:cs typeface="Arial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×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7" i="1">
                <a:latin typeface="Arial"/>
                <a:cs typeface="Arial"/>
              </a:rPr>
              <a:t> </a:t>
            </a:r>
            <a:r>
              <a:rPr dirty="0" baseline="6172" sz="1350" spc="-60">
                <a:latin typeface="Lucida Sans Unicode"/>
                <a:cs typeface="Lucida Sans Unicode"/>
              </a:rPr>
              <a:t>−→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r>
              <a:rPr dirty="0" baseline="6172" sz="1350" spc="82" i="1">
                <a:latin typeface="Arial"/>
                <a:cs typeface="Arial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такой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15">
                <a:latin typeface="Microsoft Sans Serif"/>
                <a:cs typeface="Microsoft Sans Serif"/>
              </a:rPr>
              <a:t>что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22" i="1">
                <a:latin typeface="Arial"/>
                <a:cs typeface="Arial"/>
              </a:rPr>
              <a:t>a</a:t>
            </a:r>
            <a:r>
              <a:rPr dirty="0" baseline="6172" sz="1350" spc="-22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22" i="1">
                <a:latin typeface="Arial"/>
                <a:cs typeface="Arial"/>
              </a:rPr>
              <a:t>b</a:t>
            </a:r>
            <a:r>
              <a:rPr dirty="0" baseline="6172" sz="1350" spc="22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r>
              <a:rPr dirty="0" baseline="6172" sz="1350" spc="120" i="1">
                <a:latin typeface="Arial"/>
                <a:cs typeface="Arial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∈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A</a:t>
            </a:r>
            <a:endParaRPr baseline="6172" sz="1350">
              <a:latin typeface="Arial"/>
              <a:cs typeface="Arial"/>
            </a:endParaRPr>
          </a:p>
          <a:p>
            <a:pPr marL="190500">
              <a:lnSpc>
                <a:spcPts val="1035"/>
              </a:lnSpc>
            </a:pPr>
            <a:r>
              <a:rPr dirty="0" sz="900" spc="-60" i="1">
                <a:latin typeface="Arial"/>
                <a:cs typeface="Arial"/>
              </a:rPr>
              <a:t>a</a:t>
            </a:r>
            <a:r>
              <a:rPr dirty="0" sz="900" spc="-40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×</a:t>
            </a:r>
            <a:r>
              <a:rPr dirty="0" baseline="-9259" sz="900" spc="-7">
                <a:latin typeface="Tahoma"/>
                <a:cs typeface="Tahoma"/>
              </a:rPr>
              <a:t>1</a:t>
            </a:r>
            <a:r>
              <a:rPr dirty="0" baseline="-9259" sz="900" spc="104">
                <a:latin typeface="Tahoma"/>
                <a:cs typeface="Tahoma"/>
              </a:rPr>
              <a:t> </a:t>
            </a:r>
            <a:r>
              <a:rPr dirty="0" sz="900" spc="-30" i="1">
                <a:latin typeface="Arial"/>
                <a:cs typeface="Arial"/>
              </a:rPr>
              <a:t>b</a:t>
            </a:r>
            <a:r>
              <a:rPr dirty="0" sz="900" spc="4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45" i="1">
                <a:latin typeface="Arial"/>
                <a:cs typeface="Arial"/>
              </a:rPr>
              <a:t>c</a:t>
            </a:r>
            <a:r>
              <a:rPr dirty="0" sz="900" spc="345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⇐⇒</a:t>
            </a:r>
            <a:r>
              <a:rPr dirty="0" sz="900" spc="229">
                <a:latin typeface="Lucida Sans Unicode"/>
                <a:cs typeface="Lucida Sans Unicode"/>
              </a:rPr>
              <a:t> 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baseline="-9259" sz="900" spc="15" i="1">
                <a:latin typeface="Arial"/>
                <a:cs typeface="Arial"/>
              </a:rPr>
              <a:t>i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j</a:t>
            </a:r>
            <a:r>
              <a:rPr dirty="0" baseline="-9259" sz="900" spc="225" i="1">
                <a:latin typeface="Arial"/>
                <a:cs typeface="Arial"/>
              </a:rPr>
              <a:t> </a:t>
            </a:r>
            <a:r>
              <a:rPr dirty="0" sz="900" spc="-260">
                <a:latin typeface="Lucida Sans Unicode"/>
                <a:cs typeface="Lucida Sans Unicode"/>
              </a:rPr>
              <a:t>∗</a:t>
            </a:r>
            <a:r>
              <a:rPr dirty="0" sz="900" spc="-220">
                <a:latin typeface="Lucida Sans Unicode"/>
                <a:cs typeface="Lucida Sans Unicode"/>
              </a:rPr>
              <a:t> 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</a:t>
            </a:r>
            <a:r>
              <a:rPr dirty="0" baseline="-9259" sz="900" spc="292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baseline="-9259" sz="900" spc="22" i="1">
                <a:latin typeface="Arial"/>
                <a:cs typeface="Arial"/>
              </a:rPr>
              <a:t>i</a:t>
            </a:r>
            <a:r>
              <a:rPr dirty="0" baseline="-9259" sz="900" spc="22" i="1">
                <a:latin typeface="Verdana"/>
                <a:cs typeface="Verdana"/>
              </a:rPr>
              <a:t>,</a:t>
            </a:r>
            <a:r>
              <a:rPr dirty="0" baseline="-9259" sz="900" spc="22" i="1">
                <a:latin typeface="Arial"/>
                <a:cs typeface="Arial"/>
              </a:rPr>
              <a:t>j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матриц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endParaRPr sz="90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  <a:spcBef>
                <a:spcPts val="10"/>
              </a:spcBef>
            </a:pPr>
            <a:r>
              <a:rPr dirty="0" sz="900" spc="-45">
                <a:latin typeface="Microsoft Sans Serif"/>
                <a:cs typeface="Microsoft Sans Serif"/>
              </a:rPr>
              <a:t>размера.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189865" marR="157480">
              <a:lnSpc>
                <a:spcPct val="96400"/>
              </a:lnSpc>
            </a:pPr>
            <a:r>
              <a:rPr dirty="0" baseline="6172" sz="1350" spc="-15">
                <a:latin typeface="Microsoft Sans Serif"/>
                <a:cs typeface="Microsoft Sans Serif"/>
              </a:rPr>
              <a:t>И </a:t>
            </a:r>
            <a:r>
              <a:rPr dirty="0" baseline="6172" sz="1350" spc="-97" b="1">
                <a:latin typeface="Arial"/>
                <a:cs typeface="Arial"/>
              </a:rPr>
              <a:t>оператор</a:t>
            </a:r>
            <a:r>
              <a:rPr dirty="0" baseline="6172" sz="1350" spc="-89" b="1">
                <a:latin typeface="Arial"/>
                <a:cs typeface="Arial"/>
              </a:rPr>
              <a:t> масочного</a:t>
            </a:r>
            <a:r>
              <a:rPr dirty="0" baseline="6172" sz="1350" spc="195" b="1">
                <a:latin typeface="Arial"/>
                <a:cs typeface="Arial"/>
              </a:rPr>
              <a:t> </a:t>
            </a:r>
            <a:r>
              <a:rPr dirty="0" baseline="6172" sz="1350" spc="-104" b="1">
                <a:latin typeface="Arial"/>
                <a:cs typeface="Arial"/>
              </a:rPr>
              <a:t>объединения</a:t>
            </a:r>
            <a:r>
              <a:rPr dirty="0" baseline="6172" sz="1350" spc="165" b="1">
                <a:latin typeface="Arial"/>
                <a:cs typeface="Arial"/>
              </a:rPr>
              <a:t> </a:t>
            </a:r>
            <a:r>
              <a:rPr dirty="0" baseline="6172" sz="1350" spc="-67" b="1">
                <a:latin typeface="Arial"/>
                <a:cs typeface="Arial"/>
              </a:rPr>
              <a:t>матриц</a:t>
            </a:r>
            <a:r>
              <a:rPr dirty="0" baseline="6172" sz="1350" spc="240" b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2</a:t>
            </a:r>
            <a:r>
              <a:rPr dirty="0" sz="600" spc="175">
                <a:latin typeface="Tahoma"/>
                <a:cs typeface="Tahoma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>
                <a:latin typeface="Lucida Sans Unicode"/>
                <a:cs typeface="Lucida Sans Unicode"/>
              </a:rPr>
              <a:t>×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60">
                <a:latin typeface="Lucida Sans Unicode"/>
                <a:cs typeface="Lucida Sans Unicode"/>
              </a:rPr>
              <a:t>−→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44">
                <a:latin typeface="Microsoft Sans Serif"/>
                <a:cs typeface="Microsoft Sans Serif"/>
              </a:rPr>
              <a:t>такой </a:t>
            </a:r>
            <a:r>
              <a:rPr dirty="0" baseline="6172" sz="1350" spc="-15">
                <a:latin typeface="Microsoft Sans Serif"/>
                <a:cs typeface="Microsoft Sans Serif"/>
              </a:rPr>
              <a:t>что </a:t>
            </a:r>
            <a:r>
              <a:rPr dirty="0" baseline="6172" sz="1350" spc="-22" i="1">
                <a:latin typeface="Arial"/>
                <a:cs typeface="Arial"/>
              </a:rPr>
              <a:t>a</a:t>
            </a:r>
            <a:r>
              <a:rPr dirty="0" baseline="6172" sz="1350" spc="-22" i="1">
                <a:latin typeface="Calibri"/>
                <a:cs typeface="Calibri"/>
              </a:rPr>
              <a:t>, </a:t>
            </a:r>
            <a:r>
              <a:rPr dirty="0" baseline="6172" sz="1350" spc="22" i="1">
                <a:latin typeface="Arial"/>
                <a:cs typeface="Arial"/>
              </a:rPr>
              <a:t>b</a:t>
            </a:r>
            <a:r>
              <a:rPr dirty="0" baseline="6172" sz="1350" spc="22" i="1">
                <a:latin typeface="Calibri"/>
                <a:cs typeface="Calibri"/>
              </a:rPr>
              <a:t>,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r>
              <a:rPr dirty="0" baseline="6172" sz="1350" spc="240" i="1">
                <a:latin typeface="Arial"/>
                <a:cs typeface="Arial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∈ </a:t>
            </a:r>
            <a:r>
              <a:rPr dirty="0" baseline="6172" sz="1350" spc="15" i="1">
                <a:latin typeface="Arial"/>
                <a:cs typeface="Arial"/>
              </a:rPr>
              <a:t>A </a:t>
            </a:r>
            <a:r>
              <a:rPr dirty="0" baseline="6172" sz="1350" spc="-352" i="1">
                <a:latin typeface="Arial"/>
                <a:cs typeface="Arial"/>
              </a:rPr>
              <a:t> </a:t>
            </a:r>
            <a:r>
              <a:rPr dirty="0" sz="900" spc="-60" i="1">
                <a:latin typeface="Arial"/>
                <a:cs typeface="Arial"/>
              </a:rPr>
              <a:t>a </a:t>
            </a:r>
            <a:r>
              <a:rPr dirty="0" sz="900" spc="-5">
                <a:latin typeface="Lucida Sans Unicode"/>
                <a:cs typeface="Lucida Sans Unicode"/>
              </a:rPr>
              <a:t>×</a:t>
            </a:r>
            <a:r>
              <a:rPr dirty="0" baseline="-9259" sz="900" spc="-7">
                <a:latin typeface="Tahoma"/>
                <a:cs typeface="Tahoma"/>
              </a:rPr>
              <a:t>2 </a:t>
            </a:r>
            <a:r>
              <a:rPr dirty="0" sz="900" spc="-30" i="1">
                <a:latin typeface="Arial"/>
                <a:cs typeface="Arial"/>
              </a:rPr>
              <a:t>b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-45" i="1">
                <a:latin typeface="Arial"/>
                <a:cs typeface="Arial"/>
              </a:rPr>
              <a:t>c</a:t>
            </a:r>
            <a:r>
              <a:rPr dirty="0" sz="900" spc="-40" i="1">
                <a:latin typeface="Arial"/>
                <a:cs typeface="Arial"/>
              </a:rPr>
              <a:t> </a:t>
            </a:r>
            <a:r>
              <a:rPr dirty="0" sz="900" spc="-5">
                <a:latin typeface="Lucida Sans Unicode"/>
                <a:cs typeface="Lucida Sans Unicode"/>
              </a:rPr>
              <a:t>⇐⇒</a:t>
            </a:r>
            <a:r>
              <a:rPr dirty="0" sz="90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Tahoma"/>
                <a:cs typeface="Tahoma"/>
              </a:rPr>
              <a:t>min(</a:t>
            </a:r>
            <a:r>
              <a:rPr dirty="0" sz="900" i="1">
                <a:latin typeface="Arial"/>
                <a:cs typeface="Arial"/>
              </a:rPr>
              <a:t>a</a:t>
            </a:r>
            <a:r>
              <a:rPr dirty="0" baseline="-9259" sz="900" i="1">
                <a:latin typeface="Arial"/>
                <a:cs typeface="Arial"/>
              </a:rPr>
              <a:t>i</a:t>
            </a:r>
            <a:r>
              <a:rPr dirty="0" baseline="-9259" sz="900" i="1">
                <a:latin typeface="Verdana"/>
                <a:cs typeface="Verdana"/>
              </a:rPr>
              <a:t>,</a:t>
            </a:r>
            <a:r>
              <a:rPr dirty="0" baseline="-9259" sz="900" i="1">
                <a:latin typeface="Arial"/>
                <a:cs typeface="Arial"/>
              </a:rPr>
              <a:t>j</a:t>
            </a:r>
            <a:r>
              <a:rPr dirty="0" baseline="-9259" sz="900" spc="7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 </a:t>
            </a:r>
            <a:r>
              <a:rPr dirty="0" sz="900" spc="20" i="1">
                <a:latin typeface="Arial"/>
                <a:cs typeface="Arial"/>
              </a:rPr>
              <a:t>b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 </a:t>
            </a:r>
            <a:r>
              <a:rPr dirty="0" sz="900" spc="30" i="1">
                <a:latin typeface="Calibri"/>
                <a:cs typeface="Calibri"/>
              </a:rPr>
              <a:t>, </a:t>
            </a:r>
            <a:r>
              <a:rPr dirty="0" sz="900" spc="-10">
                <a:latin typeface="Tahoma"/>
                <a:cs typeface="Tahoma"/>
              </a:rPr>
              <a:t>1)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baseline="-9259" sz="900" spc="22" i="1">
                <a:latin typeface="Arial"/>
                <a:cs typeface="Arial"/>
              </a:rPr>
              <a:t>i</a:t>
            </a:r>
            <a:r>
              <a:rPr dirty="0" baseline="-9259" sz="900" spc="22" i="1">
                <a:latin typeface="Verdana"/>
                <a:cs typeface="Verdana"/>
              </a:rPr>
              <a:t>,</a:t>
            </a:r>
            <a:r>
              <a:rPr dirty="0" baseline="-9259" sz="900" spc="22" i="1">
                <a:latin typeface="Arial"/>
                <a:cs typeface="Arial"/>
              </a:rPr>
              <a:t>j </a:t>
            </a:r>
            <a:r>
              <a:rPr dirty="0" sz="900" spc="5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где </a:t>
            </a:r>
            <a:r>
              <a:rPr dirty="0" sz="900" spc="10" i="1">
                <a:latin typeface="Arial"/>
                <a:cs typeface="Arial"/>
              </a:rPr>
              <a:t>A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множество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матриц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размера.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</a:pPr>
            <a:r>
              <a:rPr dirty="0" sz="900" spc="15">
                <a:latin typeface="Microsoft Sans Serif"/>
                <a:cs typeface="Microsoft Sans Serif"/>
              </a:rPr>
              <a:t>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так</a:t>
            </a:r>
            <a:r>
              <a:rPr dirty="0" sz="900" spc="-35">
                <a:latin typeface="Microsoft Sans Serif"/>
                <a:cs typeface="Microsoft Sans Serif"/>
              </a:rPr>
              <a:t>ж</a:t>
            </a:r>
            <a:r>
              <a:rPr dirty="0" sz="900" spc="-95">
                <a:latin typeface="Microsoft Sans Serif"/>
                <a:cs typeface="Microsoft Sans Serif"/>
              </a:rPr>
              <a:t>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введе</a:t>
            </a:r>
            <a:r>
              <a:rPr dirty="0" sz="900" spc="-65">
                <a:latin typeface="Microsoft Sans Serif"/>
                <a:cs typeface="Microsoft Sans Serif"/>
              </a:rPr>
              <a:t>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70" b="1">
                <a:latin typeface="Arial"/>
                <a:cs typeface="Arial"/>
              </a:rPr>
              <a:t>операто</a:t>
            </a:r>
            <a:r>
              <a:rPr dirty="0" sz="900" spc="-65" b="1">
                <a:latin typeface="Arial"/>
                <a:cs typeface="Arial"/>
              </a:rPr>
              <a:t>р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сегментации</a:t>
            </a:r>
            <a:r>
              <a:rPr dirty="0" sz="900" spc="55" b="1">
                <a:latin typeface="Arial"/>
                <a:cs typeface="Arial"/>
              </a:rPr>
              <a:t> </a:t>
            </a:r>
            <a:r>
              <a:rPr dirty="0" sz="900" spc="-80" i="1">
                <a:latin typeface="Arial"/>
                <a:cs typeface="Arial"/>
              </a:rPr>
              <a:t>seg</a:t>
            </a:r>
            <a:r>
              <a:rPr dirty="0" sz="900" spc="100" i="1">
                <a:latin typeface="Arial"/>
                <a:cs typeface="Arial"/>
              </a:rPr>
              <a:t> </a:t>
            </a:r>
            <a:r>
              <a:rPr dirty="0" sz="900" spc="-65">
                <a:latin typeface="Tahoma"/>
                <a:cs typeface="Tahoma"/>
              </a:rPr>
              <a:t>: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Φ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i="1">
                <a:latin typeface="Arial"/>
                <a:cs typeface="Arial"/>
              </a:rPr>
              <a:t> </a:t>
            </a:r>
            <a:r>
              <a:rPr dirty="0" sz="900" spc="-125" i="1">
                <a:latin typeface="Arial"/>
                <a:cs typeface="Arial"/>
              </a:rPr>
              <a:t> </a:t>
            </a:r>
            <a:r>
              <a:rPr dirty="0" sz="900" spc="-155">
                <a:latin typeface="Lucida Sans Unicode"/>
                <a:cs typeface="Lucida Sans Unicode"/>
              </a:rPr>
              <a:t>−</a:t>
            </a:r>
            <a:r>
              <a:rPr dirty="0" sz="900" spc="75">
                <a:latin typeface="Lucida Sans Unicode"/>
                <a:cs typeface="Lucida Sans Unicode"/>
              </a:rPr>
              <a:t>→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190500" marR="356870">
              <a:lnSpc>
                <a:spcPct val="96400"/>
              </a:lnSpc>
              <a:spcBef>
                <a:spcPts val="150"/>
              </a:spcBef>
            </a:pPr>
            <a:r>
              <a:rPr dirty="0" baseline="6172" sz="1350" spc="-120" i="1">
                <a:latin typeface="Arial"/>
                <a:cs typeface="Arial"/>
              </a:rPr>
              <a:t>seg</a:t>
            </a:r>
            <a:r>
              <a:rPr dirty="0" baseline="6172" sz="1350" spc="-232" i="1">
                <a:latin typeface="Arial"/>
                <a:cs typeface="Arial"/>
              </a:rPr>
              <a:t> </a:t>
            </a:r>
            <a:r>
              <a:rPr dirty="0" baseline="6172" sz="1350">
                <a:latin typeface="Tahoma"/>
                <a:cs typeface="Tahoma"/>
              </a:rPr>
              <a:t>(</a:t>
            </a:r>
            <a:r>
              <a:rPr dirty="0" baseline="6172" sz="1350" i="1">
                <a:latin typeface="Calibri"/>
                <a:cs typeface="Calibri"/>
              </a:rPr>
              <a:t>ϕ,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im</a:t>
            </a:r>
            <a:r>
              <a:rPr dirty="0" baseline="6172" sz="1350" spc="15">
                <a:latin typeface="Tahoma"/>
                <a:cs typeface="Tahoma"/>
              </a:rPr>
              <a:t>)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89">
                <a:latin typeface="Tahoma"/>
                <a:cs typeface="Tahoma"/>
              </a:rPr>
              <a:t>=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Tahoma"/>
                <a:cs typeface="Tahoma"/>
              </a:rPr>
              <a:t>(</a:t>
            </a:r>
            <a:r>
              <a:rPr dirty="0" baseline="6172" sz="1350" spc="-37" i="1">
                <a:latin typeface="Arial"/>
                <a:cs typeface="Arial"/>
              </a:rPr>
              <a:t>R</a:t>
            </a:r>
            <a:r>
              <a:rPr dirty="0" baseline="6172" sz="1350" spc="37" i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 spc="7" i="1">
                <a:latin typeface="Calibri"/>
                <a:cs typeface="Calibri"/>
              </a:rPr>
              <a:t>ϕ</a:t>
            </a:r>
            <a:r>
              <a:rPr dirty="0" baseline="6172" sz="1350" spc="7">
                <a:latin typeface="Tahoma"/>
                <a:cs typeface="Tahoma"/>
              </a:rPr>
              <a:t>(</a:t>
            </a:r>
            <a:r>
              <a:rPr dirty="0" baseline="6172" sz="1350" spc="7" i="1">
                <a:latin typeface="Arial"/>
                <a:cs typeface="Arial"/>
              </a:rPr>
              <a:t>im</a:t>
            </a:r>
            <a:r>
              <a:rPr dirty="0" baseline="6172" sz="1350" spc="7">
                <a:latin typeface="Tahoma"/>
                <a:cs typeface="Tahoma"/>
              </a:rPr>
              <a:t>)</a:t>
            </a:r>
            <a:r>
              <a:rPr dirty="0" baseline="6172" sz="1350" spc="7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-135" i="1">
                <a:latin typeface="Arial"/>
                <a:cs typeface="Arial"/>
              </a:rPr>
              <a:t>G</a:t>
            </a:r>
            <a:r>
              <a:rPr dirty="0" baseline="6172" sz="1350" spc="89" i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 spc="7" i="1">
                <a:latin typeface="Calibri"/>
                <a:cs typeface="Calibri"/>
              </a:rPr>
              <a:t>ϕ</a:t>
            </a:r>
            <a:r>
              <a:rPr dirty="0" baseline="6172" sz="1350" spc="7">
                <a:latin typeface="Tahoma"/>
                <a:cs typeface="Tahoma"/>
              </a:rPr>
              <a:t>(</a:t>
            </a:r>
            <a:r>
              <a:rPr dirty="0" baseline="6172" sz="1350" spc="7" i="1">
                <a:latin typeface="Arial"/>
                <a:cs typeface="Arial"/>
              </a:rPr>
              <a:t>im</a:t>
            </a:r>
            <a:r>
              <a:rPr dirty="0" baseline="6172" sz="1350" spc="7">
                <a:latin typeface="Tahoma"/>
                <a:cs typeface="Tahoma"/>
              </a:rPr>
              <a:t>)</a:t>
            </a:r>
            <a:r>
              <a:rPr dirty="0" baseline="6172" sz="1350" spc="7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15" i="1">
                <a:latin typeface="Arial"/>
                <a:cs typeface="Arial"/>
              </a:rPr>
              <a:t>B</a:t>
            </a:r>
            <a:r>
              <a:rPr dirty="0" baseline="6172" sz="1350" spc="37" i="1">
                <a:latin typeface="Arial"/>
                <a:cs typeface="Arial"/>
              </a:rPr>
              <a:t> </a:t>
            </a:r>
            <a:r>
              <a:rPr dirty="0" baseline="6172" sz="1350" spc="-7">
                <a:latin typeface="Lucida Sans Unicode"/>
                <a:cs typeface="Lucida Sans Unicode"/>
              </a:rPr>
              <a:t>×</a:t>
            </a:r>
            <a:r>
              <a:rPr dirty="0" sz="600" spc="-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 i="1">
                <a:latin typeface="Calibri"/>
                <a:cs typeface="Calibri"/>
              </a:rPr>
              <a:t>ϕ</a:t>
            </a:r>
            <a:r>
              <a:rPr dirty="0" baseline="6172" sz="1350">
                <a:latin typeface="Tahoma"/>
                <a:cs typeface="Tahoma"/>
              </a:rPr>
              <a:t>(</a:t>
            </a:r>
            <a:r>
              <a:rPr dirty="0" baseline="6172" sz="1350" i="1">
                <a:latin typeface="Arial"/>
                <a:cs typeface="Arial"/>
              </a:rPr>
              <a:t>im</a:t>
            </a:r>
            <a:r>
              <a:rPr dirty="0" baseline="6172" sz="1350">
                <a:latin typeface="Tahoma"/>
                <a:cs typeface="Tahoma"/>
              </a:rPr>
              <a:t>))</a:t>
            </a:r>
            <a:r>
              <a:rPr dirty="0" baseline="6172" sz="1350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0">
                <a:latin typeface="Microsoft Sans Serif"/>
                <a:cs typeface="Microsoft Sans Serif"/>
              </a:rPr>
              <a:t>где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im</a:t>
            </a:r>
            <a:r>
              <a:rPr dirty="0" baseline="6172" sz="1350" spc="30" i="1">
                <a:latin typeface="Arial"/>
                <a:cs typeface="Arial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∈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7" i="1">
                <a:latin typeface="Arial"/>
                <a:cs typeface="Arial"/>
              </a:rPr>
              <a:t>I</a:t>
            </a:r>
            <a:r>
              <a:rPr dirty="0" baseline="6172" sz="1350" spc="-202" i="1">
                <a:latin typeface="Arial"/>
                <a:cs typeface="Arial"/>
              </a:rPr>
              <a:t> </a:t>
            </a:r>
            <a:r>
              <a:rPr dirty="0" baseline="6172" sz="1350" spc="44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im</a:t>
            </a:r>
            <a:r>
              <a:rPr dirty="0" baseline="6172" sz="1350" spc="30" i="1">
                <a:latin typeface="Arial"/>
                <a:cs typeface="Arial"/>
              </a:rPr>
              <a:t> </a:t>
            </a:r>
            <a:r>
              <a:rPr dirty="0" baseline="6172" sz="1350" spc="89">
                <a:latin typeface="Tahoma"/>
                <a:cs typeface="Tahoma"/>
              </a:rPr>
              <a:t>=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30">
                <a:latin typeface="Tahoma"/>
                <a:cs typeface="Tahoma"/>
              </a:rPr>
              <a:t>(</a:t>
            </a:r>
            <a:r>
              <a:rPr dirty="0" baseline="6172" sz="1350" spc="30" i="1">
                <a:latin typeface="Arial"/>
                <a:cs typeface="Arial"/>
              </a:rPr>
              <a:t>R</a:t>
            </a:r>
            <a:r>
              <a:rPr dirty="0" baseline="6172" sz="1350" spc="30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37" i="1">
                <a:latin typeface="Arial"/>
                <a:cs typeface="Arial"/>
              </a:rPr>
              <a:t>G</a:t>
            </a:r>
            <a:r>
              <a:rPr dirty="0" baseline="6172" sz="1350" spc="37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67" i="1">
                <a:latin typeface="Arial"/>
                <a:cs typeface="Arial"/>
              </a:rPr>
              <a:t>B</a:t>
            </a:r>
            <a:r>
              <a:rPr dirty="0" baseline="6172" sz="1350" spc="67">
                <a:latin typeface="Tahoma"/>
                <a:cs typeface="Tahoma"/>
              </a:rPr>
              <a:t>)</a:t>
            </a:r>
            <a:r>
              <a:rPr dirty="0" baseline="6172" sz="1350" spc="37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Φ</a:t>
            </a:r>
            <a:r>
              <a:rPr dirty="0" baseline="6172" sz="1350" spc="37">
                <a:latin typeface="Tahoma"/>
                <a:cs typeface="Tahoma"/>
              </a:rPr>
              <a:t> </a:t>
            </a:r>
            <a:r>
              <a:rPr dirty="0" baseline="6172" sz="1350" spc="7">
                <a:latin typeface="Microsoft Sans Serif"/>
                <a:cs typeface="Microsoft Sans Serif"/>
              </a:rPr>
              <a:t>- </a:t>
            </a:r>
            <a:r>
              <a:rPr dirty="0" baseline="6172" sz="1350" spc="-337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отображений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-35" i="1">
                <a:latin typeface="Calibri"/>
                <a:cs typeface="Calibri"/>
              </a:rPr>
              <a:t> </a:t>
            </a:r>
            <a:r>
              <a:rPr dirty="0" sz="900" spc="-65">
                <a:latin typeface="Tahoma"/>
                <a:cs typeface="Tahoma"/>
              </a:rPr>
              <a:t>: </a:t>
            </a:r>
            <a:r>
              <a:rPr dirty="0" sz="900" spc="5" i="1">
                <a:latin typeface="Arial"/>
                <a:cs typeface="Arial"/>
              </a:rPr>
              <a:t>I </a:t>
            </a:r>
            <a:r>
              <a:rPr dirty="0" sz="900" spc="-40">
                <a:latin typeface="Lucida Sans Unicode"/>
                <a:cs typeface="Lucida Sans Unicode"/>
              </a:rPr>
              <a:t>−→ </a:t>
            </a:r>
            <a:r>
              <a:rPr dirty="0" sz="900" spc="65" i="1">
                <a:latin typeface="Arial"/>
                <a:cs typeface="Arial"/>
              </a:rPr>
              <a:t>M</a:t>
            </a:r>
            <a:r>
              <a:rPr dirty="0" sz="900" spc="65">
                <a:latin typeface="Microsoft Sans Serif"/>
                <a:cs typeface="Microsoft Sans Serif"/>
              </a:rPr>
              <a:t>. </a:t>
            </a:r>
            <a:r>
              <a:rPr dirty="0" sz="900" spc="-80" i="1">
                <a:latin typeface="Arial"/>
                <a:cs typeface="Arial"/>
              </a:rPr>
              <a:t>seg 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Calibri"/>
                <a:cs typeface="Calibri"/>
              </a:rPr>
              <a:t>ϕ,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sz="900" spc="10">
                <a:latin typeface="Tahoma"/>
                <a:cs typeface="Tahoma"/>
              </a:rPr>
              <a:t>)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называть </a:t>
            </a:r>
            <a:r>
              <a:rPr dirty="0" sz="900" spc="-35">
                <a:latin typeface="Microsoft Sans Serif"/>
                <a:cs typeface="Microsoft Sans Serif"/>
              </a:rPr>
              <a:t> отсегментированным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при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помощи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модели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105" i="1">
                <a:latin typeface="Calibri"/>
                <a:cs typeface="Calibri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>
                <a:latin typeface="Microsoft Sans Serif"/>
                <a:cs typeface="Microsoft Sans Serif"/>
              </a:rPr>
              <a:t>im.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90500" marR="254000">
              <a:lnSpc>
                <a:spcPct val="101000"/>
              </a:lnSpc>
            </a:pPr>
            <a:r>
              <a:rPr dirty="0" sz="900" spc="-45">
                <a:latin typeface="Microsoft Sans Serif"/>
                <a:cs typeface="Microsoft Sans Serif"/>
              </a:rPr>
              <a:t>Будем</a:t>
            </a:r>
            <a:r>
              <a:rPr dirty="0" sz="900" spc="-40">
                <a:latin typeface="Microsoft Sans Serif"/>
                <a:cs typeface="Microsoft Sans Serif"/>
              </a:rPr>
              <a:t> обозначать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через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Georgia"/>
                <a:cs typeface="Georgia"/>
              </a:rPr>
              <a:t>ONE</a:t>
            </a:r>
            <a:r>
              <a:rPr dirty="0" baseline="-18518" sz="900" spc="15" i="1">
                <a:latin typeface="Arial"/>
                <a:cs typeface="Arial"/>
              </a:rPr>
              <a:t>w</a:t>
            </a:r>
            <a:r>
              <a:rPr dirty="0" baseline="-18518" sz="900" spc="15" i="1">
                <a:latin typeface="Verdana"/>
                <a:cs typeface="Verdana"/>
              </a:rPr>
              <a:t>,</a:t>
            </a:r>
            <a:r>
              <a:rPr dirty="0" baseline="-18518" sz="900" spc="15" i="1">
                <a:latin typeface="Arial"/>
                <a:cs typeface="Arial"/>
              </a:rPr>
              <a:t>h</a:t>
            </a:r>
            <a:r>
              <a:rPr dirty="0" baseline="-18518" sz="900" spc="22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25">
                <a:latin typeface="Microsoft Sans Serif"/>
                <a:cs typeface="Microsoft Sans Serif"/>
              </a:rPr>
              <a:t>матрицу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 </a:t>
            </a:r>
            <a:r>
              <a:rPr dirty="0" sz="900">
                <a:latin typeface="Lucida Sans Unicode"/>
                <a:cs typeface="Lucida Sans Unicode"/>
              </a:rPr>
              <a:t>×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Microsoft Sans Serif"/>
                <a:cs typeface="Microsoft Sans Serif"/>
              </a:rPr>
              <a:t>, </a:t>
            </a:r>
            <a:r>
              <a:rPr dirty="0" sz="900" spc="-60">
                <a:latin typeface="Microsoft Sans Serif"/>
                <a:cs typeface="Microsoft Sans Serif"/>
              </a:rPr>
              <a:t>все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которой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равны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</a:pPr>
            <a:r>
              <a:rPr dirty="0" sz="900" spc="-50" b="1">
                <a:latin typeface="Arial"/>
                <a:cs typeface="Arial"/>
              </a:rPr>
              <a:t>Обучающей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80" b="1">
                <a:latin typeface="Arial"/>
                <a:cs typeface="Arial"/>
              </a:rPr>
              <a:t>выборкой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упорядоченную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пару</a:t>
            </a:r>
            <a:endParaRPr sz="90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  <a:spcBef>
                <a:spcPts val="15"/>
              </a:spcBef>
            </a:pPr>
            <a:r>
              <a:rPr dirty="0" sz="900" spc="15">
                <a:latin typeface="Tahoma"/>
                <a:cs typeface="Tahoma"/>
              </a:rPr>
              <a:t>(</a:t>
            </a:r>
            <a:r>
              <a:rPr dirty="0" sz="900" spc="15">
                <a:latin typeface="Georgia"/>
                <a:cs typeface="Georgia"/>
              </a:rPr>
              <a:t>X</a:t>
            </a:r>
            <a:r>
              <a:rPr dirty="0" sz="900" spc="15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30" i="1">
                <a:latin typeface="Arial"/>
                <a:cs typeface="Arial"/>
              </a:rPr>
              <a:t>y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0">
                <a:latin typeface="Lucida Sans Unicode"/>
                <a:cs typeface="Lucida Sans Unicode"/>
              </a:rPr>
              <a:t>{</a:t>
            </a:r>
            <a:r>
              <a:rPr dirty="0" sz="900" spc="50">
                <a:latin typeface="Tahoma"/>
                <a:cs typeface="Tahoma"/>
              </a:rPr>
              <a:t>(</a:t>
            </a:r>
            <a:r>
              <a:rPr dirty="0" sz="900" spc="50">
                <a:latin typeface="Georgia"/>
                <a:cs typeface="Georgia"/>
              </a:rPr>
              <a:t>X</a:t>
            </a:r>
            <a:r>
              <a:rPr dirty="0" baseline="-9259" sz="900" spc="75" i="1">
                <a:latin typeface="Arial"/>
                <a:cs typeface="Arial"/>
              </a:rPr>
              <a:t>i</a:t>
            </a:r>
            <a:r>
              <a:rPr dirty="0" baseline="-9259" sz="900" spc="-89" i="1">
                <a:latin typeface="Arial"/>
                <a:cs typeface="Arial"/>
              </a:rPr>
              <a:t> 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5" i="1">
                <a:latin typeface="Arial"/>
                <a:cs typeface="Arial"/>
              </a:rPr>
              <a:t>y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r>
              <a:rPr dirty="0" baseline="-9259" sz="900" spc="-82" i="1">
                <a:latin typeface="Arial"/>
                <a:cs typeface="Arial"/>
              </a:rPr>
              <a:t> </a:t>
            </a:r>
            <a:r>
              <a:rPr dirty="0" sz="900" spc="-15">
                <a:latin typeface="Tahoma"/>
                <a:cs typeface="Tahoma"/>
              </a:rPr>
              <a:t>)</a:t>
            </a:r>
            <a:r>
              <a:rPr dirty="0" sz="900" spc="-15">
                <a:latin typeface="Lucida Sans Unicode"/>
                <a:cs typeface="Lucida Sans Unicode"/>
              </a:rPr>
              <a:t>|</a:t>
            </a:r>
            <a:r>
              <a:rPr dirty="0" sz="900" spc="-15">
                <a:latin typeface="Georgia"/>
                <a:cs typeface="Georgia"/>
              </a:rPr>
              <a:t>X</a:t>
            </a:r>
            <a:r>
              <a:rPr dirty="0" baseline="-9259" sz="900" spc="-22" i="1">
                <a:latin typeface="Arial"/>
                <a:cs typeface="Arial"/>
              </a:rPr>
              <a:t>i</a:t>
            </a:r>
            <a:r>
              <a:rPr dirty="0" baseline="-9259" sz="900" spc="82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20">
                <a:latin typeface="Georgia"/>
                <a:cs typeface="Georgia"/>
              </a:rPr>
              <a:t>S</a:t>
            </a:r>
            <a:r>
              <a:rPr dirty="0" baseline="-9259" sz="900" spc="30">
                <a:latin typeface="Tahoma"/>
                <a:cs typeface="Tahoma"/>
              </a:rPr>
              <a:t>1</a:t>
            </a:r>
            <a:r>
              <a:rPr dirty="0" sz="900" spc="2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5" i="1">
                <a:latin typeface="Arial"/>
                <a:cs typeface="Arial"/>
              </a:rPr>
              <a:t>y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r>
              <a:rPr dirty="0" baseline="-9259" sz="900" spc="300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20">
                <a:latin typeface="Georgia"/>
                <a:cs typeface="Georgia"/>
              </a:rPr>
              <a:t>S</a:t>
            </a:r>
            <a:r>
              <a:rPr dirty="0" baseline="-9259" sz="900" spc="30">
                <a:latin typeface="Tahoma"/>
                <a:cs typeface="Tahoma"/>
              </a:rPr>
              <a:t>2</a:t>
            </a:r>
            <a:r>
              <a:rPr dirty="0" sz="900" spc="2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9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55">
                <a:latin typeface="Lucida Sans Unicode"/>
                <a:cs typeface="Lucida Sans Unicode"/>
              </a:rPr>
              <a:t>{</a:t>
            </a:r>
            <a:r>
              <a:rPr dirty="0" sz="900" spc="55">
                <a:latin typeface="Tahoma"/>
                <a:cs typeface="Tahoma"/>
              </a:rPr>
              <a:t>1</a:t>
            </a:r>
            <a:r>
              <a:rPr dirty="0" sz="900" spc="55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25" i="1">
                <a:latin typeface="Calibri"/>
                <a:cs typeface="Calibri"/>
              </a:rPr>
              <a:t>...,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80" i="1">
                <a:latin typeface="Arial"/>
                <a:cs typeface="Arial"/>
              </a:rPr>
              <a:t>n</a:t>
            </a:r>
            <a:r>
              <a:rPr dirty="0" sz="900" spc="80">
                <a:latin typeface="Lucida Sans Unicode"/>
                <a:cs typeface="Lucida Sans Unicode"/>
              </a:rPr>
              <a:t>}}</a:t>
            </a:r>
            <a:r>
              <a:rPr dirty="0" sz="900" spc="80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Georgia"/>
                <a:cs typeface="Georgia"/>
              </a:rPr>
              <a:t>S</a:t>
            </a:r>
            <a:r>
              <a:rPr dirty="0" baseline="-9259" sz="900" spc="30">
                <a:latin typeface="Tahoma"/>
                <a:cs typeface="Tahoma"/>
              </a:rPr>
              <a:t>1</a:t>
            </a:r>
            <a:r>
              <a:rPr dirty="0" sz="900" spc="2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10">
                <a:latin typeface="Georgia"/>
                <a:cs typeface="Georgia"/>
              </a:rPr>
              <a:t>S</a:t>
            </a:r>
            <a:r>
              <a:rPr dirty="0" baseline="-9259" sz="900" spc="-15">
                <a:latin typeface="Tahoma"/>
                <a:cs typeface="Tahoma"/>
              </a:rPr>
              <a:t>2</a:t>
            </a:r>
            <a:r>
              <a:rPr dirty="0" baseline="-9259" sz="900" spc="254">
                <a:latin typeface="Tahoma"/>
                <a:cs typeface="Tahoma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некоторые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множества.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24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715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Постанов</a:t>
            </a:r>
            <a:r>
              <a:rPr dirty="0" spc="-75"/>
              <a:t>к</a:t>
            </a:r>
            <a:r>
              <a:rPr dirty="0" spc="-60"/>
              <a:t>а</a:t>
            </a:r>
            <a:r>
              <a:rPr dirty="0" spc="15"/>
              <a:t> </a:t>
            </a:r>
            <a:r>
              <a:rPr dirty="0" spc="-50"/>
              <a:t>зад</a:t>
            </a:r>
            <a:r>
              <a:rPr dirty="0" spc="-80"/>
              <a:t>а</a:t>
            </a:r>
            <a:r>
              <a:rPr dirty="0" spc="-35"/>
              <a:t>чи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9" y="999956"/>
            <a:ext cx="93856" cy="93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9" y="1176461"/>
            <a:ext cx="93856" cy="93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9" y="2322788"/>
            <a:ext cx="93856" cy="938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30" y="638157"/>
            <a:ext cx="4474845" cy="22161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3500" marR="431165">
              <a:lnSpc>
                <a:spcPct val="101000"/>
              </a:lnSpc>
              <a:spcBef>
                <a:spcPts val="85"/>
              </a:spcBef>
            </a:pPr>
            <a:r>
              <a:rPr dirty="0" sz="900" spc="-45">
                <a:latin typeface="Microsoft Sans Serif"/>
                <a:cs typeface="Microsoft Sans Serif"/>
              </a:rPr>
              <a:t>Задача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создания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системы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зрения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разбивается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следующие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подзадачи:</a:t>
            </a:r>
            <a:endParaRPr sz="900">
              <a:latin typeface="Microsoft Sans Serif"/>
              <a:cs typeface="Microsoft Sans Serif"/>
            </a:endParaRPr>
          </a:p>
          <a:p>
            <a:pPr marL="167640">
              <a:lnSpc>
                <a:spcPct val="100000"/>
              </a:lnSpc>
              <a:spcBef>
                <a:spcPts val="31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dirty="0" baseline="16666" sz="750" spc="-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</a:t>
            </a:r>
            <a:r>
              <a:rPr dirty="0" sz="900" spc="-55">
                <a:latin typeface="Microsoft Sans Serif"/>
                <a:cs typeface="Microsoft Sans Serif"/>
              </a:rPr>
              <a:t>аз</a:t>
            </a:r>
            <a:r>
              <a:rPr dirty="0" sz="900" spc="-25">
                <a:latin typeface="Microsoft Sans Serif"/>
                <a:cs typeface="Microsoft Sans Serif"/>
              </a:rPr>
              <a:t>бит</a:t>
            </a:r>
            <a:r>
              <a:rPr dirty="0" sz="900" spc="-20">
                <a:latin typeface="Microsoft Sans Serif"/>
                <a:cs typeface="Microsoft Sans Serif"/>
              </a:rPr>
              <a:t>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выборк</a:t>
            </a:r>
            <a:r>
              <a:rPr dirty="0" sz="900" spc="-25">
                <a:latin typeface="Microsoft Sans Serif"/>
                <a:cs typeface="Microsoft Sans Serif"/>
              </a:rPr>
              <a:t>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5">
                <a:latin typeface="Georgia"/>
                <a:cs typeface="Georgia"/>
              </a:rPr>
              <a:t>X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30" i="1">
                <a:latin typeface="Arial"/>
                <a:cs typeface="Arial"/>
              </a:rPr>
              <a:t>y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</a:t>
            </a:r>
            <a:r>
              <a:rPr dirty="0" sz="900" spc="-45">
                <a:latin typeface="Microsoft Sans Serif"/>
                <a:cs typeface="Microsoft Sans Serif"/>
              </a:rPr>
              <a:t>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train,</a:t>
            </a:r>
            <a:r>
              <a:rPr dirty="0" sz="900" spc="-35">
                <a:latin typeface="Microsoft Sans Serif"/>
                <a:cs typeface="Microsoft Sans Serif"/>
              </a:rPr>
              <a:t>va</a:t>
            </a:r>
            <a:r>
              <a:rPr dirty="0" sz="900" spc="-15">
                <a:latin typeface="Microsoft Sans Serif"/>
                <a:cs typeface="Microsoft Sans Serif"/>
              </a:rPr>
              <a:t>l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te</a:t>
            </a:r>
            <a:r>
              <a:rPr dirty="0" sz="900" spc="-45">
                <a:latin typeface="Microsoft Sans Serif"/>
                <a:cs typeface="Microsoft Sans Serif"/>
              </a:rPr>
              <a:t>s</a:t>
            </a:r>
            <a:r>
              <a:rPr dirty="0" sz="900" spc="40">
                <a:latin typeface="Microsoft Sans Serif"/>
                <a:cs typeface="Microsoft Sans Serif"/>
              </a:rPr>
              <a:t>t.</a:t>
            </a:r>
            <a:endParaRPr sz="900">
              <a:latin typeface="Microsoft Sans Serif"/>
              <a:cs typeface="Microsoft Sans Serif"/>
            </a:endParaRPr>
          </a:p>
          <a:p>
            <a:pPr marL="297180" marR="72390" indent="-129539">
              <a:lnSpc>
                <a:spcPct val="101000"/>
              </a:lnSpc>
              <a:spcBef>
                <a:spcPts val="30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baseline="16666" sz="750" spc="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Решить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задачу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максимальной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точностью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выбранной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метрике </a:t>
            </a:r>
            <a:r>
              <a:rPr dirty="0" sz="900" spc="-35">
                <a:latin typeface="Microsoft Sans Serif"/>
                <a:cs typeface="Microsoft Sans Serif"/>
              </a:rPr>
              <a:t> по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поиску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110" i="1">
                <a:latin typeface="Calibri"/>
                <a:cs typeface="Calibri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отображающей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маску,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которая </a:t>
            </a:r>
            <a:r>
              <a:rPr dirty="0" sz="900" spc="-30">
                <a:latin typeface="Microsoft Sans Serif"/>
                <a:cs typeface="Microsoft Sans Serif"/>
              </a:rPr>
              <a:t> содержит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информацию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расположении</a:t>
            </a:r>
            <a:r>
              <a:rPr dirty="0" sz="900" spc="-35">
                <a:latin typeface="Microsoft Sans Serif"/>
                <a:cs typeface="Microsoft Sans Serif"/>
              </a:rPr>
              <a:t> проростка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фотографии. </a:t>
            </a:r>
            <a:r>
              <a:rPr dirty="0" sz="900" spc="-50">
                <a:latin typeface="Microsoft Sans Serif"/>
                <a:cs typeface="Microsoft Sans Serif"/>
              </a:rPr>
              <a:t>Более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формально,если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45">
                <a:latin typeface="Tahoma"/>
                <a:cs typeface="Tahoma"/>
              </a:rPr>
              <a:t>(</a:t>
            </a:r>
            <a:r>
              <a:rPr dirty="0" sz="900" spc="45" i="1">
                <a:latin typeface="Arial"/>
                <a:cs typeface="Arial"/>
              </a:rPr>
              <a:t>i</a:t>
            </a:r>
            <a:r>
              <a:rPr dirty="0" sz="900" spc="45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65" i="1">
                <a:latin typeface="Arial"/>
                <a:cs typeface="Arial"/>
              </a:rPr>
              <a:t>j</a:t>
            </a:r>
            <a:r>
              <a:rPr dirty="0" sz="900" spc="65">
                <a:latin typeface="Tahoma"/>
                <a:cs typeface="Tahoma"/>
              </a:rPr>
              <a:t>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упорядоченная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пара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индексов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endParaRPr sz="90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  <a:spcBef>
                <a:spcPts val="10"/>
              </a:spcBef>
            </a:pPr>
            <a:r>
              <a:rPr dirty="0" sz="900" i="1">
                <a:latin typeface="Arial"/>
                <a:cs typeface="Arial"/>
              </a:rPr>
              <a:t>im</a:t>
            </a:r>
            <a:r>
              <a:rPr dirty="0" sz="900" spc="2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((</a:t>
            </a: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-45" i="1">
                <a:latin typeface="Arial"/>
                <a:cs typeface="Arial"/>
              </a:rPr>
              <a:t>g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-30" i="1">
                <a:latin typeface="Arial"/>
                <a:cs typeface="Arial"/>
              </a:rPr>
              <a:t>b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являет</a:t>
            </a:r>
            <a:r>
              <a:rPr dirty="0" sz="900" spc="-60">
                <a:latin typeface="Microsoft Sans Serif"/>
                <a:cs typeface="Microsoft Sans Serif"/>
              </a:rPr>
              <a:t>с</a:t>
            </a:r>
            <a:r>
              <a:rPr dirty="0" sz="900" spc="-15">
                <a:latin typeface="Microsoft Sans Serif"/>
                <a:cs typeface="Microsoft Sans Serif"/>
              </a:rPr>
              <a:t>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элементо</a:t>
            </a:r>
            <a:r>
              <a:rPr dirty="0" sz="900" spc="-50">
                <a:latin typeface="Microsoft Sans Serif"/>
                <a:cs typeface="Microsoft Sans Serif"/>
              </a:rPr>
              <a:t>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мн</a:t>
            </a:r>
            <a:r>
              <a:rPr dirty="0" sz="900" spc="-60">
                <a:latin typeface="Microsoft Sans Serif"/>
                <a:cs typeface="Microsoft Sans Serif"/>
              </a:rPr>
              <a:t>о</a:t>
            </a:r>
            <a:r>
              <a:rPr dirty="0" sz="900" spc="15">
                <a:latin typeface="Microsoft Sans Serif"/>
                <a:cs typeface="Microsoft Sans Serif"/>
              </a:rPr>
              <a:t>ж</a:t>
            </a:r>
            <a:r>
              <a:rPr dirty="0" sz="900" spc="-75">
                <a:latin typeface="Microsoft Sans Serif"/>
                <a:cs typeface="Microsoft Sans Serif"/>
              </a:rPr>
              <a:t>ес</a:t>
            </a:r>
            <a:r>
              <a:rPr dirty="0" sz="900" spc="10">
                <a:latin typeface="Microsoft Sans Serif"/>
                <a:cs typeface="Microsoft Sans Serif"/>
              </a:rPr>
              <a:t>т</a:t>
            </a:r>
            <a:r>
              <a:rPr dirty="0" sz="900" spc="-55">
                <a:latin typeface="Microsoft Sans Serif"/>
                <a:cs typeface="Microsoft Sans Serif"/>
              </a:rPr>
              <a:t>ва</a:t>
            </a:r>
            <a:endParaRPr sz="900">
              <a:latin typeface="Microsoft Sans Serif"/>
              <a:cs typeface="Microsoft Sans Serif"/>
            </a:endParaRPr>
          </a:p>
          <a:p>
            <a:pPr marL="297180" marR="30480">
              <a:lnSpc>
                <a:spcPct val="101000"/>
              </a:lnSpc>
            </a:pPr>
            <a:r>
              <a:rPr dirty="0" sz="900" spc="-20" i="1">
                <a:latin typeface="Arial"/>
                <a:cs typeface="Arial"/>
              </a:rPr>
              <a:t>Shoot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75">
                <a:latin typeface="Lucida Sans Unicode"/>
                <a:cs typeface="Lucida Sans Unicode"/>
              </a:rPr>
              <a:t>{</a:t>
            </a:r>
            <a:r>
              <a:rPr dirty="0" sz="900" spc="75">
                <a:latin typeface="Tahoma"/>
                <a:cs typeface="Tahoma"/>
              </a:rPr>
              <a:t>(</a:t>
            </a:r>
            <a:r>
              <a:rPr dirty="0" sz="900" spc="75" i="1">
                <a:latin typeface="Arial"/>
                <a:cs typeface="Arial"/>
              </a:rPr>
              <a:t>i</a:t>
            </a:r>
            <a:r>
              <a:rPr dirty="0" sz="900" spc="75" i="1">
                <a:latin typeface="Calibri"/>
                <a:cs typeface="Calibri"/>
              </a:rPr>
              <a:t>, </a:t>
            </a:r>
            <a:r>
              <a:rPr dirty="0" sz="900" spc="15" i="1">
                <a:latin typeface="Arial"/>
                <a:cs typeface="Arial"/>
              </a:rPr>
              <a:t>j</a:t>
            </a:r>
            <a:r>
              <a:rPr dirty="0" sz="900" spc="15">
                <a:latin typeface="Tahoma"/>
                <a:cs typeface="Tahoma"/>
              </a:rPr>
              <a:t>)</a:t>
            </a:r>
            <a:r>
              <a:rPr dirty="0" sz="900" spc="15">
                <a:latin typeface="Lucida Sans Unicode"/>
                <a:cs typeface="Lucida Sans Unicode"/>
              </a:rPr>
              <a:t>|</a:t>
            </a:r>
            <a:r>
              <a:rPr dirty="0" sz="900" spc="15" i="1">
                <a:latin typeface="Arial"/>
                <a:cs typeface="Arial"/>
              </a:rPr>
              <a:t>i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40" i="1">
                <a:latin typeface="Arial"/>
                <a:cs typeface="Arial"/>
              </a:rPr>
              <a:t>j  </a:t>
            </a:r>
            <a:r>
              <a:rPr dirty="0" sz="900" spc="-30">
                <a:latin typeface="Microsoft Sans Serif"/>
                <a:cs typeface="Microsoft Sans Serif"/>
              </a:rPr>
              <a:t>соответствуют</a:t>
            </a:r>
            <a:r>
              <a:rPr dirty="0" sz="900" spc="1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расположению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фотографии</a:t>
            </a:r>
            <a:r>
              <a:rPr dirty="0" sz="900" spc="-10">
                <a:latin typeface="Lucida Sans Unicode"/>
                <a:cs typeface="Lucida Sans Unicode"/>
              </a:rPr>
              <a:t>}</a:t>
            </a:r>
            <a:r>
              <a:rPr dirty="0" sz="900" spc="-10">
                <a:latin typeface="Microsoft Sans Serif"/>
                <a:cs typeface="Microsoft Sans Serif"/>
              </a:rPr>
              <a:t>,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20" i="1">
                <a:latin typeface="Arial"/>
                <a:cs typeface="Arial"/>
              </a:rPr>
              <a:t>m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 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-15">
                <a:latin typeface="Tahoma"/>
                <a:cs typeface="Tahoma"/>
              </a:rPr>
              <a:t>1</a:t>
            </a:r>
            <a:r>
              <a:rPr dirty="0" sz="900" spc="-15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20" i="1">
                <a:latin typeface="Arial"/>
                <a:cs typeface="Arial"/>
              </a:rPr>
              <a:t>m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i="1">
                <a:latin typeface="Calibri"/>
                <a:cs typeface="Calibri"/>
              </a:rPr>
              <a:t>ϕ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im</a:t>
            </a:r>
            <a:r>
              <a:rPr dirty="0" sz="900">
                <a:latin typeface="Tahoma"/>
                <a:cs typeface="Tahoma"/>
              </a:rPr>
              <a:t>)</a:t>
            </a:r>
            <a:r>
              <a:rPr dirty="0" sz="900">
                <a:latin typeface="Microsoft Sans Serif"/>
                <a:cs typeface="Microsoft Sans Serif"/>
              </a:rPr>
              <a:t>,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противном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случае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20" i="1">
                <a:latin typeface="Arial"/>
                <a:cs typeface="Arial"/>
              </a:rPr>
              <a:t>m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 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-15">
                <a:latin typeface="Tahoma"/>
                <a:cs typeface="Tahoma"/>
              </a:rPr>
              <a:t>0</a:t>
            </a:r>
            <a:r>
              <a:rPr dirty="0" sz="900" spc="-15">
                <a:latin typeface="Microsoft Sans Serif"/>
                <a:cs typeface="Microsoft Sans Serif"/>
              </a:rPr>
              <a:t>. </a:t>
            </a:r>
            <a:r>
              <a:rPr dirty="0" sz="900" spc="10">
                <a:latin typeface="Microsoft Sans Serif"/>
                <a:cs typeface="Microsoft Sans Serif"/>
              </a:rPr>
              <a:t>В </a:t>
            </a:r>
            <a:r>
              <a:rPr dirty="0" sz="900" spc="-40">
                <a:latin typeface="Microsoft Sans Serif"/>
                <a:cs typeface="Microsoft Sans Serif"/>
              </a:rPr>
              <a:t>дальнейшем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 </a:t>
            </a:r>
            <a:r>
              <a:rPr dirty="0" sz="900" spc="-35" i="1">
                <a:latin typeface="Calibri"/>
                <a:cs typeface="Calibri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всегда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определена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одинакова,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будет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опускаться.</a:t>
            </a:r>
            <a:endParaRPr sz="900">
              <a:latin typeface="Microsoft Sans Serif"/>
              <a:cs typeface="Microsoft Sans Serif"/>
            </a:endParaRPr>
          </a:p>
          <a:p>
            <a:pPr marL="297180" marR="371475" indent="-129539">
              <a:lnSpc>
                <a:spcPct val="101000"/>
              </a:lnSpc>
              <a:spcBef>
                <a:spcPts val="30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baseline="16666" sz="7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Решить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задачу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максимальной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точностью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выбранной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метрике</a:t>
            </a:r>
            <a:r>
              <a:rPr dirty="0" sz="900" spc="-35">
                <a:latin typeface="Microsoft Sans Serif"/>
                <a:cs typeface="Microsoft Sans Serif"/>
              </a:rPr>
              <a:t> по</a:t>
            </a:r>
            <a:r>
              <a:rPr dirty="0" sz="900" spc="-30">
                <a:latin typeface="Microsoft Sans Serif"/>
                <a:cs typeface="Microsoft Sans Serif"/>
              </a:rPr>
              <a:t> поиску </a:t>
            </a:r>
            <a:r>
              <a:rPr dirty="0" sz="900" spc="-20">
                <a:latin typeface="Microsoft Sans Serif"/>
                <a:cs typeface="Microsoft Sans Serif"/>
              </a:rPr>
              <a:t>функции, </a:t>
            </a:r>
            <a:r>
              <a:rPr dirty="0" sz="900" spc="-35">
                <a:latin typeface="Microsoft Sans Serif"/>
                <a:cs typeface="Microsoft Sans Serif"/>
              </a:rPr>
              <a:t>которая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отображает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отсегментированное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проростком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количественную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характеристику,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которую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можно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отождествить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некоторым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натуральным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числом.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25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2344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Комбинация</a:t>
            </a:r>
            <a:r>
              <a:rPr dirty="0" spc="-10"/>
              <a:t> </a:t>
            </a:r>
            <a:r>
              <a:rPr dirty="0" spc="-55"/>
              <a:t>моделей</a:t>
            </a:r>
            <a:r>
              <a:rPr dirty="0" spc="-10"/>
              <a:t> </a:t>
            </a:r>
            <a:r>
              <a:rPr dirty="0" spc="-50"/>
              <a:t>сегментации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56" y="473875"/>
            <a:ext cx="3156108" cy="22652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330" y="2870211"/>
            <a:ext cx="3361690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902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3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11:</a:t>
            </a:r>
            <a:r>
              <a:rPr dirty="0" sz="800" spc="3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Иллюстрация</a:t>
            </a:r>
            <a:r>
              <a:rPr dirty="0" sz="800" spc="3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комбинирования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моделей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900" spc="-25">
                <a:latin typeface="Microsoft Sans Serif"/>
                <a:cs typeface="Microsoft Sans Serif"/>
              </a:rPr>
              <a:t>ONE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это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матрица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все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равны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7" name="object 7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26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2288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Подготовка</a:t>
            </a:r>
            <a:r>
              <a:rPr dirty="0" spc="5"/>
              <a:t> </a:t>
            </a:r>
            <a:r>
              <a:rPr dirty="0" spc="-50"/>
              <a:t>данных</a:t>
            </a:r>
            <a:r>
              <a:rPr dirty="0" spc="5"/>
              <a:t> </a:t>
            </a:r>
            <a:r>
              <a:rPr dirty="0" spc="-35"/>
              <a:t>для</a:t>
            </a:r>
            <a:r>
              <a:rPr dirty="0" spc="5"/>
              <a:t> </a:t>
            </a:r>
            <a:r>
              <a:rPr dirty="0" spc="-60"/>
              <a:t>обучению</a:t>
            </a:r>
            <a:r>
              <a:rPr dirty="0" spc="10"/>
              <a:t> </a:t>
            </a:r>
            <a:r>
              <a:rPr dirty="0" spc="-40"/>
              <a:t>ResNet-ов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30" y="347898"/>
            <a:ext cx="4475480" cy="15481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85"/>
              </a:spcBef>
            </a:pPr>
            <a:r>
              <a:rPr dirty="0" sz="900" spc="-25">
                <a:latin typeface="Microsoft Sans Serif"/>
                <a:cs typeface="Microsoft Sans Serif"/>
              </a:rPr>
              <a:t>Пусть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22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 </a:t>
            </a:r>
            <a:r>
              <a:rPr dirty="0" sz="900" spc="5" i="1">
                <a:latin typeface="Arial"/>
                <a:cs typeface="Arial"/>
              </a:rPr>
              <a:t>I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тогда </a:t>
            </a:r>
            <a:r>
              <a:rPr dirty="0" sz="900" spc="-40">
                <a:latin typeface="Microsoft Sans Serif"/>
                <a:cs typeface="Microsoft Sans Serif"/>
              </a:rPr>
              <a:t>масштабирование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этого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реализовано</a:t>
            </a:r>
            <a:r>
              <a:rPr dirty="0" sz="900" spc="-40">
                <a:latin typeface="Microsoft Sans Serif"/>
                <a:cs typeface="Microsoft Sans Serif"/>
              </a:rPr>
              <a:t> по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следующему </a:t>
            </a:r>
            <a:r>
              <a:rPr dirty="0" sz="900" spc="-30">
                <a:latin typeface="Microsoft Sans Serif"/>
                <a:cs typeface="Microsoft Sans Serif"/>
              </a:rPr>
              <a:t>алгоритму, </a:t>
            </a:r>
            <a:r>
              <a:rPr dirty="0" sz="900" spc="-50">
                <a:latin typeface="Microsoft Sans Serif"/>
                <a:cs typeface="Microsoft Sans Serif"/>
              </a:rPr>
              <a:t>вначале</a:t>
            </a:r>
            <a:r>
              <a:rPr dirty="0" sz="900" spc="-45">
                <a:latin typeface="Microsoft Sans Serif"/>
                <a:cs typeface="Microsoft Sans Serif"/>
              </a:rPr>
              <a:t> определим </a:t>
            </a:r>
            <a:r>
              <a:rPr dirty="0" sz="900" spc="-40" i="1">
                <a:latin typeface="Arial"/>
                <a:cs typeface="Arial"/>
              </a:rPr>
              <a:t>rec</a:t>
            </a:r>
            <a:r>
              <a:rPr dirty="0" sz="900" spc="-3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 </a:t>
            </a:r>
            <a:r>
              <a:rPr dirty="0" sz="900" spc="30">
                <a:latin typeface="Tahoma"/>
                <a:cs typeface="Tahoma"/>
              </a:rPr>
              <a:t>(</a:t>
            </a:r>
            <a:r>
              <a:rPr dirty="0" sz="900" spc="30" i="1">
                <a:latin typeface="Arial"/>
                <a:cs typeface="Arial"/>
              </a:rPr>
              <a:t>R</a:t>
            </a:r>
            <a:r>
              <a:rPr dirty="0" baseline="37037" sz="900" spc="44">
                <a:latin typeface="Lucida Sans Unicode"/>
                <a:cs typeface="Lucida Sans Unicode"/>
              </a:rPr>
              <a:t>′</a:t>
            </a:r>
            <a:r>
              <a:rPr dirty="0" sz="900" spc="30" i="1">
                <a:latin typeface="Calibri"/>
                <a:cs typeface="Calibri"/>
              </a:rPr>
              <a:t>, </a:t>
            </a:r>
            <a:r>
              <a:rPr dirty="0" sz="900" spc="-90" i="1">
                <a:latin typeface="Arial"/>
                <a:cs typeface="Arial"/>
              </a:rPr>
              <a:t>G </a:t>
            </a:r>
            <a:r>
              <a:rPr dirty="0" baseline="37037" sz="900" spc="75">
                <a:latin typeface="Lucida Sans Unicode"/>
                <a:cs typeface="Lucida Sans Unicode"/>
              </a:rPr>
              <a:t>′</a:t>
            </a:r>
            <a:r>
              <a:rPr dirty="0" sz="900" spc="50" i="1">
                <a:latin typeface="Calibri"/>
                <a:cs typeface="Calibri"/>
              </a:rPr>
              <a:t>, </a:t>
            </a:r>
            <a:r>
              <a:rPr dirty="0" sz="900" spc="40" i="1">
                <a:latin typeface="Arial"/>
                <a:cs typeface="Arial"/>
              </a:rPr>
              <a:t>B</a:t>
            </a:r>
            <a:r>
              <a:rPr dirty="0" baseline="37037" sz="900" spc="60">
                <a:latin typeface="Lucida Sans Unicode"/>
                <a:cs typeface="Lucida Sans Unicode"/>
              </a:rPr>
              <a:t>′</a:t>
            </a:r>
            <a:r>
              <a:rPr dirty="0" sz="900" spc="40">
                <a:latin typeface="Tahoma"/>
                <a:cs typeface="Tahoma"/>
              </a:rPr>
              <a:t>)</a:t>
            </a:r>
            <a:r>
              <a:rPr dirty="0" sz="900" spc="40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где </a:t>
            </a:r>
            <a:r>
              <a:rPr dirty="0" sz="900" spc="40" i="1">
                <a:latin typeface="Arial"/>
                <a:cs typeface="Arial"/>
              </a:rPr>
              <a:t>R</a:t>
            </a:r>
            <a:r>
              <a:rPr dirty="0" baseline="37037" sz="900" spc="60">
                <a:latin typeface="Lucida Sans Unicode"/>
                <a:cs typeface="Lucida Sans Unicode"/>
              </a:rPr>
              <a:t>′</a:t>
            </a:r>
            <a:r>
              <a:rPr dirty="0" sz="900" spc="40" i="1">
                <a:latin typeface="Calibri"/>
                <a:cs typeface="Calibri"/>
              </a:rPr>
              <a:t>, </a:t>
            </a:r>
            <a:r>
              <a:rPr dirty="0" sz="900" spc="-90" i="1">
                <a:latin typeface="Arial"/>
                <a:cs typeface="Arial"/>
              </a:rPr>
              <a:t>G </a:t>
            </a:r>
            <a:r>
              <a:rPr dirty="0" baseline="37037" sz="900" spc="75">
                <a:latin typeface="Lucida Sans Unicode"/>
                <a:cs typeface="Lucida Sans Unicode"/>
              </a:rPr>
              <a:t>′</a:t>
            </a:r>
            <a:r>
              <a:rPr dirty="0" sz="900" spc="50" i="1">
                <a:latin typeface="Calibri"/>
                <a:cs typeface="Calibri"/>
              </a:rPr>
              <a:t>, </a:t>
            </a:r>
            <a:r>
              <a:rPr dirty="0" sz="900" spc="50" i="1">
                <a:latin typeface="Arial"/>
                <a:cs typeface="Arial"/>
              </a:rPr>
              <a:t>B</a:t>
            </a:r>
            <a:r>
              <a:rPr dirty="0" baseline="37037" sz="900" spc="75">
                <a:latin typeface="Lucida Sans Unicode"/>
                <a:cs typeface="Lucida Sans Unicode"/>
              </a:rPr>
              <a:t>′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20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подматрицы </a:t>
            </a:r>
            <a:r>
              <a:rPr dirty="0" sz="900" spc="20" i="1">
                <a:latin typeface="Arial"/>
                <a:cs typeface="Arial"/>
              </a:rPr>
              <a:t>R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25" i="1">
                <a:latin typeface="Arial"/>
                <a:cs typeface="Arial"/>
              </a:rPr>
              <a:t>G</a:t>
            </a:r>
            <a:r>
              <a:rPr dirty="0" sz="900" spc="25" i="1">
                <a:latin typeface="Calibri"/>
                <a:cs typeface="Calibri"/>
              </a:rPr>
              <a:t>, </a:t>
            </a:r>
            <a:r>
              <a:rPr dirty="0" sz="900" spc="40" i="1">
                <a:latin typeface="Arial"/>
                <a:cs typeface="Arial"/>
              </a:rPr>
              <a:t>B</a:t>
            </a:r>
            <a:r>
              <a:rPr dirty="0" sz="900" spc="40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полученные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вычеркиванием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строк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30">
                <a:latin typeface="Microsoft Sans Serif"/>
                <a:cs typeface="Microsoft Sans Serif"/>
              </a:rPr>
              <a:t>столбцов, </a:t>
            </a:r>
            <a:r>
              <a:rPr dirty="0" sz="900" spc="-20">
                <a:latin typeface="Microsoft Sans Serif"/>
                <a:cs typeface="Microsoft Sans Serif"/>
              </a:rPr>
              <a:t>каждый </a:t>
            </a:r>
            <a:r>
              <a:rPr dirty="0" sz="900" spc="-50">
                <a:latin typeface="Microsoft Sans Serif"/>
                <a:cs typeface="Microsoft Sans Serif"/>
              </a:rPr>
              <a:t>элемент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которых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лежит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вне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прямоугольника,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описывающего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маску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50800" marR="43180">
              <a:lnSpc>
                <a:spcPct val="101000"/>
              </a:lnSpc>
            </a:pPr>
            <a:r>
              <a:rPr dirty="0" sz="900" spc="15">
                <a:latin typeface="Microsoft Sans Serif"/>
                <a:cs typeface="Microsoft Sans Serif"/>
              </a:rPr>
              <a:t>Мы </a:t>
            </a:r>
            <a:r>
              <a:rPr dirty="0" sz="900" spc="-40">
                <a:latin typeface="Microsoft Sans Serif"/>
                <a:cs typeface="Microsoft Sans Serif"/>
              </a:rPr>
              <a:t>брали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большое</a:t>
            </a:r>
            <a:r>
              <a:rPr dirty="0" sz="900" spc="-45">
                <a:latin typeface="Microsoft Sans Serif"/>
                <a:cs typeface="Microsoft Sans Serif"/>
              </a:rPr>
              <a:t> изображение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1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состоящие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 </a:t>
            </a:r>
            <a:r>
              <a:rPr dirty="0" sz="900" spc="-45">
                <a:latin typeface="Microsoft Sans Serif"/>
                <a:cs typeface="Microsoft Sans Serif"/>
              </a:rPr>
              <a:t>нулей,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20" i="1">
                <a:latin typeface="Arial"/>
                <a:cs typeface="Arial"/>
              </a:rPr>
              <a:t>m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</a:t>
            </a:r>
            <a:r>
              <a:rPr dirty="0" baseline="-9259" sz="900" spc="89" i="1">
                <a:latin typeface="Arial"/>
                <a:cs typeface="Arial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равен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нулю,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 i="1">
                <a:latin typeface="Arial"/>
                <a:cs typeface="Arial"/>
              </a:rPr>
              <a:t>m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маска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 i="1">
                <a:latin typeface="Arial"/>
                <a:cs typeface="Arial"/>
              </a:rPr>
              <a:t>rec</a:t>
            </a:r>
            <a:r>
              <a:rPr dirty="0" sz="900" spc="-10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стоящей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на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позиции </a:t>
            </a:r>
            <a:r>
              <a:rPr dirty="0" sz="900" spc="45">
                <a:latin typeface="Tahoma"/>
                <a:cs typeface="Tahoma"/>
              </a:rPr>
              <a:t>(</a:t>
            </a:r>
            <a:r>
              <a:rPr dirty="0" sz="900" spc="45" i="1">
                <a:latin typeface="Arial"/>
                <a:cs typeface="Arial"/>
              </a:rPr>
              <a:t>i</a:t>
            </a:r>
            <a:r>
              <a:rPr dirty="0" sz="900" spc="45" i="1">
                <a:latin typeface="Calibri"/>
                <a:cs typeface="Calibri"/>
              </a:rPr>
              <a:t>, </a:t>
            </a:r>
            <a:r>
              <a:rPr dirty="0" sz="900" spc="65" i="1">
                <a:latin typeface="Arial"/>
                <a:cs typeface="Arial"/>
              </a:rPr>
              <a:t>j</a:t>
            </a:r>
            <a:r>
              <a:rPr dirty="0" sz="900" spc="65">
                <a:latin typeface="Tahoma"/>
                <a:cs typeface="Tahoma"/>
              </a:rPr>
              <a:t>)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каждом </a:t>
            </a:r>
            <a:r>
              <a:rPr dirty="0" sz="900" spc="-55">
                <a:latin typeface="Microsoft Sans Serif"/>
                <a:cs typeface="Microsoft Sans Serif"/>
              </a:rPr>
              <a:t>канале</a:t>
            </a:r>
            <a:r>
              <a:rPr dirty="0" sz="900" spc="1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35">
                <a:latin typeface="Microsoft Sans Serif"/>
                <a:cs typeface="Microsoft Sans Serif"/>
              </a:rPr>
              <a:t>приравнивали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элементу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стоящему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позиции </a:t>
            </a:r>
            <a:r>
              <a:rPr dirty="0" sz="900" spc="45">
                <a:latin typeface="Tahoma"/>
                <a:cs typeface="Tahoma"/>
              </a:rPr>
              <a:t>(</a:t>
            </a:r>
            <a:r>
              <a:rPr dirty="0" sz="900" spc="45" i="1">
                <a:latin typeface="Arial"/>
                <a:cs typeface="Arial"/>
              </a:rPr>
              <a:t>i</a:t>
            </a:r>
            <a:r>
              <a:rPr dirty="0" sz="900" spc="45" i="1">
                <a:latin typeface="Calibri"/>
                <a:cs typeface="Calibri"/>
              </a:rPr>
              <a:t>, </a:t>
            </a:r>
            <a:r>
              <a:rPr dirty="0" sz="900" spc="65" i="1">
                <a:latin typeface="Arial"/>
                <a:cs typeface="Arial"/>
              </a:rPr>
              <a:t>j</a:t>
            </a:r>
            <a:r>
              <a:rPr dirty="0" sz="900" spc="65">
                <a:latin typeface="Tahoma"/>
                <a:cs typeface="Tahoma"/>
              </a:rPr>
              <a:t>) </a:t>
            </a:r>
            <a:r>
              <a:rPr dirty="0" sz="900" spc="-35">
                <a:latin typeface="Microsoft Sans Serif"/>
                <a:cs typeface="Microsoft Sans Serif"/>
              </a:rPr>
              <a:t>соответствующего </a:t>
            </a:r>
            <a:r>
              <a:rPr dirty="0" sz="900" spc="-50">
                <a:latin typeface="Microsoft Sans Serif"/>
                <a:cs typeface="Microsoft Sans Serif"/>
              </a:rPr>
              <a:t>канала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 </a:t>
            </a:r>
            <a:r>
              <a:rPr dirty="0" sz="900" spc="5">
                <a:latin typeface="Microsoft Sans Serif"/>
                <a:cs typeface="Microsoft Sans Serif"/>
              </a:rPr>
              <a:t>. </a:t>
            </a:r>
            <a:r>
              <a:rPr dirty="0" sz="900" spc="-50">
                <a:latin typeface="Microsoft Sans Serif"/>
                <a:cs typeface="Microsoft Sans Serif"/>
              </a:rPr>
              <a:t>Новое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большое </a:t>
            </a:r>
            <a:r>
              <a:rPr dirty="0" sz="900" spc="-45">
                <a:latin typeface="Microsoft Sans Serif"/>
                <a:cs typeface="Microsoft Sans Serif"/>
              </a:rPr>
              <a:t> изображение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отмасштабированным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im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-165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  <a:p>
            <a:pPr marL="50800" marR="189865">
              <a:lnSpc>
                <a:spcPct val="101000"/>
              </a:lnSpc>
            </a:pPr>
            <a:r>
              <a:rPr dirty="0" sz="900" spc="-35">
                <a:latin typeface="Microsoft Sans Serif"/>
                <a:cs typeface="Microsoft Sans Serif"/>
              </a:rPr>
              <a:t>Масштабирование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необходимо,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так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как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одна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простых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аугментаций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ResNet-ов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это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сжатие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Tahoma"/>
                <a:cs typeface="Tahoma"/>
              </a:rPr>
              <a:t>512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Tahoma"/>
                <a:cs typeface="Tahoma"/>
              </a:rPr>
              <a:t>512</a:t>
            </a:r>
            <a:r>
              <a:rPr dirty="0" sz="900" spc="-25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553" y="1932673"/>
            <a:ext cx="976884" cy="976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2998075"/>
            <a:ext cx="4180204" cy="26098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5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12:</a:t>
            </a:r>
            <a:r>
              <a:rPr dirty="0" sz="800" spc="6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Пример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отмасштабированного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изображения,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на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котором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обучались</a:t>
            </a:r>
            <a:r>
              <a:rPr dirty="0" sz="800" spc="6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нейронные </a:t>
            </a:r>
            <a:r>
              <a:rPr dirty="0" sz="800" spc="-22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сети</a:t>
            </a:r>
            <a:r>
              <a:rPr dirty="0" sz="800" spc="35">
                <a:latin typeface="Trebuchet MS"/>
                <a:cs typeface="Trebuchet MS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архитектуры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5">
                <a:latin typeface="Trebuchet MS"/>
                <a:cs typeface="Trebuchet MS"/>
              </a:rPr>
              <a:t>ResNet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27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939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Представление</a:t>
            </a:r>
            <a:r>
              <a:rPr dirty="0" spc="15"/>
              <a:t> </a:t>
            </a:r>
            <a:r>
              <a:rPr dirty="0" spc="-55"/>
              <a:t>изображения</a:t>
            </a:r>
            <a:r>
              <a:rPr dirty="0" spc="15"/>
              <a:t> </a:t>
            </a:r>
            <a:r>
              <a:rPr dirty="0" spc="-60"/>
              <a:t>в</a:t>
            </a:r>
            <a:r>
              <a:rPr dirty="0" spc="20"/>
              <a:t> </a:t>
            </a:r>
            <a:r>
              <a:rPr dirty="0" spc="-60"/>
              <a:t>виде</a:t>
            </a:r>
            <a:r>
              <a:rPr dirty="0" spc="15"/>
              <a:t> </a:t>
            </a:r>
            <a:r>
              <a:rPr dirty="0" spc="-40"/>
              <a:t>графа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30" y="347898"/>
            <a:ext cx="4421505" cy="14217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85"/>
              </a:spcBef>
            </a:pPr>
            <a:r>
              <a:rPr dirty="0" sz="900" spc="-45">
                <a:latin typeface="Microsoft Sans Serif"/>
                <a:cs typeface="Microsoft Sans Serif"/>
              </a:rPr>
              <a:t>Вначале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35">
                <a:latin typeface="Microsoft Sans Serif"/>
                <a:cs typeface="Microsoft Sans Serif"/>
              </a:rPr>
              <a:t>помощи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библиотеки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Op</a:t>
            </a:r>
            <a:r>
              <a:rPr dirty="0" sz="900" spc="-25">
                <a:latin typeface="Microsoft Sans Serif"/>
                <a:cs typeface="Microsoft Sans Serif"/>
                <a:hlinkClick r:id="rId2" action="ppaction://hlinksldjump"/>
              </a:rPr>
              <a:t>enCV[7] </a:t>
            </a:r>
            <a:r>
              <a:rPr dirty="0" sz="900">
                <a:latin typeface="Microsoft Sans Serif"/>
                <a:cs typeface="Microsoft Sans Serif"/>
              </a:rPr>
              <a:t>к </a:t>
            </a:r>
            <a:r>
              <a:rPr dirty="0" sz="900" spc="-50">
                <a:latin typeface="Microsoft Sans Serif"/>
                <a:cs typeface="Microsoft Sans Serif"/>
              </a:rPr>
              <a:t>маске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применено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небольшое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размытие,</a:t>
            </a:r>
            <a:r>
              <a:rPr dirty="0" sz="900" spc="-30">
                <a:latin typeface="Microsoft Sans Serif"/>
                <a:cs typeface="Microsoft Sans Serif"/>
              </a:rPr>
              <a:t> это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сделано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того, </a:t>
            </a:r>
            <a:r>
              <a:rPr dirty="0" sz="900" spc="-25">
                <a:latin typeface="Microsoft Sans Serif"/>
                <a:cs typeface="Microsoft Sans Serif"/>
              </a:rPr>
              <a:t>чтобы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уменьшить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областей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связности.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После,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используя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библиотеку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skeletonize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  <a:hlinkClick r:id="rId2" action="ppaction://hlinksldjump"/>
              </a:rPr>
              <a:t>[8],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30">
                <a:latin typeface="Microsoft Sans Serif"/>
                <a:cs typeface="Microsoft Sans Serif"/>
              </a:rPr>
              <a:t>построили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скелет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45">
                <a:latin typeface="Microsoft Sans Serif"/>
                <a:cs typeface="Microsoft Sans Serif"/>
              </a:rPr>
              <a:t>есть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уменьшили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элементов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1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маске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таким </a:t>
            </a:r>
            <a:r>
              <a:rPr dirty="0" sz="900" spc="-40">
                <a:latin typeface="Microsoft Sans Serif"/>
                <a:cs typeface="Microsoft Sans Serif"/>
              </a:rPr>
              <a:t>образом,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 </a:t>
            </a:r>
            <a:r>
              <a:rPr dirty="0" sz="900" spc="-30">
                <a:latin typeface="Microsoft Sans Serif"/>
                <a:cs typeface="Microsoft Sans Serif"/>
              </a:rPr>
              <a:t>ширина</a:t>
            </a:r>
            <a:r>
              <a:rPr dirty="0" sz="900" spc="1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везде</a:t>
            </a:r>
            <a:r>
              <a:rPr dirty="0" sz="900" spc="12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равнялась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единице.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Скелет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представлялся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виде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графа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следующим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образом,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каждый </a:t>
            </a:r>
            <a:r>
              <a:rPr dirty="0" sz="900" spc="-50">
                <a:latin typeface="Microsoft Sans Serif"/>
                <a:cs typeface="Microsoft Sans Serif"/>
              </a:rPr>
              <a:t>элемент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скелета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который </a:t>
            </a:r>
            <a:r>
              <a:rPr dirty="0" sz="900" spc="-55">
                <a:latin typeface="Microsoft Sans Serif"/>
                <a:cs typeface="Microsoft Sans Serif"/>
              </a:rPr>
              <a:t>равен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1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вершиной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нашего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графа.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Если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baseline="6172" sz="1350" spc="-82">
                <a:latin typeface="Microsoft Sans Serif"/>
                <a:cs typeface="Microsoft Sans Serif"/>
              </a:rPr>
              <a:t>две</a:t>
            </a:r>
            <a:r>
              <a:rPr dirty="0" baseline="6172" sz="1350" spc="-75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вершины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baseline="6172" sz="1350" spc="-60">
                <a:latin typeface="Microsoft Sans Serif"/>
                <a:cs typeface="Microsoft Sans Serif"/>
              </a:rPr>
              <a:t>имели</a:t>
            </a:r>
            <a:r>
              <a:rPr dirty="0" baseline="6172" sz="1350" spc="232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соответствующие</a:t>
            </a:r>
            <a:r>
              <a:rPr dirty="0" baseline="6172" sz="1350" spc="254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координат</a:t>
            </a:r>
            <a:r>
              <a:rPr dirty="0" baseline="6172" sz="1350" spc="254">
                <a:latin typeface="Microsoft Sans Serif"/>
                <a:cs typeface="Microsoft Sans Serif"/>
              </a:rPr>
              <a:t> </a:t>
            </a:r>
            <a:r>
              <a:rPr dirty="0" baseline="6172" sz="1350" spc="37">
                <a:latin typeface="Tahoma"/>
                <a:cs typeface="Tahoma"/>
              </a:rPr>
              <a:t>(</a:t>
            </a:r>
            <a:r>
              <a:rPr dirty="0" baseline="6172" sz="1350" spc="37" i="1">
                <a:latin typeface="Arial"/>
                <a:cs typeface="Arial"/>
              </a:rPr>
              <a:t>i</a:t>
            </a:r>
            <a:r>
              <a:rPr dirty="0" sz="600" spc="25">
                <a:latin typeface="Tahoma"/>
                <a:cs typeface="Tahoma"/>
              </a:rPr>
              <a:t>1</a:t>
            </a:r>
            <a:r>
              <a:rPr dirty="0" baseline="6172" sz="1350" spc="37" i="1">
                <a:latin typeface="Calibri"/>
                <a:cs typeface="Calibri"/>
              </a:rPr>
              <a:t>, </a:t>
            </a:r>
            <a:r>
              <a:rPr dirty="0" baseline="6172" sz="1350" spc="44" i="1">
                <a:latin typeface="Arial"/>
                <a:cs typeface="Arial"/>
              </a:rPr>
              <a:t>j</a:t>
            </a:r>
            <a:r>
              <a:rPr dirty="0" sz="600" spc="30">
                <a:latin typeface="Tahoma"/>
                <a:cs typeface="Tahoma"/>
              </a:rPr>
              <a:t>1</a:t>
            </a:r>
            <a:r>
              <a:rPr dirty="0" baseline="6172" sz="1350" spc="44">
                <a:latin typeface="Tahoma"/>
                <a:cs typeface="Tahoma"/>
              </a:rPr>
              <a:t>)</a:t>
            </a:r>
            <a:r>
              <a:rPr dirty="0" baseline="6172" sz="1350" spc="44" i="1">
                <a:latin typeface="Calibri"/>
                <a:cs typeface="Calibri"/>
              </a:rPr>
              <a:t>, </a:t>
            </a:r>
            <a:r>
              <a:rPr dirty="0" baseline="6172" sz="1350" spc="37">
                <a:latin typeface="Tahoma"/>
                <a:cs typeface="Tahoma"/>
              </a:rPr>
              <a:t>(</a:t>
            </a:r>
            <a:r>
              <a:rPr dirty="0" baseline="6172" sz="1350" spc="37" i="1">
                <a:latin typeface="Arial"/>
                <a:cs typeface="Arial"/>
              </a:rPr>
              <a:t>i</a:t>
            </a:r>
            <a:r>
              <a:rPr dirty="0" sz="600" spc="25">
                <a:latin typeface="Tahoma"/>
                <a:cs typeface="Tahoma"/>
              </a:rPr>
              <a:t>2</a:t>
            </a:r>
            <a:r>
              <a:rPr dirty="0" baseline="6172" sz="1350" spc="37" i="1">
                <a:latin typeface="Calibri"/>
                <a:cs typeface="Calibri"/>
              </a:rPr>
              <a:t>, </a:t>
            </a:r>
            <a:r>
              <a:rPr dirty="0" baseline="6172" sz="1350" spc="37" i="1">
                <a:latin typeface="Arial"/>
                <a:cs typeface="Arial"/>
              </a:rPr>
              <a:t>j</a:t>
            </a:r>
            <a:r>
              <a:rPr dirty="0" sz="600" spc="25">
                <a:latin typeface="Tahoma"/>
                <a:cs typeface="Tahoma"/>
              </a:rPr>
              <a:t>2</a:t>
            </a:r>
            <a:r>
              <a:rPr dirty="0" baseline="6172" sz="1350" spc="37">
                <a:latin typeface="Tahoma"/>
                <a:cs typeface="Tahoma"/>
              </a:rPr>
              <a:t>)</a:t>
            </a:r>
            <a:r>
              <a:rPr dirty="0" baseline="6172" sz="1350" spc="37">
                <a:latin typeface="Microsoft Sans Serif"/>
                <a:cs typeface="Microsoft Sans Serif"/>
              </a:rPr>
              <a:t>, </a:t>
            </a:r>
            <a:r>
              <a:rPr dirty="0" baseline="6172" sz="1350" spc="-30">
                <a:latin typeface="Microsoft Sans Serif"/>
                <a:cs typeface="Microsoft Sans Serif"/>
              </a:rPr>
              <a:t>то </a:t>
            </a:r>
            <a:r>
              <a:rPr dirty="0" baseline="6172" sz="1350" spc="-37">
                <a:latin typeface="Microsoft Sans Serif"/>
                <a:cs typeface="Microsoft Sans Serif"/>
              </a:rPr>
              <a:t>мы </a:t>
            </a:r>
            <a:r>
              <a:rPr dirty="0" baseline="6172" sz="135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говорили,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они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находились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рядом,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верно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следующие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высказывание</a:t>
            </a:r>
            <a:endParaRPr sz="9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dirty="0" baseline="6172" sz="1350" spc="-37">
                <a:latin typeface="Lucida Sans Unicode"/>
                <a:cs typeface="Lucida Sans Unicode"/>
              </a:rPr>
              <a:t>|</a:t>
            </a:r>
            <a:r>
              <a:rPr dirty="0" baseline="6172" sz="1350" spc="-37" i="1">
                <a:latin typeface="Arial"/>
                <a:cs typeface="Arial"/>
              </a:rPr>
              <a:t>i</a:t>
            </a:r>
            <a:r>
              <a:rPr dirty="0" sz="600" spc="-25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12">
                <a:latin typeface="Lucida Sans Unicode"/>
                <a:cs typeface="Lucida Sans Unicode"/>
              </a:rPr>
              <a:t> </a:t>
            </a:r>
            <a:r>
              <a:rPr dirty="0" baseline="6172" sz="1350" spc="-15" i="1">
                <a:latin typeface="Arial"/>
                <a:cs typeface="Arial"/>
              </a:rPr>
              <a:t>i</a:t>
            </a:r>
            <a:r>
              <a:rPr dirty="0" sz="600" spc="-10">
                <a:latin typeface="Tahoma"/>
                <a:cs typeface="Tahoma"/>
              </a:rPr>
              <a:t>2</a:t>
            </a:r>
            <a:r>
              <a:rPr dirty="0" baseline="6172" sz="1350" spc="-15">
                <a:latin typeface="Lucida Sans Unicode"/>
                <a:cs typeface="Lucida Sans Unicode"/>
              </a:rPr>
              <a:t>|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≤</a:t>
            </a:r>
            <a:r>
              <a:rPr dirty="0" baseline="6172" sz="1350" spc="-37">
                <a:latin typeface="Lucida Sans Unicode"/>
                <a:cs typeface="Lucida Sans Unicode"/>
              </a:rPr>
              <a:t> </a:t>
            </a:r>
            <a:r>
              <a:rPr dirty="0" baseline="6172" sz="1350" spc="-52">
                <a:latin typeface="Tahoma"/>
                <a:cs typeface="Tahoma"/>
              </a:rPr>
              <a:t>1</a:t>
            </a:r>
            <a:r>
              <a:rPr dirty="0" baseline="6172" sz="1350" spc="-120">
                <a:latin typeface="Tahoma"/>
                <a:cs typeface="Tahoma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∧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-30">
                <a:latin typeface="Lucida Sans Unicode"/>
                <a:cs typeface="Lucida Sans Unicode"/>
              </a:rPr>
              <a:t>|</a:t>
            </a:r>
            <a:r>
              <a:rPr dirty="0" baseline="6172" sz="1350" spc="-30" i="1">
                <a:latin typeface="Arial"/>
                <a:cs typeface="Arial"/>
              </a:rPr>
              <a:t>j</a:t>
            </a:r>
            <a:r>
              <a:rPr dirty="0" sz="600" spc="-20">
                <a:latin typeface="Tahoma"/>
                <a:cs typeface="Tahoma"/>
              </a:rPr>
              <a:t>1</a:t>
            </a:r>
            <a:r>
              <a:rPr dirty="0" sz="600" spc="65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12">
                <a:latin typeface="Lucida Sans Unicode"/>
                <a:cs typeface="Lucida Sans Unicode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j</a:t>
            </a:r>
            <a:r>
              <a:rPr dirty="0" sz="600">
                <a:latin typeface="Tahoma"/>
                <a:cs typeface="Tahoma"/>
              </a:rPr>
              <a:t>2</a:t>
            </a:r>
            <a:r>
              <a:rPr dirty="0" baseline="6172" sz="1350">
                <a:latin typeface="Lucida Sans Unicode"/>
                <a:cs typeface="Lucida Sans Unicode"/>
              </a:rPr>
              <a:t>|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≤</a:t>
            </a:r>
            <a:r>
              <a:rPr dirty="0" baseline="6172" sz="1350" spc="-37">
                <a:latin typeface="Lucida Sans Unicode"/>
                <a:cs typeface="Lucida Sans Unicode"/>
              </a:rPr>
              <a:t> </a:t>
            </a:r>
            <a:r>
              <a:rPr dirty="0" baseline="6172" sz="1350" spc="-52">
                <a:latin typeface="Tahoma"/>
                <a:cs typeface="Tahoma"/>
              </a:rPr>
              <a:t>1</a:t>
            </a:r>
            <a:r>
              <a:rPr dirty="0" baseline="6172" sz="1350" spc="-112">
                <a:latin typeface="Tahoma"/>
                <a:cs typeface="Tahoma"/>
              </a:rPr>
              <a:t> </a:t>
            </a:r>
            <a:r>
              <a:rPr dirty="0" baseline="6172" sz="1350" spc="-157">
                <a:latin typeface="Lucida Sans Unicode"/>
                <a:cs typeface="Lucida Sans Unicode"/>
              </a:rPr>
              <a:t>∧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-22">
                <a:latin typeface="Tahoma"/>
                <a:cs typeface="Tahoma"/>
              </a:rPr>
              <a:t>(</a:t>
            </a:r>
            <a:r>
              <a:rPr dirty="0" baseline="6172" sz="1350" spc="-22">
                <a:latin typeface="Lucida Sans Unicode"/>
                <a:cs typeface="Lucida Sans Unicode"/>
              </a:rPr>
              <a:t>|</a:t>
            </a:r>
            <a:r>
              <a:rPr dirty="0" baseline="6172" sz="1350" spc="-22" i="1">
                <a:latin typeface="Arial"/>
                <a:cs typeface="Arial"/>
              </a:rPr>
              <a:t>i</a:t>
            </a: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spc="-15" i="1">
                <a:latin typeface="Arial"/>
                <a:cs typeface="Arial"/>
              </a:rPr>
              <a:t>i</a:t>
            </a:r>
            <a:r>
              <a:rPr dirty="0" sz="600" spc="-10">
                <a:latin typeface="Tahoma"/>
                <a:cs typeface="Tahoma"/>
              </a:rPr>
              <a:t>2</a:t>
            </a:r>
            <a:r>
              <a:rPr dirty="0" baseline="6172" sz="1350" spc="-15">
                <a:latin typeface="Lucida Sans Unicode"/>
                <a:cs typeface="Lucida Sans Unicode"/>
              </a:rPr>
              <a:t>|</a:t>
            </a:r>
            <a:r>
              <a:rPr dirty="0" baseline="6172" sz="1350" spc="-112">
                <a:latin typeface="Lucida Sans Unicode"/>
                <a:cs typeface="Lucida Sans Unicode"/>
              </a:rPr>
              <a:t> </a:t>
            </a:r>
            <a:r>
              <a:rPr dirty="0" baseline="6172" sz="1350" spc="89">
                <a:latin typeface="Tahoma"/>
                <a:cs typeface="Tahoma"/>
              </a:rPr>
              <a:t>+</a:t>
            </a:r>
            <a:r>
              <a:rPr dirty="0" baseline="6172" sz="1350" spc="-120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Lucida Sans Unicode"/>
                <a:cs typeface="Lucida Sans Unicode"/>
              </a:rPr>
              <a:t>|</a:t>
            </a:r>
            <a:r>
              <a:rPr dirty="0" baseline="6172" sz="1350" spc="-30" i="1">
                <a:latin typeface="Arial"/>
                <a:cs typeface="Arial"/>
              </a:rPr>
              <a:t>j</a:t>
            </a:r>
            <a:r>
              <a:rPr dirty="0" sz="600" spc="-20">
                <a:latin typeface="Tahoma"/>
                <a:cs typeface="Tahoma"/>
              </a:rPr>
              <a:t>1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20">
                <a:latin typeface="Lucida Sans Unicode"/>
                <a:cs typeface="Lucida Sans Unicode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j</a:t>
            </a:r>
            <a:r>
              <a:rPr dirty="0" sz="600">
                <a:latin typeface="Tahoma"/>
                <a:cs typeface="Tahoma"/>
              </a:rPr>
              <a:t>2</a:t>
            </a:r>
            <a:r>
              <a:rPr dirty="0" baseline="6172" sz="1350">
                <a:latin typeface="Lucida Sans Unicode"/>
                <a:cs typeface="Lucida Sans Unicode"/>
              </a:rPr>
              <a:t>|</a:t>
            </a:r>
            <a:r>
              <a:rPr dirty="0" baseline="6172" sz="1350" spc="-37">
                <a:latin typeface="Lucida Sans Unicode"/>
                <a:cs typeface="Lucida Sans Unicode"/>
              </a:rPr>
              <a:t> </a:t>
            </a:r>
            <a:r>
              <a:rPr dirty="0" baseline="6172" sz="1350" spc="44">
                <a:latin typeface="Lucida Sans Unicode"/>
                <a:cs typeface="Lucida Sans Unicode"/>
              </a:rPr>
              <a:t≯</a:t>
            </a:r>
            <a:r>
              <a:rPr dirty="0" baseline="6172" sz="1350" spc="44">
                <a:latin typeface="Tahoma"/>
                <a:cs typeface="Tahoma"/>
              </a:rPr>
              <a:t>=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-7">
                <a:latin typeface="Tahoma"/>
                <a:cs typeface="Tahoma"/>
              </a:rPr>
              <a:t>0)</a:t>
            </a:r>
            <a:r>
              <a:rPr dirty="0" baseline="6172" sz="1350" spc="-7">
                <a:latin typeface="Microsoft Sans Serif"/>
                <a:cs typeface="Microsoft Sans Serif"/>
              </a:rPr>
              <a:t>.</a:t>
            </a:r>
            <a:r>
              <a:rPr dirty="0" baseline="6172" sz="1350" spc="104">
                <a:latin typeface="Microsoft Sans Serif"/>
                <a:cs typeface="Microsoft Sans Serif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Любые</a:t>
            </a:r>
            <a:r>
              <a:rPr dirty="0" baseline="6172" sz="1350" spc="104">
                <a:latin typeface="Microsoft Sans Serif"/>
                <a:cs typeface="Microsoft Sans Serif"/>
              </a:rPr>
              <a:t> </a:t>
            </a:r>
            <a:r>
              <a:rPr dirty="0" baseline="6172" sz="1350" spc="-82">
                <a:latin typeface="Microsoft Sans Serif"/>
                <a:cs typeface="Microsoft Sans Serif"/>
              </a:rPr>
              <a:t>две</a:t>
            </a:r>
            <a:r>
              <a:rPr dirty="0" baseline="6172" sz="1350" spc="104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находящиеся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0">
                <a:latin typeface="Microsoft Sans Serif"/>
                <a:cs typeface="Microsoft Sans Serif"/>
              </a:rPr>
              <a:t>рядом</a:t>
            </a:r>
            <a:endParaRPr baseline="6172"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2401" y="1783961"/>
            <a:ext cx="9918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870" algn="l"/>
                <a:tab pos="717550" algn="l"/>
                <a:tab pos="938530" algn="l"/>
              </a:tabLst>
            </a:pP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-15">
                <a:latin typeface="Tahoma"/>
                <a:cs typeface="Tahoma"/>
              </a:rPr>
              <a:t>	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 spc="-15">
                <a:latin typeface="Tahoma"/>
                <a:cs typeface="Tahoma"/>
              </a:rPr>
              <a:t>	</a:t>
            </a: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-15">
                <a:latin typeface="Tahoma"/>
                <a:cs typeface="Tahoma"/>
              </a:rPr>
              <a:t>	</a:t>
            </a:r>
            <a:r>
              <a:rPr dirty="0" sz="600" spc="-15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30" y="1733354"/>
            <a:ext cx="412305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Microsoft Sans Serif"/>
                <a:cs typeface="Microsoft Sans Serif"/>
              </a:rPr>
              <a:t>вершины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соеди</a:t>
            </a:r>
            <a:r>
              <a:rPr dirty="0" u="sng" sz="90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н</a:t>
            </a:r>
            <a:r>
              <a:rPr dirty="0" sz="900" spc="-40">
                <a:latin typeface="Microsoft Sans Serif"/>
                <a:cs typeface="Microsoft Sans Serif"/>
              </a:rPr>
              <a:t>яли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ребром,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Lucida Sans Unicode"/>
                <a:cs typeface="Lucida Sans Unicode"/>
              </a:rPr>
              <a:t>|</a:t>
            </a:r>
            <a:r>
              <a:rPr dirty="0" sz="900" spc="-35" i="1">
                <a:latin typeface="Arial"/>
                <a:cs typeface="Arial"/>
              </a:rPr>
              <a:t>i</a:t>
            </a:r>
            <a:r>
              <a:rPr dirty="0" sz="900" spc="32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−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114" i="1">
                <a:latin typeface="Arial"/>
                <a:cs typeface="Arial"/>
              </a:rPr>
              <a:t> </a:t>
            </a:r>
            <a:r>
              <a:rPr dirty="0" sz="900" spc="-85">
                <a:latin typeface="Lucida Sans Unicode"/>
                <a:cs typeface="Lucida Sans Unicode"/>
              </a:rPr>
              <a:t>|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∨</a:t>
            </a:r>
            <a:r>
              <a:rPr dirty="0" sz="900" spc="-8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Lucida Sans Unicode"/>
                <a:cs typeface="Lucida Sans Unicode"/>
              </a:rPr>
              <a:t>|</a:t>
            </a:r>
            <a:r>
              <a:rPr dirty="0" sz="900" spc="-20" i="1">
                <a:latin typeface="Arial"/>
                <a:cs typeface="Arial"/>
              </a:rPr>
              <a:t>j</a:t>
            </a:r>
            <a:r>
              <a:rPr dirty="0" sz="900" spc="32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−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40" i="1">
                <a:latin typeface="Arial"/>
                <a:cs typeface="Arial"/>
              </a:rPr>
              <a:t>j</a:t>
            </a:r>
            <a:r>
              <a:rPr dirty="0" sz="900" spc="120" i="1">
                <a:latin typeface="Arial"/>
                <a:cs typeface="Arial"/>
              </a:rPr>
              <a:t> </a:t>
            </a:r>
            <a:r>
              <a:rPr dirty="0" sz="900" spc="-85">
                <a:latin typeface="Lucida Sans Unicode"/>
                <a:cs typeface="Lucida Sans Unicode"/>
              </a:rPr>
              <a:t>|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0</a:t>
            </a:r>
            <a:r>
              <a:rPr dirty="0" sz="900" spc="-15">
                <a:latin typeface="Microsoft Sans Serif"/>
                <a:cs typeface="Microsoft Sans Serif"/>
              </a:rPr>
              <a:t>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то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вес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ребра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1,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018" y="1777106"/>
            <a:ext cx="11048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695">
                <a:latin typeface="Lucida Sans Unicode"/>
                <a:cs typeface="Lucida Sans Unicode"/>
              </a:rPr>
              <a:t>√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30" y="1871898"/>
            <a:ext cx="4420235" cy="5778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  <a:tabLst>
                <a:tab pos="991235" algn="l"/>
              </a:tabLst>
            </a:pPr>
            <a:r>
              <a:rPr dirty="0" sz="900" spc="-45">
                <a:latin typeface="Microsoft Sans Serif"/>
                <a:cs typeface="Microsoft Sans Serif"/>
              </a:rPr>
              <a:t>иначе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вес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ребра	</a:t>
            </a:r>
            <a:r>
              <a:rPr dirty="0" sz="900" spc="-15">
                <a:latin typeface="Tahoma"/>
                <a:cs typeface="Tahoma"/>
              </a:rPr>
              <a:t>2</a:t>
            </a:r>
            <a:r>
              <a:rPr dirty="0" sz="900" spc="-15">
                <a:latin typeface="Microsoft Sans Serif"/>
                <a:cs typeface="Microsoft Sans Serif"/>
              </a:rPr>
              <a:t>. </a:t>
            </a:r>
            <a:r>
              <a:rPr dirty="0" sz="900" spc="-25">
                <a:latin typeface="Microsoft Sans Serif"/>
                <a:cs typeface="Microsoft Sans Serif"/>
              </a:rPr>
              <a:t>Таким </a:t>
            </a:r>
            <a:r>
              <a:rPr dirty="0" sz="900" spc="-45">
                <a:latin typeface="Microsoft Sans Serif"/>
                <a:cs typeface="Microsoft Sans Serif"/>
              </a:rPr>
              <a:t>образом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35">
                <a:latin typeface="Microsoft Sans Serif"/>
                <a:cs typeface="Microsoft Sans Serif"/>
              </a:rPr>
              <a:t>отображали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изображение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взвешенный </a:t>
            </a:r>
            <a:r>
              <a:rPr dirty="0" sz="900" spc="-40">
                <a:latin typeface="Microsoft Sans Serif"/>
                <a:cs typeface="Microsoft Sans Serif"/>
              </a:rPr>
              <a:t> неориентированный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 </a:t>
            </a:r>
            <a:r>
              <a:rPr dirty="0" sz="900" spc="25">
                <a:latin typeface="Tahoma"/>
                <a:cs typeface="Tahoma"/>
              </a:rPr>
              <a:t>(</a:t>
            </a:r>
            <a:r>
              <a:rPr dirty="0" sz="900" spc="25" i="1">
                <a:latin typeface="Arial"/>
                <a:cs typeface="Arial"/>
              </a:rPr>
              <a:t>V</a:t>
            </a:r>
            <a:r>
              <a:rPr dirty="0" baseline="-9259" sz="900" spc="37" i="1">
                <a:latin typeface="Arial"/>
                <a:cs typeface="Arial"/>
              </a:rPr>
              <a:t>im</a:t>
            </a:r>
            <a:r>
              <a:rPr dirty="0" sz="900" spc="25" i="1">
                <a:latin typeface="Calibri"/>
                <a:cs typeface="Calibri"/>
              </a:rPr>
              <a:t>, </a:t>
            </a:r>
            <a:r>
              <a:rPr dirty="0" sz="900" spc="-10" i="1">
                <a:latin typeface="Arial"/>
                <a:cs typeface="Arial"/>
              </a:rPr>
              <a:t>E</a:t>
            </a:r>
            <a:r>
              <a:rPr dirty="0" baseline="-9259" sz="900" spc="-15" i="1">
                <a:latin typeface="Arial"/>
                <a:cs typeface="Arial"/>
              </a:rPr>
              <a:t>im </a:t>
            </a:r>
            <a:r>
              <a:rPr dirty="0" sz="900" spc="5">
                <a:latin typeface="Tahoma"/>
                <a:cs typeface="Tahoma"/>
              </a:rPr>
              <a:t>)</a:t>
            </a:r>
            <a:r>
              <a:rPr dirty="0" sz="900" spc="5">
                <a:latin typeface="Microsoft Sans Serif"/>
                <a:cs typeface="Microsoft Sans Serif"/>
              </a:rPr>
              <a:t>, </a:t>
            </a: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10" i="1">
                <a:latin typeface="Arial"/>
                <a:cs typeface="Arial"/>
              </a:rPr>
              <a:t>V</a:t>
            </a:r>
            <a:r>
              <a:rPr dirty="0" baseline="-9259" sz="900" spc="15" i="1">
                <a:latin typeface="Arial"/>
                <a:cs typeface="Arial"/>
              </a:rPr>
              <a:t>im</a:t>
            </a:r>
            <a:r>
              <a:rPr dirty="0" baseline="-9259" sz="900" spc="22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множество</a:t>
            </a:r>
            <a:r>
              <a:rPr dirty="0" sz="900" spc="-35">
                <a:latin typeface="Microsoft Sans Serif"/>
                <a:cs typeface="Microsoft Sans Serif"/>
              </a:rPr>
              <a:t> вершин,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10" i="1">
                <a:latin typeface="Arial"/>
                <a:cs typeface="Arial"/>
              </a:rPr>
              <a:t>E</a:t>
            </a:r>
            <a:r>
              <a:rPr dirty="0" baseline="-9259" sz="900" spc="-15" i="1">
                <a:latin typeface="Arial"/>
                <a:cs typeface="Arial"/>
              </a:rPr>
              <a:t>im</a:t>
            </a:r>
            <a:r>
              <a:rPr dirty="0" baseline="-9259" sz="900" spc="-7" i="1">
                <a:latin typeface="Arial"/>
                <a:cs typeface="Arial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 </a:t>
            </a:r>
            <a:r>
              <a:rPr dirty="0" sz="900" spc="-40">
                <a:latin typeface="Microsoft Sans Serif"/>
                <a:cs typeface="Microsoft Sans Serif"/>
              </a:rPr>
              <a:t>множество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ребер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5" i="1">
                <a:latin typeface="Arial"/>
                <a:cs typeface="Arial"/>
              </a:rPr>
              <a:t>im</a:t>
            </a:r>
            <a:r>
              <a:rPr dirty="0" sz="900" spc="5">
                <a:latin typeface="Microsoft Sans Serif"/>
                <a:cs typeface="Microsoft Sans Serif"/>
              </a:rPr>
              <a:t>. </a:t>
            </a:r>
            <a:r>
              <a:rPr dirty="0" sz="900" spc="-15">
                <a:latin typeface="Microsoft Sans Serif"/>
                <a:cs typeface="Microsoft Sans Serif"/>
              </a:rPr>
              <a:t>Корнями </a:t>
            </a:r>
            <a:r>
              <a:rPr dirty="0" sz="900" spc="-35">
                <a:latin typeface="Microsoft Sans Serif"/>
                <a:cs typeface="Microsoft Sans Serif"/>
              </a:rPr>
              <a:t>графа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называть </a:t>
            </a:r>
            <a:r>
              <a:rPr dirty="0" sz="900" spc="-35">
                <a:latin typeface="Microsoft Sans Serif"/>
                <a:cs typeface="Microsoft Sans Serif"/>
              </a:rPr>
              <a:t> вершины,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которые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находятся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ниже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других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своей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области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2486856"/>
            <a:ext cx="4608195" cy="969644"/>
            <a:chOff x="0" y="2486856"/>
            <a:chExt cx="4608195" cy="96964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4375" y="2486856"/>
              <a:ext cx="839247" cy="9524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64318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64318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64318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28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66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5"/>
              <a:t> </a:t>
            </a:r>
            <a:r>
              <a:rPr dirty="0" spc="-45"/>
              <a:t>длины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0"/>
              <a:t> </a:t>
            </a:r>
            <a:r>
              <a:rPr dirty="0" spc="-50"/>
              <a:t>графе</a:t>
            </a:r>
            <a:r>
              <a:rPr dirty="0" spc="5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540029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004" y="469628"/>
            <a:ext cx="4170679" cy="12706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dirty="0" sz="900" spc="-55" b="1">
                <a:latin typeface="Arial"/>
                <a:cs typeface="Arial"/>
              </a:rPr>
              <a:t>Удаление</a:t>
            </a:r>
            <a:r>
              <a:rPr dirty="0" sz="900" spc="14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циклов</a:t>
            </a:r>
            <a:r>
              <a:rPr dirty="0" sz="900" spc="-45">
                <a:latin typeface="Microsoft Sans Serif"/>
                <a:cs typeface="Microsoft Sans Serif"/>
              </a:rPr>
              <a:t>.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извлечения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 мы </a:t>
            </a:r>
            <a:r>
              <a:rPr dirty="0" sz="900" spc="-40">
                <a:latin typeface="Microsoft Sans Serif"/>
                <a:cs typeface="Microsoft Sans Serif"/>
              </a:rPr>
              <a:t>работали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только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наибольшей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количеству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областью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Если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предоставлены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3-х </a:t>
            </a:r>
            <a:r>
              <a:rPr dirty="0" sz="900" spc="-50">
                <a:latin typeface="Microsoft Sans Serif"/>
                <a:cs typeface="Microsoft Sans Serif"/>
              </a:rPr>
              <a:t>мерные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циклов, </a:t>
            </a:r>
            <a:r>
              <a:rPr dirty="0" sz="900" spc="-55">
                <a:latin typeface="Microsoft Sans Serif"/>
                <a:cs typeface="Microsoft Sans Serif"/>
              </a:rPr>
              <a:t>за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очень</a:t>
            </a:r>
            <a:r>
              <a:rPr dirty="0" sz="900" spc="-35">
                <a:latin typeface="Microsoft Sans Serif"/>
                <a:cs typeface="Microsoft Sans Serif"/>
              </a:rPr>
              <a:t> редким</a:t>
            </a:r>
            <a:r>
              <a:rPr dirty="0" sz="900" spc="-30">
                <a:latin typeface="Microsoft Sans Serif"/>
                <a:cs typeface="Microsoft Sans Serif"/>
              </a:rPr>
              <a:t> исключением,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растения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бы,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45">
                <a:latin typeface="Microsoft Sans Serif"/>
                <a:cs typeface="Microsoft Sans Serif"/>
              </a:rPr>
              <a:t>есть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10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свойственны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природе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 </a:t>
            </a:r>
            <a:r>
              <a:rPr dirty="0" sz="900" spc="-30">
                <a:latin typeface="Microsoft Sans Serif"/>
                <a:cs typeface="Microsoft Sans Serif"/>
              </a:rPr>
              <a:t> пшеницы,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потому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этой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них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избавлялись.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При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поиски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 </a:t>
            </a:r>
            <a:r>
              <a:rPr dirty="0" sz="900" spc="-25">
                <a:latin typeface="Microsoft Sans Serif"/>
                <a:cs typeface="Microsoft Sans Serif"/>
              </a:rPr>
              <a:t>длины </a:t>
            </a:r>
            <a:r>
              <a:rPr dirty="0" sz="900" spc="-20">
                <a:latin typeface="Microsoft Sans Serif"/>
                <a:cs typeface="Microsoft Sans Serif"/>
              </a:rPr>
              <a:t>3, так </a:t>
            </a:r>
            <a:r>
              <a:rPr dirty="0" sz="900" spc="-35">
                <a:latin typeface="Microsoft Sans Serif"/>
                <a:cs typeface="Microsoft Sans Serif"/>
              </a:rPr>
              <a:t>как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они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11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противоречат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биологии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глубину,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идя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одной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отличную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 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baseline="6172" sz="1350" spc="-112">
                <a:latin typeface="Microsoft Sans Serif"/>
                <a:cs typeface="Microsoft Sans Serif"/>
              </a:rPr>
              <a:t>нее</a:t>
            </a:r>
            <a:r>
              <a:rPr dirty="0" baseline="6172" sz="1350" spc="-104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с</a:t>
            </a:r>
            <a:r>
              <a:rPr dirty="0" baseline="6172" sz="1350" spc="-60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наименьшем</a:t>
            </a:r>
            <a:r>
              <a:rPr dirty="0" baseline="6172" sz="1350" spc="-60">
                <a:latin typeface="Microsoft Sans Serif"/>
                <a:cs typeface="Microsoft Sans Serif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приоритетом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22">
                <a:latin typeface="Microsoft Sans Serif"/>
                <a:cs typeface="Microsoft Sans Serif"/>
              </a:rPr>
              <a:t>другую </a:t>
            </a:r>
            <a:r>
              <a:rPr dirty="0" baseline="6172" sz="1350" spc="-44">
                <a:latin typeface="Microsoft Sans Serif"/>
                <a:cs typeface="Microsoft Sans Serif"/>
              </a:rPr>
              <a:t>(если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из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вершины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baseline="6172" sz="1350" spc="-30" i="1">
                <a:latin typeface="Arial"/>
                <a:cs typeface="Arial"/>
              </a:rPr>
              <a:t>v</a:t>
            </a:r>
            <a:r>
              <a:rPr dirty="0" sz="600" spc="-20">
                <a:latin typeface="Tahoma"/>
                <a:cs typeface="Tahoma"/>
              </a:rPr>
              <a:t>1</a:t>
            </a:r>
            <a:r>
              <a:rPr dirty="0" sz="600" spc="-15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Microsoft Sans Serif"/>
                <a:cs typeface="Microsoft Sans Serif"/>
              </a:rPr>
              <a:t>можно </a:t>
            </a:r>
            <a:r>
              <a:rPr dirty="0" baseline="6172" sz="1350" spc="-30">
                <a:latin typeface="Microsoft Sans Serif"/>
                <a:cs typeface="Microsoft Sans Serif"/>
              </a:rPr>
              <a:t>пойти </a:t>
            </a:r>
            <a:r>
              <a:rPr dirty="0" baseline="6172" sz="1350" spc="-52">
                <a:latin typeface="Microsoft Sans Serif"/>
                <a:cs typeface="Microsoft Sans Serif"/>
              </a:rPr>
              <a:t>в 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несколько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endParaRPr baseline="-9259"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514" y="1590631"/>
            <a:ext cx="2278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494">
                <a:latin typeface="Tahoma"/>
                <a:cs typeface="Tahoma"/>
              </a:rPr>
              <a:t>=</a:t>
            </a:r>
            <a:r>
              <a:rPr dirty="0" baseline="6172" sz="1350" spc="-494">
                <a:latin typeface="Lucida Sans Unicode"/>
                <a:cs typeface="Lucida Sans Unicode"/>
              </a:rPr>
              <a:t≯</a:t>
            </a:r>
            <a:r>
              <a:rPr dirty="0" baseline="6172" sz="1350" spc="1019">
                <a:latin typeface="Lucida Sans Unicode"/>
                <a:cs typeface="Lucida Sans Unicode"/>
              </a:rPr>
              <a:t> </a:t>
            </a:r>
            <a:r>
              <a:rPr dirty="0" baseline="6172" sz="1350" spc="7" i="1">
                <a:latin typeface="Arial"/>
                <a:cs typeface="Arial"/>
              </a:rPr>
              <a:t>v</a:t>
            </a:r>
            <a:r>
              <a:rPr dirty="0" sz="600" spc="5">
                <a:latin typeface="Tahoma"/>
                <a:cs typeface="Tahoma"/>
              </a:rPr>
              <a:t>1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30">
                <a:latin typeface="Microsoft Sans Serif"/>
                <a:cs typeface="Microsoft Sans Serif"/>
              </a:rPr>
              <a:t>то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37">
                <a:latin typeface="Microsoft Sans Serif"/>
                <a:cs typeface="Microsoft Sans Serif"/>
              </a:rPr>
              <a:t>мы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идем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в</a:t>
            </a:r>
            <a:r>
              <a:rPr dirty="0" baseline="6172" sz="1350" spc="89">
                <a:latin typeface="Microsoft Sans Serif"/>
                <a:cs typeface="Microsoft Sans Serif"/>
              </a:rPr>
              <a:t> </a:t>
            </a:r>
            <a:r>
              <a:rPr dirty="0" baseline="6172" sz="1350" spc="-30">
                <a:latin typeface="Microsoft Sans Serif"/>
                <a:cs typeface="Microsoft Sans Serif"/>
              </a:rPr>
              <a:t>такую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0">
                <a:latin typeface="Microsoft Sans Serif"/>
                <a:cs typeface="Microsoft Sans Serif"/>
              </a:rPr>
              <a:t>вершину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7" i="1">
                <a:latin typeface="Arial"/>
                <a:cs typeface="Arial"/>
              </a:rPr>
              <a:t>v</a:t>
            </a:r>
            <a:r>
              <a:rPr dirty="0" sz="600" spc="5">
                <a:latin typeface="Tahoma"/>
                <a:cs typeface="Tahoma"/>
              </a:rPr>
              <a:t>2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15">
                <a:latin typeface="Microsoft Sans Serif"/>
                <a:cs typeface="Microsoft Sans Serif"/>
              </a:rPr>
              <a:t>что</a:t>
            </a:r>
            <a:endParaRPr baseline="6172"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04" y="1716527"/>
            <a:ext cx="3843020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85"/>
              </a:spcBef>
            </a:pPr>
            <a:r>
              <a:rPr dirty="0" sz="900" spc="-135">
                <a:latin typeface="Lucida Sans Unicode"/>
                <a:cs typeface="Lucida Sans Unicode"/>
              </a:rPr>
              <a:t>∀</a:t>
            </a:r>
            <a:r>
              <a:rPr dirty="0" sz="900" spc="-135" i="1">
                <a:latin typeface="Arial"/>
                <a:cs typeface="Arial"/>
              </a:rPr>
              <a:t>i</a:t>
            </a:r>
            <a:r>
              <a:rPr dirty="0" sz="900" spc="-6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pr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v</a:t>
            </a:r>
            <a:r>
              <a:rPr dirty="0" baseline="-9259" sz="900" spc="15">
                <a:latin typeface="Tahoma"/>
                <a:cs typeface="Tahoma"/>
              </a:rPr>
              <a:t>1</a:t>
            </a:r>
            <a:r>
              <a:rPr dirty="0" sz="900" spc="10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5" i="1">
                <a:latin typeface="Arial"/>
                <a:cs typeface="Arial"/>
              </a:rPr>
              <a:t>v</a:t>
            </a:r>
            <a:r>
              <a:rPr dirty="0" baseline="-9259" sz="900" spc="7">
                <a:latin typeface="Tahoma"/>
                <a:cs typeface="Tahoma"/>
              </a:rPr>
              <a:t>2</a:t>
            </a:r>
            <a:r>
              <a:rPr dirty="0" sz="900" spc="5">
                <a:latin typeface="Tahoma"/>
                <a:cs typeface="Tahoma"/>
              </a:rPr>
              <a:t>)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-25" i="1">
                <a:latin typeface="Arial"/>
                <a:cs typeface="Arial"/>
              </a:rPr>
              <a:t>pr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v</a:t>
            </a:r>
            <a:r>
              <a:rPr dirty="0" baseline="-9259" sz="900" spc="15">
                <a:latin typeface="Tahoma"/>
                <a:cs typeface="Tahoma"/>
              </a:rPr>
              <a:t>1</a:t>
            </a:r>
            <a:r>
              <a:rPr dirty="0" sz="900" spc="10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r>
              <a:rPr dirty="0" baseline="-9259" sz="900" spc="-82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25">
                <a:latin typeface="Microsoft Sans Serif"/>
                <a:cs typeface="Microsoft Sans Serif"/>
              </a:rPr>
              <a:t>),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графа.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каждом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цикле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ребро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между </a:t>
            </a:r>
            <a:r>
              <a:rPr dirty="0" sz="900" spc="-45">
                <a:latin typeface="Microsoft Sans Serif"/>
                <a:cs typeface="Microsoft Sans Serif"/>
              </a:rPr>
              <a:t>первой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вершиной,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которая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находится</a:t>
            </a:r>
            <a:r>
              <a:rPr dirty="0" sz="900" spc="-35">
                <a:latin typeface="Microsoft Sans Serif"/>
                <a:cs typeface="Microsoft Sans Serif"/>
              </a:rPr>
              <a:t> ниже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предшествующей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обходе,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предшествующей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ей.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66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5"/>
              <a:t> </a:t>
            </a:r>
            <a:r>
              <a:rPr dirty="0" spc="-45"/>
              <a:t>длины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0"/>
              <a:t> </a:t>
            </a:r>
            <a:r>
              <a:rPr dirty="0" spc="-50"/>
              <a:t>графе</a:t>
            </a:r>
            <a:r>
              <a:rPr dirty="0" spc="5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540029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004" y="469628"/>
            <a:ext cx="4170679" cy="12706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dirty="0" sz="900" spc="-55" b="1">
                <a:latin typeface="Arial"/>
                <a:cs typeface="Arial"/>
              </a:rPr>
              <a:t>Удаление</a:t>
            </a:r>
            <a:r>
              <a:rPr dirty="0" sz="900" spc="14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циклов</a:t>
            </a:r>
            <a:r>
              <a:rPr dirty="0" sz="900" spc="-45">
                <a:latin typeface="Microsoft Sans Serif"/>
                <a:cs typeface="Microsoft Sans Serif"/>
              </a:rPr>
              <a:t>.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извлечения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 мы </a:t>
            </a:r>
            <a:r>
              <a:rPr dirty="0" sz="900" spc="-40">
                <a:latin typeface="Microsoft Sans Serif"/>
                <a:cs typeface="Microsoft Sans Serif"/>
              </a:rPr>
              <a:t>работали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только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наибольшей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количеству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областью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Если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предоставлены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3-х </a:t>
            </a:r>
            <a:r>
              <a:rPr dirty="0" sz="900" spc="-50">
                <a:latin typeface="Microsoft Sans Serif"/>
                <a:cs typeface="Microsoft Sans Serif"/>
              </a:rPr>
              <a:t>мерные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циклов, </a:t>
            </a:r>
            <a:r>
              <a:rPr dirty="0" sz="900" spc="-55">
                <a:latin typeface="Microsoft Sans Serif"/>
                <a:cs typeface="Microsoft Sans Serif"/>
              </a:rPr>
              <a:t>за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очень</a:t>
            </a:r>
            <a:r>
              <a:rPr dirty="0" sz="900" spc="-35">
                <a:latin typeface="Microsoft Sans Serif"/>
                <a:cs typeface="Microsoft Sans Serif"/>
              </a:rPr>
              <a:t> редким</a:t>
            </a:r>
            <a:r>
              <a:rPr dirty="0" sz="900" spc="-30">
                <a:latin typeface="Microsoft Sans Serif"/>
                <a:cs typeface="Microsoft Sans Serif"/>
              </a:rPr>
              <a:t> исключением,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растения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бы,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45">
                <a:latin typeface="Microsoft Sans Serif"/>
                <a:cs typeface="Microsoft Sans Serif"/>
              </a:rPr>
              <a:t>есть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10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свойственны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природе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 </a:t>
            </a:r>
            <a:r>
              <a:rPr dirty="0" sz="900" spc="-30">
                <a:latin typeface="Microsoft Sans Serif"/>
                <a:cs typeface="Microsoft Sans Serif"/>
              </a:rPr>
              <a:t> пшеницы,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потому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этой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них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избавлялись.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При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поиски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 </a:t>
            </a:r>
            <a:r>
              <a:rPr dirty="0" sz="900" spc="-25">
                <a:latin typeface="Microsoft Sans Serif"/>
                <a:cs typeface="Microsoft Sans Serif"/>
              </a:rPr>
              <a:t>длины </a:t>
            </a:r>
            <a:r>
              <a:rPr dirty="0" sz="900" spc="-20">
                <a:latin typeface="Microsoft Sans Serif"/>
                <a:cs typeface="Microsoft Sans Serif"/>
              </a:rPr>
              <a:t>3, так </a:t>
            </a:r>
            <a:r>
              <a:rPr dirty="0" sz="900" spc="-35">
                <a:latin typeface="Microsoft Sans Serif"/>
                <a:cs typeface="Microsoft Sans Serif"/>
              </a:rPr>
              <a:t>как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они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11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противоречат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биологии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глубину,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идя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одной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отличную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 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baseline="6172" sz="1350" spc="-112">
                <a:latin typeface="Microsoft Sans Serif"/>
                <a:cs typeface="Microsoft Sans Serif"/>
              </a:rPr>
              <a:t>нее</a:t>
            </a:r>
            <a:r>
              <a:rPr dirty="0" baseline="6172" sz="1350" spc="-104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с</a:t>
            </a:r>
            <a:r>
              <a:rPr dirty="0" baseline="6172" sz="1350" spc="-60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наименьшем</a:t>
            </a:r>
            <a:r>
              <a:rPr dirty="0" baseline="6172" sz="1350" spc="-60">
                <a:latin typeface="Microsoft Sans Serif"/>
                <a:cs typeface="Microsoft Sans Serif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приоритетом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22">
                <a:latin typeface="Microsoft Sans Serif"/>
                <a:cs typeface="Microsoft Sans Serif"/>
              </a:rPr>
              <a:t>другую </a:t>
            </a:r>
            <a:r>
              <a:rPr dirty="0" baseline="6172" sz="1350" spc="-44">
                <a:latin typeface="Microsoft Sans Serif"/>
                <a:cs typeface="Microsoft Sans Serif"/>
              </a:rPr>
              <a:t>(если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44">
                <a:latin typeface="Microsoft Sans Serif"/>
                <a:cs typeface="Microsoft Sans Serif"/>
              </a:rPr>
              <a:t>из</a:t>
            </a:r>
            <a:r>
              <a:rPr dirty="0" baseline="6172" sz="1350" spc="-3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вершины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baseline="6172" sz="1350" spc="-30" i="1">
                <a:latin typeface="Arial"/>
                <a:cs typeface="Arial"/>
              </a:rPr>
              <a:t>v</a:t>
            </a:r>
            <a:r>
              <a:rPr dirty="0" sz="600" spc="-20">
                <a:latin typeface="Tahoma"/>
                <a:cs typeface="Tahoma"/>
              </a:rPr>
              <a:t>1</a:t>
            </a:r>
            <a:r>
              <a:rPr dirty="0" sz="600" spc="-15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Microsoft Sans Serif"/>
                <a:cs typeface="Microsoft Sans Serif"/>
              </a:rPr>
              <a:t>можно </a:t>
            </a:r>
            <a:r>
              <a:rPr dirty="0" baseline="6172" sz="1350" spc="-30">
                <a:latin typeface="Microsoft Sans Serif"/>
                <a:cs typeface="Microsoft Sans Serif"/>
              </a:rPr>
              <a:t>пойти </a:t>
            </a:r>
            <a:r>
              <a:rPr dirty="0" baseline="6172" sz="1350" spc="-52">
                <a:latin typeface="Microsoft Sans Serif"/>
                <a:cs typeface="Microsoft Sans Serif"/>
              </a:rPr>
              <a:t>в </a:t>
            </a:r>
            <a:r>
              <a:rPr dirty="0" baseline="6172" sz="1350" spc="-44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несколько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endParaRPr baseline="-9259"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514" y="1590631"/>
            <a:ext cx="2278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494">
                <a:latin typeface="Tahoma"/>
                <a:cs typeface="Tahoma"/>
              </a:rPr>
              <a:t>=</a:t>
            </a:r>
            <a:r>
              <a:rPr dirty="0" baseline="6172" sz="1350" spc="-494">
                <a:latin typeface="Lucida Sans Unicode"/>
                <a:cs typeface="Lucida Sans Unicode"/>
              </a:rPr>
              <a:t≯</a:t>
            </a:r>
            <a:r>
              <a:rPr dirty="0" baseline="6172" sz="1350" spc="1019">
                <a:latin typeface="Lucida Sans Unicode"/>
                <a:cs typeface="Lucida Sans Unicode"/>
              </a:rPr>
              <a:t> </a:t>
            </a:r>
            <a:r>
              <a:rPr dirty="0" baseline="6172" sz="1350" spc="7" i="1">
                <a:latin typeface="Arial"/>
                <a:cs typeface="Arial"/>
              </a:rPr>
              <a:t>v</a:t>
            </a:r>
            <a:r>
              <a:rPr dirty="0" sz="600" spc="5">
                <a:latin typeface="Tahoma"/>
                <a:cs typeface="Tahoma"/>
              </a:rPr>
              <a:t>1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30">
                <a:latin typeface="Microsoft Sans Serif"/>
                <a:cs typeface="Microsoft Sans Serif"/>
              </a:rPr>
              <a:t>то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37">
                <a:latin typeface="Microsoft Sans Serif"/>
                <a:cs typeface="Microsoft Sans Serif"/>
              </a:rPr>
              <a:t>мы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7">
                <a:latin typeface="Microsoft Sans Serif"/>
                <a:cs typeface="Microsoft Sans Serif"/>
              </a:rPr>
              <a:t>идем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52">
                <a:latin typeface="Microsoft Sans Serif"/>
                <a:cs typeface="Microsoft Sans Serif"/>
              </a:rPr>
              <a:t>в</a:t>
            </a:r>
            <a:r>
              <a:rPr dirty="0" baseline="6172" sz="1350" spc="89">
                <a:latin typeface="Microsoft Sans Serif"/>
                <a:cs typeface="Microsoft Sans Serif"/>
              </a:rPr>
              <a:t> </a:t>
            </a:r>
            <a:r>
              <a:rPr dirty="0" baseline="6172" sz="1350" spc="-30">
                <a:latin typeface="Microsoft Sans Serif"/>
                <a:cs typeface="Microsoft Sans Serif"/>
              </a:rPr>
              <a:t>такую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60">
                <a:latin typeface="Microsoft Sans Serif"/>
                <a:cs typeface="Microsoft Sans Serif"/>
              </a:rPr>
              <a:t>вершину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7" i="1">
                <a:latin typeface="Arial"/>
                <a:cs typeface="Arial"/>
              </a:rPr>
              <a:t>v</a:t>
            </a:r>
            <a:r>
              <a:rPr dirty="0" sz="600" spc="5">
                <a:latin typeface="Tahoma"/>
                <a:cs typeface="Tahoma"/>
              </a:rPr>
              <a:t>2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15">
                <a:latin typeface="Microsoft Sans Serif"/>
                <a:cs typeface="Microsoft Sans Serif"/>
              </a:rPr>
              <a:t>что</a:t>
            </a:r>
            <a:endParaRPr baseline="6172"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04" y="1716527"/>
            <a:ext cx="4187190" cy="14471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387350">
              <a:lnSpc>
                <a:spcPct val="101000"/>
              </a:lnSpc>
              <a:spcBef>
                <a:spcPts val="85"/>
              </a:spcBef>
            </a:pPr>
            <a:r>
              <a:rPr dirty="0" sz="900" spc="-135">
                <a:latin typeface="Lucida Sans Unicode"/>
                <a:cs typeface="Lucida Sans Unicode"/>
              </a:rPr>
              <a:t>∀</a:t>
            </a:r>
            <a:r>
              <a:rPr dirty="0" sz="900" spc="-135" i="1">
                <a:latin typeface="Arial"/>
                <a:cs typeface="Arial"/>
              </a:rPr>
              <a:t>i</a:t>
            </a:r>
            <a:r>
              <a:rPr dirty="0" sz="900" spc="-6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pr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v</a:t>
            </a:r>
            <a:r>
              <a:rPr dirty="0" baseline="-9259" sz="900" spc="15">
                <a:latin typeface="Tahoma"/>
                <a:cs typeface="Tahoma"/>
              </a:rPr>
              <a:t>1</a:t>
            </a:r>
            <a:r>
              <a:rPr dirty="0" sz="900" spc="10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5" i="1">
                <a:latin typeface="Arial"/>
                <a:cs typeface="Arial"/>
              </a:rPr>
              <a:t>v</a:t>
            </a:r>
            <a:r>
              <a:rPr dirty="0" baseline="-9259" sz="900" spc="7">
                <a:latin typeface="Tahoma"/>
                <a:cs typeface="Tahoma"/>
              </a:rPr>
              <a:t>2</a:t>
            </a:r>
            <a:r>
              <a:rPr dirty="0" sz="900" spc="5">
                <a:latin typeface="Tahoma"/>
                <a:cs typeface="Tahoma"/>
              </a:rPr>
              <a:t>)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25">
                <a:latin typeface="Lucida Sans Unicode"/>
                <a:cs typeface="Lucida Sans Unicode"/>
              </a:rPr>
              <a:t> </a:t>
            </a:r>
            <a:r>
              <a:rPr dirty="0" sz="900" spc="-25" i="1">
                <a:latin typeface="Arial"/>
                <a:cs typeface="Arial"/>
              </a:rPr>
              <a:t>pr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v</a:t>
            </a:r>
            <a:r>
              <a:rPr dirty="0" baseline="-9259" sz="900" spc="15">
                <a:latin typeface="Tahoma"/>
                <a:cs typeface="Tahoma"/>
              </a:rPr>
              <a:t>1</a:t>
            </a:r>
            <a:r>
              <a:rPr dirty="0" sz="900" spc="10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baseline="-9259" sz="900" spc="-7" i="1">
                <a:latin typeface="Arial"/>
                <a:cs typeface="Arial"/>
              </a:rPr>
              <a:t>i</a:t>
            </a:r>
            <a:r>
              <a:rPr dirty="0" baseline="-9259" sz="900" spc="-82" i="1">
                <a:latin typeface="Arial"/>
                <a:cs typeface="Arial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25">
                <a:latin typeface="Microsoft Sans Serif"/>
                <a:cs typeface="Microsoft Sans Serif"/>
              </a:rPr>
              <a:t>),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графа.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каждом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цикле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ребро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между </a:t>
            </a:r>
            <a:r>
              <a:rPr dirty="0" sz="900" spc="-45">
                <a:latin typeface="Microsoft Sans Serif"/>
                <a:cs typeface="Microsoft Sans Serif"/>
              </a:rPr>
              <a:t>первой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вершиной,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которая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находится</a:t>
            </a:r>
            <a:r>
              <a:rPr dirty="0" sz="900" spc="-35">
                <a:latin typeface="Microsoft Sans Serif"/>
                <a:cs typeface="Microsoft Sans Serif"/>
              </a:rPr>
              <a:t> ниже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предшествующей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обходе,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предшествующей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ей.</a:t>
            </a:r>
            <a:endParaRPr sz="900">
              <a:latin typeface="Microsoft Sans Serif"/>
              <a:cs typeface="Microsoft Sans Serif"/>
            </a:endParaRPr>
          </a:p>
          <a:p>
            <a:pPr marL="50800" marR="17780">
              <a:lnSpc>
                <a:spcPct val="101000"/>
              </a:lnSpc>
              <a:spcBef>
                <a:spcPts val="300"/>
              </a:spcBef>
            </a:pPr>
            <a:r>
              <a:rPr dirty="0" sz="900" spc="-50" b="1">
                <a:latin typeface="Arial"/>
                <a:cs typeface="Arial"/>
              </a:rPr>
              <a:t>Подсчет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60" b="1">
                <a:latin typeface="Arial"/>
                <a:cs typeface="Arial"/>
              </a:rPr>
              <a:t>длины</a:t>
            </a:r>
            <a:r>
              <a:rPr dirty="0" sz="900" spc="-60">
                <a:latin typeface="Microsoft Sans Serif"/>
                <a:cs typeface="Microsoft Sans Serif"/>
              </a:rPr>
              <a:t>.</a:t>
            </a:r>
            <a:r>
              <a:rPr dirty="0" sz="900" spc="114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65">
                <a:latin typeface="Microsoft Sans Serif"/>
                <a:cs typeface="Microsoft Sans Serif"/>
              </a:rPr>
              <a:t>более</a:t>
            </a:r>
            <a:r>
              <a:rPr dirty="0" sz="900" spc="11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корректного </a:t>
            </a:r>
            <a:r>
              <a:rPr dirty="0" sz="900" spc="-45">
                <a:latin typeface="Microsoft Sans Serif"/>
                <a:cs typeface="Microsoft Sans Serif"/>
              </a:rPr>
              <a:t>определения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корней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графа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40">
                <a:latin typeface="Microsoft Sans Serif"/>
                <a:cs typeface="Microsoft Sans Serif"/>
              </a:rPr>
              <a:t>подсчете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 </a:t>
            </a:r>
            <a:r>
              <a:rPr dirty="0" sz="900" spc="-35">
                <a:latin typeface="Microsoft Sans Serif"/>
                <a:cs typeface="Microsoft Sans Serif"/>
              </a:rPr>
              <a:t>удалялись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все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вершины,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соответствующие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элементам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1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которые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находились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ниже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наивысшего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горшка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равного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0. </a:t>
            </a:r>
            <a:r>
              <a:rPr dirty="0" sz="900" spc="-65">
                <a:latin typeface="Microsoft Sans Serif"/>
                <a:cs typeface="Microsoft Sans Serif"/>
              </a:rPr>
              <a:t>Далее</a:t>
            </a:r>
            <a:r>
              <a:rPr dirty="0" sz="900" spc="10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алгоритма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Дейкстры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каждой </a:t>
            </a:r>
            <a:r>
              <a:rPr dirty="0" sz="900" spc="-40">
                <a:latin typeface="Microsoft Sans Serif"/>
                <a:cs typeface="Microsoft Sans Serif"/>
              </a:rPr>
              <a:t>корневой</a:t>
            </a:r>
            <a:r>
              <a:rPr dirty="0" sz="900" spc="-35">
                <a:latin typeface="Microsoft Sans Serif"/>
                <a:cs typeface="Microsoft Sans Serif"/>
              </a:rPr>
              <a:t> вершины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</a:t>
            </a:r>
            <a:r>
              <a:rPr dirty="0" sz="900" spc="-35">
                <a:latin typeface="Microsoft Sans Serif"/>
                <a:cs typeface="Microsoft Sans Serif"/>
              </a:rPr>
              <a:t> расстояния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 </a:t>
            </a:r>
            <a:r>
              <a:rPr dirty="0" sz="900" spc="-75">
                <a:latin typeface="Microsoft Sans Serif"/>
                <a:cs typeface="Microsoft Sans Serif"/>
              </a:rPr>
              <a:t>нее</a:t>
            </a:r>
            <a:r>
              <a:rPr dirty="0" sz="900" spc="-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остальных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вершин.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определяли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длину </a:t>
            </a:r>
            <a:r>
              <a:rPr dirty="0" sz="900" spc="-40">
                <a:latin typeface="Microsoft Sans Serif"/>
                <a:cs typeface="Microsoft Sans Serif"/>
              </a:rPr>
              <a:t>растения</a:t>
            </a:r>
            <a:r>
              <a:rPr dirty="0" sz="900" spc="-35">
                <a:latin typeface="Microsoft Sans Serif"/>
                <a:cs typeface="Microsoft Sans Serif"/>
              </a:rPr>
              <a:t> как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наименьшее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расстояние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среди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наибольших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расстояний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корневых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остальных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графа.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2240534"/>
            <a:ext cx="53632" cy="536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0" name="object 10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3441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10"/>
              <a:t> </a:t>
            </a:r>
            <a:r>
              <a:rPr dirty="0" spc="-50"/>
              <a:t>количества</a:t>
            </a:r>
            <a:r>
              <a:rPr dirty="0" spc="15"/>
              <a:t> </a:t>
            </a:r>
            <a:r>
              <a:rPr dirty="0" spc="-45"/>
              <a:t>листьев</a:t>
            </a:r>
            <a:r>
              <a:rPr dirty="0" spc="1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65"/>
              <a:t>корней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5"/>
              <a:t> </a:t>
            </a:r>
            <a:r>
              <a:rPr dirty="0" spc="-50"/>
              <a:t>графе</a:t>
            </a:r>
            <a:r>
              <a:rPr dirty="0" spc="10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35685"/>
            <a:ext cx="53632" cy="5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404" y="565272"/>
            <a:ext cx="4165600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5" b="1">
                <a:latin typeface="Arial"/>
                <a:cs typeface="Arial"/>
              </a:rPr>
              <a:t>Удаление </a:t>
            </a:r>
            <a:r>
              <a:rPr dirty="0" sz="900" spc="-45" b="1">
                <a:latin typeface="Arial"/>
                <a:cs typeface="Arial"/>
              </a:rPr>
              <a:t>циклов</a:t>
            </a:r>
            <a:r>
              <a:rPr dirty="0" sz="900" spc="-45">
                <a:latin typeface="Microsoft Sans Serif"/>
                <a:cs typeface="Microsoft Sans Serif"/>
              </a:rPr>
              <a:t>. </a:t>
            </a:r>
            <a:r>
              <a:rPr dirty="0" sz="900" spc="-15">
                <a:latin typeface="Microsoft Sans Serif"/>
                <a:cs typeface="Microsoft Sans Serif"/>
              </a:rPr>
              <a:t>Циклы </a:t>
            </a:r>
            <a:r>
              <a:rPr dirty="0" sz="900" spc="-35">
                <a:latin typeface="Microsoft Sans Serif"/>
                <a:cs typeface="Microsoft Sans Serif"/>
              </a:rPr>
              <a:t>удалялись по </a:t>
            </a:r>
            <a:r>
              <a:rPr dirty="0" sz="900" spc="-25">
                <a:latin typeface="Microsoft Sans Serif"/>
                <a:cs typeface="Microsoft Sans Serif"/>
              </a:rPr>
              <a:t>тому </a:t>
            </a:r>
            <a:r>
              <a:rPr dirty="0" sz="900" spc="-40">
                <a:latin typeface="Microsoft Sans Serif"/>
                <a:cs typeface="Microsoft Sans Serif"/>
              </a:rPr>
              <a:t>же </a:t>
            </a:r>
            <a:r>
              <a:rPr dirty="0" sz="900" spc="-30">
                <a:latin typeface="Microsoft Sans Serif"/>
                <a:cs typeface="Microsoft Sans Serif"/>
              </a:rPr>
              <a:t>алгоритму, </a:t>
            </a:r>
            <a:r>
              <a:rPr dirty="0" sz="900" spc="-10">
                <a:latin typeface="Microsoft Sans Serif"/>
                <a:cs typeface="Microsoft Sans Serif"/>
              </a:rPr>
              <a:t>что и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40">
                <a:latin typeface="Microsoft Sans Serif"/>
                <a:cs typeface="Microsoft Sans Serif"/>
              </a:rPr>
              <a:t>подсчете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длины, </a:t>
            </a:r>
            <a:r>
              <a:rPr dirty="0" sz="900" spc="-30">
                <a:latin typeface="Microsoft Sans Serif"/>
                <a:cs typeface="Microsoft Sans Serif"/>
              </a:rPr>
              <a:t>только </a:t>
            </a:r>
            <a:r>
              <a:rPr dirty="0" sz="900" spc="-25">
                <a:latin typeface="Microsoft Sans Serif"/>
                <a:cs typeface="Microsoft Sans Serif"/>
              </a:rPr>
              <a:t>при поиски </a:t>
            </a:r>
            <a:r>
              <a:rPr dirty="0" sz="900" spc="-35">
                <a:latin typeface="Microsoft Sans Serif"/>
                <a:cs typeface="Microsoft Sans Serif"/>
              </a:rPr>
              <a:t>количества </a:t>
            </a:r>
            <a:r>
              <a:rPr dirty="0" sz="900" spc="-40">
                <a:latin typeface="Microsoft Sans Serif"/>
                <a:cs typeface="Microsoft Sans Serif"/>
              </a:rPr>
              <a:t>листьев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0">
                <a:latin typeface="Microsoft Sans Serif"/>
                <a:cs typeface="Microsoft Sans Serif"/>
              </a:rPr>
              <a:t>корней </a:t>
            </a:r>
            <a:r>
              <a:rPr dirty="0" sz="900" spc="-35">
                <a:latin typeface="Microsoft Sans Serif"/>
                <a:cs typeface="Microsoft Sans Serif"/>
              </a:rPr>
              <a:t>удалялись </a:t>
            </a:r>
            <a:r>
              <a:rPr dirty="0" sz="900" spc="-60">
                <a:latin typeface="Microsoft Sans Serif"/>
                <a:cs typeface="Microsoft Sans Serif"/>
              </a:rPr>
              <a:t>все </a:t>
            </a:r>
            <a:r>
              <a:rPr dirty="0" sz="900" spc="-15">
                <a:latin typeface="Microsoft Sans Serif"/>
                <a:cs typeface="Microsoft Sans Serif"/>
              </a:rPr>
              <a:t>циклы,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числе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3.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715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Постанов</a:t>
            </a:r>
            <a:r>
              <a:rPr dirty="0" spc="-75"/>
              <a:t>к</a:t>
            </a:r>
            <a:r>
              <a:rPr dirty="0" spc="-60"/>
              <a:t>а</a:t>
            </a:r>
            <a:r>
              <a:rPr dirty="0" spc="15"/>
              <a:t> </a:t>
            </a:r>
            <a:r>
              <a:rPr dirty="0" spc="-50"/>
              <a:t>зад</a:t>
            </a:r>
            <a:r>
              <a:rPr dirty="0" spc="-80"/>
              <a:t>а</a:t>
            </a:r>
            <a:r>
              <a:rPr dirty="0" spc="-35"/>
              <a:t>чи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668894"/>
            <a:ext cx="53632" cy="5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845398"/>
            <a:ext cx="53632" cy="53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30" y="854514"/>
            <a:ext cx="4290060" cy="1360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40" b="1">
                <a:latin typeface="Arial"/>
                <a:cs typeface="Arial"/>
              </a:rPr>
              <a:t>Цель.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Цель</a:t>
            </a:r>
            <a:r>
              <a:rPr dirty="0" sz="900" spc="-35">
                <a:latin typeface="Microsoft Sans Serif"/>
                <a:cs typeface="Microsoft Sans Serif"/>
              </a:rPr>
              <a:t> выпускной</a:t>
            </a:r>
            <a:r>
              <a:rPr dirty="0" sz="900" spc="-30">
                <a:latin typeface="Microsoft Sans Serif"/>
                <a:cs typeface="Microsoft Sans Serif"/>
              </a:rPr>
              <a:t> квалификационной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работы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50">
                <a:latin typeface="Microsoft Sans Serif"/>
                <a:cs typeface="Microsoft Sans Serif"/>
              </a:rPr>
              <a:t>создание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системы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 </a:t>
            </a:r>
            <a:r>
              <a:rPr dirty="0" sz="900" spc="-40">
                <a:latin typeface="Microsoft Sans Serif"/>
                <a:cs typeface="Microsoft Sans Serif"/>
              </a:rPr>
              <a:t>зрения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извлечения</a:t>
            </a:r>
            <a:r>
              <a:rPr dirty="0" sz="900" spc="-35">
                <a:latin typeface="Microsoft Sans Serif"/>
                <a:cs typeface="Microsoft Sans Serif"/>
              </a:rPr>
              <a:t> количественных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проростков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пшеницы.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900" spc="-40" b="1">
                <a:latin typeface="Arial"/>
                <a:cs typeface="Arial"/>
              </a:rPr>
              <a:t>Задачи:</a:t>
            </a:r>
            <a:endParaRPr sz="900">
              <a:latin typeface="Arial"/>
              <a:cs typeface="Arial"/>
            </a:endParaRPr>
          </a:p>
          <a:p>
            <a:pPr algn="just" marL="246379">
              <a:lnSpc>
                <a:spcPct val="100000"/>
              </a:lnSpc>
              <a:spcBef>
                <a:spcPts val="31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модели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растения.</a:t>
            </a:r>
            <a:endParaRPr sz="900">
              <a:latin typeface="Microsoft Sans Serif"/>
              <a:cs typeface="Microsoft Sans Serif"/>
            </a:endParaRPr>
          </a:p>
          <a:p>
            <a:pPr algn="just" marL="246379" marR="151765">
              <a:lnSpc>
                <a:spcPct val="101000"/>
              </a:lnSpc>
              <a:spcBef>
                <a:spcPts val="30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 </a:t>
            </a:r>
            <a:r>
              <a:rPr dirty="0" sz="900" spc="-25">
                <a:latin typeface="Microsoft Sans Serif"/>
                <a:cs typeface="Microsoft Sans Serif"/>
              </a:rPr>
              <a:t>алгоритм </a:t>
            </a:r>
            <a:r>
              <a:rPr dirty="0" sz="900" spc="-40">
                <a:latin typeface="Microsoft Sans Serif"/>
                <a:cs typeface="Microsoft Sans Serif"/>
              </a:rPr>
              <a:t>извлечения </a:t>
            </a:r>
            <a:r>
              <a:rPr dirty="0" sz="900" spc="-30">
                <a:latin typeface="Microsoft Sans Serif"/>
                <a:cs typeface="Microsoft Sans Serif"/>
              </a:rPr>
              <a:t>дескрипторов </a:t>
            </a:r>
            <a:r>
              <a:rPr dirty="0" sz="900" spc="-20">
                <a:latin typeface="Microsoft Sans Serif"/>
                <a:cs typeface="Microsoft Sans Serif"/>
              </a:rPr>
              <a:t>(признаков) </a:t>
            </a:r>
            <a:r>
              <a:rPr dirty="0" sz="900" spc="-40">
                <a:latin typeface="Microsoft Sans Serif"/>
                <a:cs typeface="Microsoft Sans Serif"/>
              </a:rPr>
              <a:t>изображений </a:t>
            </a:r>
            <a:r>
              <a:rPr dirty="0" sz="900" spc="-35">
                <a:latin typeface="Microsoft Sans Serif"/>
                <a:cs typeface="Microsoft Sans Serif"/>
              </a:rPr>
              <a:t> растений,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c </a:t>
            </a:r>
            <a:r>
              <a:rPr dirty="0" sz="900" spc="-30">
                <a:latin typeface="Microsoft Sans Serif"/>
                <a:cs typeface="Microsoft Sans Serif"/>
              </a:rPr>
              <a:t>помощью классических </a:t>
            </a:r>
            <a:r>
              <a:rPr dirty="0" sz="900" spc="-25">
                <a:latin typeface="Microsoft Sans Serif"/>
                <a:cs typeface="Microsoft Sans Serif"/>
              </a:rPr>
              <a:t>статистических </a:t>
            </a:r>
            <a:r>
              <a:rPr dirty="0" sz="900" spc="-40">
                <a:latin typeface="Microsoft Sans Serif"/>
                <a:cs typeface="Microsoft Sans Serif"/>
              </a:rPr>
              <a:t>методов исследовать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распределение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этих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дескрипторов.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49788" y="3352906"/>
            <a:ext cx="214629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3441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10"/>
              <a:t> </a:t>
            </a:r>
            <a:r>
              <a:rPr dirty="0" spc="-50"/>
              <a:t>количества</a:t>
            </a:r>
            <a:r>
              <a:rPr dirty="0" spc="15"/>
              <a:t> </a:t>
            </a:r>
            <a:r>
              <a:rPr dirty="0" spc="-45"/>
              <a:t>листьев</a:t>
            </a:r>
            <a:r>
              <a:rPr dirty="0" spc="1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65"/>
              <a:t>корней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5"/>
              <a:t> </a:t>
            </a:r>
            <a:r>
              <a:rPr dirty="0" spc="-50"/>
              <a:t>графе</a:t>
            </a:r>
            <a:r>
              <a:rPr dirty="0" spc="10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35685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565272"/>
            <a:ext cx="4165600" cy="17240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5" b="1">
                <a:latin typeface="Arial"/>
                <a:cs typeface="Arial"/>
              </a:rPr>
              <a:t>Удаление </a:t>
            </a:r>
            <a:r>
              <a:rPr dirty="0" sz="900" spc="-45" b="1">
                <a:latin typeface="Arial"/>
                <a:cs typeface="Arial"/>
              </a:rPr>
              <a:t>циклов</a:t>
            </a:r>
            <a:r>
              <a:rPr dirty="0" sz="900" spc="-45">
                <a:latin typeface="Microsoft Sans Serif"/>
                <a:cs typeface="Microsoft Sans Serif"/>
              </a:rPr>
              <a:t>. </a:t>
            </a:r>
            <a:r>
              <a:rPr dirty="0" sz="900" spc="-15">
                <a:latin typeface="Microsoft Sans Serif"/>
                <a:cs typeface="Microsoft Sans Serif"/>
              </a:rPr>
              <a:t>Циклы </a:t>
            </a:r>
            <a:r>
              <a:rPr dirty="0" sz="900" spc="-35">
                <a:latin typeface="Microsoft Sans Serif"/>
                <a:cs typeface="Microsoft Sans Serif"/>
              </a:rPr>
              <a:t>удалялись по </a:t>
            </a:r>
            <a:r>
              <a:rPr dirty="0" sz="900" spc="-25">
                <a:latin typeface="Microsoft Sans Serif"/>
                <a:cs typeface="Microsoft Sans Serif"/>
              </a:rPr>
              <a:t>тому </a:t>
            </a:r>
            <a:r>
              <a:rPr dirty="0" sz="900" spc="-40">
                <a:latin typeface="Microsoft Sans Serif"/>
                <a:cs typeface="Microsoft Sans Serif"/>
              </a:rPr>
              <a:t>же </a:t>
            </a:r>
            <a:r>
              <a:rPr dirty="0" sz="900" spc="-30">
                <a:latin typeface="Microsoft Sans Serif"/>
                <a:cs typeface="Microsoft Sans Serif"/>
              </a:rPr>
              <a:t>алгоритму, </a:t>
            </a:r>
            <a:r>
              <a:rPr dirty="0" sz="900" spc="-10">
                <a:latin typeface="Microsoft Sans Serif"/>
                <a:cs typeface="Microsoft Sans Serif"/>
              </a:rPr>
              <a:t>что и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40">
                <a:latin typeface="Microsoft Sans Serif"/>
                <a:cs typeface="Microsoft Sans Serif"/>
              </a:rPr>
              <a:t>подсчете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длины, </a:t>
            </a:r>
            <a:r>
              <a:rPr dirty="0" sz="900" spc="-30">
                <a:latin typeface="Microsoft Sans Serif"/>
                <a:cs typeface="Microsoft Sans Serif"/>
              </a:rPr>
              <a:t>только </a:t>
            </a:r>
            <a:r>
              <a:rPr dirty="0" sz="900" spc="-25">
                <a:latin typeface="Microsoft Sans Serif"/>
                <a:cs typeface="Microsoft Sans Serif"/>
              </a:rPr>
              <a:t>при поиски </a:t>
            </a:r>
            <a:r>
              <a:rPr dirty="0" sz="900" spc="-35">
                <a:latin typeface="Microsoft Sans Serif"/>
                <a:cs typeface="Microsoft Sans Serif"/>
              </a:rPr>
              <a:t>количества </a:t>
            </a:r>
            <a:r>
              <a:rPr dirty="0" sz="900" spc="-40">
                <a:latin typeface="Microsoft Sans Serif"/>
                <a:cs typeface="Microsoft Sans Serif"/>
              </a:rPr>
              <a:t>листьев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0">
                <a:latin typeface="Microsoft Sans Serif"/>
                <a:cs typeface="Microsoft Sans Serif"/>
              </a:rPr>
              <a:t>корней </a:t>
            </a:r>
            <a:r>
              <a:rPr dirty="0" sz="900" spc="-35">
                <a:latin typeface="Microsoft Sans Serif"/>
                <a:cs typeface="Microsoft Sans Serif"/>
              </a:rPr>
              <a:t>удалялись </a:t>
            </a:r>
            <a:r>
              <a:rPr dirty="0" sz="900" spc="-60">
                <a:latin typeface="Microsoft Sans Serif"/>
                <a:cs typeface="Microsoft Sans Serif"/>
              </a:rPr>
              <a:t>все </a:t>
            </a:r>
            <a:r>
              <a:rPr dirty="0" sz="900" spc="-15">
                <a:latin typeface="Microsoft Sans Serif"/>
                <a:cs typeface="Microsoft Sans Serif"/>
              </a:rPr>
              <a:t>циклы,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числе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3.</a:t>
            </a:r>
            <a:endParaRPr sz="900">
              <a:latin typeface="Microsoft Sans Serif"/>
              <a:cs typeface="Microsoft Sans Serif"/>
            </a:endParaRPr>
          </a:p>
          <a:p>
            <a:pPr marL="12700" marR="8255">
              <a:lnSpc>
                <a:spcPct val="101000"/>
              </a:lnSpc>
              <a:spcBef>
                <a:spcPts val="300"/>
              </a:spcBef>
            </a:pPr>
            <a:r>
              <a:rPr dirty="0" sz="900" spc="-50" b="1">
                <a:latin typeface="Arial"/>
                <a:cs typeface="Arial"/>
              </a:rPr>
              <a:t>Нахождение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75" b="1">
                <a:latin typeface="Arial"/>
                <a:cs typeface="Arial"/>
              </a:rPr>
              <a:t>листьев</a:t>
            </a:r>
            <a:r>
              <a:rPr dirty="0" sz="900" spc="-70" b="1">
                <a:latin typeface="Arial"/>
                <a:cs typeface="Arial"/>
              </a:rPr>
              <a:t> </a:t>
            </a:r>
            <a:r>
              <a:rPr dirty="0" sz="900" spc="-105" b="1">
                <a:latin typeface="Arial"/>
                <a:cs typeface="Arial"/>
              </a:rPr>
              <a:t>в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графе</a:t>
            </a:r>
            <a:r>
              <a:rPr dirty="0" sz="900" spc="-45">
                <a:latin typeface="Microsoft Sans Serif"/>
                <a:cs typeface="Microsoft Sans Serif"/>
              </a:rPr>
              <a:t>.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С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глубину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использованием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функции </a:t>
            </a:r>
            <a:r>
              <a:rPr dirty="0" sz="900" spc="-30">
                <a:latin typeface="Microsoft Sans Serif"/>
                <a:cs typeface="Microsoft Sans Serif"/>
              </a:rPr>
              <a:t>приоритета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ацикличном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-35">
                <a:latin typeface="Microsoft Sans Serif"/>
                <a:cs typeface="Microsoft Sans Serif"/>
              </a:rPr>
              <a:t> 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найдены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корни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(при </a:t>
            </a:r>
            <a:r>
              <a:rPr dirty="0" sz="90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поиски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35">
                <a:latin typeface="Microsoft Sans Serif"/>
                <a:cs typeface="Microsoft Sans Serif"/>
              </a:rPr>
              <a:t>корней,</a:t>
            </a:r>
            <a:r>
              <a:rPr dirty="0" sz="900" spc="-30">
                <a:latin typeface="Microsoft Sans Serif"/>
                <a:cs typeface="Microsoft Sans Serif"/>
              </a:rPr>
              <a:t> вершины,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соответствующие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элементам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которые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находились</a:t>
            </a:r>
            <a:r>
              <a:rPr dirty="0" sz="900" spc="-35">
                <a:latin typeface="Microsoft Sans Serif"/>
                <a:cs typeface="Microsoft Sans Serif"/>
              </a:rPr>
              <a:t> ниже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наивысшего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горшка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равного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удалялись</a:t>
            </a:r>
            <a:r>
              <a:rPr dirty="0" sz="900" spc="-30">
                <a:latin typeface="Microsoft Sans Serif"/>
                <a:cs typeface="Microsoft Sans Serif"/>
              </a:rPr>
              <a:t> из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графа)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25">
                <a:latin typeface="Microsoft Sans Serif"/>
                <a:cs typeface="Microsoft Sans Serif"/>
              </a:rPr>
              <a:t>листья </a:t>
            </a:r>
            <a:r>
              <a:rPr dirty="0" sz="900" spc="-40">
                <a:latin typeface="Microsoft Sans Serif"/>
                <a:cs typeface="Microsoft Sans Serif"/>
              </a:rPr>
              <a:t>удовлетворяющие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следующему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условию: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21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(число </a:t>
            </a:r>
            <a:r>
              <a:rPr dirty="0" sz="900" spc="-50">
                <a:latin typeface="Microsoft Sans Serif"/>
                <a:cs typeface="Microsoft Sans Serif"/>
              </a:rPr>
              <a:t>найденное</a:t>
            </a:r>
            <a:r>
              <a:rPr dirty="0" sz="900" spc="1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эмпирическим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путем)</a:t>
            </a:r>
            <a:r>
              <a:rPr dirty="0" sz="900" spc="19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предков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листа </a:t>
            </a:r>
            <a:r>
              <a:rPr dirty="0" sz="900" spc="-15">
                <a:latin typeface="Microsoft Sans Serif"/>
                <a:cs typeface="Microsoft Sans Serif"/>
              </a:rPr>
              <a:t>должны </a:t>
            </a:r>
            <a:r>
              <a:rPr dirty="0" sz="900" spc="-35">
                <a:latin typeface="Microsoft Sans Serif"/>
                <a:cs typeface="Microsoft Sans Serif"/>
              </a:rPr>
              <a:t>иметь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более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3</a:t>
            </a:r>
            <a:r>
              <a:rPr dirty="0" sz="900" spc="-35">
                <a:latin typeface="Microsoft Sans Serif"/>
                <a:cs typeface="Microsoft Sans Serif"/>
              </a:rPr>
              <a:t> смежных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вершин.</a:t>
            </a:r>
            <a:r>
              <a:rPr dirty="0" sz="900" spc="-30">
                <a:latin typeface="Microsoft Sans Serif"/>
                <a:cs typeface="Microsoft Sans Serif"/>
              </a:rPr>
              <a:t> Это </a:t>
            </a:r>
            <a:r>
              <a:rPr dirty="0" sz="900" spc="-50">
                <a:latin typeface="Microsoft Sans Serif"/>
                <a:cs typeface="Microsoft Sans Serif"/>
              </a:rPr>
              <a:t>условие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нужно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15">
                <a:latin typeface="Microsoft Sans Serif"/>
                <a:cs typeface="Microsoft Sans Serif"/>
              </a:rPr>
              <a:t>того,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чтобы </a:t>
            </a:r>
            <a:r>
              <a:rPr dirty="0" sz="900" spc="-35">
                <a:latin typeface="Microsoft Sans Serif"/>
                <a:cs typeface="Microsoft Sans Serif"/>
              </a:rPr>
              <a:t>избавиться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 </a:t>
            </a:r>
            <a:r>
              <a:rPr dirty="0" sz="900" spc="-35">
                <a:latin typeface="Microsoft Sans Serif"/>
                <a:cs typeface="Microsoft Sans Serif"/>
              </a:rPr>
              <a:t>ошибок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0">
                <a:latin typeface="Microsoft Sans Serif"/>
                <a:cs typeface="Microsoft Sans Serif"/>
              </a:rPr>
              <a:t>проблем</a:t>
            </a:r>
            <a:r>
              <a:rPr dirty="0" sz="900" spc="1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связанных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2-х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мерностью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089279"/>
            <a:ext cx="53632" cy="536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3441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10"/>
              <a:t> </a:t>
            </a:r>
            <a:r>
              <a:rPr dirty="0" spc="-50"/>
              <a:t>количества</a:t>
            </a:r>
            <a:r>
              <a:rPr dirty="0" spc="15"/>
              <a:t> </a:t>
            </a:r>
            <a:r>
              <a:rPr dirty="0" spc="-45"/>
              <a:t>листьев</a:t>
            </a:r>
            <a:r>
              <a:rPr dirty="0" spc="1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65"/>
              <a:t>корней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5"/>
              <a:t> </a:t>
            </a:r>
            <a:r>
              <a:rPr dirty="0" spc="-50"/>
              <a:t>графе</a:t>
            </a:r>
            <a:r>
              <a:rPr dirty="0" spc="10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635685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565272"/>
            <a:ext cx="4165600" cy="24549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5" b="1">
                <a:latin typeface="Arial"/>
                <a:cs typeface="Arial"/>
              </a:rPr>
              <a:t>Удаление </a:t>
            </a:r>
            <a:r>
              <a:rPr dirty="0" sz="900" spc="-45" b="1">
                <a:latin typeface="Arial"/>
                <a:cs typeface="Arial"/>
              </a:rPr>
              <a:t>циклов</a:t>
            </a:r>
            <a:r>
              <a:rPr dirty="0" sz="900" spc="-45">
                <a:latin typeface="Microsoft Sans Serif"/>
                <a:cs typeface="Microsoft Sans Serif"/>
              </a:rPr>
              <a:t>. </a:t>
            </a:r>
            <a:r>
              <a:rPr dirty="0" sz="900" spc="-15">
                <a:latin typeface="Microsoft Sans Serif"/>
                <a:cs typeface="Microsoft Sans Serif"/>
              </a:rPr>
              <a:t>Циклы </a:t>
            </a:r>
            <a:r>
              <a:rPr dirty="0" sz="900" spc="-35">
                <a:latin typeface="Microsoft Sans Serif"/>
                <a:cs typeface="Microsoft Sans Serif"/>
              </a:rPr>
              <a:t>удалялись по </a:t>
            </a:r>
            <a:r>
              <a:rPr dirty="0" sz="900" spc="-25">
                <a:latin typeface="Microsoft Sans Serif"/>
                <a:cs typeface="Microsoft Sans Serif"/>
              </a:rPr>
              <a:t>тому </a:t>
            </a:r>
            <a:r>
              <a:rPr dirty="0" sz="900" spc="-40">
                <a:latin typeface="Microsoft Sans Serif"/>
                <a:cs typeface="Microsoft Sans Serif"/>
              </a:rPr>
              <a:t>же </a:t>
            </a:r>
            <a:r>
              <a:rPr dirty="0" sz="900" spc="-30">
                <a:latin typeface="Microsoft Sans Serif"/>
                <a:cs typeface="Microsoft Sans Serif"/>
              </a:rPr>
              <a:t>алгоритму, </a:t>
            </a:r>
            <a:r>
              <a:rPr dirty="0" sz="900" spc="-10">
                <a:latin typeface="Microsoft Sans Serif"/>
                <a:cs typeface="Microsoft Sans Serif"/>
              </a:rPr>
              <a:t>что и </a:t>
            </a:r>
            <a:r>
              <a:rPr dirty="0" sz="900" spc="-25">
                <a:latin typeface="Microsoft Sans Serif"/>
                <a:cs typeface="Microsoft Sans Serif"/>
              </a:rPr>
              <a:t>при </a:t>
            </a:r>
            <a:r>
              <a:rPr dirty="0" sz="900" spc="-40">
                <a:latin typeface="Microsoft Sans Serif"/>
                <a:cs typeface="Microsoft Sans Serif"/>
              </a:rPr>
              <a:t>подсчете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длины, </a:t>
            </a:r>
            <a:r>
              <a:rPr dirty="0" sz="900" spc="-30">
                <a:latin typeface="Microsoft Sans Serif"/>
                <a:cs typeface="Microsoft Sans Serif"/>
              </a:rPr>
              <a:t>только </a:t>
            </a:r>
            <a:r>
              <a:rPr dirty="0" sz="900" spc="-25">
                <a:latin typeface="Microsoft Sans Serif"/>
                <a:cs typeface="Microsoft Sans Serif"/>
              </a:rPr>
              <a:t>при поиски </a:t>
            </a:r>
            <a:r>
              <a:rPr dirty="0" sz="900" spc="-35">
                <a:latin typeface="Microsoft Sans Serif"/>
                <a:cs typeface="Microsoft Sans Serif"/>
              </a:rPr>
              <a:t>количества </a:t>
            </a:r>
            <a:r>
              <a:rPr dirty="0" sz="900" spc="-40">
                <a:latin typeface="Microsoft Sans Serif"/>
                <a:cs typeface="Microsoft Sans Serif"/>
              </a:rPr>
              <a:t>листьев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0">
                <a:latin typeface="Microsoft Sans Serif"/>
                <a:cs typeface="Microsoft Sans Serif"/>
              </a:rPr>
              <a:t>корней </a:t>
            </a:r>
            <a:r>
              <a:rPr dirty="0" sz="900" spc="-35">
                <a:latin typeface="Microsoft Sans Serif"/>
                <a:cs typeface="Microsoft Sans Serif"/>
              </a:rPr>
              <a:t>удалялись </a:t>
            </a:r>
            <a:r>
              <a:rPr dirty="0" sz="900" spc="-60">
                <a:latin typeface="Microsoft Sans Serif"/>
                <a:cs typeface="Microsoft Sans Serif"/>
              </a:rPr>
              <a:t>все </a:t>
            </a:r>
            <a:r>
              <a:rPr dirty="0" sz="900" spc="-15">
                <a:latin typeface="Microsoft Sans Serif"/>
                <a:cs typeface="Microsoft Sans Serif"/>
              </a:rPr>
              <a:t>циклы,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том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числе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циклы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длины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3.</a:t>
            </a:r>
            <a:endParaRPr sz="900">
              <a:latin typeface="Microsoft Sans Serif"/>
              <a:cs typeface="Microsoft Sans Serif"/>
            </a:endParaRPr>
          </a:p>
          <a:p>
            <a:pPr marL="12700" marR="8255">
              <a:lnSpc>
                <a:spcPct val="101000"/>
              </a:lnSpc>
              <a:spcBef>
                <a:spcPts val="300"/>
              </a:spcBef>
            </a:pPr>
            <a:r>
              <a:rPr dirty="0" sz="900" spc="-50" b="1">
                <a:latin typeface="Arial"/>
                <a:cs typeface="Arial"/>
              </a:rPr>
              <a:t>Нахождение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75" b="1">
                <a:latin typeface="Arial"/>
                <a:cs typeface="Arial"/>
              </a:rPr>
              <a:t>листьев</a:t>
            </a:r>
            <a:r>
              <a:rPr dirty="0" sz="900" spc="-70" b="1">
                <a:latin typeface="Arial"/>
                <a:cs typeface="Arial"/>
              </a:rPr>
              <a:t> </a:t>
            </a:r>
            <a:r>
              <a:rPr dirty="0" sz="900" spc="-105" b="1">
                <a:latin typeface="Arial"/>
                <a:cs typeface="Arial"/>
              </a:rPr>
              <a:t>в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графе</a:t>
            </a:r>
            <a:r>
              <a:rPr dirty="0" sz="900" spc="-45">
                <a:latin typeface="Microsoft Sans Serif"/>
                <a:cs typeface="Microsoft Sans Serif"/>
              </a:rPr>
              <a:t>.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С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глубину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использованием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функции </a:t>
            </a:r>
            <a:r>
              <a:rPr dirty="0" sz="900" spc="-30">
                <a:latin typeface="Microsoft Sans Serif"/>
                <a:cs typeface="Microsoft Sans Serif"/>
              </a:rPr>
              <a:t>приоритета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ацикличном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-35">
                <a:latin typeface="Microsoft Sans Serif"/>
                <a:cs typeface="Microsoft Sans Serif"/>
              </a:rPr>
              <a:t> 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найдены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корни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(при </a:t>
            </a:r>
            <a:r>
              <a:rPr dirty="0" sz="90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поиски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35">
                <a:latin typeface="Microsoft Sans Serif"/>
                <a:cs typeface="Microsoft Sans Serif"/>
              </a:rPr>
              <a:t>корней,</a:t>
            </a:r>
            <a:r>
              <a:rPr dirty="0" sz="900" spc="-30">
                <a:latin typeface="Microsoft Sans Serif"/>
                <a:cs typeface="Microsoft Sans Serif"/>
              </a:rPr>
              <a:t> вершины,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соответствующие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элементам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которые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находились</a:t>
            </a:r>
            <a:r>
              <a:rPr dirty="0" sz="900" spc="-35">
                <a:latin typeface="Microsoft Sans Serif"/>
                <a:cs typeface="Microsoft Sans Serif"/>
              </a:rPr>
              <a:t> ниже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наивысшего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элемента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горшка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равного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удалялись</a:t>
            </a:r>
            <a:r>
              <a:rPr dirty="0" sz="900" spc="-30">
                <a:latin typeface="Microsoft Sans Serif"/>
                <a:cs typeface="Microsoft Sans Serif"/>
              </a:rPr>
              <a:t> из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графа)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25">
                <a:latin typeface="Microsoft Sans Serif"/>
                <a:cs typeface="Microsoft Sans Serif"/>
              </a:rPr>
              <a:t>листья </a:t>
            </a:r>
            <a:r>
              <a:rPr dirty="0" sz="900" spc="-40">
                <a:latin typeface="Microsoft Sans Serif"/>
                <a:cs typeface="Microsoft Sans Serif"/>
              </a:rPr>
              <a:t>удовлетворяющие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следующему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условию: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21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(число </a:t>
            </a:r>
            <a:r>
              <a:rPr dirty="0" sz="900" spc="-50">
                <a:latin typeface="Microsoft Sans Serif"/>
                <a:cs typeface="Microsoft Sans Serif"/>
              </a:rPr>
              <a:t>найденное</a:t>
            </a:r>
            <a:r>
              <a:rPr dirty="0" sz="900" spc="1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эмпирическим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путем)</a:t>
            </a:r>
            <a:r>
              <a:rPr dirty="0" sz="900" spc="19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предков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листа </a:t>
            </a:r>
            <a:r>
              <a:rPr dirty="0" sz="900" spc="-15">
                <a:latin typeface="Microsoft Sans Serif"/>
                <a:cs typeface="Microsoft Sans Serif"/>
              </a:rPr>
              <a:t>должны </a:t>
            </a:r>
            <a:r>
              <a:rPr dirty="0" sz="900" spc="-35">
                <a:latin typeface="Microsoft Sans Serif"/>
                <a:cs typeface="Microsoft Sans Serif"/>
              </a:rPr>
              <a:t>иметь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более</a:t>
            </a:r>
            <a:r>
              <a:rPr dirty="0" sz="900" spc="-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3</a:t>
            </a:r>
            <a:r>
              <a:rPr dirty="0" sz="900" spc="-35">
                <a:latin typeface="Microsoft Sans Serif"/>
                <a:cs typeface="Microsoft Sans Serif"/>
              </a:rPr>
              <a:t> смежных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вершин.</a:t>
            </a:r>
            <a:r>
              <a:rPr dirty="0" sz="900" spc="-30">
                <a:latin typeface="Microsoft Sans Serif"/>
                <a:cs typeface="Microsoft Sans Serif"/>
              </a:rPr>
              <a:t> Это </a:t>
            </a:r>
            <a:r>
              <a:rPr dirty="0" sz="900" spc="-50">
                <a:latin typeface="Microsoft Sans Serif"/>
                <a:cs typeface="Microsoft Sans Serif"/>
              </a:rPr>
              <a:t>условие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нужно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15">
                <a:latin typeface="Microsoft Sans Serif"/>
                <a:cs typeface="Microsoft Sans Serif"/>
              </a:rPr>
              <a:t>того,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чтобы </a:t>
            </a:r>
            <a:r>
              <a:rPr dirty="0" sz="900" spc="-35">
                <a:latin typeface="Microsoft Sans Serif"/>
                <a:cs typeface="Microsoft Sans Serif"/>
              </a:rPr>
              <a:t>избавиться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от </a:t>
            </a:r>
            <a:r>
              <a:rPr dirty="0" sz="900" spc="-35">
                <a:latin typeface="Microsoft Sans Serif"/>
                <a:cs typeface="Microsoft Sans Serif"/>
              </a:rPr>
              <a:t>ошибок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0">
                <a:latin typeface="Microsoft Sans Serif"/>
                <a:cs typeface="Microsoft Sans Serif"/>
              </a:rPr>
              <a:t>проблем</a:t>
            </a:r>
            <a:r>
              <a:rPr dirty="0" sz="900" spc="1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связанных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2-х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мерностью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изображения.</a:t>
            </a:r>
            <a:endParaRPr sz="900">
              <a:latin typeface="Microsoft Sans Serif"/>
              <a:cs typeface="Microsoft Sans Serif"/>
            </a:endParaRPr>
          </a:p>
          <a:p>
            <a:pPr marL="12700" marR="86995">
              <a:lnSpc>
                <a:spcPct val="101000"/>
              </a:lnSpc>
              <a:spcBef>
                <a:spcPts val="295"/>
              </a:spcBef>
            </a:pPr>
            <a:r>
              <a:rPr dirty="0" sz="900" spc="-50" b="1">
                <a:latin typeface="Arial"/>
                <a:cs typeface="Arial"/>
              </a:rPr>
              <a:t>Подсчет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70" b="1">
                <a:latin typeface="Arial"/>
                <a:cs typeface="Arial"/>
              </a:rPr>
              <a:t>реального</a:t>
            </a:r>
            <a:r>
              <a:rPr dirty="0" sz="900" spc="-65" b="1">
                <a:latin typeface="Arial"/>
                <a:cs typeface="Arial"/>
              </a:rPr>
              <a:t> </a:t>
            </a:r>
            <a:r>
              <a:rPr dirty="0" sz="900" spc="-60" b="1">
                <a:latin typeface="Arial"/>
                <a:cs typeface="Arial"/>
              </a:rPr>
              <a:t>количества</a:t>
            </a:r>
            <a:r>
              <a:rPr dirty="0" sz="900" spc="-55" b="1">
                <a:latin typeface="Arial"/>
                <a:cs typeface="Arial"/>
              </a:rPr>
              <a:t> </a:t>
            </a:r>
            <a:r>
              <a:rPr dirty="0" sz="900" spc="-75" b="1">
                <a:latin typeface="Arial"/>
                <a:cs typeface="Arial"/>
              </a:rPr>
              <a:t>листьев</a:t>
            </a:r>
            <a:r>
              <a:rPr dirty="0" sz="900" spc="-7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и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65" b="1">
                <a:latin typeface="Arial"/>
                <a:cs typeface="Arial"/>
              </a:rPr>
              <a:t>корней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40" b="1">
                <a:latin typeface="Arial"/>
                <a:cs typeface="Arial"/>
              </a:rPr>
              <a:t>графа</a:t>
            </a:r>
            <a:r>
              <a:rPr dirty="0" sz="900" spc="-40">
                <a:latin typeface="Microsoft Sans Serif"/>
                <a:cs typeface="Microsoft Sans Serif"/>
              </a:rPr>
              <a:t>. </a:t>
            </a:r>
            <a:r>
              <a:rPr dirty="0" sz="900" spc="-15">
                <a:latin typeface="Microsoft Sans Serif"/>
                <a:cs typeface="Microsoft Sans Serif"/>
              </a:rPr>
              <a:t>При </a:t>
            </a:r>
            <a:r>
              <a:rPr dirty="0" sz="900" spc="-45">
                <a:latin typeface="Microsoft Sans Serif"/>
                <a:cs typeface="Microsoft Sans Serif"/>
              </a:rPr>
              <a:t>подсчете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корней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учитывали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того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факта,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что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могут 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быть </a:t>
            </a:r>
            <a:r>
              <a:rPr dirty="0" sz="900" spc="-45">
                <a:latin typeface="Microsoft Sans Serif"/>
                <a:cs typeface="Microsoft Sans Serif"/>
              </a:rPr>
              <a:t>несколько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областей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связности,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учетом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областей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 </a:t>
            </a:r>
            <a:r>
              <a:rPr dirty="0" sz="900" spc="-55">
                <a:latin typeface="Microsoft Sans Serif"/>
                <a:cs typeface="Microsoft Sans Serif"/>
              </a:rPr>
              <a:t>реальное 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0">
                <a:latin typeface="Microsoft Sans Serif"/>
                <a:cs typeface="Microsoft Sans Serif"/>
              </a:rPr>
              <a:t>корней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равняется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найденному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количеству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корней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минус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удвоенное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областей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минус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2.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089279"/>
            <a:ext cx="53632" cy="5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2374150"/>
            <a:ext cx="53632" cy="5363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937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5"/>
              <a:t> </a:t>
            </a:r>
            <a:r>
              <a:rPr dirty="0" spc="-50"/>
              <a:t>количества</a:t>
            </a:r>
            <a:r>
              <a:rPr dirty="0" spc="10"/>
              <a:t> </a:t>
            </a:r>
            <a:r>
              <a:rPr dirty="0" spc="-65"/>
              <a:t>перегибов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0"/>
              <a:t> </a:t>
            </a:r>
            <a:r>
              <a:rPr dirty="0" spc="-50"/>
              <a:t>графе</a:t>
            </a:r>
            <a:r>
              <a:rPr dirty="0" spc="10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983373"/>
            <a:ext cx="53632" cy="5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404" y="912972"/>
            <a:ext cx="4076065" cy="5778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0" b="1">
                <a:latin typeface="Arial"/>
                <a:cs typeface="Arial"/>
              </a:rPr>
              <a:t>Создание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75" b="1">
                <a:latin typeface="Arial"/>
                <a:cs typeface="Arial"/>
              </a:rPr>
              <a:t>нового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40" b="1">
                <a:latin typeface="Arial"/>
                <a:cs typeface="Arial"/>
              </a:rPr>
              <a:t>графа</a:t>
            </a:r>
            <a:r>
              <a:rPr dirty="0" sz="900" spc="-40">
                <a:latin typeface="Microsoft Sans Serif"/>
                <a:cs typeface="Microsoft Sans Serif"/>
              </a:rPr>
              <a:t>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подсчета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перегибов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составлялся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новый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ребер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лежащих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наикратчайших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путях </a:t>
            </a:r>
            <a:r>
              <a:rPr dirty="0" sz="900" spc="-20">
                <a:latin typeface="Microsoft Sans Serif"/>
                <a:cs typeface="Microsoft Sans Serif"/>
              </a:rPr>
              <a:t> от </a:t>
            </a:r>
            <a:r>
              <a:rPr dirty="0" sz="900" spc="-35">
                <a:latin typeface="Microsoft Sans Serif"/>
                <a:cs typeface="Microsoft Sans Serif"/>
              </a:rPr>
              <a:t>произвольно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выбранного</a:t>
            </a:r>
            <a:r>
              <a:rPr dirty="0" sz="900" spc="-30">
                <a:latin typeface="Microsoft Sans Serif"/>
                <a:cs typeface="Microsoft Sans Serif"/>
              </a:rPr>
              <a:t> корня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каждой </a:t>
            </a:r>
            <a:r>
              <a:rPr dirty="0" sz="900" spc="-35">
                <a:latin typeface="Microsoft Sans Serif"/>
                <a:cs typeface="Microsoft Sans Serif"/>
              </a:rPr>
              <a:t>области</a:t>
            </a:r>
            <a:r>
              <a:rPr dirty="0" sz="900" spc="-30">
                <a:latin typeface="Microsoft Sans Serif"/>
                <a:cs typeface="Microsoft Sans Serif"/>
              </a:rPr>
              <a:t> связности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других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корней.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0937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Поиск</a:t>
            </a:r>
            <a:r>
              <a:rPr dirty="0" spc="5"/>
              <a:t> </a:t>
            </a:r>
            <a:r>
              <a:rPr dirty="0" spc="-50"/>
              <a:t>количества</a:t>
            </a:r>
            <a:r>
              <a:rPr dirty="0" spc="10"/>
              <a:t> </a:t>
            </a:r>
            <a:r>
              <a:rPr dirty="0" spc="-65"/>
              <a:t>перегибов</a:t>
            </a:r>
            <a:r>
              <a:rPr dirty="0" spc="10"/>
              <a:t> </a:t>
            </a:r>
            <a:r>
              <a:rPr dirty="0" spc="-60"/>
              <a:t>в</a:t>
            </a:r>
            <a:r>
              <a:rPr dirty="0" spc="10"/>
              <a:t> </a:t>
            </a:r>
            <a:r>
              <a:rPr dirty="0" spc="-50"/>
              <a:t>графе</a:t>
            </a:r>
            <a:r>
              <a:rPr dirty="0" spc="10"/>
              <a:t> </a:t>
            </a:r>
            <a:r>
              <a:rPr dirty="0" spc="-55"/>
              <a:t>изображения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983373"/>
            <a:ext cx="53632" cy="53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404" y="912972"/>
            <a:ext cx="4088129" cy="15855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6510">
              <a:lnSpc>
                <a:spcPct val="101000"/>
              </a:lnSpc>
              <a:spcBef>
                <a:spcPts val="85"/>
              </a:spcBef>
            </a:pPr>
            <a:r>
              <a:rPr dirty="0" sz="900" spc="-50" b="1">
                <a:latin typeface="Arial"/>
                <a:cs typeface="Arial"/>
              </a:rPr>
              <a:t>Создание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spc="-75" b="1">
                <a:latin typeface="Arial"/>
                <a:cs typeface="Arial"/>
              </a:rPr>
              <a:t>нового</a:t>
            </a:r>
            <a:r>
              <a:rPr dirty="0" sz="900" spc="70" b="1">
                <a:latin typeface="Arial"/>
                <a:cs typeface="Arial"/>
              </a:rPr>
              <a:t> </a:t>
            </a:r>
            <a:r>
              <a:rPr dirty="0" sz="900" spc="-40" b="1">
                <a:latin typeface="Arial"/>
                <a:cs typeface="Arial"/>
              </a:rPr>
              <a:t>графа</a:t>
            </a:r>
            <a:r>
              <a:rPr dirty="0" sz="900" spc="-40">
                <a:latin typeface="Microsoft Sans Serif"/>
                <a:cs typeface="Microsoft Sans Serif"/>
              </a:rPr>
              <a:t>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подсчета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перегибов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данной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работе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составлялся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новый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граф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ребер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вершин,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лежащих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наикратчайших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путях </a:t>
            </a:r>
            <a:r>
              <a:rPr dirty="0" sz="900" spc="-20">
                <a:latin typeface="Microsoft Sans Serif"/>
                <a:cs typeface="Microsoft Sans Serif"/>
              </a:rPr>
              <a:t> от </a:t>
            </a:r>
            <a:r>
              <a:rPr dirty="0" sz="900" spc="-35">
                <a:latin typeface="Microsoft Sans Serif"/>
                <a:cs typeface="Microsoft Sans Serif"/>
              </a:rPr>
              <a:t>произвольно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выбранного</a:t>
            </a:r>
            <a:r>
              <a:rPr dirty="0" sz="900" spc="-30">
                <a:latin typeface="Microsoft Sans Serif"/>
                <a:cs typeface="Microsoft Sans Serif"/>
              </a:rPr>
              <a:t> корня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каждой </a:t>
            </a:r>
            <a:r>
              <a:rPr dirty="0" sz="900" spc="-35">
                <a:latin typeface="Microsoft Sans Serif"/>
                <a:cs typeface="Microsoft Sans Serif"/>
              </a:rPr>
              <a:t>области</a:t>
            </a:r>
            <a:r>
              <a:rPr dirty="0" sz="900" spc="-30">
                <a:latin typeface="Microsoft Sans Serif"/>
                <a:cs typeface="Microsoft Sans Serif"/>
              </a:rPr>
              <a:t> связности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до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листьев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других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корней.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dirty="0" sz="900" spc="-45" b="1">
                <a:latin typeface="Arial"/>
                <a:cs typeface="Arial"/>
              </a:rPr>
              <a:t>Поиск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spc="-60" b="1">
                <a:latin typeface="Arial"/>
                <a:cs typeface="Arial"/>
              </a:rPr>
              <a:t>перегибов</a:t>
            </a:r>
            <a:r>
              <a:rPr dirty="0" sz="900" spc="-60">
                <a:latin typeface="Microsoft Sans Serif"/>
                <a:cs typeface="Microsoft Sans Serif"/>
              </a:rPr>
              <a:t>.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этом </a:t>
            </a:r>
            <a:r>
              <a:rPr dirty="0" sz="900" spc="-40">
                <a:latin typeface="Microsoft Sans Serif"/>
                <a:cs typeface="Microsoft Sans Serif"/>
              </a:rPr>
              <a:t>новом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глубину </a:t>
            </a:r>
            <a:r>
              <a:rPr dirty="0" sz="900" spc="-45">
                <a:latin typeface="Microsoft Sans Serif"/>
                <a:cs typeface="Microsoft Sans Serif"/>
              </a:rPr>
              <a:t>с </a:t>
            </a:r>
            <a:r>
              <a:rPr dirty="0" sz="900" spc="-40">
                <a:latin typeface="Microsoft Sans Serif"/>
                <a:cs typeface="Microsoft Sans Serif"/>
              </a:rPr>
              <a:t> использованием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функции </a:t>
            </a:r>
            <a:r>
              <a:rPr dirty="0" sz="900" spc="-30">
                <a:latin typeface="Microsoft Sans Serif"/>
                <a:cs typeface="Microsoft Sans Serif"/>
              </a:rPr>
              <a:t>приоритета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-35">
                <a:latin typeface="Microsoft Sans Serif"/>
                <a:cs typeface="Microsoft Sans Serif"/>
              </a:rPr>
              <a:t> 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найдены</a:t>
            </a:r>
            <a:r>
              <a:rPr dirty="0" sz="900" spc="-35">
                <a:latin typeface="Microsoft Sans Serif"/>
                <a:cs typeface="Microsoft Sans Serif"/>
              </a:rPr>
              <a:t> вершины,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30">
                <a:latin typeface="Microsoft Sans Serif"/>
                <a:cs typeface="Microsoft Sans Serif"/>
              </a:rPr>
              <a:t> которых </a:t>
            </a:r>
            <a:r>
              <a:rPr dirty="0" sz="900" spc="-40">
                <a:latin typeface="Microsoft Sans Serif"/>
                <a:cs typeface="Microsoft Sans Serif"/>
              </a:rPr>
              <a:t>произошла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смена</a:t>
            </a:r>
            <a:r>
              <a:rPr dirty="0" sz="900" spc="-50">
                <a:latin typeface="Microsoft Sans Serif"/>
                <a:cs typeface="Microsoft Sans Serif"/>
              </a:rPr>
              <a:t> направление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обхода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 </a:t>
            </a:r>
            <a:r>
              <a:rPr dirty="0" sz="900" spc="-40">
                <a:latin typeface="Microsoft Sans Serif"/>
                <a:cs typeface="Microsoft Sans Serif"/>
              </a:rPr>
              <a:t>направления</a:t>
            </a:r>
            <a:r>
              <a:rPr dirty="0" sz="900" spc="-35">
                <a:latin typeface="Microsoft Sans Serif"/>
                <a:cs typeface="Microsoft Sans Serif"/>
              </a:rPr>
              <a:t> снизу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вверх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направление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сверху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вниз.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Затем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если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новое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направление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(сверху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вниз) 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продержалось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больше</a:t>
            </a:r>
            <a:r>
              <a:rPr dirty="0" sz="900" spc="-45">
                <a:latin typeface="Microsoft Sans Serif"/>
                <a:cs typeface="Microsoft Sans Serif"/>
              </a:rPr>
              <a:t> 15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вершин(количество </a:t>
            </a:r>
            <a:r>
              <a:rPr dirty="0" sz="900" spc="-40">
                <a:latin typeface="Microsoft Sans Serif"/>
                <a:cs typeface="Microsoft Sans Serif"/>
              </a:rPr>
              <a:t>вершин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найдено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эмпирическим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путем), то </a:t>
            </a:r>
            <a:r>
              <a:rPr dirty="0" sz="900" spc="-25">
                <a:latin typeface="Microsoft Sans Serif"/>
                <a:cs typeface="Microsoft Sans Serif"/>
              </a:rPr>
              <a:t>мы </a:t>
            </a:r>
            <a:r>
              <a:rPr dirty="0" sz="900" spc="-30">
                <a:latin typeface="Microsoft Sans Serif"/>
                <a:cs typeface="Microsoft Sans Serif"/>
              </a:rPr>
              <a:t>объявляли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вершину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перегибом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графе</a:t>
            </a:r>
            <a:r>
              <a:rPr dirty="0" sz="900" spc="-35">
                <a:latin typeface="Microsoft Sans Serif"/>
                <a:cs typeface="Microsoft Sans Serif"/>
              </a:rPr>
              <a:t> изображения.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Поиск 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перегибов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производился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областях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связности.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575523"/>
            <a:ext cx="53632" cy="536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9300" y="3352906"/>
            <a:ext cx="255270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273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Почему</a:t>
            </a:r>
            <a:r>
              <a:rPr dirty="0" spc="15"/>
              <a:t> </a:t>
            </a:r>
            <a:r>
              <a:rPr dirty="0" spc="-85"/>
              <a:t>не</a:t>
            </a:r>
            <a:r>
              <a:rPr dirty="0" spc="20"/>
              <a:t> </a:t>
            </a:r>
            <a:r>
              <a:rPr dirty="0" spc="-50"/>
              <a:t>извлекались</a:t>
            </a:r>
            <a:r>
              <a:rPr dirty="0" spc="20"/>
              <a:t> </a:t>
            </a:r>
            <a:r>
              <a:rPr dirty="0" spc="-55"/>
              <a:t>цветовые</a:t>
            </a:r>
            <a:r>
              <a:rPr dirty="0" spc="20"/>
              <a:t> </a:t>
            </a:r>
            <a:r>
              <a:rPr dirty="0" spc="-45"/>
              <a:t>дескрипторы?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30" y="421101"/>
            <a:ext cx="4331335" cy="1132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latin typeface="Microsoft Sans Serif"/>
                <a:cs typeface="Microsoft Sans Serif"/>
              </a:rPr>
              <a:t>Были </a:t>
            </a:r>
            <a:r>
              <a:rPr dirty="0" sz="900" spc="-40">
                <a:latin typeface="Microsoft Sans Serif"/>
                <a:cs typeface="Microsoft Sans Serif"/>
              </a:rPr>
              <a:t>рассмотрены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распределения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медиан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цветов</a:t>
            </a:r>
            <a:r>
              <a:rPr dirty="0" sz="900" spc="-35">
                <a:latin typeface="Microsoft Sans Serif"/>
                <a:cs typeface="Microsoft Sans Serif"/>
              </a:rPr>
              <a:t> в </a:t>
            </a:r>
            <a:r>
              <a:rPr dirty="0" sz="900" spc="-40">
                <a:latin typeface="Microsoft Sans Serif"/>
                <a:cs typeface="Microsoft Sans Serif"/>
              </a:rPr>
              <a:t>пространстве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HSV(Hue,Saturation,Value)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снятых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разное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время,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 </a:t>
            </a:r>
            <a:r>
              <a:rPr dirty="0" sz="900" spc="-45">
                <a:latin typeface="Microsoft Sans Serif"/>
                <a:cs typeface="Microsoft Sans Serif"/>
              </a:rPr>
              <a:t>есть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-35">
                <a:latin typeface="Microsoft Sans Serif"/>
                <a:cs typeface="Microsoft Sans Serif"/>
              </a:rPr>
              <a:t> условия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съемки</a:t>
            </a:r>
            <a:r>
              <a:rPr dirty="0" sz="900" spc="-30">
                <a:latin typeface="Microsoft Sans Serif"/>
                <a:cs typeface="Microsoft Sans Serif"/>
              </a:rPr>
              <a:t> которых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немного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различными. </a:t>
            </a:r>
            <a:r>
              <a:rPr dirty="0" sz="900" spc="-55">
                <a:latin typeface="Microsoft Sans Serif"/>
                <a:cs typeface="Microsoft Sans Serif"/>
              </a:rPr>
              <a:t>Везде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были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найдены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статистически </a:t>
            </a:r>
            <a:r>
              <a:rPr dirty="0" sz="900" spc="-40">
                <a:latin typeface="Microsoft Sans Serif"/>
                <a:cs typeface="Microsoft Sans Serif"/>
              </a:rPr>
              <a:t>значимые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различия </a:t>
            </a:r>
            <a:r>
              <a:rPr dirty="0" sz="900" spc="-35">
                <a:latin typeface="Microsoft Sans Serif"/>
                <a:cs typeface="Microsoft Sans Serif"/>
              </a:rPr>
              <a:t>в </a:t>
            </a:r>
            <a:r>
              <a:rPr dirty="0" sz="900" spc="-55">
                <a:latin typeface="Microsoft Sans Serif"/>
                <a:cs typeface="Microsoft Sans Serif"/>
              </a:rPr>
              <a:t>распределение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медиан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цветов</a:t>
            </a:r>
            <a:r>
              <a:rPr dirty="0" sz="900" spc="-35">
                <a:latin typeface="Microsoft Sans Serif"/>
                <a:cs typeface="Microsoft Sans Serif"/>
              </a:rPr>
              <a:t> как до </a:t>
            </a:r>
            <a:r>
              <a:rPr dirty="0" sz="900" spc="-30">
                <a:latin typeface="Microsoft Sans Serif"/>
                <a:cs typeface="Microsoft Sans Serif"/>
              </a:rPr>
              <a:t> цветокоррекции,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так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после.</a:t>
            </a:r>
            <a:endParaRPr sz="900">
              <a:latin typeface="Microsoft Sans Serif"/>
              <a:cs typeface="Microsoft Sans Serif"/>
            </a:endParaRPr>
          </a:p>
          <a:p>
            <a:pPr marL="12700" marR="391795">
              <a:lnSpc>
                <a:spcPct val="101000"/>
              </a:lnSpc>
            </a:pPr>
            <a:r>
              <a:rPr dirty="0" sz="900" spc="-25">
                <a:latin typeface="Microsoft Sans Serif"/>
                <a:cs typeface="Microsoft Sans Serif"/>
              </a:rPr>
              <a:t>Таким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образом,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цветокоррекция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улучшает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результат,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но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все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же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способна 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нивелировать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разные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условия</a:t>
            </a:r>
            <a:r>
              <a:rPr dirty="0" sz="900" spc="-30">
                <a:latin typeface="Microsoft Sans Serif"/>
                <a:cs typeface="Microsoft Sans Serif"/>
              </a:rPr>
              <a:t> съемки,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30">
                <a:latin typeface="Microsoft Sans Serif"/>
                <a:cs typeface="Microsoft Sans Serif"/>
              </a:rPr>
              <a:t>потому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дальнейшем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цветовые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дескрипторы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65">
                <a:latin typeface="Microsoft Sans Serif"/>
                <a:cs typeface="Microsoft Sans Serif"/>
              </a:rPr>
              <a:t>не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извлекались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изображений.</a:t>
            </a:r>
            <a:endParaRPr sz="9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512" y="1628207"/>
          <a:ext cx="3548379" cy="121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850"/>
                <a:gridCol w="668019"/>
                <a:gridCol w="668019"/>
                <a:gridCol w="748664"/>
                <a:gridCol w="755650"/>
              </a:tblGrid>
              <a:tr h="301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Признак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3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"/>
                        </a:lnSpc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на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126364" marR="118745">
                        <a:lnSpc>
                          <a:spcPct val="109000"/>
                        </a:lnSpc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нормальность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(1-ая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выборка) </a:t>
                      </a:r>
                      <a:r>
                        <a:rPr dirty="0" sz="450" spc="-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p-value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"/>
                        </a:lnSpc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на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126364" marR="118745">
                        <a:lnSpc>
                          <a:spcPct val="109000"/>
                        </a:lnSpc>
                      </a:pP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нормальность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(2-ая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выборка) </a:t>
                      </a:r>
                      <a:r>
                        <a:rPr dirty="0" sz="450" spc="-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p-value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2410" marR="224790">
                        <a:lnSpc>
                          <a:spcPct val="109000"/>
                        </a:lnSpc>
                        <a:spcBef>
                          <a:spcPts val="215"/>
                        </a:spcBef>
                      </a:pP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Критерий </a:t>
                      </a:r>
                      <a:r>
                        <a:rPr dirty="0" sz="450" spc="-10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Бар</a:t>
                      </a:r>
                      <a:r>
                        <a:rPr dirty="0" sz="450" spc="-15">
                          <a:latin typeface="Microsoft Sans Serif"/>
                          <a:cs typeface="Microsoft Sans Serif"/>
                        </a:rPr>
                        <a:t>т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летта 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p-value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47015" marR="238760" indent="-6985">
                        <a:lnSpc>
                          <a:spcPct val="109000"/>
                        </a:lnSpc>
                        <a:spcBef>
                          <a:spcPts val="215"/>
                        </a:spcBef>
                      </a:pP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Критерий 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Стьдента  </a:t>
                      </a:r>
                      <a:r>
                        <a:rPr dirty="0" sz="450" spc="-5">
                          <a:latin typeface="Microsoft Sans Serif"/>
                          <a:cs typeface="Microsoft Sans Serif"/>
                        </a:rPr>
                        <a:t>p-value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1">
                <a:tc>
                  <a:txBody>
                    <a:bodyPr/>
                    <a:lstStyle/>
                    <a:p>
                      <a:pPr algn="ctr" marR="73025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H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R="73025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до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0.1538122552947248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0.39221902885020227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1.3444003814998725e-06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0.00999197407784985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8">
                <a:tc>
                  <a:txBody>
                    <a:bodyPr/>
                    <a:lstStyle/>
                    <a:p>
                      <a:pPr algn="ctr" marL="6350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25">
                          <a:latin typeface="Microsoft Sans Serif"/>
                          <a:cs typeface="Microsoft Sans Serif"/>
                        </a:rPr>
                        <a:t>H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6350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после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0.25091661840037993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0.17204732454393049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7.873644957570192e-05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0.0036547249363259116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8">
                <a:tc>
                  <a:txBody>
                    <a:bodyPr/>
                    <a:lstStyle/>
                    <a:p>
                      <a:pPr algn="ctr" marR="73025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S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R="73025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до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0.30143520987224787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0.5192724324865079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0.019649391639021317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3.090268397431219e-17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1">
                <a:tc>
                  <a:txBody>
                    <a:bodyPr/>
                    <a:lstStyle/>
                    <a:p>
                      <a:pPr algn="ctr" marL="6350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-25">
                          <a:latin typeface="Microsoft Sans Serif"/>
                          <a:cs typeface="Microsoft Sans Serif"/>
                        </a:rPr>
                        <a:t>S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6350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после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0.5241809135496223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0.11398854785408377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0.022175513005175545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4.6066330647041495e-10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8">
                <a:tc>
                  <a:txBody>
                    <a:bodyPr/>
                    <a:lstStyle/>
                    <a:p>
                      <a:pPr algn="ctr" marR="73025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V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R="73025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до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0.6263584467335633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0.5588911552932452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0.23620056292242003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3.7466973524324925e-13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288">
                <a:tc>
                  <a:txBody>
                    <a:bodyPr/>
                    <a:lstStyle/>
                    <a:p>
                      <a:pPr algn="ctr" marL="6350">
                        <a:lnSpc>
                          <a:spcPts val="515"/>
                        </a:lnSpc>
                      </a:pPr>
                      <a:r>
                        <a:rPr dirty="0" sz="450" spc="5">
                          <a:latin typeface="Microsoft Sans Serif"/>
                          <a:cs typeface="Microsoft Sans Serif"/>
                        </a:rPr>
                        <a:t>Медиана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dirty="0" sz="45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450" spc="30">
                          <a:latin typeface="Microsoft Sans Serif"/>
                          <a:cs typeface="Microsoft Sans Serif"/>
                        </a:rPr>
                        <a:t>V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  <a:p>
                      <a:pPr algn="ctr" marL="6350">
                        <a:lnSpc>
                          <a:spcPts val="535"/>
                        </a:lnSpc>
                        <a:spcBef>
                          <a:spcPts val="45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после</a:t>
                      </a:r>
                      <a:r>
                        <a:rPr dirty="0" sz="450">
                          <a:latin typeface="Microsoft Sans Serif"/>
                          <a:cs typeface="Microsoft Sans Serif"/>
                        </a:rPr>
                        <a:t> цветокоррекции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0.8554539970428207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0.4302961599803635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0.5556647661087724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450" spc="-10">
                          <a:latin typeface="Microsoft Sans Serif"/>
                          <a:cs typeface="Microsoft Sans Serif"/>
                        </a:rPr>
                        <a:t>5.883266882030908e-10</a:t>
                      </a:r>
                      <a:endParaRPr sz="4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5917" y="2905822"/>
            <a:ext cx="376110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7: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latin typeface="Trebuchet MS"/>
                <a:cs typeface="Trebuchet MS"/>
              </a:rPr>
              <a:t>Таблица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со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значениями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p-value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по</a:t>
            </a:r>
            <a:r>
              <a:rPr dirty="0" sz="800" spc="40">
                <a:latin typeface="Trebuchet MS"/>
                <a:cs typeface="Trebuchet MS"/>
              </a:rPr>
              <a:t> </a:t>
            </a:r>
            <a:r>
              <a:rPr dirty="0" sz="800" spc="-20">
                <a:latin typeface="Trebuchet MS"/>
                <a:cs typeface="Trebuchet MS"/>
              </a:rPr>
              <a:t>распределениям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медиан</a:t>
            </a:r>
            <a:r>
              <a:rPr dirty="0" sz="800" spc="45">
                <a:latin typeface="Trebuchet MS"/>
                <a:cs typeface="Trebuchet MS"/>
              </a:rPr>
              <a:t> </a:t>
            </a:r>
            <a:r>
              <a:rPr dirty="0" sz="800" spc="-15">
                <a:latin typeface="Trebuchet MS"/>
                <a:cs typeface="Trebuchet MS"/>
              </a:rPr>
              <a:t>цветов.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8" name="object 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32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2341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Выбросы</a:t>
            </a:r>
            <a:r>
              <a:rPr dirty="0"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при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статистическом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анализе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300" y="386531"/>
          <a:ext cx="3727450" cy="271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/>
                <a:gridCol w="1209040"/>
                <a:gridCol w="956310"/>
              </a:tblGrid>
              <a:tr h="156819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Дескриптор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подвыборка)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выбросов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595"/>
                        </a:lnSpc>
                        <a:spcBef>
                          <a:spcPts val="5"/>
                        </a:spcBef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при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исследовании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генотипов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L-25/1102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выбросов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595"/>
                        </a:lnSpc>
                        <a:spcBef>
                          <a:spcPts val="5"/>
                        </a:spcBef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при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исследовании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плоидности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2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30">
                          <a:latin typeface="Microsoft Sans Serif"/>
                          <a:cs typeface="Microsoft Sans Serif"/>
                        </a:rPr>
                        <a:t>перегибов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30">
                          <a:latin typeface="Microsoft Sans Serif"/>
                          <a:cs typeface="Microsoft Sans Serif"/>
                        </a:rPr>
                        <a:t>перегибов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30">
                          <a:latin typeface="Microsoft Sans Serif"/>
                          <a:cs typeface="Microsoft Sans Serif"/>
                        </a:rPr>
                        <a:t>перегибов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30">
                          <a:latin typeface="Microsoft Sans Serif"/>
                          <a:cs typeface="Microsoft Sans Serif"/>
                        </a:rPr>
                        <a:t>перегибов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листьев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корней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листьев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корней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листьев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корней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Количество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листьев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корней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значений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значений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значений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5">
                          <a:latin typeface="Microsoft Sans Serif"/>
                          <a:cs typeface="Microsoft Sans Serif"/>
                        </a:rPr>
                        <a:t>Линия</a:t>
                      </a:r>
                      <a:r>
                        <a:rPr dirty="0" sz="5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значений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кустистости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Ширина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Ширина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Ширина</a:t>
                      </a:r>
                      <a:r>
                        <a:rPr dirty="0" sz="5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4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4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Ширина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Длина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описывающего</a:t>
                      </a:r>
                      <a:r>
                        <a:rPr dirty="0" sz="5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20">
                          <a:latin typeface="Microsoft Sans Serif"/>
                          <a:cs typeface="Microsoft Sans Serif"/>
                        </a:rPr>
                        <a:t>прямоугольника</a:t>
                      </a:r>
                      <a:r>
                        <a:rPr dirty="0" sz="5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0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1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Биомасса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 (1)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Биомасса</a:t>
                      </a:r>
                      <a:r>
                        <a:rPr dirty="0" sz="500" spc="5">
                          <a:latin typeface="Microsoft Sans Serif"/>
                          <a:cs typeface="Microsoft Sans Serif"/>
                        </a:rPr>
                        <a:t> (2)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0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Биомасса</a:t>
                      </a:r>
                      <a:r>
                        <a:rPr dirty="0" sz="5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(разница)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17">
                <a:tc>
                  <a:txBody>
                    <a:bodyPr/>
                    <a:lstStyle/>
                    <a:p>
                      <a:pPr marL="48895">
                        <a:lnSpc>
                          <a:spcPts val="530"/>
                        </a:lnSpc>
                      </a:pPr>
                      <a:r>
                        <a:rPr dirty="0" sz="500" spc="-25">
                          <a:latin typeface="Microsoft Sans Serif"/>
                          <a:cs typeface="Microsoft Sans Serif"/>
                        </a:rPr>
                        <a:t>Биомасса</a:t>
                      </a:r>
                      <a:r>
                        <a:rPr dirty="0" sz="5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00" spc="-15">
                          <a:latin typeface="Microsoft Sans Serif"/>
                          <a:cs typeface="Microsoft Sans Serif"/>
                        </a:rPr>
                        <a:t>(все)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0390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3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</a:pPr>
                      <a:r>
                        <a:rPr dirty="0" sz="500">
                          <a:latin typeface="Microsoft Sans Serif"/>
                          <a:cs typeface="Microsoft Sans Serif"/>
                        </a:rPr>
                        <a:t>0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5399" y="3159555"/>
            <a:ext cx="191706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8: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количеством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выбросов.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6" name="object 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33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0668" y="327954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1051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8853" y="327558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45713" y="3266702"/>
            <a:ext cx="203200" cy="55880"/>
            <a:chOff x="3245713" y="326670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8882" y="32692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5713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20376" y="3275583"/>
            <a:ext cx="203200" cy="48260"/>
            <a:chOff x="3520376" y="3275583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609277" y="328193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0376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96577" y="32946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795026" y="3275583"/>
            <a:ext cx="203200" cy="48260"/>
            <a:chOff x="3795026" y="3275583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883927" y="3281933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5026" y="327558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1227" y="33073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4145890" y="32946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12700" y="0"/>
                </a:moveTo>
                <a:lnTo>
                  <a:pt x="50800" y="0"/>
                </a:lnTo>
              </a:path>
              <a:path w="50800" h="25400">
                <a:moveTo>
                  <a:pt x="0" y="12700"/>
                </a:moveTo>
                <a:lnTo>
                  <a:pt x="381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26582" y="3266702"/>
            <a:ext cx="238760" cy="57150"/>
            <a:chOff x="4326582" y="326670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971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23969" y="32732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9112" y="32692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471170"/>
          </a:xfrm>
          <a:custGeom>
            <a:avLst/>
            <a:gdLst/>
            <a:ahLst/>
            <a:cxnLst/>
            <a:rect l="l" t="t" r="r" b="b"/>
            <a:pathLst>
              <a:path w="4608195" h="471170">
                <a:moveTo>
                  <a:pt x="4608004" y="0"/>
                </a:moveTo>
                <a:lnTo>
                  <a:pt x="0" y="0"/>
                </a:lnTo>
                <a:lnTo>
                  <a:pt x="0" y="471157"/>
                </a:lnTo>
                <a:lnTo>
                  <a:pt x="4608004" y="471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50"/>
              </a:spcBef>
            </a:pPr>
            <a:r>
              <a:rPr dirty="0" spc="-45"/>
              <a:t>Результаты</a:t>
            </a:r>
            <a:r>
              <a:rPr dirty="0" spc="15"/>
              <a:t> </a:t>
            </a:r>
            <a:r>
              <a:rPr dirty="0" spc="-40"/>
              <a:t>классификации</a:t>
            </a:r>
            <a:r>
              <a:rPr dirty="0" spc="20"/>
              <a:t> </a:t>
            </a:r>
            <a:r>
              <a:rPr dirty="0" spc="-65"/>
              <a:t>по</a:t>
            </a:r>
            <a:r>
              <a:rPr dirty="0" spc="20"/>
              <a:t> </a:t>
            </a:r>
            <a:r>
              <a:rPr dirty="0" spc="-50"/>
              <a:t>плоидности</a:t>
            </a:r>
            <a:r>
              <a:rPr dirty="0" spc="20"/>
              <a:t> </a:t>
            </a:r>
            <a:r>
              <a:rPr dirty="0" spc="-55"/>
              <a:t>при</a:t>
            </a:r>
            <a:r>
              <a:rPr dirty="0" spc="20"/>
              <a:t> </a:t>
            </a:r>
            <a:r>
              <a:rPr dirty="0" spc="-45"/>
              <a:t>помощи</a:t>
            </a:r>
            <a:r>
              <a:rPr dirty="0" spc="15"/>
              <a:t> </a:t>
            </a:r>
            <a:r>
              <a:rPr dirty="0" spc="-55"/>
              <a:t>сверточной </a:t>
            </a:r>
            <a:r>
              <a:rPr dirty="0" spc="-325"/>
              <a:t> </a:t>
            </a:r>
            <a:r>
              <a:rPr dirty="0" spc="-65"/>
              <a:t>нейронной</a:t>
            </a:r>
            <a:r>
              <a:rPr dirty="0" spc="10"/>
              <a:t> </a:t>
            </a:r>
            <a:r>
              <a:rPr dirty="0" spc="-50"/>
              <a:t>сети</a:t>
            </a:r>
            <a:r>
              <a:rPr dirty="0" spc="15"/>
              <a:t> </a:t>
            </a:r>
            <a:r>
              <a:rPr dirty="0" spc="-35"/>
              <a:t>ResNet.</a:t>
            </a: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75989" y="551020"/>
          <a:ext cx="2458085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581024"/>
                <a:gridCol w="523240"/>
                <a:gridCol w="559435"/>
              </a:tblGrid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5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50" spc="25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5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10">
                          <a:latin typeface="Microsoft Sans Serif"/>
                          <a:cs typeface="Microsoft Sans Serif"/>
                        </a:rPr>
                        <a:t>train(accuracy)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>
                          <a:latin typeface="Microsoft Sans Serif"/>
                          <a:cs typeface="Microsoft Sans Serif"/>
                        </a:rPr>
                        <a:t>val(accuracy)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5">
                          <a:latin typeface="Microsoft Sans Serif"/>
                          <a:cs typeface="Microsoft Sans Serif"/>
                        </a:rPr>
                        <a:t>test(accuracy)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ResNet18(все)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0.5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0.4167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0.3846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 b="1">
                          <a:latin typeface="Arial"/>
                          <a:cs typeface="Arial"/>
                        </a:rPr>
                        <a:t>ResNet50(все)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0.4412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0.5385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ResNet101(все)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0.4412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0.5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0.5385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ResNet18(1)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0.5588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0.5417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0.5385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ResNet50(1)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0.5588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0.4583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0.4615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ResNet101(1)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0.4412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0.5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0.5385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ResNet18(2)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0.5588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0.4615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ResNet50(2)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0.6765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0.5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0.4231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ResNet101(2)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0.6176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0.5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0.4231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04330" y="1548725"/>
            <a:ext cx="4218305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9:</a:t>
            </a:r>
            <a:r>
              <a:rPr dirty="0" sz="8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помощью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ResNet-ов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18,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50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101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слоями.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041" y="1961705"/>
            <a:ext cx="4220527" cy="110680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4330" y="3138384"/>
            <a:ext cx="43497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5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14:</a:t>
            </a:r>
            <a:r>
              <a:rPr dirty="0" sz="800" spc="5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зависимости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лучших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ResNet-ов,решающих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задачу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</a:t>
            </a:r>
            <a:r>
              <a:rPr dirty="0" u="sng" sz="600" spc="-15">
                <a:uFill>
                  <a:solidFill>
                    <a:srgbClr val="D6D6EF"/>
                  </a:solidFill>
                </a:uFill>
                <a:latin typeface="Verdana"/>
                <a:cs typeface="Verdana"/>
              </a:rPr>
              <a:t>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</a:t>
            </a:r>
            <a:r>
              <a:rPr dirty="0" u="sng" sz="600" spc="-10">
                <a:uFill>
                  <a:solidFill>
                    <a:srgbClr val="ADADE0"/>
                  </a:solidFill>
                </a:uFill>
                <a:latin typeface="Verdana"/>
                <a:cs typeface="Verdana"/>
              </a:rPr>
              <a:t>о</a:t>
            </a:r>
            <a:r>
              <a:rPr dirty="0" sz="600" spc="-10">
                <a:latin typeface="Verdana"/>
                <a:cs typeface="Verdana"/>
              </a:rPr>
              <a:t>иднос</a:t>
            </a:r>
            <a:r>
              <a:rPr dirty="0" u="dbl" sz="600" spc="-10">
                <a:uFill>
                  <a:solidFill>
                    <a:srgbClr val="ADADE0"/>
                  </a:solidFill>
                </a:uFill>
                <a:latin typeface="Verdana"/>
                <a:cs typeface="Verdana"/>
              </a:rPr>
              <a:t>т</a:t>
            </a:r>
            <a:r>
              <a:rPr dirty="0" sz="600" spc="-10">
                <a:latin typeface="Verdana"/>
                <a:cs typeface="Verdana"/>
              </a:rPr>
              <a:t>и,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Loss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28" name="object 28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04330" y="3257041"/>
            <a:ext cx="236982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accuracy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5">
                <a:latin typeface="Verdana"/>
                <a:cs typeface="Verdana"/>
              </a:rPr>
              <a:t>от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эпохи.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Синий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–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train,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оранжевый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–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val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34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471170"/>
          </a:xfrm>
          <a:custGeom>
            <a:avLst/>
            <a:gdLst/>
            <a:ahLst/>
            <a:cxnLst/>
            <a:rect l="l" t="t" r="r" b="b"/>
            <a:pathLst>
              <a:path w="4608195" h="471170">
                <a:moveTo>
                  <a:pt x="4608004" y="0"/>
                </a:moveTo>
                <a:lnTo>
                  <a:pt x="0" y="0"/>
                </a:lnTo>
                <a:lnTo>
                  <a:pt x="0" y="471157"/>
                </a:lnTo>
                <a:lnTo>
                  <a:pt x="4608004" y="47115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50"/>
              </a:spcBef>
            </a:pPr>
            <a:r>
              <a:rPr dirty="0" spc="-45"/>
              <a:t>Результаты</a:t>
            </a:r>
            <a:r>
              <a:rPr dirty="0" spc="15"/>
              <a:t> </a:t>
            </a:r>
            <a:r>
              <a:rPr dirty="0" spc="-40"/>
              <a:t>классификации</a:t>
            </a:r>
            <a:r>
              <a:rPr dirty="0" spc="20"/>
              <a:t> </a:t>
            </a:r>
            <a:r>
              <a:rPr dirty="0" spc="-65"/>
              <a:t>по</a:t>
            </a:r>
            <a:r>
              <a:rPr dirty="0" spc="20"/>
              <a:t> </a:t>
            </a:r>
            <a:r>
              <a:rPr dirty="0" spc="-55"/>
              <a:t>генотипу</a:t>
            </a:r>
            <a:r>
              <a:rPr dirty="0" spc="20"/>
              <a:t> </a:t>
            </a:r>
            <a:r>
              <a:rPr dirty="0" spc="-30"/>
              <a:t>1102/L-25</a:t>
            </a:r>
            <a:r>
              <a:rPr dirty="0" spc="20"/>
              <a:t> </a:t>
            </a:r>
            <a:r>
              <a:rPr dirty="0" spc="-55"/>
              <a:t>при</a:t>
            </a:r>
            <a:r>
              <a:rPr dirty="0" spc="20"/>
              <a:t> </a:t>
            </a:r>
            <a:r>
              <a:rPr dirty="0" spc="-45"/>
              <a:t>помощи </a:t>
            </a:r>
            <a:r>
              <a:rPr dirty="0" spc="-330"/>
              <a:t> </a:t>
            </a:r>
            <a:r>
              <a:rPr dirty="0" spc="-55"/>
              <a:t>сверточной</a:t>
            </a:r>
            <a:r>
              <a:rPr dirty="0" spc="10"/>
              <a:t> </a:t>
            </a:r>
            <a:r>
              <a:rPr dirty="0" spc="-65"/>
              <a:t>нейронной</a:t>
            </a:r>
            <a:r>
              <a:rPr dirty="0" spc="15"/>
              <a:t> </a:t>
            </a:r>
            <a:r>
              <a:rPr dirty="0" spc="-50"/>
              <a:t>сети</a:t>
            </a:r>
            <a:r>
              <a:rPr dirty="0" spc="15"/>
              <a:t> </a:t>
            </a:r>
            <a:r>
              <a:rPr dirty="0" spc="-35"/>
              <a:t>ResNet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5989" y="551020"/>
          <a:ext cx="2458085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581024"/>
                <a:gridCol w="523240"/>
                <a:gridCol w="559435"/>
              </a:tblGrid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>
                          <a:latin typeface="Microsoft Sans Serif"/>
                          <a:cs typeface="Microsoft Sans Serif"/>
                        </a:rPr>
                        <a:t>Модель</a:t>
                      </a:r>
                      <a:r>
                        <a:rPr dirty="0" sz="5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50" spc="25">
                          <a:latin typeface="Microsoft Sans Serif"/>
                          <a:cs typeface="Microsoft Sans Serif"/>
                        </a:rPr>
                        <a:t>(и</a:t>
                      </a:r>
                      <a:r>
                        <a:rPr dirty="0" sz="55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выборка)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10">
                          <a:latin typeface="Microsoft Sans Serif"/>
                          <a:cs typeface="Microsoft Sans Serif"/>
                        </a:rPr>
                        <a:t>train(accuracy)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>
                          <a:latin typeface="Microsoft Sans Serif"/>
                          <a:cs typeface="Microsoft Sans Serif"/>
                        </a:rPr>
                        <a:t>val(accuracy)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5">
                          <a:latin typeface="Microsoft Sans Serif"/>
                          <a:cs typeface="Microsoft Sans Serif"/>
                        </a:rPr>
                        <a:t>test(accuracy)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ResNet18(все)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0.9375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 b="1">
                          <a:latin typeface="Arial"/>
                          <a:cs typeface="Arial"/>
                        </a:rPr>
                        <a:t>ResNet50(все)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0.9375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0.950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ResNet101(все)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0.8125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0.9500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ResNet18(1)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0.950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ResNet50(1)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0.9500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ResNet101(1)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0.8000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ResNet18(2)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b="1">
                          <a:latin typeface="Arial"/>
                          <a:cs typeface="Arial"/>
                        </a:rPr>
                        <a:t>1.0000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11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ResNet50(2)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0.9750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502">
                <a:tc>
                  <a:txBody>
                    <a:bodyPr/>
                    <a:lstStyle/>
                    <a:p>
                      <a:pPr marL="57150">
                        <a:lnSpc>
                          <a:spcPts val="620"/>
                        </a:lnSpc>
                      </a:pPr>
                      <a:r>
                        <a:rPr dirty="0" sz="550" spc="-5">
                          <a:latin typeface="Microsoft Sans Serif"/>
                          <a:cs typeface="Microsoft Sans Serif"/>
                        </a:rPr>
                        <a:t>ResNet101(2)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0.9750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620"/>
                        </a:lnSpc>
                      </a:pPr>
                      <a:r>
                        <a:rPr dirty="0" sz="550" spc="-10">
                          <a:latin typeface="Microsoft Sans Serif"/>
                          <a:cs typeface="Microsoft Sans Serif"/>
                        </a:rPr>
                        <a:t>1.0000</a:t>
                      </a:r>
                      <a:endParaRPr sz="5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330" y="1548725"/>
            <a:ext cx="4348480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>
                <a:solidFill>
                  <a:srgbClr val="3333B2"/>
                </a:solidFill>
                <a:latin typeface="Trebuchet MS"/>
                <a:cs typeface="Trebuchet MS"/>
              </a:rPr>
              <a:t>Таблица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10: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10">
                <a:latin typeface="Verdana"/>
                <a:cs typeface="Verdana"/>
              </a:rPr>
              <a:t>Таблица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результатами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принадлежности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генотипу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L-25/1102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помощью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ResNet-ов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18,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50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101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слоями.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78" y="1951951"/>
            <a:ext cx="4193857" cy="10801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3101973"/>
            <a:ext cx="4358640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5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3333B2"/>
                </a:solidFill>
                <a:latin typeface="Trebuchet MS"/>
                <a:cs typeface="Trebuchet MS"/>
              </a:rPr>
              <a:t>15:</a:t>
            </a:r>
            <a:r>
              <a:rPr dirty="0" sz="800" spc="5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зависимости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лучших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ResNet-ов,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решающих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задачу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классификации</a:t>
            </a:r>
            <a:r>
              <a:rPr dirty="0" sz="600" spc="3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по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принадлежности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к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генотипу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1102/L-25,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Loss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accuracy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5">
                <a:latin typeface="Verdana"/>
                <a:cs typeface="Verdana"/>
              </a:rPr>
              <a:t>от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эпохи.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Синий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график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35">
                <a:latin typeface="Verdana"/>
                <a:cs typeface="Verdana"/>
              </a:rPr>
              <a:t>–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train,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  <a:hlinkClick r:id="rId3" action="ppaction://hlinksldjump"/>
              </a:rPr>
              <a:t>оранж</a:t>
            </a:r>
            <a:r>
              <a:rPr dirty="0" sz="600" spc="-15">
                <a:latin typeface="Verdana"/>
                <a:cs typeface="Verdana"/>
                <a:hlinkClick r:id="rId3" action="ppaction://hlinksldjump"/>
              </a:rPr>
              <a:t>евый</a:t>
            </a:r>
            <a:r>
              <a:rPr dirty="0" sz="600" spc="20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35">
                <a:latin typeface="Verdana"/>
                <a:cs typeface="Verdana"/>
                <a:hlinkClick r:id="rId4" action="ppaction://hlinksldjump"/>
              </a:rPr>
              <a:t>–</a:t>
            </a:r>
            <a:r>
              <a:rPr dirty="0" sz="600" spc="20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25">
                <a:latin typeface="Verdana"/>
                <a:cs typeface="Verdana"/>
              </a:rPr>
              <a:t>val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35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715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Постанов</a:t>
            </a:r>
            <a:r>
              <a:rPr dirty="0" spc="-75"/>
              <a:t>к</a:t>
            </a:r>
            <a:r>
              <a:rPr dirty="0" spc="-60"/>
              <a:t>а</a:t>
            </a:r>
            <a:r>
              <a:rPr dirty="0" spc="15"/>
              <a:t> </a:t>
            </a:r>
            <a:r>
              <a:rPr dirty="0" spc="-50"/>
              <a:t>зад</a:t>
            </a:r>
            <a:r>
              <a:rPr dirty="0" spc="-80"/>
              <a:t>а</a:t>
            </a:r>
            <a:r>
              <a:rPr dirty="0" spc="-35"/>
              <a:t>чи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0" y="1668894"/>
            <a:ext cx="53632" cy="5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1845398"/>
            <a:ext cx="53632" cy="53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50" y="2298992"/>
            <a:ext cx="53632" cy="536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854514"/>
            <a:ext cx="4313555" cy="16751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8575">
              <a:lnSpc>
                <a:spcPct val="101000"/>
              </a:lnSpc>
              <a:spcBef>
                <a:spcPts val="85"/>
              </a:spcBef>
            </a:pPr>
            <a:r>
              <a:rPr dirty="0" sz="900" spc="-40" b="1">
                <a:latin typeface="Arial"/>
                <a:cs typeface="Arial"/>
              </a:rPr>
              <a:t>Цель.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Цель</a:t>
            </a:r>
            <a:r>
              <a:rPr dirty="0" sz="900" spc="-35">
                <a:latin typeface="Microsoft Sans Serif"/>
                <a:cs typeface="Microsoft Sans Serif"/>
              </a:rPr>
              <a:t> выпускной</a:t>
            </a:r>
            <a:r>
              <a:rPr dirty="0" sz="900" spc="-30">
                <a:latin typeface="Microsoft Sans Serif"/>
                <a:cs typeface="Microsoft Sans Serif"/>
              </a:rPr>
              <a:t> квалификационной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работы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195">
                <a:latin typeface="Microsoft Sans Serif"/>
                <a:cs typeface="Microsoft Sans Serif"/>
              </a:rPr>
              <a:t>– </a:t>
            </a:r>
            <a:r>
              <a:rPr dirty="0" sz="900" spc="-50">
                <a:latin typeface="Microsoft Sans Serif"/>
                <a:cs typeface="Microsoft Sans Serif"/>
              </a:rPr>
              <a:t>создание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системы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 </a:t>
            </a:r>
            <a:r>
              <a:rPr dirty="0" sz="900" spc="-40">
                <a:latin typeface="Microsoft Sans Serif"/>
                <a:cs typeface="Microsoft Sans Serif"/>
              </a:rPr>
              <a:t>зрения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0">
                <a:latin typeface="Microsoft Sans Serif"/>
                <a:cs typeface="Microsoft Sans Serif"/>
              </a:rPr>
              <a:t>извлечения</a:t>
            </a:r>
            <a:r>
              <a:rPr dirty="0" sz="900" spc="-35">
                <a:latin typeface="Microsoft Sans Serif"/>
                <a:cs typeface="Microsoft Sans Serif"/>
              </a:rPr>
              <a:t> количественных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проростков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пшеницы.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900" spc="-40" b="1">
                <a:latin typeface="Arial"/>
                <a:cs typeface="Arial"/>
              </a:rPr>
              <a:t>Задачи:</a:t>
            </a:r>
            <a:endParaRPr sz="900">
              <a:latin typeface="Arial"/>
              <a:cs typeface="Arial"/>
            </a:endParaRPr>
          </a:p>
          <a:p>
            <a:pPr algn="just" marL="246379">
              <a:lnSpc>
                <a:spcPct val="100000"/>
              </a:lnSpc>
              <a:spcBef>
                <a:spcPts val="31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модели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изображения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растения.</a:t>
            </a:r>
            <a:endParaRPr sz="900">
              <a:latin typeface="Microsoft Sans Serif"/>
              <a:cs typeface="Microsoft Sans Serif"/>
            </a:endParaRPr>
          </a:p>
          <a:p>
            <a:pPr algn="just" marL="246379" marR="175895">
              <a:lnSpc>
                <a:spcPct val="101000"/>
              </a:lnSpc>
              <a:spcBef>
                <a:spcPts val="30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 </a:t>
            </a:r>
            <a:r>
              <a:rPr dirty="0" sz="900" spc="-25">
                <a:latin typeface="Microsoft Sans Serif"/>
                <a:cs typeface="Microsoft Sans Serif"/>
              </a:rPr>
              <a:t>алгоритм </a:t>
            </a:r>
            <a:r>
              <a:rPr dirty="0" sz="900" spc="-40">
                <a:latin typeface="Microsoft Sans Serif"/>
                <a:cs typeface="Microsoft Sans Serif"/>
              </a:rPr>
              <a:t>извлечения </a:t>
            </a:r>
            <a:r>
              <a:rPr dirty="0" sz="900" spc="-30">
                <a:latin typeface="Microsoft Sans Serif"/>
                <a:cs typeface="Microsoft Sans Serif"/>
              </a:rPr>
              <a:t>дескрипторов </a:t>
            </a:r>
            <a:r>
              <a:rPr dirty="0" sz="900" spc="-20">
                <a:latin typeface="Microsoft Sans Serif"/>
                <a:cs typeface="Microsoft Sans Serif"/>
              </a:rPr>
              <a:t>(признаков) </a:t>
            </a:r>
            <a:r>
              <a:rPr dirty="0" sz="900" spc="-40">
                <a:latin typeface="Microsoft Sans Serif"/>
                <a:cs typeface="Microsoft Sans Serif"/>
              </a:rPr>
              <a:t>изображений </a:t>
            </a:r>
            <a:r>
              <a:rPr dirty="0" sz="900" spc="-35">
                <a:latin typeface="Microsoft Sans Serif"/>
                <a:cs typeface="Microsoft Sans Serif"/>
              </a:rPr>
              <a:t> растений,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5">
                <a:latin typeface="Microsoft Sans Serif"/>
                <a:cs typeface="Microsoft Sans Serif"/>
              </a:rPr>
              <a:t>c </a:t>
            </a:r>
            <a:r>
              <a:rPr dirty="0" sz="900" spc="-30">
                <a:latin typeface="Microsoft Sans Serif"/>
                <a:cs typeface="Microsoft Sans Serif"/>
              </a:rPr>
              <a:t>помощью классических </a:t>
            </a:r>
            <a:r>
              <a:rPr dirty="0" sz="900" spc="-25">
                <a:latin typeface="Microsoft Sans Serif"/>
                <a:cs typeface="Microsoft Sans Serif"/>
              </a:rPr>
              <a:t>статистических </a:t>
            </a:r>
            <a:r>
              <a:rPr dirty="0" sz="900" spc="-40">
                <a:latin typeface="Microsoft Sans Serif"/>
                <a:cs typeface="Microsoft Sans Serif"/>
              </a:rPr>
              <a:t>методов исследовать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распределение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этих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дескрипторов.</a:t>
            </a:r>
            <a:endParaRPr sz="900">
              <a:latin typeface="Microsoft Sans Serif"/>
              <a:cs typeface="Microsoft Sans Serif"/>
            </a:endParaRPr>
          </a:p>
          <a:p>
            <a:pPr algn="just" marL="246379" marR="5080">
              <a:lnSpc>
                <a:spcPct val="101000"/>
              </a:lnSpc>
              <a:spcBef>
                <a:spcPts val="30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Разработать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компьютерную </a:t>
            </a:r>
            <a:r>
              <a:rPr dirty="0" sz="900" spc="-40">
                <a:latin typeface="Microsoft Sans Serif"/>
                <a:cs typeface="Microsoft Sans Serif"/>
              </a:rPr>
              <a:t>систему</a:t>
            </a:r>
            <a:r>
              <a:rPr dirty="0" sz="900" spc="15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30">
                <a:latin typeface="Microsoft Sans Serif"/>
                <a:cs typeface="Microsoft Sans Serif"/>
              </a:rPr>
              <a:t>классификации </a:t>
            </a:r>
            <a:r>
              <a:rPr dirty="0" sz="900" spc="-35">
                <a:latin typeface="Microsoft Sans Serif"/>
                <a:cs typeface="Microsoft Sans Serif"/>
              </a:rPr>
              <a:t>проростков пшеницы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количественным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характеристикам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методов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машинного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обучения.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9" name="object 9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49788" y="3352906"/>
            <a:ext cx="214629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 spc="9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5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5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40138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Протокол</a:t>
            </a:r>
            <a:r>
              <a:rPr dirty="0" spc="15"/>
              <a:t> </a:t>
            </a:r>
            <a:r>
              <a:rPr dirty="0" spc="-30"/>
              <a:t>съемки</a:t>
            </a:r>
            <a:r>
              <a:rPr dirty="0" spc="20"/>
              <a:t> </a:t>
            </a:r>
            <a:r>
              <a:rPr dirty="0" spc="-45"/>
              <a:t>и</a:t>
            </a:r>
            <a:r>
              <a:rPr dirty="0" spc="15"/>
              <a:t> </a:t>
            </a:r>
            <a:r>
              <a:rPr dirty="0" spc="-60"/>
              <a:t>тестирование</a:t>
            </a:r>
            <a:r>
              <a:rPr dirty="0" spc="20"/>
              <a:t> </a:t>
            </a:r>
            <a:r>
              <a:rPr dirty="0" spc="-35"/>
              <a:t>системы</a:t>
            </a:r>
            <a:r>
              <a:rPr dirty="0" spc="20"/>
              <a:t> </a:t>
            </a:r>
            <a:r>
              <a:rPr dirty="0" spc="-50"/>
              <a:t>компьютерного</a:t>
            </a:r>
            <a:r>
              <a:rPr dirty="0" spc="15"/>
              <a:t> </a:t>
            </a:r>
            <a:r>
              <a:rPr dirty="0" spc="-55"/>
              <a:t>зрения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771" y="406190"/>
            <a:ext cx="1429232" cy="1067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66071" y="1537257"/>
            <a:ext cx="1337310" cy="4965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5500"/>
              </a:lnSpc>
              <a:spcBef>
                <a:spcPts val="140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2:</a:t>
            </a:r>
            <a:r>
              <a:rPr dirty="0" sz="800" spc="2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Примеры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изображений </a:t>
            </a:r>
            <a:r>
              <a:rPr dirty="0" sz="600" spc="-1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предоставленных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 </a:t>
            </a:r>
            <a:r>
              <a:rPr dirty="0" sz="600" spc="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плоидности</a:t>
            </a:r>
            <a:r>
              <a:rPr dirty="0" sz="600" spc="10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(слева),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для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определения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генотипа </a:t>
            </a:r>
            <a:r>
              <a:rPr dirty="0" sz="600" spc="-10">
                <a:latin typeface="Verdana"/>
                <a:cs typeface="Verdana"/>
              </a:rPr>
              <a:t> 1102/L-25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(справа).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30" y="350438"/>
            <a:ext cx="2961005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76225">
              <a:lnSpc>
                <a:spcPct val="101000"/>
              </a:lnSpc>
              <a:spcBef>
                <a:spcPts val="85"/>
              </a:spcBef>
            </a:pPr>
            <a:r>
              <a:rPr dirty="0" sz="900" spc="-45">
                <a:latin typeface="Microsoft Sans Serif"/>
                <a:cs typeface="Microsoft Sans Serif"/>
              </a:rPr>
              <a:t>Разработанная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система</a:t>
            </a:r>
            <a:r>
              <a:rPr dirty="0" sz="900" spc="1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</a:t>
            </a:r>
            <a:r>
              <a:rPr dirty="0" sz="900" spc="18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зрения 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была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протестирована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двух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задачах: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определение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30">
                <a:latin typeface="Microsoft Sans Serif"/>
                <a:cs typeface="Microsoft Sans Serif"/>
              </a:rPr>
              <a:t>плоидности</a:t>
            </a:r>
            <a:r>
              <a:rPr dirty="0" sz="900" spc="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растения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определения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генотипа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L-25/1102.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30" y="917900"/>
            <a:ext cx="2961005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определения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плоидности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после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фильтрации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-30">
                <a:latin typeface="Microsoft Sans Serif"/>
                <a:cs typeface="Microsoft Sans Serif"/>
              </a:rPr>
              <a:t>данных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84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образца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снятых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4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различных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ракурсов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дважды.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Промежуток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между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первой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25">
                <a:latin typeface="Microsoft Sans Serif"/>
                <a:cs typeface="Microsoft Sans Serif"/>
              </a:rPr>
              <a:t>второй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съемкой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составил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16</a:t>
            </a:r>
            <a:r>
              <a:rPr dirty="0" sz="900" spc="1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дней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плюс </a:t>
            </a:r>
            <a:r>
              <a:rPr dirty="0" sz="900" spc="-35">
                <a:latin typeface="Microsoft Sans Serif"/>
                <a:cs typeface="Microsoft Sans Serif"/>
              </a:rPr>
              <a:t>минус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2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дня. </a:t>
            </a:r>
            <a:r>
              <a:rPr dirty="0" sz="900" spc="-35">
                <a:latin typeface="Microsoft Sans Serif"/>
                <a:cs typeface="Microsoft Sans Serif"/>
              </a:rPr>
              <a:t>Изображения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снятые</a:t>
            </a:r>
            <a:r>
              <a:rPr dirty="0" sz="900" spc="4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первый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день</a:t>
            </a:r>
            <a:r>
              <a:rPr dirty="0" sz="900" spc="4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4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первой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временной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точкой,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во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второй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день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второй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временной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точкой.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30" y="1901007"/>
            <a:ext cx="2811145" cy="57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определения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принадлежности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latin typeface="Microsoft Sans Serif"/>
                <a:cs typeface="Microsoft Sans Serif"/>
              </a:rPr>
              <a:t>к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генотипу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L-25/1102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предоставлено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45">
                <a:latin typeface="Microsoft Sans Serif"/>
                <a:cs typeface="Microsoft Sans Serif"/>
              </a:rPr>
              <a:t>60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образцов.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Каждый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образец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снят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лишь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одного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ракурса.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35">
                <a:latin typeface="Microsoft Sans Serif"/>
                <a:cs typeface="Microsoft Sans Serif"/>
              </a:rPr>
              <a:t>У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данных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было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2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временные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точки.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30" y="2607012"/>
            <a:ext cx="4399280" cy="716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которые</a:t>
            </a:r>
            <a:r>
              <a:rPr dirty="0" sz="900" spc="-35">
                <a:latin typeface="Microsoft Sans Serif"/>
                <a:cs typeface="Microsoft Sans Serif"/>
              </a:rPr>
              <a:t> подаются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на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вход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разработанной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системе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компьютерного 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зрения,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сняты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следующему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протоколу: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темном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фоне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помещался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горшок 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проростком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пшеницы,а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сбоку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прикреплялся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один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тот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же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колорчекер.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>
                <a:latin typeface="Microsoft Sans Serif"/>
                <a:cs typeface="Microsoft Sans Serif"/>
              </a:rPr>
              <a:t>Колорчек– </a:t>
            </a:r>
            <a:r>
              <a:rPr dirty="0" sz="900" spc="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это</a:t>
            </a:r>
            <a:r>
              <a:rPr dirty="0" sz="900" spc="1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цветовая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палитра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фиксированного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размера,которая</a:t>
            </a:r>
            <a:r>
              <a:rPr dirty="0" sz="900" spc="1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нужна для 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масштабирования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цветокоррекции.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1" name="object 11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4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9217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Выбо</a:t>
            </a:r>
            <a:r>
              <a:rPr dirty="0" spc="-25"/>
              <a:t>р</a:t>
            </a:r>
            <a:r>
              <a:rPr dirty="0" spc="15"/>
              <a:t> </a:t>
            </a:r>
            <a:r>
              <a:rPr dirty="0" spc="-35"/>
              <a:t>метрик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330" y="999370"/>
            <a:ext cx="2373630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25">
                <a:latin typeface="Microsoft Sans Serif"/>
                <a:cs typeface="Microsoft Sans Serif"/>
              </a:rPr>
              <a:t>Метрика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оценки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точности</a:t>
            </a:r>
            <a:r>
              <a:rPr dirty="0" sz="900" spc="-1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сегментации: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число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Жаккара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(Intersection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over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Union,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>
                <a:latin typeface="Microsoft Sans Serif"/>
                <a:cs typeface="Microsoft Sans Serif"/>
              </a:rPr>
              <a:t>IoU).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387" y="138873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 h="0">
                <a:moveTo>
                  <a:pt x="0" y="0"/>
                </a:moveTo>
                <a:lnTo>
                  <a:pt x="328879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53287" y="1367223"/>
            <a:ext cx="4051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Lucida Sans Unicode"/>
                <a:cs typeface="Lucida Sans Unicode"/>
              </a:rPr>
              <a:t>|</a:t>
            </a:r>
            <a:r>
              <a:rPr dirty="0" sz="600" i="1">
                <a:latin typeface="Arial"/>
                <a:cs typeface="Arial"/>
              </a:rPr>
              <a:t>m</a:t>
            </a:r>
            <a:r>
              <a:rPr dirty="0" baseline="-11111" sz="750" spc="-15">
                <a:latin typeface="Tahoma"/>
                <a:cs typeface="Tahoma"/>
              </a:rPr>
              <a:t>1</a:t>
            </a:r>
            <a:r>
              <a:rPr dirty="0" baseline="-11111" sz="750" spc="-165">
                <a:latin typeface="Tahoma"/>
                <a:cs typeface="Tahoma"/>
              </a:rPr>
              <a:t> </a:t>
            </a:r>
            <a:r>
              <a:rPr dirty="0" sz="600" spc="20">
                <a:latin typeface="Lucida Sans Unicode"/>
                <a:cs typeface="Lucida Sans Unicode"/>
              </a:rPr>
              <a:t>∪</a:t>
            </a:r>
            <a:r>
              <a:rPr dirty="0" sz="600" i="1">
                <a:latin typeface="Arial"/>
                <a:cs typeface="Arial"/>
              </a:rPr>
              <a:t>m</a:t>
            </a:r>
            <a:r>
              <a:rPr dirty="0" baseline="-11111" sz="750" spc="-15">
                <a:latin typeface="Tahoma"/>
                <a:cs typeface="Tahoma"/>
              </a:rPr>
              <a:t>2</a:t>
            </a:r>
            <a:r>
              <a:rPr dirty="0" baseline="-11111" sz="750" spc="-165">
                <a:latin typeface="Tahoma"/>
                <a:cs typeface="Tahoma"/>
              </a:rPr>
              <a:t> </a:t>
            </a:r>
            <a:r>
              <a:rPr dirty="0" sz="600">
                <a:latin typeface="Lucida Sans Unicode"/>
                <a:cs typeface="Lucida Sans Unicode"/>
              </a:rPr>
              <a:t>|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30" y="1303281"/>
            <a:ext cx="12274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22" i="1">
                <a:latin typeface="Arial"/>
                <a:cs typeface="Arial"/>
              </a:rPr>
              <a:t>Io</a:t>
            </a:r>
            <a:r>
              <a:rPr dirty="0" baseline="6172" sz="1350" spc="67" i="1">
                <a:latin typeface="Arial"/>
                <a:cs typeface="Arial"/>
              </a:rPr>
              <a:t>U</a:t>
            </a:r>
            <a:r>
              <a:rPr dirty="0" baseline="6172" sz="1350" spc="15">
                <a:latin typeface="Tahoma"/>
                <a:cs typeface="Tahoma"/>
              </a:rPr>
              <a:t>(</a:t>
            </a:r>
            <a:r>
              <a:rPr dirty="0" baseline="6172" sz="1350" spc="-30" i="1">
                <a:latin typeface="Arial"/>
                <a:cs typeface="Arial"/>
              </a:rPr>
              <a:t>m</a:t>
            </a:r>
            <a:r>
              <a:rPr dirty="0" sz="600" spc="35">
                <a:latin typeface="Tahoma"/>
                <a:cs typeface="Tahoma"/>
              </a:rPr>
              <a:t>1</a:t>
            </a:r>
            <a:r>
              <a:rPr dirty="0" baseline="6172" sz="1350" spc="44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-30" i="1">
                <a:latin typeface="Arial"/>
                <a:cs typeface="Arial"/>
              </a:rPr>
              <a:t>m</a:t>
            </a:r>
            <a:r>
              <a:rPr dirty="0" sz="600" spc="35">
                <a:latin typeface="Tahoma"/>
                <a:cs typeface="Tahoma"/>
              </a:rPr>
              <a:t>2</a:t>
            </a:r>
            <a:r>
              <a:rPr dirty="0" baseline="6172" sz="1350" spc="15">
                <a:latin typeface="Tahoma"/>
                <a:cs typeface="Tahoma"/>
              </a:rPr>
              <a:t>)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spc="89">
                <a:latin typeface="Tahoma"/>
                <a:cs typeface="Tahoma"/>
              </a:rPr>
              <a:t>=</a:t>
            </a:r>
            <a:r>
              <a:rPr dirty="0" baseline="6172" sz="1350" spc="142">
                <a:latin typeface="Tahoma"/>
                <a:cs typeface="Tahoma"/>
              </a:rPr>
              <a:t> </a:t>
            </a:r>
            <a:r>
              <a:rPr dirty="0" baseline="50925" sz="900">
                <a:latin typeface="Lucida Sans Unicode"/>
                <a:cs typeface="Lucida Sans Unicode"/>
              </a:rPr>
              <a:t>|</a:t>
            </a:r>
            <a:r>
              <a:rPr dirty="0" baseline="50925" sz="900" i="1">
                <a:latin typeface="Arial"/>
                <a:cs typeface="Arial"/>
              </a:rPr>
              <a:t>m</a:t>
            </a:r>
            <a:r>
              <a:rPr dirty="0" baseline="44444" sz="750" spc="-15">
                <a:latin typeface="Tahoma"/>
                <a:cs typeface="Tahoma"/>
              </a:rPr>
              <a:t>1</a:t>
            </a:r>
            <a:r>
              <a:rPr dirty="0" baseline="44444" sz="750" spc="-165">
                <a:latin typeface="Tahoma"/>
                <a:cs typeface="Tahoma"/>
              </a:rPr>
              <a:t> </a:t>
            </a:r>
            <a:r>
              <a:rPr dirty="0" baseline="50925" sz="900" spc="30">
                <a:latin typeface="Lucida Sans Unicode"/>
                <a:cs typeface="Lucida Sans Unicode"/>
              </a:rPr>
              <a:t>∩</a:t>
            </a:r>
            <a:r>
              <a:rPr dirty="0" baseline="50925" sz="900" i="1">
                <a:latin typeface="Arial"/>
                <a:cs typeface="Arial"/>
              </a:rPr>
              <a:t>m</a:t>
            </a:r>
            <a:r>
              <a:rPr dirty="0" baseline="44444" sz="750" spc="-15">
                <a:latin typeface="Tahoma"/>
                <a:cs typeface="Tahoma"/>
              </a:rPr>
              <a:t>2</a:t>
            </a:r>
            <a:r>
              <a:rPr dirty="0" baseline="44444" sz="750" spc="-165">
                <a:latin typeface="Tahoma"/>
                <a:cs typeface="Tahoma"/>
              </a:rPr>
              <a:t> </a:t>
            </a:r>
            <a:r>
              <a:rPr dirty="0" baseline="50925" sz="900">
                <a:latin typeface="Lucida Sans Unicode"/>
                <a:cs typeface="Lucida Sans Unicode"/>
              </a:rPr>
              <a:t>|</a:t>
            </a:r>
            <a:r>
              <a:rPr dirty="0" baseline="50925" sz="900" spc="-104">
                <a:latin typeface="Lucida Sans Unicode"/>
                <a:cs typeface="Lucida Sans Unicode"/>
              </a:rPr>
              <a:t> </a:t>
            </a: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endParaRPr baseline="6172" sz="13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30" y="1446296"/>
            <a:ext cx="2543810" cy="729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5" i="1">
                <a:latin typeface="Arial"/>
                <a:cs typeface="Arial"/>
              </a:rPr>
              <a:t>m</a:t>
            </a:r>
            <a:r>
              <a:rPr dirty="0" baseline="-9259" sz="900" spc="-22">
                <a:latin typeface="Tahoma"/>
                <a:cs typeface="Tahoma"/>
              </a:rPr>
              <a:t>1</a:t>
            </a:r>
            <a:r>
              <a:rPr dirty="0" baseline="-9259" sz="900" spc="97">
                <a:latin typeface="Tahoma"/>
                <a:cs typeface="Tahom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∩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15" i="1">
                <a:latin typeface="Arial"/>
                <a:cs typeface="Arial"/>
              </a:rPr>
              <a:t>m</a:t>
            </a:r>
            <a:r>
              <a:rPr dirty="0" baseline="-9259" sz="900" spc="-22">
                <a:latin typeface="Tahoma"/>
                <a:cs typeface="Tahoma"/>
              </a:rPr>
              <a:t>2</a:t>
            </a:r>
            <a:r>
              <a:rPr dirty="0" baseline="-9259" sz="900" spc="172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75">
                <a:latin typeface="Lucida Sans Unicode"/>
                <a:cs typeface="Lucida Sans Unicode"/>
              </a:rPr>
              <a:t>{</a:t>
            </a:r>
            <a:r>
              <a:rPr dirty="0" sz="900" spc="75">
                <a:latin typeface="Tahoma"/>
                <a:cs typeface="Tahoma"/>
              </a:rPr>
              <a:t>(</a:t>
            </a:r>
            <a:r>
              <a:rPr dirty="0" sz="900" spc="75" i="1">
                <a:latin typeface="Arial"/>
                <a:cs typeface="Arial"/>
              </a:rPr>
              <a:t>i</a:t>
            </a:r>
            <a:r>
              <a:rPr dirty="0" sz="900" spc="75" i="1">
                <a:latin typeface="Calibri"/>
                <a:cs typeface="Calibri"/>
              </a:rPr>
              <a:t>,</a:t>
            </a:r>
            <a:r>
              <a:rPr dirty="0" sz="900" spc="-45" i="1">
                <a:latin typeface="Calibri"/>
                <a:cs typeface="Calibri"/>
              </a:rPr>
              <a:t> </a:t>
            </a:r>
            <a:r>
              <a:rPr dirty="0" sz="900" spc="20" i="1">
                <a:latin typeface="Arial"/>
                <a:cs typeface="Arial"/>
              </a:rPr>
              <a:t>j</a:t>
            </a:r>
            <a:r>
              <a:rPr dirty="0" sz="900" spc="20">
                <a:latin typeface="Tahoma"/>
                <a:cs typeface="Tahoma"/>
              </a:rPr>
              <a:t>)</a:t>
            </a:r>
            <a:r>
              <a:rPr dirty="0" sz="900" spc="20">
                <a:latin typeface="Lucida Sans Unicode"/>
                <a:cs typeface="Lucida Sans Unicode"/>
              </a:rPr>
              <a:t>|</a:t>
            </a:r>
            <a:r>
              <a:rPr dirty="0" sz="900" spc="20" i="1">
                <a:latin typeface="Arial"/>
                <a:cs typeface="Arial"/>
              </a:rPr>
              <a:t>m</a:t>
            </a:r>
            <a:r>
              <a:rPr dirty="0" baseline="-9259" sz="900" spc="30">
                <a:latin typeface="Tahoma"/>
                <a:cs typeface="Tahoma"/>
              </a:rPr>
              <a:t>2</a:t>
            </a:r>
            <a:r>
              <a:rPr dirty="0" baseline="-9259" sz="900" spc="30" i="1">
                <a:latin typeface="Arial"/>
                <a:cs typeface="Arial"/>
              </a:rPr>
              <a:t>i</a:t>
            </a:r>
            <a:r>
              <a:rPr dirty="0" baseline="-9259" sz="900" spc="30" i="1">
                <a:latin typeface="Verdana"/>
                <a:cs typeface="Verdana"/>
              </a:rPr>
              <a:t>,</a:t>
            </a:r>
            <a:r>
              <a:rPr dirty="0" baseline="-9259" sz="900" spc="30" i="1">
                <a:latin typeface="Arial"/>
                <a:cs typeface="Arial"/>
              </a:rPr>
              <a:t>j</a:t>
            </a:r>
            <a:r>
              <a:rPr dirty="0" baseline="-9259" sz="900" spc="284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25" i="1">
                <a:latin typeface="Arial"/>
                <a:cs typeface="Arial"/>
              </a:rPr>
              <a:t>m</a:t>
            </a:r>
            <a:r>
              <a:rPr dirty="0" baseline="-9259" sz="900" spc="37">
                <a:latin typeface="Tahoma"/>
                <a:cs typeface="Tahoma"/>
              </a:rPr>
              <a:t>1</a:t>
            </a:r>
            <a:r>
              <a:rPr dirty="0" baseline="-9259" sz="900" spc="37" i="1">
                <a:latin typeface="Arial"/>
                <a:cs typeface="Arial"/>
              </a:rPr>
              <a:t>i</a:t>
            </a:r>
            <a:r>
              <a:rPr dirty="0" baseline="-9259" sz="900" spc="37" i="1">
                <a:latin typeface="Verdana"/>
                <a:cs typeface="Verdana"/>
              </a:rPr>
              <a:t>,</a:t>
            </a:r>
            <a:r>
              <a:rPr dirty="0" baseline="-9259" sz="900" spc="37" i="1">
                <a:latin typeface="Arial"/>
                <a:cs typeface="Arial"/>
              </a:rPr>
              <a:t>j</a:t>
            </a:r>
            <a:r>
              <a:rPr dirty="0" baseline="-9259" sz="900" spc="217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∧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25" i="1">
                <a:latin typeface="Arial"/>
                <a:cs typeface="Arial"/>
              </a:rPr>
              <a:t>m</a:t>
            </a:r>
            <a:r>
              <a:rPr dirty="0" baseline="-9259" sz="900" spc="37">
                <a:latin typeface="Tahoma"/>
                <a:cs typeface="Tahoma"/>
              </a:rPr>
              <a:t>1</a:t>
            </a:r>
            <a:r>
              <a:rPr dirty="0" baseline="-9259" sz="900" spc="37" i="1">
                <a:latin typeface="Arial"/>
                <a:cs typeface="Arial"/>
              </a:rPr>
              <a:t>i</a:t>
            </a:r>
            <a:r>
              <a:rPr dirty="0" baseline="-9259" sz="900" spc="37" i="1">
                <a:latin typeface="Verdana"/>
                <a:cs typeface="Verdana"/>
              </a:rPr>
              <a:t>,</a:t>
            </a:r>
            <a:r>
              <a:rPr dirty="0" baseline="-9259" sz="900" spc="37" i="1">
                <a:latin typeface="Arial"/>
                <a:cs typeface="Arial"/>
              </a:rPr>
              <a:t>j</a:t>
            </a:r>
            <a:r>
              <a:rPr dirty="0" baseline="-9259" sz="900" spc="284" i="1">
                <a:latin typeface="Arial"/>
                <a:cs typeface="Arial"/>
              </a:rPr>
              <a:t> </a:t>
            </a:r>
            <a:r>
              <a:rPr dirty="0" sz="900" spc="30">
                <a:latin typeface="Lucida Sans Unicode"/>
                <a:cs typeface="Lucida Sans Unicode"/>
              </a:rPr>
              <a:t≯</a:t>
            </a:r>
            <a:r>
              <a:rPr dirty="0" sz="900" spc="30">
                <a:latin typeface="Tahoma"/>
                <a:cs typeface="Tahoma"/>
              </a:rPr>
              <a:t>=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45">
                <a:latin typeface="Tahoma"/>
                <a:cs typeface="Tahoma"/>
              </a:rPr>
              <a:t>0</a:t>
            </a:r>
            <a:r>
              <a:rPr dirty="0" sz="900" spc="45">
                <a:latin typeface="Lucida Sans Unicode"/>
                <a:cs typeface="Lucida Sans Unicode"/>
              </a:rPr>
              <a:t>}</a:t>
            </a:r>
            <a:r>
              <a:rPr dirty="0" sz="900" spc="45">
                <a:latin typeface="Microsoft Sans Serif"/>
                <a:cs typeface="Microsoft Sans Serif"/>
              </a:rPr>
              <a:t>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60">
                <a:latin typeface="Microsoft Sans Serif"/>
                <a:cs typeface="Microsoft Sans Serif"/>
              </a:rPr>
              <a:t>а</a:t>
            </a:r>
            <a:endParaRPr sz="9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900" spc="-20" i="1">
                <a:latin typeface="Arial"/>
                <a:cs typeface="Arial"/>
              </a:rPr>
              <a:t>m</a:t>
            </a:r>
            <a:r>
              <a:rPr dirty="0" baseline="-9259" sz="900" spc="-22">
                <a:latin typeface="Tahoma"/>
                <a:cs typeface="Tahoma"/>
              </a:rPr>
              <a:t>1</a:t>
            </a:r>
            <a:r>
              <a:rPr dirty="0" baseline="-9259" sz="900" spc="97">
                <a:latin typeface="Tahoma"/>
                <a:cs typeface="Tahom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∪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 i="1">
                <a:latin typeface="Arial"/>
                <a:cs typeface="Arial"/>
              </a:rPr>
              <a:t>m</a:t>
            </a:r>
            <a:r>
              <a:rPr dirty="0" baseline="-9259" sz="900" spc="-22">
                <a:latin typeface="Tahoma"/>
                <a:cs typeface="Tahoma"/>
              </a:rPr>
              <a:t>2</a:t>
            </a:r>
            <a:r>
              <a:rPr dirty="0" baseline="-9259" sz="900">
                <a:latin typeface="Tahoma"/>
                <a:cs typeface="Tahoma"/>
              </a:rPr>
              <a:t> </a:t>
            </a:r>
            <a:r>
              <a:rPr dirty="0" baseline="-9259" sz="900" spc="-104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165">
                <a:latin typeface="Lucida Sans Unicode"/>
                <a:cs typeface="Lucida Sans Unicode"/>
              </a:rPr>
              <a:t>{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0" i="1">
                <a:latin typeface="Arial"/>
                <a:cs typeface="Arial"/>
              </a:rPr>
              <a:t>i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20" i="1">
                <a:latin typeface="Arial"/>
                <a:cs typeface="Arial"/>
              </a:rPr>
              <a:t>j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-85">
                <a:latin typeface="Lucida Sans Unicode"/>
                <a:cs typeface="Lucida Sans Unicode"/>
              </a:rPr>
              <a:t>|</a:t>
            </a:r>
            <a:r>
              <a:rPr dirty="0" sz="900" spc="-20" i="1">
                <a:latin typeface="Arial"/>
                <a:cs typeface="Arial"/>
              </a:rPr>
              <a:t>m</a:t>
            </a:r>
            <a:r>
              <a:rPr dirty="0" baseline="-9259" sz="900" spc="52">
                <a:latin typeface="Tahoma"/>
                <a:cs typeface="Tahoma"/>
              </a:rPr>
              <a:t>1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̸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∨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-20" i="1">
                <a:latin typeface="Arial"/>
                <a:cs typeface="Arial"/>
              </a:rPr>
              <a:t>m</a:t>
            </a:r>
            <a:r>
              <a:rPr dirty="0" baseline="-9259" sz="900" spc="44">
                <a:latin typeface="Tahoma"/>
                <a:cs typeface="Tahoma"/>
              </a:rPr>
              <a:t>2</a:t>
            </a:r>
            <a:r>
              <a:rPr dirty="0" baseline="-9259" sz="900" spc="104" i="1">
                <a:latin typeface="Arial"/>
                <a:cs typeface="Arial"/>
              </a:rPr>
              <a:t>i</a:t>
            </a:r>
            <a:r>
              <a:rPr dirty="0" baseline="-9259" sz="900" spc="7" i="1">
                <a:latin typeface="Verdana"/>
                <a:cs typeface="Verdana"/>
              </a:rPr>
              <a:t>,</a:t>
            </a:r>
            <a:r>
              <a:rPr dirty="0" baseline="-9259" sz="900" spc="52" i="1">
                <a:latin typeface="Arial"/>
                <a:cs typeface="Arial"/>
              </a:rPr>
              <a:t>j</a:t>
            </a:r>
            <a:r>
              <a:rPr dirty="0" baseline="-9259" sz="900" i="1">
                <a:latin typeface="Arial"/>
                <a:cs typeface="Arial"/>
              </a:rPr>
              <a:t> </a:t>
            </a:r>
            <a:r>
              <a:rPr dirty="0" baseline="-9259" sz="900" spc="37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̸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165">
                <a:latin typeface="Lucida Sans Unicode"/>
                <a:cs typeface="Lucida Sans Unicode"/>
              </a:rPr>
              <a:t>}</a:t>
            </a:r>
            <a:endParaRPr sz="9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210"/>
              </a:spcBef>
            </a:pPr>
            <a:r>
              <a:rPr dirty="0" sz="900" spc="-25">
                <a:latin typeface="Microsoft Sans Serif"/>
                <a:cs typeface="Microsoft Sans Serif"/>
              </a:rPr>
              <a:t>Метрика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для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оценки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точности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классификации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:</a:t>
            </a:r>
            <a:endParaRPr sz="9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900" spc="-60" b="1">
                <a:latin typeface="Arial"/>
                <a:cs typeface="Arial"/>
              </a:rPr>
              <a:t>accuracy</a:t>
            </a:r>
            <a:r>
              <a:rPr dirty="0" sz="900" spc="-60">
                <a:latin typeface="Microsoft Sans Serif"/>
                <a:cs typeface="Microsoft Sans Serif"/>
              </a:rPr>
              <a:t>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645" y="2202921"/>
            <a:ext cx="2489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580" algn="l"/>
              </a:tabLst>
            </a:pPr>
            <a:r>
              <a:rPr dirty="0" sz="600" spc="-15">
                <a:latin typeface="Tahoma"/>
                <a:cs typeface="Tahoma"/>
              </a:rPr>
              <a:t>1</a:t>
            </a:r>
            <a:r>
              <a:rPr dirty="0" sz="600" spc="-15">
                <a:latin typeface="Tahoma"/>
                <a:cs typeface="Tahoma"/>
              </a:rPr>
              <a:t>	</a:t>
            </a:r>
            <a:r>
              <a:rPr dirty="0" sz="600" spc="-15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330" y="2152314"/>
            <a:ext cx="9899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 i="1">
                <a:latin typeface="Arial"/>
                <a:cs typeface="Arial"/>
              </a:rPr>
              <a:t>accuracy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20">
                <a:latin typeface="Tahoma"/>
                <a:cs typeface="Tahoma"/>
              </a:rPr>
              <a:t>(Ω</a:t>
            </a:r>
            <a:r>
              <a:rPr dirty="0" sz="900" spc="85">
                <a:latin typeface="Tahoma"/>
                <a:cs typeface="Tahoma"/>
              </a:rPr>
              <a:t> 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30">
                <a:latin typeface="Tahoma"/>
                <a:cs typeface="Tahoma"/>
              </a:rPr>
              <a:t>Ω</a:t>
            </a:r>
            <a:r>
              <a:rPr dirty="0" sz="900" spc="8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8183" y="2163631"/>
            <a:ext cx="10001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500" spc="-10">
                <a:latin typeface="Tahoma"/>
                <a:cs typeface="Tahoma"/>
              </a:rPr>
              <a:t>	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sz="500" spc="165">
                <a:latin typeface="Tahoma"/>
                <a:cs typeface="Tahoma"/>
              </a:rPr>
              <a:t> </a:t>
            </a:r>
            <a:r>
              <a:rPr dirty="0" sz="500" spc="484">
                <a:latin typeface="Tahoma"/>
                <a:cs typeface="Tahoma"/>
              </a:rPr>
              <a:t> 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500" spc="160">
                <a:latin typeface="Tahoma"/>
                <a:cs typeface="Tahoma"/>
              </a:rPr>
              <a:t>  </a:t>
            </a:r>
            <a:r>
              <a:rPr dirty="0" sz="500" spc="160">
                <a:latin typeface="Tahoma"/>
                <a:cs typeface="Tahoma"/>
              </a:rPr>
              <a:t> 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500" spc="165">
                <a:latin typeface="Tahoma"/>
                <a:cs typeface="Tahoma"/>
              </a:rPr>
              <a:t>  </a:t>
            </a:r>
            <a:r>
              <a:rPr dirty="0" sz="500" spc="165">
                <a:latin typeface="Tahoma"/>
                <a:cs typeface="Tahoma"/>
              </a:rPr>
              <a:t> 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sz="500" spc="160">
                <a:latin typeface="Tahoma"/>
                <a:cs typeface="Tahoma"/>
              </a:rPr>
              <a:t>  </a:t>
            </a:r>
            <a:r>
              <a:rPr dirty="0" sz="500" spc="165">
                <a:latin typeface="Tahoma"/>
                <a:cs typeface="Tahoma"/>
              </a:rPr>
              <a:t> 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u="sng" sz="500" spc="-1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241" y="2135611"/>
            <a:ext cx="14293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|{</a:t>
            </a:r>
            <a:r>
              <a:rPr dirty="0" u="sng" sz="600" spc="3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u="sng" sz="600" spc="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dirty="0" u="sng" sz="600" spc="3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u="sng" sz="600" spc="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dirty="0" u="sng" sz="600" spc="3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sz="600" spc="90" i="1">
                <a:latin typeface="Verdana"/>
                <a:cs typeface="Verdana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∧</a:t>
            </a:r>
            <a:r>
              <a:rPr dirty="0" u="sng" sz="600" spc="1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dirty="0" u="sng" sz="600" spc="1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sz="600" spc="95" i="1">
                <a:latin typeface="Verdana"/>
                <a:cs typeface="Verdana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∧</a:t>
            </a:r>
            <a:r>
              <a:rPr dirty="0" u="sng" sz="600" spc="-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sz="600" spc="95" i="1">
                <a:latin typeface="Verdana"/>
                <a:cs typeface="Verdana"/>
              </a:rPr>
              <a:t> </a:t>
            </a:r>
            <a:r>
              <a:rPr dirty="0" u="sng" sz="600" spc="2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dirty="0" u="sng" sz="6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Ω</a:t>
            </a:r>
            <a:r>
              <a:rPr dirty="0" sz="600" spc="120">
                <a:latin typeface="Tahoma"/>
                <a:cs typeface="Tahoma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∧</a:t>
            </a:r>
            <a:r>
              <a:rPr dirty="0" u="sng" sz="600" spc="-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ω</a:t>
            </a:r>
            <a:r>
              <a:rPr dirty="0" sz="600" spc="95" i="1">
                <a:latin typeface="Verdana"/>
                <a:cs typeface="Verdana"/>
              </a:rPr>
              <a:t> </a:t>
            </a:r>
            <a:r>
              <a:rPr dirty="0" u="sng" sz="600" spc="2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∈</a:t>
            </a:r>
            <a:r>
              <a:rPr dirty="0" u="sng" sz="6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Ω</a:t>
            </a:r>
            <a:r>
              <a:rPr dirty="0" sz="600" spc="114">
                <a:latin typeface="Tahoma"/>
                <a:cs typeface="Tahoma"/>
              </a:rPr>
              <a:t> </a:t>
            </a:r>
            <a:r>
              <a:rPr dirty="0" u="sng" sz="600" spc="9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}|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4906" y="2228918"/>
            <a:ext cx="2324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Lucida Sans Unicode"/>
                <a:cs typeface="Lucida Sans Unicode"/>
              </a:rPr>
              <a:t>|</a:t>
            </a:r>
            <a:r>
              <a:rPr dirty="0" sz="600" spc="35">
                <a:latin typeface="Tahoma"/>
                <a:cs typeface="Tahoma"/>
              </a:rPr>
              <a:t>Ω</a:t>
            </a:r>
            <a:r>
              <a:rPr dirty="0" baseline="-11111" sz="750" spc="-15">
                <a:latin typeface="Tahoma"/>
                <a:cs typeface="Tahoma"/>
              </a:rPr>
              <a:t>1</a:t>
            </a:r>
            <a:r>
              <a:rPr dirty="0" baseline="-11111" sz="750" spc="-165">
                <a:latin typeface="Tahoma"/>
                <a:cs typeface="Tahoma"/>
              </a:rPr>
              <a:t> </a:t>
            </a:r>
            <a:r>
              <a:rPr dirty="0" sz="600">
                <a:latin typeface="Lucida Sans Unicode"/>
                <a:cs typeface="Lucida Sans Unicode"/>
              </a:rPr>
              <a:t>|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9989" y="2164963"/>
            <a:ext cx="8991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7">
                <a:latin typeface="Microsoft Sans Serif"/>
                <a:cs typeface="Microsoft Sans Serif"/>
              </a:rPr>
              <a:t>,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-7">
                <a:latin typeface="Microsoft Sans Serif"/>
                <a:cs typeface="Microsoft Sans Serif"/>
              </a:rPr>
              <a:t>г</a:t>
            </a:r>
            <a:r>
              <a:rPr dirty="0" baseline="6172" sz="1350" spc="-89">
                <a:latin typeface="Microsoft Sans Serif"/>
                <a:cs typeface="Microsoft Sans Serif"/>
              </a:rPr>
              <a:t>де</a:t>
            </a:r>
            <a:r>
              <a:rPr dirty="0" baseline="6172" sz="1350" spc="97">
                <a:latin typeface="Microsoft Sans Serif"/>
                <a:cs typeface="Microsoft Sans Serif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30">
                <a:latin typeface="Tahoma"/>
                <a:cs typeface="Tahoma"/>
              </a:rPr>
              <a:t>1</a:t>
            </a:r>
            <a:r>
              <a:rPr dirty="0" baseline="6172" sz="1350" spc="44" i="1">
                <a:latin typeface="Calibri"/>
                <a:cs typeface="Calibri"/>
              </a:rPr>
              <a:t>,</a:t>
            </a:r>
            <a:r>
              <a:rPr dirty="0" baseline="6172" sz="1350" spc="-75" i="1">
                <a:latin typeface="Calibri"/>
                <a:cs typeface="Calibri"/>
              </a:rPr>
              <a:t> </a:t>
            </a:r>
            <a:r>
              <a:rPr dirty="0" baseline="6172" sz="1350" spc="44">
                <a:latin typeface="Tahoma"/>
                <a:cs typeface="Tahoma"/>
              </a:rPr>
              <a:t>Ω</a:t>
            </a:r>
            <a:r>
              <a:rPr dirty="0" sz="600" spc="-15">
                <a:latin typeface="Tahoma"/>
                <a:cs typeface="Tahoma"/>
              </a:rPr>
              <a:t>2</a:t>
            </a:r>
            <a:r>
              <a:rPr dirty="0" sz="600">
                <a:latin typeface="Tahoma"/>
                <a:cs typeface="Tahoma"/>
              </a:rPr>
              <a:t> </a:t>
            </a:r>
            <a:r>
              <a:rPr dirty="0" sz="600" spc="-70">
                <a:latin typeface="Tahoma"/>
                <a:cs typeface="Tahoma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⊂</a:t>
            </a:r>
            <a:r>
              <a:rPr dirty="0" baseline="6172" sz="1350" spc="-44">
                <a:latin typeface="Lucida Sans Unicode"/>
                <a:cs typeface="Lucida Sans Unicode"/>
              </a:rPr>
              <a:t> </a:t>
            </a:r>
            <a:r>
              <a:rPr dirty="0" baseline="6172" sz="1350" spc="-67">
                <a:latin typeface="Georgia"/>
                <a:cs typeface="Georgia"/>
              </a:rPr>
              <a:t>N</a:t>
            </a:r>
            <a:endParaRPr baseline="6172" sz="13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6" name="object 1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5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796414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/>
              <a:t>Решение</a:t>
            </a:r>
            <a:r>
              <a:rPr dirty="0" spc="-5"/>
              <a:t> </a:t>
            </a:r>
            <a:r>
              <a:rPr dirty="0" spc="-50"/>
              <a:t>задачи</a:t>
            </a:r>
            <a:r>
              <a:rPr dirty="0" spc="-5"/>
              <a:t> </a:t>
            </a:r>
            <a:r>
              <a:rPr dirty="0" spc="-50"/>
              <a:t>сегментации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9" y="1647898"/>
            <a:ext cx="93856" cy="93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9" y="1786442"/>
            <a:ext cx="93856" cy="93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59" y="1924986"/>
            <a:ext cx="93856" cy="93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59" y="2063531"/>
            <a:ext cx="93856" cy="938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30" y="347898"/>
            <a:ext cx="4326890" cy="183133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2865" marR="67310">
              <a:lnSpc>
                <a:spcPct val="101000"/>
              </a:lnSpc>
              <a:spcBef>
                <a:spcPts val="85"/>
              </a:spcBef>
            </a:pPr>
            <a:r>
              <a:rPr dirty="0" sz="900" spc="-35">
                <a:latin typeface="Microsoft Sans Serif"/>
                <a:cs typeface="Microsoft Sans Serif"/>
              </a:rPr>
              <a:t>Сегментация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изображения,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которое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этой </a:t>
            </a:r>
            <a:r>
              <a:rPr dirty="0" sz="900" spc="-50">
                <a:latin typeface="Microsoft Sans Serif"/>
                <a:cs typeface="Microsoft Sans Serif"/>
              </a:rPr>
              <a:t>работе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представляется</a:t>
            </a:r>
            <a:r>
              <a:rPr dirty="0" sz="900" spc="-35">
                <a:latin typeface="Microsoft Sans Serif"/>
                <a:cs typeface="Microsoft Sans Serif"/>
              </a:rPr>
              <a:t> 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виде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упорядоченной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тройки матриц, </a:t>
            </a:r>
            <a:r>
              <a:rPr dirty="0" sz="900" spc="-30">
                <a:latin typeface="Microsoft Sans Serif"/>
                <a:cs typeface="Microsoft Sans Serif"/>
              </a:rPr>
              <a:t>описывающих </a:t>
            </a:r>
            <a:r>
              <a:rPr dirty="0" sz="900" spc="-35">
                <a:latin typeface="Microsoft Sans Serif"/>
                <a:cs typeface="Microsoft Sans Serif"/>
              </a:rPr>
              <a:t>интенсивность</a:t>
            </a:r>
            <a:r>
              <a:rPr dirty="0" sz="900" spc="1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цветовых</a:t>
            </a:r>
            <a:r>
              <a:rPr dirty="0" sz="900" spc="1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каналов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Tahoma"/>
                <a:cs typeface="Tahoma"/>
              </a:rPr>
              <a:t>(</a:t>
            </a:r>
            <a:r>
              <a:rPr dirty="0" sz="900" spc="20" i="1">
                <a:latin typeface="Arial"/>
                <a:cs typeface="Arial"/>
              </a:rPr>
              <a:t>R</a:t>
            </a:r>
            <a:r>
              <a:rPr dirty="0" sz="900" spc="20" i="1">
                <a:latin typeface="Calibri"/>
                <a:cs typeface="Calibri"/>
              </a:rPr>
              <a:t>, </a:t>
            </a:r>
            <a:r>
              <a:rPr dirty="0" sz="900" spc="25" i="1">
                <a:latin typeface="Arial"/>
                <a:cs typeface="Arial"/>
              </a:rPr>
              <a:t>G</a:t>
            </a:r>
            <a:r>
              <a:rPr dirty="0" sz="900" spc="25" i="1">
                <a:latin typeface="Calibri"/>
                <a:cs typeface="Calibri"/>
              </a:rPr>
              <a:t>, </a:t>
            </a:r>
            <a:r>
              <a:rPr dirty="0" sz="900" spc="30" i="1">
                <a:latin typeface="Arial"/>
                <a:cs typeface="Arial"/>
              </a:rPr>
              <a:t>B</a:t>
            </a:r>
            <a:r>
              <a:rPr dirty="0" sz="900" spc="30">
                <a:latin typeface="Tahoma"/>
                <a:cs typeface="Tahoma"/>
              </a:rPr>
              <a:t>)</a:t>
            </a:r>
            <a:r>
              <a:rPr dirty="0" sz="900" spc="30">
                <a:latin typeface="Microsoft Sans Serif"/>
                <a:cs typeface="Microsoft Sans Serif"/>
              </a:rPr>
              <a:t>, </a:t>
            </a:r>
            <a:r>
              <a:rPr dirty="0" sz="900" spc="-35">
                <a:latin typeface="Microsoft Sans Serif"/>
                <a:cs typeface="Microsoft Sans Serif"/>
              </a:rPr>
              <a:t>заключается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в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определении</a:t>
            </a:r>
            <a:r>
              <a:rPr dirty="0" sz="900" spc="-4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маски, </a:t>
            </a:r>
            <a:r>
              <a:rPr dirty="0" sz="900" spc="-40">
                <a:latin typeface="Microsoft Sans Serif"/>
                <a:cs typeface="Microsoft Sans Serif"/>
              </a:rPr>
              <a:t>описывающей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расположение </a:t>
            </a:r>
            <a:r>
              <a:rPr dirty="0" sz="900" spc="-4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проростка.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 b="1">
                <a:latin typeface="Arial"/>
                <a:cs typeface="Arial"/>
              </a:rPr>
              <a:t>Маской </a:t>
            </a:r>
            <a:r>
              <a:rPr dirty="0" sz="900" spc="10" i="1">
                <a:latin typeface="Arial"/>
                <a:cs typeface="Arial"/>
              </a:rPr>
              <a:t>m</a:t>
            </a:r>
            <a:r>
              <a:rPr dirty="0" baseline="-9259" sz="900" spc="15" i="1">
                <a:latin typeface="Arial"/>
                <a:cs typeface="Arial"/>
              </a:rPr>
              <a:t>w</a:t>
            </a:r>
            <a:r>
              <a:rPr dirty="0" baseline="-9259" sz="900" spc="15" i="1">
                <a:latin typeface="Verdana"/>
                <a:cs typeface="Verdana"/>
              </a:rPr>
              <a:t>,</a:t>
            </a:r>
            <a:r>
              <a:rPr dirty="0" baseline="-9259" sz="900" spc="15" i="1">
                <a:latin typeface="Arial"/>
                <a:cs typeface="Arial"/>
              </a:rPr>
              <a:t>h</a:t>
            </a:r>
            <a:r>
              <a:rPr dirty="0" baseline="-9259" sz="900" spc="22" i="1">
                <a:latin typeface="Arial"/>
                <a:cs typeface="Arial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 </a:t>
            </a:r>
            <a:r>
              <a:rPr dirty="0" sz="900">
                <a:latin typeface="Lucida Sans Unicode"/>
                <a:cs typeface="Lucida Sans Unicode"/>
              </a:rPr>
              <a:t>× </a:t>
            </a:r>
            <a:r>
              <a:rPr dirty="0" sz="900" spc="-30" i="1">
                <a:latin typeface="Arial"/>
                <a:cs typeface="Arial"/>
              </a:rPr>
              <a:t>h </a:t>
            </a:r>
            <a:r>
              <a:rPr dirty="0" sz="900" spc="-60">
                <a:latin typeface="Microsoft Sans Serif"/>
                <a:cs typeface="Microsoft Sans Serif"/>
              </a:rPr>
              <a:t>будем</a:t>
            </a:r>
            <a:r>
              <a:rPr dirty="0" sz="900" spc="-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называть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матрицу </a:t>
            </a:r>
            <a:r>
              <a:rPr dirty="0" sz="900" spc="-55">
                <a:latin typeface="Microsoft Sans Serif"/>
                <a:cs typeface="Microsoft Sans Serif"/>
              </a:rPr>
              <a:t>размера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 i="1">
                <a:latin typeface="Arial"/>
                <a:cs typeface="Arial"/>
              </a:rPr>
              <a:t>w </a:t>
            </a:r>
            <a:r>
              <a:rPr dirty="0" sz="900">
                <a:latin typeface="Lucida Sans Unicode"/>
                <a:cs typeface="Lucida Sans Unicode"/>
              </a:rPr>
              <a:t>× </a:t>
            </a:r>
            <a:r>
              <a:rPr dirty="0" sz="900" spc="-5" i="1">
                <a:latin typeface="Arial"/>
                <a:cs typeface="Arial"/>
              </a:rPr>
              <a:t>h</a:t>
            </a:r>
            <a:r>
              <a:rPr dirty="0" sz="900" spc="-5">
                <a:latin typeface="Microsoft Sans Serif"/>
                <a:cs typeface="Microsoft Sans Serif"/>
              </a:rPr>
              <a:t>,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элементы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0,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либо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1.</a:t>
            </a:r>
            <a:endParaRPr sz="900">
              <a:latin typeface="Microsoft Sans Serif"/>
              <a:cs typeface="Microsoft Sans Serif"/>
            </a:endParaRPr>
          </a:p>
          <a:p>
            <a:pPr marL="62865" marR="43180">
              <a:lnSpc>
                <a:spcPct val="101000"/>
              </a:lnSpc>
            </a:pP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45">
                <a:latin typeface="Microsoft Sans Serif"/>
                <a:cs typeface="Microsoft Sans Serif"/>
              </a:rPr>
              <a:t>решения</a:t>
            </a:r>
            <a:r>
              <a:rPr dirty="0" sz="900" spc="-40">
                <a:latin typeface="Microsoft Sans Serif"/>
                <a:cs typeface="Microsoft Sans Serif"/>
              </a:rPr>
              <a:t> задачи</a:t>
            </a:r>
            <a:r>
              <a:rPr dirty="0" sz="900" spc="-35">
                <a:latin typeface="Microsoft Sans Serif"/>
                <a:cs typeface="Microsoft Sans Serif"/>
              </a:rPr>
              <a:t> сегментации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были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сформированы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выборки </a:t>
            </a:r>
            <a:r>
              <a:rPr dirty="0" sz="900" spc="-40">
                <a:latin typeface="Microsoft Sans Serif"/>
                <a:cs typeface="Microsoft Sans Serif"/>
              </a:rPr>
              <a:t>изображений </a:t>
            </a:r>
            <a:r>
              <a:rPr dirty="0" sz="900" spc="-35">
                <a:latin typeface="Microsoft Sans Serif"/>
                <a:cs typeface="Microsoft Sans Serif"/>
              </a:rPr>
              <a:t> следующим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образом:</a:t>
            </a:r>
            <a:r>
              <a:rPr dirty="0" sz="900" spc="-35">
                <a:latin typeface="Microsoft Sans Serif"/>
                <a:cs typeface="Microsoft Sans Serif"/>
              </a:rPr>
              <a:t> тренировочная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>
                <a:latin typeface="Microsoft Sans Serif"/>
                <a:cs typeface="Microsoft Sans Serif"/>
              </a:rPr>
              <a:t>(33), </a:t>
            </a:r>
            <a:r>
              <a:rPr dirty="0" sz="900" spc="-35">
                <a:latin typeface="Microsoft Sans Serif"/>
                <a:cs typeface="Microsoft Sans Serif"/>
              </a:rPr>
              <a:t>валидационная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Microsoft Sans Serif"/>
                <a:cs typeface="Microsoft Sans Serif"/>
              </a:rPr>
              <a:t>(9) </a:t>
            </a:r>
            <a:r>
              <a:rPr dirty="0" sz="900" spc="-10">
                <a:latin typeface="Microsoft Sans Serif"/>
                <a:cs typeface="Microsoft Sans Serif"/>
              </a:rPr>
              <a:t>и </a:t>
            </a:r>
            <a:r>
              <a:rPr dirty="0" sz="900" spc="-40">
                <a:latin typeface="Microsoft Sans Serif"/>
                <a:cs typeface="Microsoft Sans Serif"/>
              </a:rPr>
              <a:t>тестовая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(9), </a:t>
            </a:r>
            <a:r>
              <a:rPr dirty="0" sz="900" spc="-25">
                <a:latin typeface="Microsoft Sans Serif"/>
                <a:cs typeface="Microsoft Sans Serif"/>
              </a:rPr>
              <a:t>для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которых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маски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были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размечены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вручную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помощью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программы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labelme.</a:t>
            </a:r>
            <a:endParaRPr sz="900">
              <a:latin typeface="Microsoft Sans Serif"/>
              <a:cs typeface="Microsoft Sans Serif"/>
            </a:endParaRPr>
          </a:p>
          <a:p>
            <a:pPr marL="62865">
              <a:lnSpc>
                <a:spcPct val="100000"/>
              </a:lnSpc>
              <a:spcBef>
                <a:spcPts val="10"/>
              </a:spcBef>
            </a:pPr>
            <a:r>
              <a:rPr dirty="0" sz="900" spc="-40">
                <a:latin typeface="Microsoft Sans Serif"/>
                <a:cs typeface="Microsoft Sans Serif"/>
              </a:rPr>
              <a:t>Разработаны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4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модели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сегментации:</a:t>
            </a:r>
            <a:endParaRPr sz="900">
              <a:latin typeface="Microsoft Sans Serif"/>
              <a:cs typeface="Microsoft Sans Serif"/>
            </a:endParaRPr>
          </a:p>
          <a:p>
            <a:pPr marL="167640">
              <a:lnSpc>
                <a:spcPct val="100000"/>
              </a:lnSpc>
              <a:spcBef>
                <a:spcPts val="6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1    </a:t>
            </a:r>
            <a:r>
              <a:rPr dirty="0" sz="900" spc="-35">
                <a:latin typeface="Microsoft Sans Serif"/>
                <a:cs typeface="Microsoft Sans Serif"/>
              </a:rPr>
              <a:t>На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сверточной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нейронной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сети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архитектуры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U-Net.</a:t>
            </a:r>
            <a:endParaRPr sz="900">
              <a:latin typeface="Microsoft Sans Serif"/>
              <a:cs typeface="Microsoft Sans Serif"/>
            </a:endParaRPr>
          </a:p>
          <a:p>
            <a:pPr marL="167640">
              <a:lnSpc>
                <a:spcPct val="100000"/>
              </a:lnSpc>
              <a:spcBef>
                <a:spcPts val="1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2  </a:t>
            </a:r>
            <a:r>
              <a:rPr dirty="0" baseline="16666" sz="750" spc="232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модифицированный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индекс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tgi.</a:t>
            </a:r>
            <a:endParaRPr sz="900">
              <a:latin typeface="Microsoft Sans Serif"/>
              <a:cs typeface="Microsoft Sans Serif"/>
            </a:endParaRPr>
          </a:p>
          <a:p>
            <a:pPr marL="167640">
              <a:lnSpc>
                <a:spcPct val="100000"/>
              </a:lnSpc>
              <a:spcBef>
                <a:spcPts val="15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3   </a:t>
            </a:r>
            <a:r>
              <a:rPr dirty="0" baseline="16666" sz="750" spc="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На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основе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модифицированного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индекса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15">
                <a:latin typeface="Microsoft Sans Serif"/>
                <a:cs typeface="Microsoft Sans Serif"/>
              </a:rPr>
              <a:t>tgi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с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одним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контуром.</a:t>
            </a:r>
            <a:endParaRPr sz="900">
              <a:latin typeface="Microsoft Sans Serif"/>
              <a:cs typeface="Microsoft Sans Serif"/>
            </a:endParaRPr>
          </a:p>
          <a:p>
            <a:pPr marL="167640">
              <a:lnSpc>
                <a:spcPct val="100000"/>
              </a:lnSpc>
              <a:spcBef>
                <a:spcPts val="10"/>
              </a:spcBef>
            </a:pPr>
            <a:r>
              <a:rPr dirty="0" baseline="16666" sz="750">
                <a:solidFill>
                  <a:srgbClr val="FFFFFF"/>
                </a:solidFill>
                <a:latin typeface="Verdana"/>
                <a:cs typeface="Verdana"/>
              </a:rPr>
              <a:t>4  </a:t>
            </a:r>
            <a:r>
              <a:rPr dirty="0" baseline="16666" sz="750" spc="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Комбинируя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3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предыдущие.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408" y="2225008"/>
            <a:ext cx="2389155" cy="8666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330" y="3154894"/>
            <a:ext cx="4360545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 spc="-5">
                <a:solidFill>
                  <a:srgbClr val="3333B2"/>
                </a:solidFill>
                <a:latin typeface="Trebuchet MS"/>
                <a:cs typeface="Trebuchet MS"/>
              </a:rPr>
              <a:t>Рис.</a:t>
            </a:r>
            <a:r>
              <a:rPr dirty="0" sz="800" spc="45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800" spc="-30">
                <a:solidFill>
                  <a:srgbClr val="3333B2"/>
                </a:solidFill>
                <a:latin typeface="Trebuchet MS"/>
                <a:cs typeface="Trebuchet MS"/>
              </a:rPr>
              <a:t>3:</a:t>
            </a:r>
            <a:r>
              <a:rPr dirty="0" sz="800" spc="5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latin typeface="Verdana"/>
                <a:cs typeface="Verdana"/>
              </a:rPr>
              <a:t>Пример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20">
                <a:latin typeface="Verdana"/>
                <a:cs typeface="Verdana"/>
              </a:rPr>
              <a:t>найденной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помощью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лучшей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модели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сегментации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маски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изображения.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35">
                <a:latin typeface="Verdana"/>
                <a:cs typeface="Verdana"/>
              </a:rPr>
              <a:t>И</a:t>
            </a:r>
            <a:r>
              <a:rPr dirty="0" sz="600" spc="2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пример</a:t>
            </a:r>
            <a:r>
              <a:rPr dirty="0" sz="600" spc="30">
                <a:latin typeface="Verdana"/>
                <a:cs typeface="Verdana"/>
              </a:rPr>
              <a:t> </a:t>
            </a:r>
            <a:r>
              <a:rPr dirty="0" sz="600" spc="-5">
                <a:latin typeface="Verdana"/>
                <a:cs typeface="Verdana"/>
              </a:rPr>
              <a:t>разметки </a:t>
            </a:r>
            <a:r>
              <a:rPr dirty="0" sz="600" spc="-195">
                <a:latin typeface="Verdana"/>
                <a:cs typeface="Verdana"/>
              </a:rPr>
              <a:t> </a:t>
            </a:r>
            <a:r>
              <a:rPr dirty="0" sz="600" spc="-15">
                <a:latin typeface="Verdana"/>
                <a:cs typeface="Verdana"/>
              </a:rPr>
              <a:t>изображения</a:t>
            </a:r>
            <a:r>
              <a:rPr dirty="0" sz="600" spc="15">
                <a:latin typeface="Verdana"/>
                <a:cs typeface="Verdana"/>
              </a:rPr>
              <a:t> </a:t>
            </a:r>
            <a:r>
              <a:rPr dirty="0" sz="600" spc="-10">
                <a:latin typeface="Verdana"/>
                <a:cs typeface="Verdana"/>
              </a:rPr>
              <a:t>с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помощью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>
                <a:latin typeface="Verdana"/>
                <a:cs typeface="Verdana"/>
              </a:rPr>
              <a:t>программы</a:t>
            </a:r>
            <a:r>
              <a:rPr dirty="0" sz="600" spc="2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labelme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12" name="object 12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6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1262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Модифицированный</a:t>
            </a:r>
            <a:r>
              <a:rPr dirty="0" spc="-10"/>
              <a:t> </a:t>
            </a:r>
            <a:r>
              <a:rPr dirty="0" spc="-55"/>
              <a:t>индекс</a:t>
            </a:r>
            <a:r>
              <a:rPr dirty="0" spc="-5"/>
              <a:t> </a:t>
            </a:r>
            <a:r>
              <a:rPr dirty="0" spc="-20"/>
              <a:t>tgi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3728" y="494215"/>
            <a:ext cx="14312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Calibri"/>
                <a:cs typeface="Calibri"/>
              </a:rPr>
              <a:t>θ</a:t>
            </a:r>
            <a:r>
              <a:rPr dirty="0" sz="900" spc="10">
                <a:latin typeface="Tahoma"/>
                <a:cs typeface="Tahoma"/>
              </a:rPr>
              <a:t>((</a:t>
            </a: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5" i="1">
                <a:latin typeface="Arial"/>
                <a:cs typeface="Arial"/>
              </a:rPr>
              <a:t>G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80" i="1">
                <a:latin typeface="Arial"/>
                <a:cs typeface="Arial"/>
              </a:rPr>
              <a:t>B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 i="1">
                <a:latin typeface="Arial"/>
                <a:cs typeface="Arial"/>
              </a:rPr>
              <a:t>rR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90" i="1">
                <a:latin typeface="Arial"/>
                <a:cs typeface="Arial"/>
              </a:rPr>
              <a:t>G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10" i="1">
                <a:latin typeface="Arial"/>
                <a:cs typeface="Arial"/>
              </a:rPr>
              <a:t>bB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161" y="816373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367" y="765614"/>
            <a:ext cx="4730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 i="1">
                <a:latin typeface="Calibri"/>
                <a:cs typeface="Calibri"/>
              </a:rPr>
              <a:t>τ</a:t>
            </a:r>
            <a:r>
              <a:rPr dirty="0" sz="900" spc="-105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>
                <a:latin typeface="Tahoma"/>
                <a:cs typeface="Tahoma"/>
              </a:rPr>
              <a:t>  </a:t>
            </a:r>
            <a:r>
              <a:rPr dirty="0" sz="900" spc="120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542" y="605302"/>
            <a:ext cx="11366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05">
                <a:latin typeface="Lucida Sans Unicode"/>
                <a:cs typeface="Lucida Sans Unicode"/>
              </a:rPr>
              <a:t> 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5359" y="746346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8583" y="695586"/>
            <a:ext cx="49910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Tahoma"/>
                <a:cs typeface="Tahoma"/>
              </a:rPr>
              <a:t>1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60" i="1">
                <a:latin typeface="Arial"/>
                <a:cs typeface="Arial"/>
              </a:rPr>
              <a:t>a</a:t>
            </a:r>
            <a:r>
              <a:rPr dirty="0" sz="900" i="1">
                <a:latin typeface="Arial"/>
                <a:cs typeface="Arial"/>
              </a:rPr>
              <a:t>   </a:t>
            </a:r>
            <a:r>
              <a:rPr dirty="0" sz="900" spc="-3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0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8583" y="834131"/>
            <a:ext cx="43878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35">
                <a:latin typeface="Times New Roman"/>
                <a:cs typeface="Times New Roman"/>
              </a:rPr>
              <a:t>ин</a:t>
            </a:r>
            <a:r>
              <a:rPr dirty="0" sz="900" spc="5">
                <a:latin typeface="Times New Roman"/>
                <a:cs typeface="Times New Roman"/>
              </a:rPr>
              <a:t>а</a:t>
            </a:r>
            <a:r>
              <a:rPr dirty="0" sz="900" spc="55">
                <a:latin typeface="Times New Roman"/>
                <a:cs typeface="Times New Roman"/>
              </a:rPr>
              <a:t>ч</a:t>
            </a:r>
            <a:r>
              <a:rPr dirty="0" sz="900" spc="10">
                <a:latin typeface="Times New Roman"/>
                <a:cs typeface="Times New Roman"/>
              </a:rPr>
              <a:t>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330" y="1037013"/>
            <a:ext cx="2910840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49400">
              <a:lnSpc>
                <a:spcPts val="969"/>
              </a:lnSpc>
              <a:spcBef>
                <a:spcPts val="95"/>
              </a:spcBef>
            </a:pPr>
            <a:r>
              <a:rPr dirty="0" sz="900" spc="-30">
                <a:latin typeface="Tahoma"/>
                <a:cs typeface="Tahoma"/>
              </a:rPr>
              <a:t>max</a:t>
            </a:r>
            <a:r>
              <a:rPr dirty="0" sz="900" spc="-130">
                <a:latin typeface="Tahoma"/>
                <a:cs typeface="Tahoma"/>
              </a:rPr>
              <a:t> </a:t>
            </a:r>
            <a:r>
              <a:rPr dirty="0" sz="900" spc="-15" i="1">
                <a:latin typeface="Arial"/>
                <a:cs typeface="Arial"/>
              </a:rPr>
              <a:t>Io</a:t>
            </a:r>
            <a:r>
              <a:rPr dirty="0" sz="900" spc="45" i="1">
                <a:latin typeface="Arial"/>
                <a:cs typeface="Arial"/>
              </a:rPr>
              <a:t>U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55" i="1">
                <a:latin typeface="Calibri"/>
                <a:cs typeface="Calibri"/>
              </a:rPr>
              <a:t>τ</a:t>
            </a:r>
            <a:r>
              <a:rPr dirty="0" sz="900" spc="-105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-50" i="1">
                <a:latin typeface="Calibri"/>
                <a:cs typeface="Calibri"/>
              </a:rPr>
              <a:t>θ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114" i="1">
                <a:latin typeface="Arial"/>
                <a:cs typeface="Arial"/>
              </a:rPr>
              <a:t>M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114" i="1">
                <a:latin typeface="Arial"/>
                <a:cs typeface="Arial"/>
              </a:rPr>
              <a:t>M</a:t>
            </a:r>
            <a:r>
              <a:rPr dirty="0" sz="900" spc="10">
                <a:latin typeface="Tahoma"/>
                <a:cs typeface="Tahoma"/>
              </a:rPr>
              <a:t>))</a:t>
            </a:r>
            <a:endParaRPr sz="900">
              <a:latin typeface="Tahoma"/>
              <a:cs typeface="Tahoma"/>
            </a:endParaRPr>
          </a:p>
          <a:p>
            <a:pPr marL="1559560">
              <a:lnSpc>
                <a:spcPts val="610"/>
              </a:lnSpc>
            </a:pPr>
            <a:r>
              <a:rPr dirty="0" sz="600" spc="20" i="1">
                <a:latin typeface="Arial"/>
                <a:cs typeface="Arial"/>
              </a:rPr>
              <a:t>b</a:t>
            </a:r>
            <a:r>
              <a:rPr dirty="0" sz="600" spc="20" i="1">
                <a:latin typeface="Verdana"/>
                <a:cs typeface="Verdana"/>
              </a:rPr>
              <a:t>,</a:t>
            </a:r>
            <a:r>
              <a:rPr dirty="0" sz="600" spc="20" i="1">
                <a:latin typeface="Arial"/>
                <a:cs typeface="Arial"/>
              </a:rPr>
              <a:t>r</a:t>
            </a:r>
            <a:r>
              <a:rPr dirty="0" sz="600" spc="20" i="1">
                <a:latin typeface="Verdana"/>
                <a:cs typeface="Verdana"/>
              </a:rPr>
              <a:t>,</a:t>
            </a:r>
            <a:r>
              <a:rPr dirty="0" sz="600" spc="20" i="1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00" spc="-65">
                <a:latin typeface="Microsoft Sans Serif"/>
                <a:cs typeface="Microsoft Sans Serif"/>
              </a:rPr>
              <a:t>С</a:t>
            </a:r>
            <a:r>
              <a:rPr dirty="0" sz="900" spc="5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одним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контуром:</a:t>
            </a:r>
            <a:endParaRPr sz="900">
              <a:latin typeface="Microsoft Sans Serif"/>
              <a:cs typeface="Microsoft Sans Serif"/>
            </a:endParaRPr>
          </a:p>
          <a:p>
            <a:pPr marL="1491615">
              <a:lnSpc>
                <a:spcPct val="100000"/>
              </a:lnSpc>
              <a:spcBef>
                <a:spcPts val="10"/>
              </a:spcBef>
            </a:pPr>
            <a:r>
              <a:rPr dirty="0" sz="900" spc="-50" i="1">
                <a:latin typeface="Calibri"/>
                <a:cs typeface="Calibri"/>
              </a:rPr>
              <a:t>θ</a:t>
            </a:r>
            <a:r>
              <a:rPr dirty="0" sz="900" spc="10">
                <a:latin typeface="Tahoma"/>
                <a:cs typeface="Tahoma"/>
              </a:rPr>
              <a:t>((</a:t>
            </a: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5" i="1">
                <a:latin typeface="Arial"/>
                <a:cs typeface="Arial"/>
              </a:rPr>
              <a:t>G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80" i="1">
                <a:latin typeface="Arial"/>
                <a:cs typeface="Arial"/>
              </a:rPr>
              <a:t>B</a:t>
            </a:r>
            <a:r>
              <a:rPr dirty="0" sz="900" spc="10">
                <a:latin typeface="Tahoma"/>
                <a:cs typeface="Tahoma"/>
              </a:rPr>
              <a:t>))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 i="1">
                <a:latin typeface="Arial"/>
                <a:cs typeface="Arial"/>
              </a:rPr>
              <a:t>rR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90" i="1">
                <a:latin typeface="Arial"/>
                <a:cs typeface="Arial"/>
              </a:rPr>
              <a:t>G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60">
                <a:latin typeface="Tahoma"/>
                <a:cs typeface="Tahoma"/>
              </a:rPr>
              <a:t>+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10" i="1">
                <a:latin typeface="Arial"/>
                <a:cs typeface="Arial"/>
              </a:rPr>
              <a:t>bB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161" y="1751805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7367" y="1701045"/>
            <a:ext cx="4730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55" i="1">
                <a:latin typeface="Calibri"/>
                <a:cs typeface="Calibri"/>
              </a:rPr>
              <a:t>τ</a:t>
            </a:r>
            <a:r>
              <a:rPr dirty="0" sz="900" spc="-105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0" i="1">
                <a:latin typeface="Arial"/>
                <a:cs typeface="Arial"/>
              </a:rPr>
              <a:t>A</a:t>
            </a:r>
            <a:r>
              <a:rPr dirty="0" sz="900" spc="10">
                <a:latin typeface="Tahoma"/>
                <a:cs typeface="Tahoma"/>
              </a:rPr>
              <a:t>)</a:t>
            </a:r>
            <a:r>
              <a:rPr dirty="0" sz="900">
                <a:latin typeface="Tahoma"/>
                <a:cs typeface="Tahoma"/>
              </a:rPr>
              <a:t>  </a:t>
            </a:r>
            <a:r>
              <a:rPr dirty="0" sz="900" spc="120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7542" y="1540733"/>
            <a:ext cx="11366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05">
                <a:latin typeface="Lucida Sans Unicode"/>
                <a:cs typeface="Lucida Sans Unicode"/>
              </a:rPr>
              <a:t> 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5346" y="1681764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8583" y="1631005"/>
            <a:ext cx="49910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Tahoma"/>
                <a:cs typeface="Tahoma"/>
              </a:rPr>
              <a:t>1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60" i="1">
                <a:latin typeface="Arial"/>
                <a:cs typeface="Arial"/>
              </a:rPr>
              <a:t>a</a:t>
            </a:r>
            <a:r>
              <a:rPr dirty="0" sz="900" i="1">
                <a:latin typeface="Arial"/>
                <a:cs typeface="Arial"/>
              </a:rPr>
              <a:t>   </a:t>
            </a:r>
            <a:r>
              <a:rPr dirty="0" sz="900" spc="-3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-30" i="1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8583" y="1769549"/>
            <a:ext cx="43878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35">
                <a:latin typeface="Times New Roman"/>
                <a:cs typeface="Times New Roman"/>
              </a:rPr>
              <a:t>ин</a:t>
            </a:r>
            <a:r>
              <a:rPr dirty="0" sz="900" spc="5">
                <a:latin typeface="Times New Roman"/>
                <a:cs typeface="Times New Roman"/>
              </a:rPr>
              <a:t>а</a:t>
            </a:r>
            <a:r>
              <a:rPr dirty="0" sz="900" spc="55">
                <a:latin typeface="Times New Roman"/>
                <a:cs typeface="Times New Roman"/>
              </a:rPr>
              <a:t>ч</a:t>
            </a:r>
            <a:r>
              <a:rPr dirty="0" sz="900" spc="10">
                <a:latin typeface="Times New Roman"/>
                <a:cs typeface="Times New Roman"/>
              </a:rPr>
              <a:t>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4663" y="2104801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226" y="2054042"/>
            <a:ext cx="51498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85" i="1">
                <a:latin typeface="Calibri"/>
                <a:cs typeface="Calibri"/>
              </a:rPr>
              <a:t>χ</a:t>
            </a:r>
            <a:r>
              <a:rPr dirty="0" sz="900" spc="85">
                <a:latin typeface="Tahoma"/>
                <a:cs typeface="Tahoma"/>
              </a:rPr>
              <a:t>(</a:t>
            </a:r>
            <a:r>
              <a:rPr dirty="0" sz="900" spc="85" i="1">
                <a:latin typeface="Arial"/>
                <a:cs typeface="Arial"/>
              </a:rPr>
              <a:t>M</a:t>
            </a:r>
            <a:r>
              <a:rPr dirty="0" sz="900" spc="85">
                <a:latin typeface="Tahoma"/>
                <a:cs typeface="Tahoma"/>
              </a:rPr>
              <a:t>) </a:t>
            </a:r>
            <a:r>
              <a:rPr dirty="0" sz="900" spc="225">
                <a:latin typeface="Tahoma"/>
                <a:cs typeface="Tahoma"/>
              </a:rPr>
              <a:t> </a:t>
            </a:r>
            <a:r>
              <a:rPr dirty="0" sz="900" spc="6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056" y="1893742"/>
            <a:ext cx="11366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05">
                <a:latin typeface="Lucida Sans Unicode"/>
                <a:cs typeface="Lucida Sans Unicode"/>
              </a:rPr>
              <a:t> 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5647" y="2034773"/>
            <a:ext cx="102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i="1">
                <a:latin typeface="Arial"/>
                <a:cs typeface="Arial"/>
              </a:rPr>
              <a:t>i</a:t>
            </a:r>
            <a:r>
              <a:rPr dirty="0" sz="600" spc="5" i="1">
                <a:latin typeface="Verdana"/>
                <a:cs typeface="Verdana"/>
              </a:rPr>
              <a:t>,</a:t>
            </a:r>
            <a:r>
              <a:rPr dirty="0" sz="600" spc="3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2097" y="1984014"/>
            <a:ext cx="1671320" cy="300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1190" algn="l"/>
              </a:tabLst>
            </a:pPr>
            <a:r>
              <a:rPr dirty="0" sz="900" spc="-5">
                <a:latin typeface="Tahoma"/>
                <a:cs typeface="Tahoma"/>
              </a:rPr>
              <a:t>1</a:t>
            </a:r>
            <a:r>
              <a:rPr dirty="0" sz="900" spc="-5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если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20" i="1">
                <a:latin typeface="Arial"/>
                <a:cs typeface="Arial"/>
              </a:rPr>
              <a:t>m	</a:t>
            </a:r>
            <a:r>
              <a:rPr dirty="0" sz="900" spc="55">
                <a:latin typeface="Times New Roman"/>
                <a:cs typeface="Times New Roman"/>
              </a:rPr>
              <a:t>лежит </a:t>
            </a:r>
            <a:r>
              <a:rPr dirty="0" sz="900" spc="285">
                <a:latin typeface="Times New Roman"/>
                <a:cs typeface="Times New Roman"/>
              </a:rPr>
              <a:t> </a:t>
            </a:r>
            <a:r>
              <a:rPr dirty="0" sz="900" spc="35">
                <a:latin typeface="Times New Roman"/>
                <a:cs typeface="Times New Roman"/>
              </a:rPr>
              <a:t>в  </a:t>
            </a:r>
            <a:r>
              <a:rPr dirty="0" sz="900" spc="45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контуре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35">
                <a:latin typeface="Tahoma"/>
                <a:cs typeface="Tahoma"/>
              </a:rPr>
              <a:t>0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35">
                <a:latin typeface="Times New Roman"/>
                <a:cs typeface="Times New Roman"/>
              </a:rPr>
              <a:t>ин</a:t>
            </a:r>
            <a:r>
              <a:rPr dirty="0" sz="900" spc="5">
                <a:latin typeface="Times New Roman"/>
                <a:cs typeface="Times New Roman"/>
              </a:rPr>
              <a:t>а</a:t>
            </a:r>
            <a:r>
              <a:rPr dirty="0" sz="900" spc="25">
                <a:latin typeface="Times New Roman"/>
                <a:cs typeface="Times New Roman"/>
              </a:rPr>
              <a:t>че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1915" y="1984014"/>
            <a:ext cx="5683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5">
                <a:latin typeface="Times New Roman"/>
                <a:cs typeface="Times New Roman"/>
              </a:rPr>
              <a:t>проростка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330" y="2325441"/>
            <a:ext cx="3828415" cy="98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7485">
              <a:lnSpc>
                <a:spcPts val="969"/>
              </a:lnSpc>
              <a:spcBef>
                <a:spcPts val="95"/>
              </a:spcBef>
            </a:pPr>
            <a:r>
              <a:rPr dirty="0" sz="900" spc="-30">
                <a:latin typeface="Tahoma"/>
                <a:cs typeface="Tahoma"/>
              </a:rPr>
              <a:t>max</a:t>
            </a:r>
            <a:r>
              <a:rPr dirty="0" sz="900" spc="-130">
                <a:latin typeface="Tahoma"/>
                <a:cs typeface="Tahoma"/>
              </a:rPr>
              <a:t> </a:t>
            </a:r>
            <a:r>
              <a:rPr dirty="0" sz="900" spc="-15" i="1">
                <a:latin typeface="Arial"/>
                <a:cs typeface="Arial"/>
              </a:rPr>
              <a:t>Io</a:t>
            </a:r>
            <a:r>
              <a:rPr dirty="0" sz="900" spc="45" i="1">
                <a:latin typeface="Arial"/>
                <a:cs typeface="Arial"/>
              </a:rPr>
              <a:t>U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90" i="1">
                <a:latin typeface="Calibri"/>
                <a:cs typeface="Calibri"/>
              </a:rPr>
              <a:t>χ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55" i="1">
                <a:latin typeface="Calibri"/>
                <a:cs typeface="Calibri"/>
              </a:rPr>
              <a:t>τ</a:t>
            </a:r>
            <a:r>
              <a:rPr dirty="0" sz="900" spc="-105" i="1">
                <a:latin typeface="Calibri"/>
                <a:cs typeface="Calibri"/>
              </a:rPr>
              <a:t> 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-50" i="1">
                <a:latin typeface="Calibri"/>
                <a:cs typeface="Calibri"/>
              </a:rPr>
              <a:t>θ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114" i="1">
                <a:latin typeface="Arial"/>
                <a:cs typeface="Arial"/>
              </a:rPr>
              <a:t>M</a:t>
            </a:r>
            <a:r>
              <a:rPr dirty="0" sz="900" spc="10">
                <a:latin typeface="Tahoma"/>
                <a:cs typeface="Tahoma"/>
              </a:rPr>
              <a:t>)))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40" i="1">
                <a:latin typeface="Calibri"/>
                <a:cs typeface="Calibri"/>
              </a:rPr>
              <a:t>ϕ</a:t>
            </a:r>
            <a:r>
              <a:rPr dirty="0" sz="900" spc="10">
                <a:latin typeface="Tahoma"/>
                <a:cs typeface="Tahoma"/>
              </a:rPr>
              <a:t>(</a:t>
            </a:r>
            <a:r>
              <a:rPr dirty="0" sz="900" spc="15" i="1">
                <a:latin typeface="Arial"/>
                <a:cs typeface="Arial"/>
              </a:rPr>
              <a:t>I</a:t>
            </a:r>
            <a:r>
              <a:rPr dirty="0" sz="900" spc="114" i="1">
                <a:latin typeface="Arial"/>
                <a:cs typeface="Arial"/>
              </a:rPr>
              <a:t>M</a:t>
            </a:r>
            <a:r>
              <a:rPr dirty="0" sz="900" spc="10">
                <a:latin typeface="Tahoma"/>
                <a:cs typeface="Tahoma"/>
              </a:rPr>
              <a:t>))</a:t>
            </a:r>
            <a:endParaRPr sz="900">
              <a:latin typeface="Tahoma"/>
              <a:cs typeface="Tahoma"/>
            </a:endParaRPr>
          </a:p>
          <a:p>
            <a:pPr marL="1477645">
              <a:lnSpc>
                <a:spcPts val="610"/>
              </a:lnSpc>
            </a:pPr>
            <a:r>
              <a:rPr dirty="0" sz="600" spc="20" i="1">
                <a:latin typeface="Arial"/>
                <a:cs typeface="Arial"/>
              </a:rPr>
              <a:t>b</a:t>
            </a:r>
            <a:r>
              <a:rPr dirty="0" sz="600" spc="20" i="1">
                <a:latin typeface="Verdana"/>
                <a:cs typeface="Verdana"/>
              </a:rPr>
              <a:t>,</a:t>
            </a:r>
            <a:r>
              <a:rPr dirty="0" sz="600" spc="20" i="1">
                <a:latin typeface="Arial"/>
                <a:cs typeface="Arial"/>
              </a:rPr>
              <a:t>r</a:t>
            </a:r>
            <a:r>
              <a:rPr dirty="0" sz="600" spc="20" i="1">
                <a:latin typeface="Verdana"/>
                <a:cs typeface="Verdana"/>
              </a:rPr>
              <a:t>,</a:t>
            </a:r>
            <a:r>
              <a:rPr dirty="0" sz="600" spc="20" i="1">
                <a:latin typeface="Arial"/>
                <a:cs typeface="Arial"/>
              </a:rPr>
              <a:t>p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900" spc="-5">
                <a:latin typeface="Microsoft Sans Serif"/>
                <a:cs typeface="Microsoft Sans Serif"/>
              </a:rPr>
              <a:t>г</a:t>
            </a:r>
            <a:r>
              <a:rPr dirty="0" sz="900" spc="-60">
                <a:latin typeface="Microsoft Sans Serif"/>
                <a:cs typeface="Microsoft Sans Serif"/>
              </a:rPr>
              <a:t>де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 i="1">
                <a:latin typeface="Arial"/>
                <a:cs typeface="Arial"/>
              </a:rPr>
              <a:t>b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15" i="1">
                <a:latin typeface="Arial"/>
                <a:cs typeface="Arial"/>
              </a:rPr>
              <a:t>r</a:t>
            </a:r>
            <a:r>
              <a:rPr dirty="0" sz="900" spc="-155" i="1">
                <a:latin typeface="Arial"/>
                <a:cs typeface="Arial"/>
              </a:rPr>
              <a:t> </a:t>
            </a:r>
            <a:r>
              <a:rPr dirty="0" sz="900" spc="30" i="1">
                <a:latin typeface="Calibri"/>
                <a:cs typeface="Calibri"/>
              </a:rPr>
              <a:t>,</a:t>
            </a:r>
            <a:r>
              <a:rPr dirty="0" sz="900" spc="-50" i="1">
                <a:latin typeface="Calibri"/>
                <a:cs typeface="Calibri"/>
              </a:rPr>
              <a:t> </a:t>
            </a:r>
            <a:r>
              <a:rPr dirty="0" sz="900" spc="-30" i="1">
                <a:latin typeface="Arial"/>
                <a:cs typeface="Arial"/>
              </a:rPr>
              <a:t>p</a:t>
            </a:r>
            <a:r>
              <a:rPr dirty="0" sz="900" spc="40" i="1">
                <a:latin typeface="Arial"/>
                <a:cs typeface="Arial"/>
              </a:rPr>
              <a:t> </a:t>
            </a:r>
            <a:r>
              <a:rPr dirty="0" sz="900" spc="-105">
                <a:latin typeface="Lucida Sans Unicode"/>
                <a:cs typeface="Lucida Sans Unicode"/>
              </a:rPr>
              <a:t>∈</a:t>
            </a:r>
            <a:r>
              <a:rPr dirty="0" sz="900" spc="-30">
                <a:latin typeface="Lucida Sans Unicode"/>
                <a:cs typeface="Lucida Sans Unicode"/>
              </a:rPr>
              <a:t> </a:t>
            </a:r>
            <a:r>
              <a:rPr dirty="0" sz="900" spc="15">
                <a:latin typeface="Georgia"/>
                <a:cs typeface="Georgia"/>
              </a:rPr>
              <a:t>R</a:t>
            </a:r>
            <a:r>
              <a:rPr dirty="0" sz="900" spc="90">
                <a:latin typeface="Georgia"/>
                <a:cs typeface="Georgia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параметр</a:t>
            </a:r>
            <a:r>
              <a:rPr dirty="0" sz="900" spc="-45">
                <a:latin typeface="Microsoft Sans Serif"/>
                <a:cs typeface="Microsoft Sans Serif"/>
              </a:rPr>
              <a:t>ы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мет</a:t>
            </a:r>
            <a:r>
              <a:rPr dirty="0" sz="900" spc="-70">
                <a:latin typeface="Microsoft Sans Serif"/>
                <a:cs typeface="Microsoft Sans Serif"/>
              </a:rPr>
              <a:t>о</a:t>
            </a:r>
            <a:r>
              <a:rPr dirty="0" sz="900" spc="-30">
                <a:latin typeface="Microsoft Sans Serif"/>
                <a:cs typeface="Microsoft Sans Serif"/>
              </a:rPr>
              <a:t>да.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</a:pPr>
            <a:r>
              <a:rPr dirty="0" sz="900" spc="-40">
                <a:latin typeface="Microsoft Sans Serif"/>
                <a:cs typeface="Microsoft Sans Serif"/>
              </a:rPr>
              <a:t>где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30">
                <a:latin typeface="Microsoft Sans Serif"/>
                <a:cs typeface="Microsoft Sans Serif"/>
              </a:rPr>
              <a:t>IM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5">
                <a:latin typeface="Microsoft Sans Serif"/>
                <a:cs typeface="Microsoft Sans Serif"/>
              </a:rPr>
              <a:t>-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одно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большое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изображение,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полученное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путем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объединения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всех 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изображений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из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обучающей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выборки.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Microsoft Sans Serif"/>
                <a:cs typeface="Microsoft Sans Serif"/>
              </a:rPr>
              <a:t>К.Кеннети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и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Р.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10">
                <a:latin typeface="Microsoft Sans Serif"/>
                <a:cs typeface="Microsoft Sans Serif"/>
              </a:rPr>
              <a:t>Шторном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1997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го</a:t>
            </a:r>
            <a:r>
              <a:rPr dirty="0" sz="900" spc="-10">
                <a:latin typeface="Microsoft Sans Serif"/>
                <a:cs typeface="Microsoft Sans Serif"/>
                <a:hlinkClick r:id="rId2" action="ppaction://hlinksldjump"/>
              </a:rPr>
              <a:t>д[4].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64319"/>
            <a:ext cx="4608195" cy="92075"/>
            <a:chOff x="0" y="3364319"/>
            <a:chExt cx="4608195" cy="92075"/>
          </a:xfrm>
        </p:grpSpPr>
        <p:sp>
          <p:nvSpPr>
            <p:cNvPr id="26" name="object 26"/>
            <p:cNvSpPr/>
            <p:nvPr/>
          </p:nvSpPr>
          <p:spPr>
            <a:xfrm>
              <a:off x="0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5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35976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1952" y="3364319"/>
              <a:ext cx="1536065" cy="92075"/>
            </a:xfrm>
            <a:custGeom>
              <a:avLst/>
              <a:gdLst/>
              <a:ahLst/>
              <a:cxnLst/>
              <a:rect l="l" t="t" r="r" b="b"/>
              <a:pathLst>
                <a:path w="1536064" h="92075">
                  <a:moveTo>
                    <a:pt x="1535976" y="0"/>
                  </a:moveTo>
                  <a:lnTo>
                    <a:pt x="0" y="0"/>
                  </a:lnTo>
                  <a:lnTo>
                    <a:pt x="0" y="91681"/>
                  </a:lnTo>
                  <a:lnTo>
                    <a:pt x="1535976" y="9168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0"/>
              <a:t>Бусов</a:t>
            </a:r>
            <a:r>
              <a:rPr dirty="0" spc="15"/>
              <a:t> </a:t>
            </a:r>
            <a:r>
              <a:rPr dirty="0" spc="45"/>
              <a:t>И.Д.</a:t>
            </a:r>
            <a:r>
              <a:rPr dirty="0" spc="215"/>
              <a:t> </a:t>
            </a:r>
            <a:r>
              <a:rPr dirty="0" spc="65"/>
              <a:t>(НГУ)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32686" y="3352906"/>
            <a:ext cx="1143635" cy="111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система</a:t>
            </a:r>
            <a:r>
              <a:rPr dirty="0" sz="500" spc="1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00" spc="2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компьютерного 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зрения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20.05.2022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7</a:t>
            </a:r>
            <a:r>
              <a:rPr dirty="0" spc="-70"/>
              <a:t> </a:t>
            </a:r>
            <a:r>
              <a:rPr dirty="0" spc="90"/>
              <a:t>/</a:t>
            </a:r>
            <a:r>
              <a:rPr dirty="0" spc="-7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Бусов И. Д. студент 4 курса (группы 18121) бакалавриата Механико-математического факультета Научный руководитель: Генаев М.А. к.б.н.</dc:creator>
  <dc:title>Система компьютерного зрения для извлечения количественных характеристик проростков пшеницы</dc:title>
  <dcterms:created xsi:type="dcterms:W3CDTF">2022-06-11T11:57:07Z</dcterms:created>
  <dcterms:modified xsi:type="dcterms:W3CDTF">2022-06-11T11:57:07Z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2022-06-11T00:00:00Z</vt:filetime>
  </property>
</Properties>
</file>