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2.xml" ContentType="application/vnd.openxmlformats-officedocument.theme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8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96.xml.rels" ContentType="application/vnd.openxmlformats-package.relationships+xml"/>
  <Override PartName="/ppt/slideLayouts/slideLayout1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Relationship Id="rId36" Type="http://schemas.openxmlformats.org/officeDocument/2006/relationships/slide" Target="slides/slide20.xml"/><Relationship Id="rId37" Type="http://schemas.openxmlformats.org/officeDocument/2006/relationships/slide" Target="slides/slide21.xml"/><Relationship Id="rId38" Type="http://schemas.openxmlformats.org/officeDocument/2006/relationships/slide" Target="slides/slide22.xml"/><Relationship Id="rId39" Type="http://schemas.openxmlformats.org/officeDocument/2006/relationships/slide" Target="slides/slide23.xml"/><Relationship Id="rId40" Type="http://schemas.openxmlformats.org/officeDocument/2006/relationships/slide" Target="slides/slide24.xml"/><Relationship Id="rId41" Type="http://schemas.openxmlformats.org/officeDocument/2006/relationships/slide" Target="slides/slide25.xml"/><Relationship Id="rId42" Type="http://schemas.openxmlformats.org/officeDocument/2006/relationships/slide" Target="slides/slide26.xml"/><Relationship Id="rId43" Type="http://schemas.openxmlformats.org/officeDocument/2006/relationships/slide" Target="slides/slide27.xml"/><Relationship Id="rId44" Type="http://schemas.openxmlformats.org/officeDocument/2006/relationships/slide" Target="slides/slide28.xml"/><Relationship Id="rId45" Type="http://schemas.openxmlformats.org/officeDocument/2006/relationships/slide" Target="slides/slide29.xml"/><Relationship Id="rId46" Type="http://schemas.openxmlformats.org/officeDocument/2006/relationships/slide" Target="slides/slide30.xml"/><Relationship Id="rId47" Type="http://schemas.openxmlformats.org/officeDocument/2006/relationships/slide" Target="slides/slide31.xml"/><Relationship Id="rId48" Type="http://schemas.openxmlformats.org/officeDocument/2006/relationships/slide" Target="slides/slide32.xml"/><Relationship Id="rId49" Type="http://schemas.openxmlformats.org/officeDocument/2006/relationships/slide" Target="slides/slide33.xml"/><Relationship Id="rId50" Type="http://schemas.openxmlformats.org/officeDocument/2006/relationships/slide" Target="slides/slide34.xml"/><Relationship Id="rId51" Type="http://schemas.openxmlformats.org/officeDocument/2006/relationships/slide" Target="slides/slide35.xml"/><Relationship Id="rId52" Type="http://schemas.openxmlformats.org/officeDocument/2006/relationships/slide" Target="slides/slide36.xml"/><Relationship Id="rId53" Type="http://schemas.openxmlformats.org/officeDocument/2006/relationships/slide" Target="slides/slide37.xml"/><Relationship Id="rId54" Type="http://schemas.openxmlformats.org/officeDocument/2006/relationships/slide" Target="slides/slide38.xml"/><Relationship Id="rId55" Type="http://schemas.openxmlformats.org/officeDocument/2006/relationships/slide" Target="slides/slide39.xml"/><Relationship Id="rId56" Type="http://schemas.openxmlformats.org/officeDocument/2006/relationships/slide" Target="slides/slide40.xml"/><Relationship Id="rId57" Type="http://schemas.openxmlformats.org/officeDocument/2006/relationships/slide" Target="slides/slide41.xml"/><Relationship Id="rId58" Type="http://schemas.openxmlformats.org/officeDocument/2006/relationships/slide" Target="slides/slide42.xml"/><Relationship Id="rId59" Type="http://schemas.openxmlformats.org/officeDocument/2006/relationships/slide" Target="slides/slide43.xml"/><Relationship Id="rId60" Type="http://schemas.openxmlformats.org/officeDocument/2006/relationships/slide" Target="slides/slide44.xml"/><Relationship Id="rId61" Type="http://schemas.openxmlformats.org/officeDocument/2006/relationships/slide" Target="slides/slide45.xml"/><Relationship Id="rId62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1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90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428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429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467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468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506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507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4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4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545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546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8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58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58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271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8200" cy="50382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0" y="720000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0" y="720000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0" y="720000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0" y="720000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7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0" y="720000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12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0" y="720000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51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720000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720000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720000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720000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0" y="720000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0" y="720000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720000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0" y="7200000"/>
            <a:ext cx="10078200" cy="35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"/>
          <p:cNvSpPr/>
          <p:nvPr/>
        </p:nvSpPr>
        <p:spPr>
          <a:xfrm>
            <a:off x="0" y="0"/>
            <a:ext cx="10078200" cy="16182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9270000" y="6894000"/>
            <a:ext cx="538200" cy="5382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7" name="PlaceHolder 6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7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4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docs.mongodb.com/" TargetMode="External"/><Relationship Id="rId2" Type="http://schemas.openxmlformats.org/officeDocument/2006/relationships/hyperlink" Target="https://university.mongodb.com/" TargetMode="External"/><Relationship Id="rId3" Type="http://schemas.openxmlformats.org/officeDocument/2006/relationships/hyperlink" Target="https://github.com/igor38848/mongo-intro/" TargetMode="External"/><Relationship Id="rId4" Type="http://schemas.openxmlformats.org/officeDocument/2006/relationships/slideLayout" Target="../slideLayouts/slideLayout14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360000" y="378000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Introduction to MongoDB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87" name="CustomShape 2"/>
          <p:cNvSpPr/>
          <p:nvPr/>
        </p:nvSpPr>
        <p:spPr>
          <a:xfrm>
            <a:off x="360000" y="5220000"/>
            <a:ext cx="9358200" cy="19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3"/>
          <p:cNvSpPr/>
          <p:nvPr/>
        </p:nvSpPr>
        <p:spPr>
          <a:xfrm>
            <a:off x="1737360" y="5486400"/>
            <a:ext cx="7221960" cy="4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By Igor Huk</a:t>
            </a:r>
            <a:endParaRPr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findOneAndDelete()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db.collection.findOneAndDelete(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&lt;filter&gt;,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{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projection: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sort: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maxTimeMS: &lt;number&gt;,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}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findOneAndReplace()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08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db.collection.findOneAndReplace(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&lt;filter&gt;,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&lt;replacement&gt;,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{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projection: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sort: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maxTimeMS: &lt;number&gt;,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upsert: &lt;boolean&gt;,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returnNewDocument: &lt;boolean&gt;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}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findOneAndUpdate()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10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db.collection.findOneAndUpdate(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&lt;filter&gt;,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&lt;update&gt;,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{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projection: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sort: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maxTimeMS: &lt;number&gt;,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upsert: &lt;boolean&gt;,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returnNewDocument: &lt;boolean&gt;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}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Filter operators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12" name="CustomShape 2"/>
          <p:cNvSpPr/>
          <p:nvPr/>
        </p:nvSpPr>
        <p:spPr>
          <a:xfrm>
            <a:off x="822960" y="2286000"/>
            <a:ext cx="8685720" cy="29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Comparison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Logical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Validation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Array specific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Element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Geospatial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Bitwise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Filter operators (Comparison)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14" name="Table 2"/>
          <p:cNvGraphicFramePr/>
          <p:nvPr/>
        </p:nvGraphicFramePr>
        <p:xfrm>
          <a:off x="182880" y="1920240"/>
          <a:ext cx="9692280" cy="3657240"/>
        </p:xfrm>
        <a:graphic>
          <a:graphicData uri="http://schemas.openxmlformats.org/drawingml/2006/table">
            <a:tbl>
              <a:tblPr/>
              <a:tblGrid>
                <a:gridCol w="4845600"/>
                <a:gridCol w="4847040"/>
              </a:tblGrid>
              <a:tr h="73116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Oparator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311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$eq, $ne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Equal/Not equal to value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11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$gt, $gte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Greater or Greater and equal than value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311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$lt, $lte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Less or Less and equal then value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29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$in, $nin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Value in/not in array of values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15" name="CustomShape 3"/>
          <p:cNvSpPr/>
          <p:nvPr/>
        </p:nvSpPr>
        <p:spPr>
          <a:xfrm>
            <a:off x="1005840" y="5852160"/>
            <a:ext cx="5397840" cy="3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db.persons.find({“age” : {“$gte” : 18}})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Filter operators (Logical)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17" name="Table 2"/>
          <p:cNvGraphicFramePr/>
          <p:nvPr/>
        </p:nvGraphicFramePr>
        <p:xfrm>
          <a:off x="274320" y="1828800"/>
          <a:ext cx="9600840" cy="5028840"/>
        </p:xfrm>
        <a:graphic>
          <a:graphicData uri="http://schemas.openxmlformats.org/drawingml/2006/table">
            <a:tbl>
              <a:tblPr/>
              <a:tblGrid>
                <a:gridCol w="4799880"/>
                <a:gridCol w="4801320"/>
              </a:tblGrid>
              <a:tr h="100548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Oparator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054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Joins query clauses using OR operator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600" spc="-1" strike="noStrike">
                          <a:solidFill>
                            <a:srgbClr val="6633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$or: [ { &lt;expression1&gt; }, ... , { &lt;expressionN&gt; } ] 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054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$and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Joins query clauses using AND operator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600" spc="-1" strike="noStrike">
                          <a:solidFill>
                            <a:srgbClr val="6633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$and: [ { &lt;expression1&gt; }, ... , { &lt;expressionN&gt; } ] 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054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$not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Inverts clause result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600" spc="-1" strike="noStrike">
                          <a:solidFill>
                            <a:srgbClr val="6633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$not: { &lt;operator-expression&gt; } 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072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$nor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all documents that fail to match both clauses.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500" spc="-1" strike="noStrike">
                          <a:solidFill>
                            <a:srgbClr val="6633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$nor: [ { &lt;expression1&gt; },...  { &lt;expressionN&gt; } ] 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Filter operators (Validation)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19" name="Table 2"/>
          <p:cNvGraphicFramePr/>
          <p:nvPr/>
        </p:nvGraphicFramePr>
        <p:xfrm>
          <a:off x="492480" y="2052360"/>
          <a:ext cx="9257400" cy="4439520"/>
        </p:xfrm>
        <a:graphic>
          <a:graphicData uri="http://schemas.openxmlformats.org/drawingml/2006/table">
            <a:tbl>
              <a:tblPr/>
              <a:tblGrid>
                <a:gridCol w="4628160"/>
                <a:gridCol w="4629600"/>
              </a:tblGrid>
              <a:tr h="82944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Operator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1214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$mod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Performs a modulo operation and selects documents with a specified result.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294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$regex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Matches documents by regular expression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294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$text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Performs text serch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301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$where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Matches documents that satisfy a JavaScript expression.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Filter operators (Array specific)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21" name="Table 2"/>
          <p:cNvGraphicFramePr/>
          <p:nvPr/>
        </p:nvGraphicFramePr>
        <p:xfrm>
          <a:off x="274320" y="1920240"/>
          <a:ext cx="9600840" cy="4176360"/>
        </p:xfrm>
        <a:graphic>
          <a:graphicData uri="http://schemas.openxmlformats.org/drawingml/2006/table">
            <a:tbl>
              <a:tblPr/>
              <a:tblGrid>
                <a:gridCol w="4799880"/>
                <a:gridCol w="4801320"/>
              </a:tblGrid>
              <a:tr h="54144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Operator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2110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$all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Selects document if array contains all values given in $all condition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2110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$elemMatch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Selects document if array fields matches all given conditions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2132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$size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Selects documents if given array has given size.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Filter operators (Element)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23" name="Table 2"/>
          <p:cNvGraphicFramePr/>
          <p:nvPr/>
        </p:nvGraphicFramePr>
        <p:xfrm>
          <a:off x="274680" y="1920600"/>
          <a:ext cx="9601560" cy="3565440"/>
        </p:xfrm>
        <a:graphic>
          <a:graphicData uri="http://schemas.openxmlformats.org/drawingml/2006/table">
            <a:tbl>
              <a:tblPr/>
              <a:tblGrid>
                <a:gridCol w="4799880"/>
                <a:gridCol w="4802040"/>
              </a:tblGrid>
              <a:tr h="65160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Operator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4569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$exists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Selects document if document has field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4572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$type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Selects document if given field type matches type in condition (BSON type specification is used)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Insert oprations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25" name="Table 2"/>
          <p:cNvGraphicFramePr/>
          <p:nvPr/>
        </p:nvGraphicFramePr>
        <p:xfrm>
          <a:off x="365760" y="1920240"/>
          <a:ext cx="9417960" cy="4571640"/>
        </p:xfrm>
        <a:graphic>
          <a:graphicData uri="http://schemas.openxmlformats.org/drawingml/2006/table">
            <a:tbl>
              <a:tblPr/>
              <a:tblGrid>
                <a:gridCol w="4708440"/>
                <a:gridCol w="4709880"/>
              </a:tblGrid>
              <a:tr h="114228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Operation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1422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db.collection.insert()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Inserts one document or array of documents.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number of documents inserted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1422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db.collection.insertOne()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Inserts one document.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id of inserted document and persistence status of document.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1451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db.collection.insertMany()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Inserts array of documents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array of inserted id's and persistence status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Agenda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360000" y="198000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SQL vs NoSQL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2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Intro into MongoDB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2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CRUD queries in MongoDB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2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Intro into Aggregation framework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2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Query optimization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2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Sharding and replication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200">
              <a:lnSpc>
                <a:spcPct val="100000"/>
              </a:lnSpc>
              <a:buClr>
                <a:srgbClr val="2c3e50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Integration with programing languages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db.collection.insert()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27" name="Table 2"/>
          <p:cNvGraphicFramePr/>
          <p:nvPr/>
        </p:nvGraphicFramePr>
        <p:xfrm>
          <a:off x="274320" y="1737360"/>
          <a:ext cx="9692280" cy="4930200"/>
        </p:xfrm>
        <a:graphic>
          <a:graphicData uri="http://schemas.openxmlformats.org/drawingml/2006/table">
            <a:tbl>
              <a:tblPr/>
              <a:tblGrid>
                <a:gridCol w="4845240"/>
                <a:gridCol w="48474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0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db.collection.insert(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&lt;document or array of documents&gt;,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ordered: &lt;boolean&gt;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WriteResult({ "nInserted" : 1 })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db.collection.insertOne()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29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3945600"/>
                <a:gridCol w="574776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db.collection.insertOne(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&lt;document&gt;,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"acknowledged" : true,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"insertedId" :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ObjectId("56fc40f9d735c28df206d078")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db.collection.insertMany()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31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4165560"/>
                <a:gridCol w="55278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db.collection.insertMany(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[ &lt;document 1&gt; , ... ] },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ordered: &lt;boolean&gt;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"acknowledged" : true,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"insertedIds" : [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ObjectId("562a94d381cb9f1cd6eb0e1a"),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ObjectId("562a94d381cb9f1cd6eb0e1b"),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ObjectId("562a94d381cb9f1cd6eb0e1c")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]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db.collection.update()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33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4165560"/>
                <a:gridCol w="55278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db.collection.update(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&lt;query&gt;,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&lt;update&gt;,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upsert: &lt;boolean&gt;,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multi: &lt;boolean&gt;,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WriteResult({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"nMatched" : 1,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"nUpserted" : 0,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"nModified" : 1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db.collection.updateOne()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35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4165560"/>
                <a:gridCol w="55278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db.collection.updateOne(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&lt;filter&gt;,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&lt;update&gt;,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upsert: &lt;boolean&gt;,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"acknowledged" : true,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"matchedCount" : 1,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"modifiedCount" : 1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CustomShape 1"/>
          <p:cNvSpPr/>
          <p:nvPr/>
        </p:nvSpPr>
        <p:spPr>
          <a:xfrm>
            <a:off x="504000" y="279720"/>
            <a:ext cx="9070920" cy="13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db.collection.updateOne()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db.collection.updateMany()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37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4165560"/>
                <a:gridCol w="55278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db.collection.updateOne(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&lt;filter&gt;,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&lt;update&gt;,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upsert: &lt;boolean&gt;,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"acknowledged" : true,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"matchedCount" : 1,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"modifiedCount" : 1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Update operators (Arrays)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39" name="Table 2"/>
          <p:cNvGraphicFramePr/>
          <p:nvPr/>
        </p:nvGraphicFramePr>
        <p:xfrm>
          <a:off x="260640" y="1854000"/>
          <a:ext cx="9600840" cy="4820760"/>
        </p:xfrm>
        <a:graphic>
          <a:graphicData uri="http://schemas.openxmlformats.org/drawingml/2006/table">
            <a:tbl>
              <a:tblPr/>
              <a:tblGrid>
                <a:gridCol w="4799880"/>
                <a:gridCol w="4801320"/>
              </a:tblGrid>
              <a:tr h="44244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Operator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3132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Acts as a placeholder to update the first element that matches the query condition in an update.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2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$push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Adds element to array.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2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$pop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Removes element from start or end of array.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2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$pull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Removes all array elements that match a specified query.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2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$pullAll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Removes all matching values from an array.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45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$addToSet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Adds elements to array if value is not present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Update operators (Fields)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41" name="Table 2"/>
          <p:cNvGraphicFramePr/>
          <p:nvPr/>
        </p:nvGraphicFramePr>
        <p:xfrm>
          <a:off x="274320" y="1737360"/>
          <a:ext cx="9600840" cy="4733280"/>
        </p:xfrm>
        <a:graphic>
          <a:graphicData uri="http://schemas.openxmlformats.org/drawingml/2006/table">
            <a:tbl>
              <a:tblPr/>
              <a:tblGrid>
                <a:gridCol w="4799880"/>
                <a:gridCol w="4801320"/>
              </a:tblGrid>
              <a:tr h="40212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Operator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</a:tr>
              <a:tr h="4100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$setOnInsert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Sets default value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88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$inc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Increments field by given value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49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$mul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Multipies field value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90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$rename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Renames field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15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$set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Sets the value of a field in a document.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88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$unset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Removes the field from a document.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89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$min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Updates the field if the value is less than the existing field value.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90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$max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Updates the field if the value is greater than the existing field value.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702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$currentDate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Sets field date to current time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Update operators (Modifiers)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43" name="Table 2"/>
          <p:cNvGraphicFramePr/>
          <p:nvPr/>
        </p:nvGraphicFramePr>
        <p:xfrm>
          <a:off x="365760" y="1920240"/>
          <a:ext cx="9509400" cy="4491720"/>
        </p:xfrm>
        <a:graphic>
          <a:graphicData uri="http://schemas.openxmlformats.org/drawingml/2006/table">
            <a:tbl>
              <a:tblPr/>
              <a:tblGrid>
                <a:gridCol w="4754160"/>
                <a:gridCol w="4755600"/>
              </a:tblGrid>
              <a:tr h="54144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Operator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9871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$each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Modifies the $push and $addToSet operators to append multiple items for array updates.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871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$splice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Modifies the $push operator to limit the size of updated arrays.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9871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$sort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Modifies the $push operator to reorder documents stored in an array.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892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$position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Modifies the $push operator to specify the position in the array to add elements.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db.collection.remove()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45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4165560"/>
                <a:gridCol w="55278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db.collection.remove(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&lt;query&gt;,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justOne: &lt;boolean&gt;,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WriteResult({ "nRemoved" : 4 })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SQL vs NoSQL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592" name="Table 2"/>
          <p:cNvGraphicFramePr/>
          <p:nvPr/>
        </p:nvGraphicFramePr>
        <p:xfrm>
          <a:off x="360000" y="1980000"/>
          <a:ext cx="9359640" cy="4488480"/>
        </p:xfrm>
        <a:graphic>
          <a:graphicData uri="http://schemas.openxmlformats.org/drawingml/2006/table">
            <a:tbl>
              <a:tblPr/>
              <a:tblGrid>
                <a:gridCol w="1896480"/>
                <a:gridCol w="3355920"/>
                <a:gridCol w="4107600"/>
              </a:tblGrid>
              <a:tr h="3571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Feature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SQL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NoSQL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3388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Type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Relational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Document oriented, wide colums, graph databases, etc.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19700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Data structure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Strongly defined, hard to change.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Uses rows in tables with relations between them.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Easy to modify, agile friendly.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Graphs(defines entities as nodes with relations)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Key-Value, Documents with embedded data (JSON, XML, etc.)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5492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Scalability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Bad scaling using sharding.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Some benefits of relational structure could be lost.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Easy to spread data over multiple servers due to data storage mechanisms.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9920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Transactional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Full support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Document level, database level – depends on paticular db.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284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Consistency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Can be configured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Depends on product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3880"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Data manipulation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SQL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Object oriented API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CustomShape 1"/>
          <p:cNvSpPr/>
          <p:nvPr/>
        </p:nvSpPr>
        <p:spPr>
          <a:xfrm>
            <a:off x="504000" y="279720"/>
            <a:ext cx="9070920" cy="13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db.collection.deleteOne()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db.collection.deleteMany()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47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4165560"/>
                <a:gridCol w="55278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db.collection.deleteMany(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&lt;filter&gt;,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"acknowledged" : true, "deletedCount" : 1 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db.collection.replaceOne()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49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4165560"/>
                <a:gridCol w="55278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db.collection.remove(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&lt;query&gt;,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justOne: &lt;boolean&gt;,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writeConcern: &lt;document&gt;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"acknowledged" : true,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"matchedCount" : 0,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"modifiedCount" : 0,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"upsertedId" : 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db.collection.bulkWrite()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51" name="Table 2"/>
          <p:cNvGraphicFramePr/>
          <p:nvPr/>
        </p:nvGraphicFramePr>
        <p:xfrm>
          <a:off x="274680" y="1737720"/>
          <a:ext cx="9693000" cy="4930920"/>
        </p:xfrm>
        <a:graphic>
          <a:graphicData uri="http://schemas.openxmlformats.org/drawingml/2006/table">
            <a:tbl>
              <a:tblPr/>
              <a:tblGrid>
                <a:gridCol w="4165560"/>
                <a:gridCol w="5527800"/>
              </a:tblGrid>
              <a:tr h="636480"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Consumes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Produces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948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db.collection.bulkWrite(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[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insertOne : &lt;document&gt; },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updateOne : &lt;document&gt; },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updateMany :                                                   &lt;document&gt; },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replaceOne :                                                    &lt;document&gt; },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deleteOne : &lt;document&gt; },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 deleteMany : &lt;document&gt; 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],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writeConcern : &lt;document&gt;,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ordered : &lt;boolean&gt;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"acknowledged" : true,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"deletedCount" : 1,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"insertedCount" : 2,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"matchedCount" : 2,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"upsertedCount" : 0,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"insertedIds" : 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"0" : 4,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"1" : 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"upsertedIds" : {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   </a:t>
                      </a: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}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  <a:p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Write concern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53" name="CustomShape 2"/>
          <p:cNvSpPr/>
          <p:nvPr/>
        </p:nvSpPr>
        <p:spPr>
          <a:xfrm>
            <a:off x="504000" y="1768680"/>
            <a:ext cx="9070920" cy="49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4172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4172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{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4172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w: &lt;value&gt;,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4172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j: &lt;boolean&gt;,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4172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wtimeout: &lt;number&gt;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224172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}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Write concern options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55" name="Table 2"/>
          <p:cNvGraphicFramePr/>
          <p:nvPr/>
        </p:nvGraphicFramePr>
        <p:xfrm>
          <a:off x="457200" y="1920240"/>
          <a:ext cx="9417960" cy="4707720"/>
        </p:xfrm>
        <a:graphic>
          <a:graphicData uri="http://schemas.openxmlformats.org/drawingml/2006/table">
            <a:tbl>
              <a:tblPr/>
              <a:tblGrid>
                <a:gridCol w="3138840"/>
                <a:gridCol w="3138840"/>
                <a:gridCol w="3140640"/>
              </a:tblGrid>
              <a:tr h="60012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Values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Definition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2110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0, 1, ..., “majority”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Request acknowledgement after changes will be written on nodes.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2110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j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true, false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Reauest acknowledgement after changes written to journal.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68588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wtimeout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Integer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This option specifies a time limit, in milliseconds, for the write concern. wtimeout is only applicable for w values greater than 1.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CustomShape 1"/>
          <p:cNvSpPr/>
          <p:nvPr/>
        </p:nvSpPr>
        <p:spPr>
          <a:xfrm>
            <a:off x="504000" y="301320"/>
            <a:ext cx="9070920" cy="58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Intro to Aggregation Framework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57" name="CustomShape 2"/>
          <p:cNvSpPr/>
          <p:nvPr/>
        </p:nvSpPr>
        <p:spPr>
          <a:xfrm>
            <a:off x="731520" y="4038120"/>
            <a:ext cx="879048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db.collection.aggregate( [ { &lt;stage&gt; }, ... ] 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Aggregation pipeline stages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59" name="Table 2"/>
          <p:cNvGraphicFramePr/>
          <p:nvPr/>
        </p:nvGraphicFramePr>
        <p:xfrm>
          <a:off x="274320" y="1828800"/>
          <a:ext cx="9600840" cy="4239360"/>
        </p:xfrm>
        <a:graphic>
          <a:graphicData uri="http://schemas.openxmlformats.org/drawingml/2006/table">
            <a:tbl>
              <a:tblPr/>
              <a:tblGrid>
                <a:gridCol w="4799520"/>
                <a:gridCol w="4801680"/>
              </a:tblGrid>
              <a:tr h="48384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Stage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38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$project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Transforms object schema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38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$match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Applies filter to documents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$group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Performs Aggregeation by given aggregation operators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38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$sort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Performs sorting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38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$limit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Allows to limit output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8384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$skip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Allows to skip documents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$unwind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Data normalization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$out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Allows to write result to collection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$group operators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61" name="Table 2"/>
          <p:cNvGraphicFramePr/>
          <p:nvPr/>
        </p:nvGraphicFramePr>
        <p:xfrm>
          <a:off x="182880" y="1828800"/>
          <a:ext cx="9600840" cy="5028840"/>
        </p:xfrm>
        <a:graphic>
          <a:graphicData uri="http://schemas.openxmlformats.org/drawingml/2006/table">
            <a:tbl>
              <a:tblPr/>
              <a:tblGrid>
                <a:gridCol w="4799880"/>
                <a:gridCol w="4801320"/>
              </a:tblGrid>
              <a:tr h="55836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Operator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583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$sum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Sum accumulator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83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$avg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Average accumulator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83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$first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first element of collection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83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$last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last element of collection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83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$max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maximum in group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583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$min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minimum in group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5836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$push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Adds value to array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23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$addToSet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Adds value to array if value not exists in array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$group example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504000" y="1768680"/>
            <a:ext cx="9071640" cy="50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db.grades.aggregate([{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"$group": { "_id": {  "class_id": "$class_id", "student_id": "$student_id" },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              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"average": { "$avg": "$score" }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}},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{"$group": { "_id": "$_id.student_id",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              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"average": {"$avg": "$average"}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}}]);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  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CustomShape 1"/>
          <p:cNvSpPr/>
          <p:nvPr/>
        </p:nvSpPr>
        <p:spPr>
          <a:xfrm>
            <a:off x="504000" y="301320"/>
            <a:ext cx="9071640" cy="58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Indexes and execution plans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db.collection.createIndex()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What is MongoDB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360000" y="1980000"/>
            <a:ext cx="935820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Data stored using BSON documents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20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Data manipulation by object oriented queries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20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No joins and transactions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20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Configurable read consistency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20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Indexes support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20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Sharding and replication support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20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Almost Schemeless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Index types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66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Field indexes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Compound indexses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Multikey indexes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Text indexes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Geospatial indexes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Partial indexes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Unique indexes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TTL indexes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Sparse indexes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Execution plan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32000" indent="-323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db.collection.find().explain()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1"/>
          <p:cNvSpPr/>
          <p:nvPr/>
        </p:nvSpPr>
        <p:spPr>
          <a:xfrm>
            <a:off x="504000" y="301320"/>
            <a:ext cx="9071640" cy="58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Replication and sharding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Replication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671" name="" descr=""/>
          <p:cNvPicPr/>
          <p:nvPr/>
        </p:nvPicPr>
        <p:blipFill>
          <a:blip r:embed="rId1"/>
          <a:stretch/>
        </p:blipFill>
        <p:spPr>
          <a:xfrm>
            <a:off x="1828800" y="1772280"/>
            <a:ext cx="6217560" cy="508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Sharding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673" name="" descr=""/>
          <p:cNvPicPr/>
          <p:nvPr/>
        </p:nvPicPr>
        <p:blipFill>
          <a:blip r:embed="rId1"/>
          <a:stretch/>
        </p:blipFill>
        <p:spPr>
          <a:xfrm>
            <a:off x="2103120" y="1956960"/>
            <a:ext cx="6903000" cy="490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504000" y="279720"/>
            <a:ext cx="9071640" cy="13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Integration with programming languages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75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Java : MongoDB Driver, Morphia, Spring Data MongoDB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C# : MongoDB Driver, NoRM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JavaScript : MongoDB Driver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Python : Mongoengine, PyMongo, MongoDB driver.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Lynks and info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77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1"/>
              </a:rPr>
              <a:t>https://docs.mongodb.com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2"/>
              </a:rPr>
              <a:t>https://university.mongodb.com/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DejaVu Sans"/>
                <a:hlinkClick r:id="rId3"/>
              </a:rPr>
              <a:t>https://github.com/igor38848/mongo-intro/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DDL in MongoDB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596" name="Table 2"/>
          <p:cNvGraphicFramePr/>
          <p:nvPr/>
        </p:nvGraphicFramePr>
        <p:xfrm>
          <a:off x="182880" y="1828800"/>
          <a:ext cx="9600840" cy="4845960"/>
        </p:xfrm>
        <a:graphic>
          <a:graphicData uri="http://schemas.openxmlformats.org/drawingml/2006/table">
            <a:tbl>
              <a:tblPr/>
              <a:tblGrid>
                <a:gridCol w="4799880"/>
                <a:gridCol w="4801320"/>
              </a:tblGrid>
              <a:tr h="605520"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Command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Description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520"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use &lt;db name&gt;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Selects database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520"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db.collection.drop()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Removes collection from db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520"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db.collection.insert()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Creates db after first insertion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520"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db.collection.createIndex()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Creates index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520"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db.collection.dropIndex()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Removes specified index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520"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db.collection.dropIndexes()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Removes all index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7680">
                <a:tc>
                  <a:txBody>
                    <a:bodyPr lIns="90000" rIns="90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db.collection.reIndex()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Rebuilds all indexes on a collection.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360000" y="30132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2"/>
          <p:cNvSpPr/>
          <p:nvPr/>
        </p:nvSpPr>
        <p:spPr>
          <a:xfrm>
            <a:off x="504000" y="301320"/>
            <a:ext cx="9070920" cy="58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CRUD Operations in MongoDB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Find operations in MongoDB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aphicFrame>
        <p:nvGraphicFramePr>
          <p:cNvPr id="600" name="Table 2"/>
          <p:cNvGraphicFramePr/>
          <p:nvPr/>
        </p:nvGraphicFramePr>
        <p:xfrm>
          <a:off x="274320" y="1828800"/>
          <a:ext cx="9543240" cy="5028840"/>
        </p:xfrm>
        <a:graphic>
          <a:graphicData uri="http://schemas.openxmlformats.org/drawingml/2006/table">
            <a:tbl>
              <a:tblPr/>
              <a:tblGrid>
                <a:gridCol w="4845600"/>
                <a:gridCol w="4698000"/>
              </a:tblGrid>
              <a:tr h="837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db.collection.find()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cursor populated with documents.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37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db.collection.findOne()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Returns single document.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37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db.collection.findAndModify()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Finds document, updates it and returns modified.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37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db.collection.findOneAndReplace()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Replaces single document.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3772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db.collection.findOneAndUpdate()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Updates single document.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40600"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db.collection.findOneAndDelete()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DejaVu Sans"/>
                        </a:rPr>
                        <a:t>Deletes single document.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find() and findOne()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Has two prams (filter and projection)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Filter = SQL's WHERE statement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Projections = SELECT params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6619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db.bios.find(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6619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2600" spc="-1" strike="noStrike">
                <a:solidFill>
                  <a:srgbClr val="6619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{ },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6619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</a:t>
            </a:r>
            <a:r>
              <a:rPr lang="en-US" sz="2600" spc="-1" strike="noStrike">
                <a:solidFill>
                  <a:srgbClr val="6619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{ name: 1, contribs: 1, _id: 0 }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6619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findAndModify()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db.collection.findAndModify({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query: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sort: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remove: &lt;boolean&gt;,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update: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new: &lt;boolean&gt;,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fields: &lt;document&gt;,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upsert: &lt;boolean&gt;,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bypassDocumentValidation: &lt;boolean&gt;,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    </a:t>
            </a:r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writeConcern: &lt;document&gt;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r>
              <a:rPr lang="en-US" sz="3200" spc="-1" strike="noStrike">
                <a:solidFill>
                  <a:srgbClr val="663300"/>
                </a:solidFill>
                <a:uFill>
                  <a:solidFill>
                    <a:srgbClr val="ffffff"/>
                  </a:solidFill>
                </a:uFill>
                <a:latin typeface="DejaVu Sans"/>
                <a:ea typeface="DejaVu Sans"/>
              </a:rPr>
              <a:t>});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Application>LibreOffice/5.0.6.3$Linux_X86_64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2016-05-31T00:27:21Z</dcterms:created>
  <dc:language>en-US</dc:language>
  <dcterms:modified xsi:type="dcterms:W3CDTF">2016-06-10T16:10:22Z</dcterms:modified>
  <cp:revision>37</cp:revision>
</cp:coreProperties>
</file>