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8" r:id="rId5"/>
    <p:sldId id="262" r:id="rId6"/>
    <p:sldId id="264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1B2"/>
    <a:srgbClr val="FFFFFF"/>
    <a:srgbClr val="E7F2F4"/>
    <a:srgbClr val="29B0BF"/>
    <a:srgbClr val="A6CE39"/>
    <a:srgbClr val="00877D"/>
    <a:srgbClr val="5C5D5F"/>
    <a:srgbClr val="AAD7D3"/>
    <a:srgbClr val="55AFA8"/>
    <a:srgbClr val="CAA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9" autoAdjust="0"/>
  </p:normalViewPr>
  <p:slideViewPr>
    <p:cSldViewPr snapToGrid="0">
      <p:cViewPr varScale="1">
        <p:scale>
          <a:sx n="124" d="100"/>
          <a:sy n="124" d="100"/>
        </p:scale>
        <p:origin x="198" y="3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172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3F5EA-F5D8-46FA-BA81-1E2400CDDFE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EE85-8DA0-4EE2-9CE3-2365FDADE3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2701-AAA9-4CAB-8416-3A2B65307E8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64051-4EAD-469E-9F38-AC88EF6E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64051-4EAD-469E-9F38-AC88EF6E7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682991-D014-4BD5-BAAF-D20B4D23F9A7}"/>
              </a:ext>
            </a:extLst>
          </p:cNvPr>
          <p:cNvSpPr/>
          <p:nvPr userDrawn="1"/>
        </p:nvSpPr>
        <p:spPr>
          <a:xfrm>
            <a:off x="0" y="0"/>
            <a:ext cx="3846070" cy="5143500"/>
          </a:xfrm>
          <a:prstGeom prst="rect">
            <a:avLst/>
          </a:prstGeom>
          <a:solidFill>
            <a:srgbClr val="A6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CF200-42E3-460C-8268-EE996439B5DB}"/>
              </a:ext>
            </a:extLst>
          </p:cNvPr>
          <p:cNvSpPr/>
          <p:nvPr userDrawn="1"/>
        </p:nvSpPr>
        <p:spPr>
          <a:xfrm>
            <a:off x="-29634" y="4635794"/>
            <a:ext cx="3860816" cy="532492"/>
          </a:xfrm>
          <a:prstGeom prst="rect">
            <a:avLst/>
          </a:prstGeom>
          <a:solidFill>
            <a:srgbClr val="29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FA9B9-F501-4C62-B259-92CE56883320}"/>
              </a:ext>
            </a:extLst>
          </p:cNvPr>
          <p:cNvSpPr/>
          <p:nvPr userDrawn="1"/>
        </p:nvSpPr>
        <p:spPr>
          <a:xfrm>
            <a:off x="-10037" y="4800600"/>
            <a:ext cx="3846070" cy="342900"/>
          </a:xfrm>
          <a:prstGeom prst="rect">
            <a:avLst/>
          </a:prstGeom>
          <a:solidFill>
            <a:srgbClr val="29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0EFC8-C28B-4CE6-BE94-4DE655D28308}"/>
              </a:ext>
            </a:extLst>
          </p:cNvPr>
          <p:cNvSpPr/>
          <p:nvPr userDrawn="1"/>
        </p:nvSpPr>
        <p:spPr>
          <a:xfrm>
            <a:off x="3829014" y="0"/>
            <a:ext cx="5314986" cy="5168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31184C7-E181-4DC1-B378-6E9130A05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r="29996" b="1577"/>
          <a:stretch/>
        </p:blipFill>
        <p:spPr>
          <a:xfrm>
            <a:off x="122435" y="685872"/>
            <a:ext cx="3597883" cy="3771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8520" y="597823"/>
            <a:ext cx="4455145" cy="99026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Name (Include Handle)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8520" y="2220397"/>
            <a:ext cx="4455145" cy="4807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Institution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95AFE-35E6-441D-AC52-C076FE132684}"/>
              </a:ext>
            </a:extLst>
          </p:cNvPr>
          <p:cNvSpPr txBox="1"/>
          <p:nvPr userDrawn="1"/>
        </p:nvSpPr>
        <p:spPr>
          <a:xfrm>
            <a:off x="-171719" y="4724451"/>
            <a:ext cx="4185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#SIIM19 | #</a:t>
            </a:r>
            <a:r>
              <a:rPr lang="en-US" sz="1300" b="1" dirty="0" err="1">
                <a:solidFill>
                  <a:schemeClr val="bg1"/>
                </a:solidFill>
              </a:rPr>
              <a:t>ImagingInformatics</a:t>
            </a:r>
            <a:r>
              <a:rPr lang="en-US" sz="1300" b="1" dirty="0">
                <a:solidFill>
                  <a:schemeClr val="bg1"/>
                </a:solidFill>
              </a:rPr>
              <a:t> | @</a:t>
            </a:r>
            <a:r>
              <a:rPr lang="en-US" sz="1300" b="1" dirty="0" err="1">
                <a:solidFill>
                  <a:schemeClr val="bg1"/>
                </a:solidFill>
              </a:rPr>
              <a:t>SIIM_Tweets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97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EBF015-772C-4304-9648-8597EE55C15E}"/>
              </a:ext>
            </a:extLst>
          </p:cNvPr>
          <p:cNvSpPr/>
          <p:nvPr userDrawn="1"/>
        </p:nvSpPr>
        <p:spPr>
          <a:xfrm>
            <a:off x="0" y="0"/>
            <a:ext cx="9144000" cy="1024217"/>
          </a:xfrm>
          <a:prstGeom prst="rect">
            <a:avLst/>
          </a:prstGeom>
          <a:solidFill>
            <a:srgbClr val="A6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ACD3E-3111-4C1E-A655-9840A2835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1225"/>
          <a:stretch/>
        </p:blipFill>
        <p:spPr>
          <a:xfrm>
            <a:off x="7141354" y="-1"/>
            <a:ext cx="2002646" cy="1024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177"/>
            <a:ext cx="6455062" cy="8705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6700" y="4868659"/>
            <a:ext cx="12573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29B0BF"/>
                </a:solidFill>
              </a:defRPr>
            </a:lvl1pPr>
          </a:lstStyle>
          <a:p>
            <a:fld id="{DA63C732-0329-46ED-955F-6C07BA7EAB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1677-1FD0-40C2-A364-FC6285AA2467}"/>
              </a:ext>
            </a:extLst>
          </p:cNvPr>
          <p:cNvSpPr txBox="1"/>
          <p:nvPr userDrawn="1"/>
        </p:nvSpPr>
        <p:spPr>
          <a:xfrm>
            <a:off x="0" y="4834726"/>
            <a:ext cx="409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9B0BF"/>
                </a:solidFill>
              </a:rPr>
              <a:t>#SIIM19 </a:t>
            </a:r>
            <a:r>
              <a:rPr lang="en-US" sz="1400" b="0" dirty="0">
                <a:solidFill>
                  <a:srgbClr val="B0B1B2"/>
                </a:solidFill>
              </a:rPr>
              <a:t>| </a:t>
            </a:r>
            <a:r>
              <a:rPr lang="en-US" sz="1400" b="1" dirty="0">
                <a:solidFill>
                  <a:srgbClr val="29B0BF"/>
                </a:solidFill>
              </a:rPr>
              <a:t>#</a:t>
            </a:r>
            <a:r>
              <a:rPr lang="en-US" sz="1400" b="1" dirty="0" err="1">
                <a:solidFill>
                  <a:srgbClr val="29B0BF"/>
                </a:solidFill>
              </a:rPr>
              <a:t>ImagingInformatics</a:t>
            </a:r>
            <a:r>
              <a:rPr lang="en-US" sz="1400" b="1" dirty="0">
                <a:solidFill>
                  <a:srgbClr val="29B0BF"/>
                </a:solidFill>
              </a:rPr>
              <a:t> </a:t>
            </a:r>
            <a:r>
              <a:rPr lang="en-US" sz="1400" b="0" dirty="0">
                <a:solidFill>
                  <a:srgbClr val="B0B1B2"/>
                </a:solidFill>
              </a:rPr>
              <a:t>|</a:t>
            </a:r>
            <a:r>
              <a:rPr lang="en-US" sz="1400" b="1" dirty="0">
                <a:solidFill>
                  <a:srgbClr val="29B0BF"/>
                </a:solidFill>
              </a:rPr>
              <a:t> @SIIM_Tweets 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4C1B7DE-54F2-4D9E-A313-213ACA0755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4476" y="234504"/>
            <a:ext cx="1282862" cy="5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380FA-B175-4B3B-9CAC-2E752DCFDBDB}"/>
              </a:ext>
            </a:extLst>
          </p:cNvPr>
          <p:cNvSpPr/>
          <p:nvPr userDrawn="1"/>
        </p:nvSpPr>
        <p:spPr>
          <a:xfrm>
            <a:off x="0" y="0"/>
            <a:ext cx="9144000" cy="1043050"/>
          </a:xfrm>
          <a:prstGeom prst="rect">
            <a:avLst/>
          </a:prstGeom>
          <a:solidFill>
            <a:srgbClr val="A6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solidFill>
            <a:srgbClr val="29B0BF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61207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solidFill>
            <a:srgbClr val="29B0BF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61207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CD4B7C-E311-4387-AA6D-79E584DB6B3C}"/>
              </a:ext>
            </a:extLst>
          </p:cNvPr>
          <p:cNvSpPr txBox="1">
            <a:spLocks/>
          </p:cNvSpPr>
          <p:nvPr userDrawn="1"/>
        </p:nvSpPr>
        <p:spPr>
          <a:xfrm>
            <a:off x="628650" y="3117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152F881-3739-462F-9C3A-11CC640E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00" y="4863453"/>
            <a:ext cx="1257300" cy="273844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rgbClr val="29B0BF"/>
                </a:solidFill>
              </a:defRPr>
            </a:lvl1pPr>
          </a:lstStyle>
          <a:p>
            <a:fld id="{DA63C732-0329-46ED-955F-6C07BA7EAB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7A9E67-D8DE-4C5D-B3FB-59DDD206D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1225"/>
          <a:stretch/>
        </p:blipFill>
        <p:spPr>
          <a:xfrm>
            <a:off x="7141354" y="-1"/>
            <a:ext cx="2002646" cy="104305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AE65853-D40B-47A9-A031-DFAEDFBC5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4476" y="234504"/>
            <a:ext cx="1282862" cy="5552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79A8F8-E7FA-49BB-8E88-5CFFF9B2DF32}"/>
              </a:ext>
            </a:extLst>
          </p:cNvPr>
          <p:cNvSpPr txBox="1"/>
          <p:nvPr userDrawn="1"/>
        </p:nvSpPr>
        <p:spPr>
          <a:xfrm>
            <a:off x="0" y="4819105"/>
            <a:ext cx="468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9B0BF"/>
                </a:solidFill>
              </a:rPr>
              <a:t>#SIIM19 </a:t>
            </a:r>
            <a:r>
              <a:rPr lang="en-US" sz="1400" b="0" dirty="0">
                <a:solidFill>
                  <a:srgbClr val="B0B1B2"/>
                </a:solidFill>
              </a:rPr>
              <a:t>| </a:t>
            </a:r>
            <a:r>
              <a:rPr lang="en-US" sz="1400" b="1" dirty="0">
                <a:solidFill>
                  <a:srgbClr val="29B0BF"/>
                </a:solidFill>
              </a:rPr>
              <a:t>#</a:t>
            </a:r>
            <a:r>
              <a:rPr lang="en-US" sz="1400" b="1" dirty="0" err="1">
                <a:solidFill>
                  <a:srgbClr val="29B0BF"/>
                </a:solidFill>
              </a:rPr>
              <a:t>ImagingInformatics</a:t>
            </a:r>
            <a:r>
              <a:rPr lang="en-US" sz="1400" b="1" dirty="0">
                <a:solidFill>
                  <a:srgbClr val="29B0BF"/>
                </a:solidFill>
              </a:rPr>
              <a:t> </a:t>
            </a:r>
            <a:r>
              <a:rPr lang="en-US" sz="1400" b="0" dirty="0">
                <a:solidFill>
                  <a:srgbClr val="B0B1B2"/>
                </a:solidFill>
              </a:rPr>
              <a:t>|</a:t>
            </a:r>
            <a:r>
              <a:rPr lang="en-US" sz="1400" b="1" dirty="0">
                <a:solidFill>
                  <a:srgbClr val="29B0BF"/>
                </a:solidFill>
              </a:rPr>
              <a:t> @</a:t>
            </a:r>
            <a:r>
              <a:rPr lang="en-US" sz="1400" b="1" dirty="0" err="1">
                <a:solidFill>
                  <a:srgbClr val="29B0BF"/>
                </a:solidFill>
              </a:rPr>
              <a:t>SIIM_Tweets</a:t>
            </a:r>
            <a:r>
              <a:rPr lang="en-US" sz="1400" b="1" dirty="0">
                <a:solidFill>
                  <a:srgbClr val="29B0B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26"/>
            <a:ext cx="7886700" cy="9941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5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558" y="102393"/>
            <a:ext cx="7886700" cy="80948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1254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8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50" r:id="rId2"/>
    <p:sldLayoutId id="2147483653" r:id="rId3"/>
    <p:sldLayoutId id="214748365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9B0BF"/>
        </a:buClr>
        <a:buFont typeface="Wingdings" panose="05000000000000000000" pitchFamily="2" charset="2"/>
        <a:buChar char="§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9B0BF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9B0BF"/>
        </a:buClr>
        <a:buFont typeface="Wingdings" panose="05000000000000000000" pitchFamily="2" charset="2"/>
        <a:buChar char="§"/>
        <a:defRPr sz="1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9B0BF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9B0BF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KJHBY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464972-3ABF-41BA-966F-3C870880C8FF}"/>
              </a:ext>
            </a:extLst>
          </p:cNvPr>
          <p:cNvSpPr txBox="1">
            <a:spLocks/>
          </p:cNvSpPr>
          <p:nvPr/>
        </p:nvSpPr>
        <p:spPr>
          <a:xfrm>
            <a:off x="4424500" y="1290069"/>
            <a:ext cx="4455145" cy="211336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Machine Learning 2: 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Practical Considerations to Design Deep Learning Models in Medical Imaging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2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Faculty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29FD1C-08B8-4C01-A274-374B12D5D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73"/>
          <a:stretch/>
        </p:blipFill>
        <p:spPr>
          <a:xfrm>
            <a:off x="188577" y="1523231"/>
            <a:ext cx="4483271" cy="283676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D48F4B-2987-4CCA-9809-79EB85F4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95"/>
          <a:stretch/>
        </p:blipFill>
        <p:spPr>
          <a:xfrm>
            <a:off x="4158609" y="1523231"/>
            <a:ext cx="4696355" cy="28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CEA-6569-4475-BFA9-5AFA08E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8B46-B8D6-4449-8FCD-065E56B0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Wi-Fi (</a:t>
            </a:r>
            <a:r>
              <a:rPr lang="en-US" b="1" dirty="0"/>
              <a:t>SIIM</a:t>
            </a:r>
            <a:r>
              <a:rPr lang="en-US" dirty="0"/>
              <a:t> – password: #Empower)</a:t>
            </a:r>
          </a:p>
          <a:p>
            <a:endParaRPr lang="en-US" dirty="0"/>
          </a:p>
          <a:p>
            <a:r>
              <a:rPr lang="en-US" dirty="0"/>
              <a:t>Open Chrome</a:t>
            </a:r>
          </a:p>
          <a:p>
            <a:endParaRPr lang="en-US" dirty="0"/>
          </a:p>
          <a:p>
            <a:r>
              <a:rPr lang="en-US" dirty="0"/>
              <a:t>Access the link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https://bit.ly/2KJHBYi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Experiment</a:t>
            </a:r>
            <a:r>
              <a:rPr lang="pt-BR" dirty="0"/>
              <a:t> 1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975E3-6155-41ED-B708-190EBCF6101D}"/>
              </a:ext>
            </a:extLst>
          </p:cNvPr>
          <p:cNvSpPr txBox="1">
            <a:spLocks/>
          </p:cNvSpPr>
          <p:nvPr/>
        </p:nvSpPr>
        <p:spPr>
          <a:xfrm>
            <a:off x="628650" y="1200730"/>
            <a:ext cx="6523640" cy="30139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Unbalanced dataset, no data augmentation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60 normal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6 hemorrhages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Total of 66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9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Experiment</a:t>
            </a:r>
            <a:r>
              <a:rPr lang="pt-BR" dirty="0"/>
              <a:t> 2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2147F-BE7A-4464-BE3E-5E3EBEC3FE7F}"/>
              </a:ext>
            </a:extLst>
          </p:cNvPr>
          <p:cNvSpPr txBox="1">
            <a:spLocks/>
          </p:cNvSpPr>
          <p:nvPr/>
        </p:nvSpPr>
        <p:spPr>
          <a:xfrm>
            <a:off x="628650" y="1200730"/>
            <a:ext cx="7669267" cy="30139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Balanced dataset, no data augmentation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normal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hemorrhages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Total of 66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0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eaking Neural Net">
            <a:hlinkClick r:id="" action="ppaction://media"/>
            <a:extLst>
              <a:ext uri="{FF2B5EF4-FFF2-40B4-BE49-F238E27FC236}">
                <a16:creationId xmlns:a16="http://schemas.microsoft.com/office/drawing/2014/main" id="{08DF4ACF-7FAE-4004-B823-08D76343A5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8709" y="-1"/>
            <a:ext cx="6854158" cy="51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Experiment</a:t>
            </a:r>
            <a:r>
              <a:rPr lang="pt-BR" dirty="0"/>
              <a:t> 3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E5B998-EEB5-433B-BCB2-8DD9201AAD1D}"/>
              </a:ext>
            </a:extLst>
          </p:cNvPr>
          <p:cNvSpPr txBox="1">
            <a:spLocks/>
          </p:cNvSpPr>
          <p:nvPr/>
        </p:nvSpPr>
        <p:spPr>
          <a:xfrm>
            <a:off x="628650" y="1200730"/>
            <a:ext cx="7669267" cy="30139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Balanced dataset, transfer learning, no data augmentation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normal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hemorrhages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Total of 66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6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Experiment</a:t>
            </a:r>
            <a:r>
              <a:rPr lang="pt-BR" dirty="0"/>
              <a:t> 4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15375-FC3C-4547-9A56-747B56C36E0B}"/>
              </a:ext>
            </a:extLst>
          </p:cNvPr>
          <p:cNvSpPr txBox="1">
            <a:spLocks/>
          </p:cNvSpPr>
          <p:nvPr/>
        </p:nvSpPr>
        <p:spPr>
          <a:xfrm>
            <a:off x="628650" y="1200730"/>
            <a:ext cx="7669267" cy="30139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Balanced dataset, transfer learning, data augmentation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normal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33 hemorrhages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Total of 66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6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13F-6C7A-49E2-803C-D67544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Experiment</a:t>
            </a:r>
            <a:r>
              <a:rPr lang="pt-BR" dirty="0"/>
              <a:t> 5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C50100-8FC6-4F10-9118-7C7950DFB397}"/>
              </a:ext>
            </a:extLst>
          </p:cNvPr>
          <p:cNvSpPr txBox="1">
            <a:spLocks/>
          </p:cNvSpPr>
          <p:nvPr/>
        </p:nvSpPr>
        <p:spPr>
          <a:xfrm>
            <a:off x="628650" y="1200730"/>
            <a:ext cx="7669267" cy="30139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A6CE39"/>
                </a:solidFill>
              </a:rPr>
              <a:t>Balanced dataset, transfer learning, data augmentation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60 normal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60 hemorrhages</a:t>
            </a:r>
          </a:p>
          <a:p>
            <a:endParaRPr lang="en-US" sz="2400" dirty="0">
              <a:solidFill>
                <a:srgbClr val="A6CE39"/>
              </a:solidFill>
            </a:endParaRPr>
          </a:p>
          <a:p>
            <a:r>
              <a:rPr lang="en-US" sz="2400" dirty="0">
                <a:solidFill>
                  <a:srgbClr val="A6CE39"/>
                </a:solidFill>
              </a:rPr>
              <a:t>Total of 120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11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51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Faculty</vt:lpstr>
      <vt:lpstr>Instructions</vt:lpstr>
      <vt:lpstr>Experiment 1 </vt:lpstr>
      <vt:lpstr>Experiment 2 </vt:lpstr>
      <vt:lpstr>PowerPoint Presentation</vt:lpstr>
      <vt:lpstr>Experiment 3 </vt:lpstr>
      <vt:lpstr>Experiment 4 </vt:lpstr>
      <vt:lpstr>Experiment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medina</dc:creator>
  <cp:lastModifiedBy>Igor Santos</cp:lastModifiedBy>
  <cp:revision>93</cp:revision>
  <dcterms:created xsi:type="dcterms:W3CDTF">2016-04-20T19:56:19Z</dcterms:created>
  <dcterms:modified xsi:type="dcterms:W3CDTF">2019-06-28T15:03:08Z</dcterms:modified>
</cp:coreProperties>
</file>