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0"/>
  </p:notesMasterIdLst>
  <p:handoutMasterIdLst>
    <p:handoutMasterId r:id="rId41"/>
  </p:handoutMasterIdLst>
  <p:sldIdLst>
    <p:sldId id="256" r:id="rId5"/>
    <p:sldId id="295" r:id="rId6"/>
    <p:sldId id="296" r:id="rId7"/>
    <p:sldId id="300" r:id="rId8"/>
    <p:sldId id="314" r:id="rId9"/>
    <p:sldId id="315" r:id="rId10"/>
    <p:sldId id="325" r:id="rId11"/>
    <p:sldId id="258" r:id="rId12"/>
    <p:sldId id="308" r:id="rId13"/>
    <p:sldId id="311" r:id="rId14"/>
    <p:sldId id="312" r:id="rId15"/>
    <p:sldId id="313" r:id="rId16"/>
    <p:sldId id="323" r:id="rId17"/>
    <p:sldId id="321" r:id="rId18"/>
    <p:sldId id="333" r:id="rId19"/>
    <p:sldId id="316" r:id="rId20"/>
    <p:sldId id="317" r:id="rId21"/>
    <p:sldId id="318" r:id="rId22"/>
    <p:sldId id="319" r:id="rId23"/>
    <p:sldId id="334" r:id="rId24"/>
    <p:sldId id="305" r:id="rId25"/>
    <p:sldId id="307" r:id="rId26"/>
    <p:sldId id="306" r:id="rId27"/>
    <p:sldId id="324" r:id="rId28"/>
    <p:sldId id="309" r:id="rId29"/>
    <p:sldId id="303" r:id="rId30"/>
    <p:sldId id="304" r:id="rId31"/>
    <p:sldId id="302" r:id="rId32"/>
    <p:sldId id="326" r:id="rId33"/>
    <p:sldId id="327" r:id="rId34"/>
    <p:sldId id="328" r:id="rId35"/>
    <p:sldId id="329" r:id="rId36"/>
    <p:sldId id="330" r:id="rId37"/>
    <p:sldId id="331" r:id="rId38"/>
    <p:sldId id="33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C2808-DD53-490C-8C36-6B265FE3CFFD}" v="40" dt="2022-06-23T04:03:07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08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Amâncio Machado Dias" userId="ac356cd67325675b" providerId="LiveId" clId="{A67C2808-DD53-490C-8C36-6B265FE3CFFD}"/>
    <pc:docChg chg="undo custSel addSld delSld modSld sldOrd">
      <pc:chgData name="Igor Amâncio Machado Dias" userId="ac356cd67325675b" providerId="LiveId" clId="{A67C2808-DD53-490C-8C36-6B265FE3CFFD}" dt="2022-06-23T10:50:20.714" v="3276" actId="1036"/>
      <pc:docMkLst>
        <pc:docMk/>
      </pc:docMkLst>
      <pc:sldChg chg="addSp modSp mod">
        <pc:chgData name="Igor Amâncio Machado Dias" userId="ac356cd67325675b" providerId="LiveId" clId="{A67C2808-DD53-490C-8C36-6B265FE3CFFD}" dt="2022-06-22T23:24:52.379" v="160" actId="20577"/>
        <pc:sldMkLst>
          <pc:docMk/>
          <pc:sldMk cId="2488868580" sldId="300"/>
        </pc:sldMkLst>
        <pc:spChg chg="mod">
          <ac:chgData name="Igor Amâncio Machado Dias" userId="ac356cd67325675b" providerId="LiveId" clId="{A67C2808-DD53-490C-8C36-6B265FE3CFFD}" dt="2022-06-22T23:23:46.174" v="11" actId="242"/>
          <ac:spMkLst>
            <pc:docMk/>
            <pc:sldMk cId="2488868580" sldId="300"/>
            <ac:spMk id="16" creationId="{C629624D-920F-9270-4A5C-80FC7B0A1268}"/>
          </ac:spMkLst>
        </pc:spChg>
        <pc:spChg chg="add mod">
          <ac:chgData name="Igor Amâncio Machado Dias" userId="ac356cd67325675b" providerId="LiveId" clId="{A67C2808-DD53-490C-8C36-6B265FE3CFFD}" dt="2022-06-22T23:24:52.379" v="160" actId="20577"/>
          <ac:spMkLst>
            <pc:docMk/>
            <pc:sldMk cId="2488868580" sldId="300"/>
            <ac:spMk id="23" creationId="{EFB81535-9928-5433-45BC-747B9036D87F}"/>
          </ac:spMkLst>
        </pc:spChg>
        <pc:picChg chg="add mod">
          <ac:chgData name="Igor Amâncio Machado Dias" userId="ac356cd67325675b" providerId="LiveId" clId="{A67C2808-DD53-490C-8C36-6B265FE3CFFD}" dt="2022-06-22T23:23:35.216" v="9" actId="1076"/>
          <ac:picMkLst>
            <pc:docMk/>
            <pc:sldMk cId="2488868580" sldId="300"/>
            <ac:picMk id="1026" creationId="{1963A91B-AACC-C74B-CD7C-A30C013BCA16}"/>
          </ac:picMkLst>
        </pc:picChg>
        <pc:picChg chg="mod">
          <ac:chgData name="Igor Amâncio Machado Dias" userId="ac356cd67325675b" providerId="LiveId" clId="{A67C2808-DD53-490C-8C36-6B265FE3CFFD}" dt="2022-06-22T23:23:24.957" v="6" actId="1076"/>
          <ac:picMkLst>
            <pc:docMk/>
            <pc:sldMk cId="2488868580" sldId="300"/>
            <ac:picMk id="2050" creationId="{6B8A2AB1-4A6E-9624-031E-DEFE2F8EE159}"/>
          </ac:picMkLst>
        </pc:picChg>
      </pc:sldChg>
      <pc:sldChg chg="ord">
        <pc:chgData name="Igor Amâncio Machado Dias" userId="ac356cd67325675b" providerId="LiveId" clId="{A67C2808-DD53-490C-8C36-6B265FE3CFFD}" dt="2022-06-23T00:40:58.589" v="1166"/>
        <pc:sldMkLst>
          <pc:docMk/>
          <pc:sldMk cId="3895309022" sldId="302"/>
        </pc:sldMkLst>
      </pc:sldChg>
      <pc:sldChg chg="addSp delSp modSp mod">
        <pc:chgData name="Igor Amâncio Machado Dias" userId="ac356cd67325675b" providerId="LiveId" clId="{A67C2808-DD53-490C-8C36-6B265FE3CFFD}" dt="2022-06-23T03:54:07.534" v="2970" actId="1076"/>
        <pc:sldMkLst>
          <pc:docMk/>
          <pc:sldMk cId="1631241273" sldId="307"/>
        </pc:sldMkLst>
        <pc:spChg chg="add del">
          <ac:chgData name="Igor Amâncio Machado Dias" userId="ac356cd67325675b" providerId="LiveId" clId="{A67C2808-DD53-490C-8C36-6B265FE3CFFD}" dt="2022-06-23T03:53:19.353" v="2959" actId="478"/>
          <ac:spMkLst>
            <pc:docMk/>
            <pc:sldMk cId="1631241273" sldId="307"/>
            <ac:spMk id="4" creationId="{37741C39-168A-F00E-1B48-B07C91824F5C}"/>
          </ac:spMkLst>
        </pc:spChg>
        <pc:spChg chg="add del">
          <ac:chgData name="Igor Amâncio Machado Dias" userId="ac356cd67325675b" providerId="LiveId" clId="{A67C2808-DD53-490C-8C36-6B265FE3CFFD}" dt="2022-06-23T03:53:22.886" v="2961" actId="478"/>
          <ac:spMkLst>
            <pc:docMk/>
            <pc:sldMk cId="1631241273" sldId="307"/>
            <ac:spMk id="5" creationId="{CAFF0AE3-A502-A8C8-0EF2-0F12188D7E45}"/>
          </ac:spMkLst>
        </pc:spChg>
        <pc:spChg chg="add del">
          <ac:chgData name="Igor Amâncio Machado Dias" userId="ac356cd67325675b" providerId="LiveId" clId="{A67C2808-DD53-490C-8C36-6B265FE3CFFD}" dt="2022-06-23T03:53:32.950" v="2963" actId="478"/>
          <ac:spMkLst>
            <pc:docMk/>
            <pc:sldMk cId="1631241273" sldId="307"/>
            <ac:spMk id="6" creationId="{3AE03083-8864-0F4A-E05D-AB3F7FF47590}"/>
          </ac:spMkLst>
        </pc:spChg>
        <pc:picChg chg="add mod">
          <ac:chgData name="Igor Amâncio Machado Dias" userId="ac356cd67325675b" providerId="LiveId" clId="{A67C2808-DD53-490C-8C36-6B265FE3CFFD}" dt="2022-06-23T03:54:07.534" v="2970" actId="1076"/>
          <ac:picMkLst>
            <pc:docMk/>
            <pc:sldMk cId="1631241273" sldId="307"/>
            <ac:picMk id="11" creationId="{3E0B40C1-BDEF-9884-5001-4BB16E5DBE0E}"/>
          </ac:picMkLst>
        </pc:picChg>
        <pc:picChg chg="del">
          <ac:chgData name="Igor Amâncio Machado Dias" userId="ac356cd67325675b" providerId="LiveId" clId="{A67C2808-DD53-490C-8C36-6B265FE3CFFD}" dt="2022-06-23T03:52:33.490" v="2957" actId="478"/>
          <ac:picMkLst>
            <pc:docMk/>
            <pc:sldMk cId="1631241273" sldId="307"/>
            <ac:picMk id="13" creationId="{2CC1F043-9ED1-7B36-9072-87379A0C90F9}"/>
          </ac:picMkLst>
        </pc:picChg>
      </pc:sldChg>
      <pc:sldChg chg="modSp mod">
        <pc:chgData name="Igor Amâncio Machado Dias" userId="ac356cd67325675b" providerId="LiveId" clId="{A67C2808-DD53-490C-8C36-6B265FE3CFFD}" dt="2022-06-23T10:50:20.714" v="3276" actId="1036"/>
        <pc:sldMkLst>
          <pc:docMk/>
          <pc:sldMk cId="4107559117" sldId="309"/>
        </pc:sldMkLst>
        <pc:spChg chg="mod">
          <ac:chgData name="Igor Amâncio Machado Dias" userId="ac356cd67325675b" providerId="LiveId" clId="{A67C2808-DD53-490C-8C36-6B265FE3CFFD}" dt="2022-06-23T10:50:13.570" v="3258" actId="20577"/>
          <ac:spMkLst>
            <pc:docMk/>
            <pc:sldMk cId="4107559117" sldId="309"/>
            <ac:spMk id="4" creationId="{F39C9B48-6AFD-D6EA-516F-2B70A8C30DA9}"/>
          </ac:spMkLst>
        </pc:spChg>
        <pc:picChg chg="mod">
          <ac:chgData name="Igor Amâncio Machado Dias" userId="ac356cd67325675b" providerId="LiveId" clId="{A67C2808-DD53-490C-8C36-6B265FE3CFFD}" dt="2022-06-23T10:50:20.714" v="3276" actId="1036"/>
          <ac:picMkLst>
            <pc:docMk/>
            <pc:sldMk cId="4107559117" sldId="309"/>
            <ac:picMk id="13" creationId="{32795D15-A1CA-3491-C78D-75C1EC127310}"/>
          </ac:picMkLst>
        </pc:picChg>
      </pc:sldChg>
      <pc:sldChg chg="modNotesTx">
        <pc:chgData name="Igor Amâncio Machado Dias" userId="ac356cd67325675b" providerId="LiveId" clId="{A67C2808-DD53-490C-8C36-6B265FE3CFFD}" dt="2022-06-23T02:57:11.259" v="1563" actId="20577"/>
        <pc:sldMkLst>
          <pc:docMk/>
          <pc:sldMk cId="1279748620" sldId="314"/>
        </pc:sldMkLst>
      </pc:sldChg>
      <pc:sldChg chg="addSp modSp mod">
        <pc:chgData name="Igor Amâncio Machado Dias" userId="ac356cd67325675b" providerId="LiveId" clId="{A67C2808-DD53-490C-8C36-6B265FE3CFFD}" dt="2022-06-23T02:22:15.990" v="1197" actId="20577"/>
        <pc:sldMkLst>
          <pc:docMk/>
          <pc:sldMk cId="4250607616" sldId="315"/>
        </pc:sldMkLst>
        <pc:spChg chg="add mod">
          <ac:chgData name="Igor Amâncio Machado Dias" userId="ac356cd67325675b" providerId="LiveId" clId="{A67C2808-DD53-490C-8C36-6B265FE3CFFD}" dt="2022-06-23T02:22:15.990" v="1197" actId="20577"/>
          <ac:spMkLst>
            <pc:docMk/>
            <pc:sldMk cId="4250607616" sldId="315"/>
            <ac:spMk id="12" creationId="{6F69C1FB-571C-2671-A739-048DCA242114}"/>
          </ac:spMkLst>
        </pc:spChg>
        <pc:picChg chg="add mod">
          <ac:chgData name="Igor Amâncio Machado Dias" userId="ac356cd67325675b" providerId="LiveId" clId="{A67C2808-DD53-490C-8C36-6B265FE3CFFD}" dt="2022-06-23T02:21:35.781" v="1188" actId="1076"/>
          <ac:picMkLst>
            <pc:docMk/>
            <pc:sldMk cId="4250607616" sldId="315"/>
            <ac:picMk id="3" creationId="{D55D7008-F1CE-52E6-EAD7-09A3D35B5CF9}"/>
          </ac:picMkLst>
        </pc:picChg>
      </pc:sldChg>
      <pc:sldChg chg="addSp modSp mod">
        <pc:chgData name="Igor Amâncio Machado Dias" userId="ac356cd67325675b" providerId="LiveId" clId="{A67C2808-DD53-490C-8C36-6B265FE3CFFD}" dt="2022-06-23T03:37:39.560" v="2224" actId="242"/>
        <pc:sldMkLst>
          <pc:docMk/>
          <pc:sldMk cId="3143815183" sldId="317"/>
        </pc:sldMkLst>
        <pc:spChg chg="add mod">
          <ac:chgData name="Igor Amâncio Machado Dias" userId="ac356cd67325675b" providerId="LiveId" clId="{A67C2808-DD53-490C-8C36-6B265FE3CFFD}" dt="2022-06-23T03:37:39.560" v="2224" actId="242"/>
          <ac:spMkLst>
            <pc:docMk/>
            <pc:sldMk cId="3143815183" sldId="317"/>
            <ac:spMk id="10" creationId="{384E0E25-F929-7D4B-CA41-007F244CA8D4}"/>
          </ac:spMkLst>
        </pc:spChg>
        <pc:picChg chg="add mod">
          <ac:chgData name="Igor Amâncio Machado Dias" userId="ac356cd67325675b" providerId="LiveId" clId="{A67C2808-DD53-490C-8C36-6B265FE3CFFD}" dt="2022-06-23T03:37:08.881" v="2196" actId="1076"/>
          <ac:picMkLst>
            <pc:docMk/>
            <pc:sldMk cId="3143815183" sldId="317"/>
            <ac:picMk id="7" creationId="{800602FB-3CB1-3906-A56B-9ECB5EFF2F5F}"/>
          </ac:picMkLst>
        </pc:picChg>
        <pc:picChg chg="mod">
          <ac:chgData name="Igor Amâncio Machado Dias" userId="ac356cd67325675b" providerId="LiveId" clId="{A67C2808-DD53-490C-8C36-6B265FE3CFFD}" dt="2022-06-23T03:36:55.558" v="2190" actId="1076"/>
          <ac:picMkLst>
            <pc:docMk/>
            <pc:sldMk cId="3143815183" sldId="317"/>
            <ac:picMk id="8" creationId="{B6F777D4-05D8-3999-EDF5-CE1746801121}"/>
          </ac:picMkLst>
        </pc:picChg>
      </pc:sldChg>
      <pc:sldChg chg="modSp mod">
        <pc:chgData name="Igor Amâncio Machado Dias" userId="ac356cd67325675b" providerId="LiveId" clId="{A67C2808-DD53-490C-8C36-6B265FE3CFFD}" dt="2022-06-23T03:40:57.678" v="2227" actId="14100"/>
        <pc:sldMkLst>
          <pc:docMk/>
          <pc:sldMk cId="2115659271" sldId="318"/>
        </pc:sldMkLst>
        <pc:spChg chg="mod">
          <ac:chgData name="Igor Amâncio Machado Dias" userId="ac356cd67325675b" providerId="LiveId" clId="{A67C2808-DD53-490C-8C36-6B265FE3CFFD}" dt="2022-06-23T03:40:54.097" v="2226" actId="1076"/>
          <ac:spMkLst>
            <pc:docMk/>
            <pc:sldMk cId="2115659271" sldId="318"/>
            <ac:spMk id="13" creationId="{8213D344-0808-6B1B-6253-11A689FF3EC2}"/>
          </ac:spMkLst>
        </pc:spChg>
        <pc:picChg chg="mod">
          <ac:chgData name="Igor Amâncio Machado Dias" userId="ac356cd67325675b" providerId="LiveId" clId="{A67C2808-DD53-490C-8C36-6B265FE3CFFD}" dt="2022-06-23T03:40:57.678" v="2227" actId="14100"/>
          <ac:picMkLst>
            <pc:docMk/>
            <pc:sldMk cId="2115659271" sldId="318"/>
            <ac:picMk id="7" creationId="{C968A589-6BC4-CB3D-74CD-7F0CA61FD7C9}"/>
          </ac:picMkLst>
        </pc:picChg>
      </pc:sldChg>
      <pc:sldChg chg="addSp delSp modSp mod">
        <pc:chgData name="Igor Amâncio Machado Dias" userId="ac356cd67325675b" providerId="LiveId" clId="{A67C2808-DD53-490C-8C36-6B265FE3CFFD}" dt="2022-06-23T04:06:47.966" v="3217" actId="20577"/>
        <pc:sldMkLst>
          <pc:docMk/>
          <pc:sldMk cId="979661286" sldId="319"/>
        </pc:sldMkLst>
        <pc:spChg chg="mod">
          <ac:chgData name="Igor Amâncio Machado Dias" userId="ac356cd67325675b" providerId="LiveId" clId="{A67C2808-DD53-490C-8C36-6B265FE3CFFD}" dt="2022-06-23T04:02:39.775" v="2980" actId="1076"/>
          <ac:spMkLst>
            <pc:docMk/>
            <pc:sldMk cId="979661286" sldId="319"/>
            <ac:spMk id="2" creationId="{4A2DED81-E51B-8680-45C1-89BD8B563C53}"/>
          </ac:spMkLst>
        </pc:spChg>
        <pc:spChg chg="mod">
          <ac:chgData name="Igor Amâncio Machado Dias" userId="ac356cd67325675b" providerId="LiveId" clId="{A67C2808-DD53-490C-8C36-6B265FE3CFFD}" dt="2022-06-23T04:02:53.562" v="2983" actId="121"/>
          <ac:spMkLst>
            <pc:docMk/>
            <pc:sldMk cId="979661286" sldId="319"/>
            <ac:spMk id="12" creationId="{39EAF150-B1CA-6D48-0486-EC30800BE8A5}"/>
          </ac:spMkLst>
        </pc:spChg>
        <pc:spChg chg="del">
          <ac:chgData name="Igor Amâncio Machado Dias" userId="ac356cd67325675b" providerId="LiveId" clId="{A67C2808-DD53-490C-8C36-6B265FE3CFFD}" dt="2022-06-23T03:14:25.191" v="1854" actId="478"/>
          <ac:spMkLst>
            <pc:docMk/>
            <pc:sldMk cId="979661286" sldId="319"/>
            <ac:spMk id="15" creationId="{96A23BF4-016D-973D-DD7C-56BEC8C2525F}"/>
          </ac:spMkLst>
        </pc:spChg>
        <pc:spChg chg="mod">
          <ac:chgData name="Igor Amâncio Machado Dias" userId="ac356cd67325675b" providerId="LiveId" clId="{A67C2808-DD53-490C-8C36-6B265FE3CFFD}" dt="2022-06-23T04:03:43.644" v="3001" actId="20577"/>
          <ac:spMkLst>
            <pc:docMk/>
            <pc:sldMk cId="979661286" sldId="319"/>
            <ac:spMk id="16" creationId="{2565102A-9B50-115E-6B65-2943ECADB79D}"/>
          </ac:spMkLst>
        </pc:spChg>
        <pc:spChg chg="add mod">
          <ac:chgData name="Igor Amâncio Machado Dias" userId="ac356cd67325675b" providerId="LiveId" clId="{A67C2808-DD53-490C-8C36-6B265FE3CFFD}" dt="2022-06-23T04:06:47.966" v="3217" actId="20577"/>
          <ac:spMkLst>
            <pc:docMk/>
            <pc:sldMk cId="979661286" sldId="319"/>
            <ac:spMk id="17" creationId="{6BA855CB-F803-41D2-F2D4-60F93DC5031C}"/>
          </ac:spMkLst>
        </pc:spChg>
        <pc:spChg chg="del">
          <ac:chgData name="Igor Amâncio Machado Dias" userId="ac356cd67325675b" providerId="LiveId" clId="{A67C2808-DD53-490C-8C36-6B265FE3CFFD}" dt="2022-06-23T03:14:29.380" v="1856" actId="478"/>
          <ac:spMkLst>
            <pc:docMk/>
            <pc:sldMk cId="979661286" sldId="319"/>
            <ac:spMk id="19" creationId="{BF2ABC3A-85AA-C2C0-33E0-60B4FEA98112}"/>
          </ac:spMkLst>
        </pc:spChg>
        <pc:picChg chg="add mod">
          <ac:chgData name="Igor Amâncio Machado Dias" userId="ac356cd67325675b" providerId="LiveId" clId="{A67C2808-DD53-490C-8C36-6B265FE3CFFD}" dt="2022-06-23T04:03:54.321" v="3004" actId="1076"/>
          <ac:picMkLst>
            <pc:docMk/>
            <pc:sldMk cId="979661286" sldId="319"/>
            <ac:picMk id="7" creationId="{F643DACD-2992-D174-5EDC-445E9751EA36}"/>
          </ac:picMkLst>
        </pc:picChg>
        <pc:picChg chg="mod">
          <ac:chgData name="Igor Amâncio Machado Dias" userId="ac356cd67325675b" providerId="LiveId" clId="{A67C2808-DD53-490C-8C36-6B265FE3CFFD}" dt="2022-06-23T03:15:51.446" v="1875" actId="1076"/>
          <ac:picMkLst>
            <pc:docMk/>
            <pc:sldMk cId="979661286" sldId="319"/>
            <ac:picMk id="8" creationId="{C7565BFF-3A7F-0104-2735-527A5EC9EBB5}"/>
          </ac:picMkLst>
        </pc:picChg>
        <pc:picChg chg="del">
          <ac:chgData name="Igor Amâncio Machado Dias" userId="ac356cd67325675b" providerId="LiveId" clId="{A67C2808-DD53-490C-8C36-6B265FE3CFFD}" dt="2022-06-23T03:14:22.761" v="1853" actId="478"/>
          <ac:picMkLst>
            <pc:docMk/>
            <pc:sldMk cId="979661286" sldId="319"/>
            <ac:picMk id="14" creationId="{40ECBEED-0D51-CD97-47BC-A05FE12B9350}"/>
          </ac:picMkLst>
        </pc:picChg>
        <pc:picChg chg="del">
          <ac:chgData name="Igor Amâncio Machado Dias" userId="ac356cd67325675b" providerId="LiveId" clId="{A67C2808-DD53-490C-8C36-6B265FE3CFFD}" dt="2022-06-23T03:14:25.964" v="1855" actId="478"/>
          <ac:picMkLst>
            <pc:docMk/>
            <pc:sldMk cId="979661286" sldId="319"/>
            <ac:picMk id="18" creationId="{7EABC45F-1F04-CC25-70E9-C103F3F52EC5}"/>
          </ac:picMkLst>
        </pc:picChg>
        <pc:picChg chg="del">
          <ac:chgData name="Igor Amâncio Machado Dias" userId="ac356cd67325675b" providerId="LiveId" clId="{A67C2808-DD53-490C-8C36-6B265FE3CFFD}" dt="2022-06-23T03:14:37.251" v="1858" actId="478"/>
          <ac:picMkLst>
            <pc:docMk/>
            <pc:sldMk cId="979661286" sldId="319"/>
            <ac:picMk id="21" creationId="{767A5134-706C-408D-1707-E193F976E739}"/>
          </ac:picMkLst>
        </pc:picChg>
        <pc:picChg chg="del">
          <ac:chgData name="Igor Amâncio Machado Dias" userId="ac356cd67325675b" providerId="LiveId" clId="{A67C2808-DD53-490C-8C36-6B265FE3CFFD}" dt="2022-06-23T03:14:36.473" v="1857" actId="478"/>
          <ac:picMkLst>
            <pc:docMk/>
            <pc:sldMk cId="979661286" sldId="319"/>
            <ac:picMk id="23" creationId="{DB7A3F5C-1E30-95A2-D6C5-52A185483730}"/>
          </ac:picMkLst>
        </pc:picChg>
      </pc:sldChg>
      <pc:sldChg chg="addSp delSp modSp mod modNotesTx">
        <pc:chgData name="Igor Amâncio Machado Dias" userId="ac356cd67325675b" providerId="LiveId" clId="{A67C2808-DD53-490C-8C36-6B265FE3CFFD}" dt="2022-06-23T03:12:16.514" v="1851" actId="20577"/>
        <pc:sldMkLst>
          <pc:docMk/>
          <pc:sldMk cId="1763273989" sldId="321"/>
        </pc:sldMkLst>
        <pc:spChg chg="mod">
          <ac:chgData name="Igor Amâncio Machado Dias" userId="ac356cd67325675b" providerId="LiveId" clId="{A67C2808-DD53-490C-8C36-6B265FE3CFFD}" dt="2022-06-23T03:00:42.193" v="1752" actId="20577"/>
          <ac:spMkLst>
            <pc:docMk/>
            <pc:sldMk cId="1763273989" sldId="321"/>
            <ac:spMk id="2" creationId="{8AF55082-FAF1-AC23-70ED-4136D1EB6DAC}"/>
          </ac:spMkLst>
        </pc:spChg>
        <pc:spChg chg="mod">
          <ac:chgData name="Igor Amâncio Machado Dias" userId="ac356cd67325675b" providerId="LiveId" clId="{A67C2808-DD53-490C-8C36-6B265FE3CFFD}" dt="2022-06-23T03:03:08.991" v="1786" actId="1076"/>
          <ac:spMkLst>
            <pc:docMk/>
            <pc:sldMk cId="1763273989" sldId="321"/>
            <ac:spMk id="3" creationId="{0991F339-FA9E-87AA-858B-FE3301EA1804}"/>
          </ac:spMkLst>
        </pc:spChg>
        <pc:spChg chg="mod">
          <ac:chgData name="Igor Amâncio Machado Dias" userId="ac356cd67325675b" providerId="LiveId" clId="{A67C2808-DD53-490C-8C36-6B265FE3CFFD}" dt="2022-06-23T03:03:08.991" v="1786" actId="1076"/>
          <ac:spMkLst>
            <pc:docMk/>
            <pc:sldMk cId="1763273989" sldId="321"/>
            <ac:spMk id="4" creationId="{D5124BFA-F2DF-6138-E7D9-C6AB0CF38F4A}"/>
          </ac:spMkLst>
        </pc:spChg>
        <pc:spChg chg="del">
          <ac:chgData name="Igor Amâncio Machado Dias" userId="ac356cd67325675b" providerId="LiveId" clId="{A67C2808-DD53-490C-8C36-6B265FE3CFFD}" dt="2022-06-23T03:01:43.054" v="1770" actId="478"/>
          <ac:spMkLst>
            <pc:docMk/>
            <pc:sldMk cId="1763273989" sldId="321"/>
            <ac:spMk id="5" creationId="{362A7270-8D31-F12A-324D-FC503948D708}"/>
          </ac:spMkLst>
        </pc:spChg>
        <pc:spChg chg="del">
          <ac:chgData name="Igor Amâncio Machado Dias" userId="ac356cd67325675b" providerId="LiveId" clId="{A67C2808-DD53-490C-8C36-6B265FE3CFFD}" dt="2022-06-23T03:01:41.816" v="1769" actId="478"/>
          <ac:spMkLst>
            <pc:docMk/>
            <pc:sldMk cId="1763273989" sldId="321"/>
            <ac:spMk id="6" creationId="{01D221E1-D74C-34BA-D3FA-7A2A5CA84B11}"/>
          </ac:spMkLst>
        </pc:spChg>
        <pc:spChg chg="add del mod">
          <ac:chgData name="Igor Amâncio Machado Dias" userId="ac356cd67325675b" providerId="LiveId" clId="{A67C2808-DD53-490C-8C36-6B265FE3CFFD}" dt="2022-06-23T03:01:43.820" v="1771" actId="478"/>
          <ac:spMkLst>
            <pc:docMk/>
            <pc:sldMk cId="1763273989" sldId="321"/>
            <ac:spMk id="13" creationId="{8CBA3598-2E5E-40D4-0AC7-8EA570066EDA}"/>
          </ac:spMkLst>
        </pc:spChg>
        <pc:spChg chg="mod">
          <ac:chgData name="Igor Amâncio Machado Dias" userId="ac356cd67325675b" providerId="LiveId" clId="{A67C2808-DD53-490C-8C36-6B265FE3CFFD}" dt="2022-06-23T03:03:16.117" v="1787" actId="1076"/>
          <ac:spMkLst>
            <pc:docMk/>
            <pc:sldMk cId="1763273989" sldId="321"/>
            <ac:spMk id="17" creationId="{4A8B7EA7-89F0-F187-3E40-00FCAB2DD9C2}"/>
          </ac:spMkLst>
        </pc:spChg>
        <pc:spChg chg="mod">
          <ac:chgData name="Igor Amâncio Machado Dias" userId="ac356cd67325675b" providerId="LiveId" clId="{A67C2808-DD53-490C-8C36-6B265FE3CFFD}" dt="2022-06-23T03:03:40.269" v="1796" actId="1076"/>
          <ac:spMkLst>
            <pc:docMk/>
            <pc:sldMk cId="1763273989" sldId="321"/>
            <ac:spMk id="18" creationId="{4D091E09-05B6-9F14-9665-7E177A9E9D8E}"/>
          </ac:spMkLst>
        </pc:spChg>
        <pc:spChg chg="mod">
          <ac:chgData name="Igor Amâncio Machado Dias" userId="ac356cd67325675b" providerId="LiveId" clId="{A67C2808-DD53-490C-8C36-6B265FE3CFFD}" dt="2022-06-23T03:04:08.367" v="1807" actId="1076"/>
          <ac:spMkLst>
            <pc:docMk/>
            <pc:sldMk cId="1763273989" sldId="321"/>
            <ac:spMk id="19" creationId="{EF080A29-76BB-C3EA-1F70-D2F9C6F97B43}"/>
          </ac:spMkLst>
        </pc:spChg>
        <pc:spChg chg="del">
          <ac:chgData name="Igor Amâncio Machado Dias" userId="ac356cd67325675b" providerId="LiveId" clId="{A67C2808-DD53-490C-8C36-6B265FE3CFFD}" dt="2022-06-23T03:01:40.376" v="1768" actId="478"/>
          <ac:spMkLst>
            <pc:docMk/>
            <pc:sldMk cId="1763273989" sldId="321"/>
            <ac:spMk id="20" creationId="{C89B4FD4-CD48-06B8-0A5E-C1C6329D10D5}"/>
          </ac:spMkLst>
        </pc:spChg>
        <pc:spChg chg="add del mod">
          <ac:chgData name="Igor Amâncio Machado Dias" userId="ac356cd67325675b" providerId="LiveId" clId="{A67C2808-DD53-490C-8C36-6B265FE3CFFD}" dt="2022-06-23T03:01:44.404" v="1772" actId="478"/>
          <ac:spMkLst>
            <pc:docMk/>
            <pc:sldMk cId="1763273989" sldId="321"/>
            <ac:spMk id="21" creationId="{36BA7348-4B8A-1058-58C0-6186344880F7}"/>
          </ac:spMkLst>
        </pc:spChg>
        <pc:picChg chg="mod">
          <ac:chgData name="Igor Amâncio Machado Dias" userId="ac356cd67325675b" providerId="LiveId" clId="{A67C2808-DD53-490C-8C36-6B265FE3CFFD}" dt="2022-06-23T03:03:51.179" v="1800" actId="1076"/>
          <ac:picMkLst>
            <pc:docMk/>
            <pc:sldMk cId="1763273989" sldId="321"/>
            <ac:picMk id="10" creationId="{48F0E108-3F7B-EA0D-9093-56A861AB52E2}"/>
          </ac:picMkLst>
        </pc:picChg>
        <pc:picChg chg="mod">
          <ac:chgData name="Igor Amâncio Machado Dias" userId="ac356cd67325675b" providerId="LiveId" clId="{A67C2808-DD53-490C-8C36-6B265FE3CFFD}" dt="2022-06-23T03:03:16.117" v="1787" actId="1076"/>
          <ac:picMkLst>
            <pc:docMk/>
            <pc:sldMk cId="1763273989" sldId="321"/>
            <ac:picMk id="12" creationId="{D0FEF4DC-EA48-46AE-3198-11F02A01B5E5}"/>
          </ac:picMkLst>
        </pc:picChg>
        <pc:picChg chg="mod">
          <ac:chgData name="Igor Amâncio Machado Dias" userId="ac356cd67325675b" providerId="LiveId" clId="{A67C2808-DD53-490C-8C36-6B265FE3CFFD}" dt="2022-06-23T03:03:25.704" v="1792" actId="1076"/>
          <ac:picMkLst>
            <pc:docMk/>
            <pc:sldMk cId="1763273989" sldId="321"/>
            <ac:picMk id="14" creationId="{386CBA45-09CA-4ED3-074B-9D23B11212F7}"/>
          </ac:picMkLst>
        </pc:picChg>
        <pc:picChg chg="del">
          <ac:chgData name="Igor Amâncio Machado Dias" userId="ac356cd67325675b" providerId="LiveId" clId="{A67C2808-DD53-490C-8C36-6B265FE3CFFD}" dt="2022-06-23T03:01:39.634" v="1767" actId="478"/>
          <ac:picMkLst>
            <pc:docMk/>
            <pc:sldMk cId="1763273989" sldId="321"/>
            <ac:picMk id="16" creationId="{7E662082-E2F4-FDCC-AE43-4C340D90FC3D}"/>
          </ac:picMkLst>
        </pc:picChg>
      </pc:sldChg>
      <pc:sldChg chg="modSp mod modNotesTx">
        <pc:chgData name="Igor Amâncio Machado Dias" userId="ac356cd67325675b" providerId="LiveId" clId="{A67C2808-DD53-490C-8C36-6B265FE3CFFD}" dt="2022-06-23T03:00:34.946" v="1750" actId="20577"/>
        <pc:sldMkLst>
          <pc:docMk/>
          <pc:sldMk cId="4274198554" sldId="323"/>
        </pc:sldMkLst>
        <pc:spChg chg="mod">
          <ac:chgData name="Igor Amâncio Machado Dias" userId="ac356cd67325675b" providerId="LiveId" clId="{A67C2808-DD53-490C-8C36-6B265FE3CFFD}" dt="2022-06-23T03:00:08.994" v="1609" actId="20577"/>
          <ac:spMkLst>
            <pc:docMk/>
            <pc:sldMk cId="4274198554" sldId="323"/>
            <ac:spMk id="6" creationId="{082A943A-AA7B-DD80-C3F8-99FCECFF87B1}"/>
          </ac:spMkLst>
        </pc:spChg>
      </pc:sldChg>
      <pc:sldChg chg="addSp delSp modSp add mod ord">
        <pc:chgData name="Igor Amâncio Machado Dias" userId="ac356cd67325675b" providerId="LiveId" clId="{A67C2808-DD53-490C-8C36-6B265FE3CFFD}" dt="2022-06-22T23:44:57.783" v="479" actId="1076"/>
        <pc:sldMkLst>
          <pc:docMk/>
          <pc:sldMk cId="428555947" sldId="325"/>
        </pc:sldMkLst>
        <pc:spChg chg="mod">
          <ac:chgData name="Igor Amâncio Machado Dias" userId="ac356cd67325675b" providerId="LiveId" clId="{A67C2808-DD53-490C-8C36-6B265FE3CFFD}" dt="2022-06-22T23:34:28.646" v="316" actId="122"/>
          <ac:spMkLst>
            <pc:docMk/>
            <pc:sldMk cId="428555947" sldId="325"/>
            <ac:spMk id="2" creationId="{E27A5205-3320-E381-983A-D236F2C15145}"/>
          </ac:spMkLst>
        </pc:spChg>
        <pc:spChg chg="mod">
          <ac:chgData name="Igor Amâncio Machado Dias" userId="ac356cd67325675b" providerId="LiveId" clId="{A67C2808-DD53-490C-8C36-6B265FE3CFFD}" dt="2022-06-22T23:34:32.629" v="317" actId="1076"/>
          <ac:spMkLst>
            <pc:docMk/>
            <pc:sldMk cId="428555947" sldId="325"/>
            <ac:spMk id="3" creationId="{191C2C52-E158-22C0-2132-E2B8E3B5080E}"/>
          </ac:spMkLst>
        </pc:spChg>
        <pc:spChg chg="mod">
          <ac:chgData name="Igor Amâncio Machado Dias" userId="ac356cd67325675b" providerId="LiveId" clId="{A67C2808-DD53-490C-8C36-6B265FE3CFFD}" dt="2022-06-22T23:40:06.727" v="430" actId="14100"/>
          <ac:spMkLst>
            <pc:docMk/>
            <pc:sldMk cId="428555947" sldId="325"/>
            <ac:spMk id="4" creationId="{7BE2A0A3-7584-BBF7-DCD2-BF7A21C34CB3}"/>
          </ac:spMkLst>
        </pc:spChg>
        <pc:spChg chg="add del mod">
          <ac:chgData name="Igor Amâncio Machado Dias" userId="ac356cd67325675b" providerId="LiveId" clId="{A67C2808-DD53-490C-8C36-6B265FE3CFFD}" dt="2022-06-22T23:44:57.783" v="479" actId="1076"/>
          <ac:spMkLst>
            <pc:docMk/>
            <pc:sldMk cId="428555947" sldId="325"/>
            <ac:spMk id="5" creationId="{1D486E2E-1EEC-18DD-C1BB-F2BE6293373F}"/>
          </ac:spMkLst>
        </pc:spChg>
        <pc:spChg chg="del mod">
          <ac:chgData name="Igor Amâncio Machado Dias" userId="ac356cd67325675b" providerId="LiveId" clId="{A67C2808-DD53-490C-8C36-6B265FE3CFFD}" dt="2022-06-22T23:39:39.039" v="423" actId="478"/>
          <ac:spMkLst>
            <pc:docMk/>
            <pc:sldMk cId="428555947" sldId="325"/>
            <ac:spMk id="6" creationId="{6D8DCA91-2C78-15CE-B742-3F4F1C50E699}"/>
          </ac:spMkLst>
        </pc:spChg>
        <pc:spChg chg="add del mod">
          <ac:chgData name="Igor Amâncio Machado Dias" userId="ac356cd67325675b" providerId="LiveId" clId="{A67C2808-DD53-490C-8C36-6B265FE3CFFD}" dt="2022-06-22T23:27:02.945" v="181" actId="478"/>
          <ac:spMkLst>
            <pc:docMk/>
            <pc:sldMk cId="428555947" sldId="325"/>
            <ac:spMk id="11" creationId="{E2750908-6E0B-39E7-F234-713AAFDB3808}"/>
          </ac:spMkLst>
        </pc:spChg>
        <pc:spChg chg="add mod">
          <ac:chgData name="Igor Amâncio Machado Dias" userId="ac356cd67325675b" providerId="LiveId" clId="{A67C2808-DD53-490C-8C36-6B265FE3CFFD}" dt="2022-06-22T23:44:49.482" v="478" actId="404"/>
          <ac:spMkLst>
            <pc:docMk/>
            <pc:sldMk cId="428555947" sldId="325"/>
            <ac:spMk id="13" creationId="{13B65046-013B-11B5-1280-562A2D8C80A4}"/>
          </ac:spMkLst>
        </pc:spChg>
      </pc:sldChg>
      <pc:sldChg chg="addSp delSp modSp new add mod">
        <pc:chgData name="Igor Amâncio Machado Dias" userId="ac356cd67325675b" providerId="LiveId" clId="{A67C2808-DD53-490C-8C36-6B265FE3CFFD}" dt="2022-06-22T23:51:30.398" v="622" actId="20577"/>
        <pc:sldMkLst>
          <pc:docMk/>
          <pc:sldMk cId="2126357344" sldId="326"/>
        </pc:sldMkLst>
        <pc:spChg chg="mod">
          <ac:chgData name="Igor Amâncio Machado Dias" userId="ac356cd67325675b" providerId="LiveId" clId="{A67C2808-DD53-490C-8C36-6B265FE3CFFD}" dt="2022-06-22T23:45:52.190" v="492" actId="20577"/>
          <ac:spMkLst>
            <pc:docMk/>
            <pc:sldMk cId="2126357344" sldId="326"/>
            <ac:spMk id="2" creationId="{BECE5136-6D16-7FB8-04EF-D3AFE4FEDB6C}"/>
          </ac:spMkLst>
        </pc:spChg>
        <pc:spChg chg="del">
          <ac:chgData name="Igor Amâncio Machado Dias" userId="ac356cd67325675b" providerId="LiveId" clId="{A67C2808-DD53-490C-8C36-6B265FE3CFFD}" dt="2022-06-22T23:45:54.329" v="493" actId="478"/>
          <ac:spMkLst>
            <pc:docMk/>
            <pc:sldMk cId="2126357344" sldId="326"/>
            <ac:spMk id="3" creationId="{ADB78E5C-B785-3965-A159-EF7F7EA31A47}"/>
          </ac:spMkLst>
        </pc:spChg>
        <pc:spChg chg="add mod">
          <ac:chgData name="Igor Amâncio Machado Dias" userId="ac356cd67325675b" providerId="LiveId" clId="{A67C2808-DD53-490C-8C36-6B265FE3CFFD}" dt="2022-06-22T23:51:30.398" v="622" actId="20577"/>
          <ac:spMkLst>
            <pc:docMk/>
            <pc:sldMk cId="2126357344" sldId="326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2T23:54:00.763" v="685" actId="6549"/>
        <pc:sldMkLst>
          <pc:docMk/>
          <pc:sldMk cId="1049948575" sldId="327"/>
        </pc:sldMkLst>
        <pc:spChg chg="mod">
          <ac:chgData name="Igor Amâncio Machado Dias" userId="ac356cd67325675b" providerId="LiveId" clId="{A67C2808-DD53-490C-8C36-6B265FE3CFFD}" dt="2022-06-22T23:54:00.763" v="685" actId="6549"/>
          <ac:spMkLst>
            <pc:docMk/>
            <pc:sldMk cId="1049948575" sldId="327"/>
            <ac:spMk id="7" creationId="{9A68E39D-DB7B-0BCF-96BE-DAD72E7171D4}"/>
          </ac:spMkLst>
        </pc:spChg>
      </pc:sldChg>
      <pc:sldChg chg="new add del">
        <pc:chgData name="Igor Amâncio Machado Dias" userId="ac356cd67325675b" providerId="LiveId" clId="{A67C2808-DD53-490C-8C36-6B265FE3CFFD}" dt="2022-06-22T23:53:38.217" v="682" actId="47"/>
        <pc:sldMkLst>
          <pc:docMk/>
          <pc:sldMk cId="1758010798" sldId="328"/>
        </pc:sldMkLst>
      </pc:sldChg>
      <pc:sldChg chg="modSp add mod">
        <pc:chgData name="Igor Amâncio Machado Dias" userId="ac356cd67325675b" providerId="LiveId" clId="{A67C2808-DD53-490C-8C36-6B265FE3CFFD}" dt="2022-06-22T23:57:32.120" v="775" actId="20577"/>
        <pc:sldMkLst>
          <pc:docMk/>
          <pc:sldMk cId="2625451079" sldId="328"/>
        </pc:sldMkLst>
        <pc:spChg chg="mod">
          <ac:chgData name="Igor Amâncio Machado Dias" userId="ac356cd67325675b" providerId="LiveId" clId="{A67C2808-DD53-490C-8C36-6B265FE3CFFD}" dt="2022-06-22T23:57:32.120" v="775" actId="20577"/>
          <ac:spMkLst>
            <pc:docMk/>
            <pc:sldMk cId="2625451079" sldId="328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00:48.140" v="873" actId="113"/>
        <pc:sldMkLst>
          <pc:docMk/>
          <pc:sldMk cId="2431922955" sldId="329"/>
        </pc:sldMkLst>
        <pc:spChg chg="mod">
          <ac:chgData name="Igor Amâncio Machado Dias" userId="ac356cd67325675b" providerId="LiveId" clId="{A67C2808-DD53-490C-8C36-6B265FE3CFFD}" dt="2022-06-23T00:00:48.140" v="873" actId="113"/>
          <ac:spMkLst>
            <pc:docMk/>
            <pc:sldMk cId="2431922955" sldId="329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03:18.549" v="937" actId="20577"/>
        <pc:sldMkLst>
          <pc:docMk/>
          <pc:sldMk cId="1705060192" sldId="330"/>
        </pc:sldMkLst>
        <pc:spChg chg="mod">
          <ac:chgData name="Igor Amâncio Machado Dias" userId="ac356cd67325675b" providerId="LiveId" clId="{A67C2808-DD53-490C-8C36-6B265FE3CFFD}" dt="2022-06-23T00:03:18.549" v="937" actId="20577"/>
          <ac:spMkLst>
            <pc:docMk/>
            <pc:sldMk cId="1705060192" sldId="330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06:36.229" v="1051" actId="5793"/>
        <pc:sldMkLst>
          <pc:docMk/>
          <pc:sldMk cId="3986007714" sldId="331"/>
        </pc:sldMkLst>
        <pc:spChg chg="mod">
          <ac:chgData name="Igor Amâncio Machado Dias" userId="ac356cd67325675b" providerId="LiveId" clId="{A67C2808-DD53-490C-8C36-6B265FE3CFFD}" dt="2022-06-23T00:06:36.229" v="1051" actId="5793"/>
          <ac:spMkLst>
            <pc:docMk/>
            <pc:sldMk cId="3986007714" sldId="331"/>
            <ac:spMk id="7" creationId="{9A68E39D-DB7B-0BCF-96BE-DAD72E7171D4}"/>
          </ac:spMkLst>
        </pc:spChg>
      </pc:sldChg>
      <pc:sldChg chg="modSp add mod">
        <pc:chgData name="Igor Amâncio Machado Dias" userId="ac356cd67325675b" providerId="LiveId" clId="{A67C2808-DD53-490C-8C36-6B265FE3CFFD}" dt="2022-06-23T00:11:00.995" v="1163" actId="404"/>
        <pc:sldMkLst>
          <pc:docMk/>
          <pc:sldMk cId="1266951136" sldId="332"/>
        </pc:sldMkLst>
        <pc:spChg chg="mod">
          <ac:chgData name="Igor Amâncio Machado Dias" userId="ac356cd67325675b" providerId="LiveId" clId="{A67C2808-DD53-490C-8C36-6B265FE3CFFD}" dt="2022-06-23T00:11:00.995" v="1163" actId="404"/>
          <ac:spMkLst>
            <pc:docMk/>
            <pc:sldMk cId="1266951136" sldId="332"/>
            <ac:spMk id="7" creationId="{9A68E39D-DB7B-0BCF-96BE-DAD72E7171D4}"/>
          </ac:spMkLst>
        </pc:spChg>
      </pc:sldChg>
      <pc:sldChg chg="addSp delSp modSp add mod">
        <pc:chgData name="Igor Amâncio Machado Dias" userId="ac356cd67325675b" providerId="LiveId" clId="{A67C2808-DD53-490C-8C36-6B265FE3CFFD}" dt="2022-06-23T03:37:16.298" v="2198"/>
        <pc:sldMkLst>
          <pc:docMk/>
          <pc:sldMk cId="1185302566" sldId="333"/>
        </pc:sldMkLst>
        <pc:spChg chg="del">
          <ac:chgData name="Igor Amâncio Machado Dias" userId="ac356cd67325675b" providerId="LiveId" clId="{A67C2808-DD53-490C-8C36-6B265FE3CFFD}" dt="2022-06-23T03:01:07.733" v="1758" actId="478"/>
          <ac:spMkLst>
            <pc:docMk/>
            <pc:sldMk cId="1185302566" sldId="333"/>
            <ac:spMk id="3" creationId="{0991F339-FA9E-87AA-858B-FE3301EA1804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4" creationId="{D5124BFA-F2DF-6138-E7D9-C6AB0CF38F4A}"/>
          </ac:spMkLst>
        </pc:spChg>
        <pc:spChg chg="mod">
          <ac:chgData name="Igor Amâncio Machado Dias" userId="ac356cd67325675b" providerId="LiveId" clId="{A67C2808-DD53-490C-8C36-6B265FE3CFFD}" dt="2022-06-23T03:34:08.067" v="2157" actId="1076"/>
          <ac:spMkLst>
            <pc:docMk/>
            <pc:sldMk cId="1185302566" sldId="333"/>
            <ac:spMk id="5" creationId="{362A7270-8D31-F12A-324D-FC503948D708}"/>
          </ac:spMkLst>
        </pc:spChg>
        <pc:spChg chg="mod">
          <ac:chgData name="Igor Amâncio Machado Dias" userId="ac356cd67325675b" providerId="LiveId" clId="{A67C2808-DD53-490C-8C36-6B265FE3CFFD}" dt="2022-06-23T03:34:08.067" v="2157" actId="1076"/>
          <ac:spMkLst>
            <pc:docMk/>
            <pc:sldMk cId="1185302566" sldId="333"/>
            <ac:spMk id="6" creationId="{01D221E1-D74C-34BA-D3FA-7A2A5CA84B11}"/>
          </ac:spMkLst>
        </pc:spChg>
        <pc:spChg chg="mod">
          <ac:chgData name="Igor Amâncio Machado Dias" userId="ac356cd67325675b" providerId="LiveId" clId="{A67C2808-DD53-490C-8C36-6B265FE3CFFD}" dt="2022-06-23T03:33:45.080" v="2149" actId="1076"/>
          <ac:spMkLst>
            <pc:docMk/>
            <pc:sldMk cId="1185302566" sldId="333"/>
            <ac:spMk id="8" creationId="{F1A96EBE-AB46-B83B-F4C9-6772BE2A4A64}"/>
          </ac:spMkLst>
        </pc:spChg>
        <pc:spChg chg="add del mod">
          <ac:chgData name="Igor Amâncio Machado Dias" userId="ac356cd67325675b" providerId="LiveId" clId="{A67C2808-DD53-490C-8C36-6B265FE3CFFD}" dt="2022-06-23T03:01:04.036" v="1755" actId="478"/>
          <ac:spMkLst>
            <pc:docMk/>
            <pc:sldMk cId="1185302566" sldId="333"/>
            <ac:spMk id="13" creationId="{FD2F4119-8475-1538-1A53-09C09D715863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17" creationId="{4A8B7EA7-89F0-F187-3E40-00FCAB2DD9C2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18" creationId="{4D091E09-05B6-9F14-9665-7E177A9E9D8E}"/>
          </ac:spMkLst>
        </pc:spChg>
        <pc:spChg chg="del">
          <ac:chgData name="Igor Amâncio Machado Dias" userId="ac356cd67325675b" providerId="LiveId" clId="{A67C2808-DD53-490C-8C36-6B265FE3CFFD}" dt="2022-06-23T03:01:02.552" v="1754" actId="478"/>
          <ac:spMkLst>
            <pc:docMk/>
            <pc:sldMk cId="1185302566" sldId="333"/>
            <ac:spMk id="19" creationId="{EF080A29-76BB-C3EA-1F70-D2F9C6F97B43}"/>
          </ac:spMkLst>
        </pc:spChg>
        <pc:spChg chg="mod">
          <ac:chgData name="Igor Amâncio Machado Dias" userId="ac356cd67325675b" providerId="LiveId" clId="{A67C2808-DD53-490C-8C36-6B265FE3CFFD}" dt="2022-06-23T03:35:04.250" v="2189" actId="113"/>
          <ac:spMkLst>
            <pc:docMk/>
            <pc:sldMk cId="1185302566" sldId="333"/>
            <ac:spMk id="20" creationId="{C89B4FD4-CD48-06B8-0A5E-C1C6329D10D5}"/>
          </ac:spMkLst>
        </pc:spChg>
        <pc:spChg chg="add del mod">
          <ac:chgData name="Igor Amâncio Machado Dias" userId="ac356cd67325675b" providerId="LiveId" clId="{A67C2808-DD53-490C-8C36-6B265FE3CFFD}" dt="2022-06-23T03:01:09.009" v="1759" actId="478"/>
          <ac:spMkLst>
            <pc:docMk/>
            <pc:sldMk cId="1185302566" sldId="333"/>
            <ac:spMk id="21" creationId="{CE9A54F0-7527-F6ED-F6BC-776C389547C0}"/>
          </ac:spMkLst>
        </pc:spChg>
        <pc:spChg chg="add mod">
          <ac:chgData name="Igor Amâncio Machado Dias" userId="ac356cd67325675b" providerId="LiveId" clId="{A67C2808-DD53-490C-8C36-6B265FE3CFFD}" dt="2022-06-23T03:34:59.643" v="2188" actId="242"/>
          <ac:spMkLst>
            <pc:docMk/>
            <pc:sldMk cId="1185302566" sldId="333"/>
            <ac:spMk id="24" creationId="{1146D043-3AF7-14F2-44FB-C932967FD809}"/>
          </ac:spMkLst>
        </pc:spChg>
        <pc:spChg chg="add del mod">
          <ac:chgData name="Igor Amâncio Machado Dias" userId="ac356cd67325675b" providerId="LiveId" clId="{A67C2808-DD53-490C-8C36-6B265FE3CFFD}" dt="2022-06-23T03:37:16.298" v="2198"/>
          <ac:spMkLst>
            <pc:docMk/>
            <pc:sldMk cId="1185302566" sldId="333"/>
            <ac:spMk id="25" creationId="{D3971094-FD17-E076-6685-48E35CE3BE94}"/>
          </ac:spMkLst>
        </pc:spChg>
        <pc:picChg chg="del">
          <ac:chgData name="Igor Amâncio Machado Dias" userId="ac356cd67325675b" providerId="LiveId" clId="{A67C2808-DD53-490C-8C36-6B265FE3CFFD}" dt="2022-06-23T03:01:05.029" v="1757" actId="478"/>
          <ac:picMkLst>
            <pc:docMk/>
            <pc:sldMk cId="1185302566" sldId="333"/>
            <ac:picMk id="10" creationId="{48F0E108-3F7B-EA0D-9093-56A861AB52E2}"/>
          </ac:picMkLst>
        </pc:picChg>
        <pc:picChg chg="del">
          <ac:chgData name="Igor Amâncio Machado Dias" userId="ac356cd67325675b" providerId="LiveId" clId="{A67C2808-DD53-490C-8C36-6B265FE3CFFD}" dt="2022-06-23T03:01:04.507" v="1756" actId="478"/>
          <ac:picMkLst>
            <pc:docMk/>
            <pc:sldMk cId="1185302566" sldId="333"/>
            <ac:picMk id="12" creationId="{D0FEF4DC-EA48-46AE-3198-11F02A01B5E5}"/>
          </ac:picMkLst>
        </pc:picChg>
        <pc:picChg chg="del">
          <ac:chgData name="Igor Amâncio Machado Dias" userId="ac356cd67325675b" providerId="LiveId" clId="{A67C2808-DD53-490C-8C36-6B265FE3CFFD}" dt="2022-06-23T03:01:02.552" v="1754" actId="478"/>
          <ac:picMkLst>
            <pc:docMk/>
            <pc:sldMk cId="1185302566" sldId="333"/>
            <ac:picMk id="14" creationId="{386CBA45-09CA-4ED3-074B-9D23B11212F7}"/>
          </ac:picMkLst>
        </pc:picChg>
        <pc:picChg chg="mod">
          <ac:chgData name="Igor Amâncio Machado Dias" userId="ac356cd67325675b" providerId="LiveId" clId="{A67C2808-DD53-490C-8C36-6B265FE3CFFD}" dt="2022-06-23T03:34:31.659" v="2163" actId="14100"/>
          <ac:picMkLst>
            <pc:docMk/>
            <pc:sldMk cId="1185302566" sldId="333"/>
            <ac:picMk id="16" creationId="{7E662082-E2F4-FDCC-AE43-4C340D90FC3D}"/>
          </ac:picMkLst>
        </pc:picChg>
        <pc:picChg chg="add mod">
          <ac:chgData name="Igor Amâncio Machado Dias" userId="ac356cd67325675b" providerId="LiveId" clId="{A67C2808-DD53-490C-8C36-6B265FE3CFFD}" dt="2022-06-23T03:34:18.832" v="2160" actId="1076"/>
          <ac:picMkLst>
            <pc:docMk/>
            <pc:sldMk cId="1185302566" sldId="333"/>
            <ac:picMk id="23" creationId="{10B4A819-5C9D-6CA1-AE77-D27E8F02FA60}"/>
          </ac:picMkLst>
        </pc:picChg>
      </pc:sldChg>
      <pc:sldChg chg="modSp add del mod">
        <pc:chgData name="Igor Amâncio Machado Dias" userId="ac356cd67325675b" providerId="LiveId" clId="{A67C2808-DD53-490C-8C36-6B265FE3CFFD}" dt="2022-06-23T00:11:03.221" v="1164" actId="47"/>
        <pc:sldMkLst>
          <pc:docMk/>
          <pc:sldMk cId="2192340162" sldId="333"/>
        </pc:sldMkLst>
        <pc:spChg chg="mod">
          <ac:chgData name="Igor Amâncio Machado Dias" userId="ac356cd67325675b" providerId="LiveId" clId="{A67C2808-DD53-490C-8C36-6B265FE3CFFD}" dt="2022-06-23T00:10:51.335" v="1160" actId="21"/>
          <ac:spMkLst>
            <pc:docMk/>
            <pc:sldMk cId="2192340162" sldId="333"/>
            <ac:spMk id="7" creationId="{9A68E39D-DB7B-0BCF-96BE-DAD72E7171D4}"/>
          </ac:spMkLst>
        </pc:spChg>
      </pc:sldChg>
      <pc:sldChg chg="delSp modSp add mod modNotesTx">
        <pc:chgData name="Igor Amâncio Machado Dias" userId="ac356cd67325675b" providerId="LiveId" clId="{A67C2808-DD53-490C-8C36-6B265FE3CFFD}" dt="2022-06-23T03:49:20.586" v="2829" actId="20577"/>
        <pc:sldMkLst>
          <pc:docMk/>
          <pc:sldMk cId="2990038207" sldId="334"/>
        </pc:sldMkLst>
        <pc:spChg chg="mod">
          <ac:chgData name="Igor Amâncio Machado Dias" userId="ac356cd67325675b" providerId="LiveId" clId="{A67C2808-DD53-490C-8C36-6B265FE3CFFD}" dt="2022-06-23T03:19:28.574" v="1970" actId="114"/>
          <ac:spMkLst>
            <pc:docMk/>
            <pc:sldMk cId="2990038207" sldId="334"/>
            <ac:spMk id="2" creationId="{4A2DED81-E51B-8680-45C1-89BD8B563C53}"/>
          </ac:spMkLst>
        </pc:spChg>
        <pc:spChg chg="del">
          <ac:chgData name="Igor Amâncio Machado Dias" userId="ac356cd67325675b" providerId="LiveId" clId="{A67C2808-DD53-490C-8C36-6B265FE3CFFD}" dt="2022-06-23T03:16:29.445" v="1883" actId="478"/>
          <ac:spMkLst>
            <pc:docMk/>
            <pc:sldMk cId="2990038207" sldId="334"/>
            <ac:spMk id="12" creationId="{39EAF150-B1CA-6D48-0486-EC30800BE8A5}"/>
          </ac:spMkLst>
        </pc:spChg>
        <pc:spChg chg="mod">
          <ac:chgData name="Igor Amâncio Machado Dias" userId="ac356cd67325675b" providerId="LiveId" clId="{A67C2808-DD53-490C-8C36-6B265FE3CFFD}" dt="2022-06-23T03:19:00.340" v="1961" actId="114"/>
          <ac:spMkLst>
            <pc:docMk/>
            <pc:sldMk cId="2990038207" sldId="334"/>
            <ac:spMk id="15" creationId="{96A23BF4-016D-973D-DD7C-56BEC8C2525F}"/>
          </ac:spMkLst>
        </pc:spChg>
        <pc:spChg chg="mod">
          <ac:chgData name="Igor Amâncio Machado Dias" userId="ac356cd67325675b" providerId="LiveId" clId="{A67C2808-DD53-490C-8C36-6B265FE3CFFD}" dt="2022-06-23T03:17:59.987" v="1943" actId="1076"/>
          <ac:spMkLst>
            <pc:docMk/>
            <pc:sldMk cId="2990038207" sldId="334"/>
            <ac:spMk id="16" creationId="{2565102A-9B50-115E-6B65-2943ECADB79D}"/>
          </ac:spMkLst>
        </pc:spChg>
        <pc:spChg chg="mod">
          <ac:chgData name="Igor Amâncio Machado Dias" userId="ac356cd67325675b" providerId="LiveId" clId="{A67C2808-DD53-490C-8C36-6B265FE3CFFD}" dt="2022-06-23T03:19:19.370" v="1969" actId="1076"/>
          <ac:spMkLst>
            <pc:docMk/>
            <pc:sldMk cId="2990038207" sldId="334"/>
            <ac:spMk id="19" creationId="{BF2ABC3A-85AA-C2C0-33E0-60B4FEA98112}"/>
          </ac:spMkLst>
        </pc:spChg>
        <pc:picChg chg="del">
          <ac:chgData name="Igor Amâncio Machado Dias" userId="ac356cd67325675b" providerId="LiveId" clId="{A67C2808-DD53-490C-8C36-6B265FE3CFFD}" dt="2022-06-23T03:16:26.955" v="1882" actId="478"/>
          <ac:picMkLst>
            <pc:docMk/>
            <pc:sldMk cId="2990038207" sldId="334"/>
            <ac:picMk id="8" creationId="{C7565BFF-3A7F-0104-2735-527A5EC9EBB5}"/>
          </ac:picMkLst>
        </pc:picChg>
        <pc:picChg chg="mod">
          <ac:chgData name="Igor Amâncio Machado Dias" userId="ac356cd67325675b" providerId="LiveId" clId="{A67C2808-DD53-490C-8C36-6B265FE3CFFD}" dt="2022-06-23T03:18:39.864" v="1954" actId="14100"/>
          <ac:picMkLst>
            <pc:docMk/>
            <pc:sldMk cId="2990038207" sldId="334"/>
            <ac:picMk id="14" creationId="{40ECBEED-0D51-CD97-47BC-A05FE12B9350}"/>
          </ac:picMkLst>
        </pc:picChg>
        <pc:picChg chg="mod">
          <ac:chgData name="Igor Amâncio Machado Dias" userId="ac356cd67325675b" providerId="LiveId" clId="{A67C2808-DD53-490C-8C36-6B265FE3CFFD}" dt="2022-06-23T03:18:42.572" v="1955" actId="14100"/>
          <ac:picMkLst>
            <pc:docMk/>
            <pc:sldMk cId="2990038207" sldId="334"/>
            <ac:picMk id="18" creationId="{7EABC45F-1F04-CC25-70E9-C103F3F52EC5}"/>
          </ac:picMkLst>
        </pc:picChg>
        <pc:picChg chg="mod">
          <ac:chgData name="Igor Amâncio Machado Dias" userId="ac356cd67325675b" providerId="LiveId" clId="{A67C2808-DD53-490C-8C36-6B265FE3CFFD}" dt="2022-06-23T03:17:59.987" v="1943" actId="1076"/>
          <ac:picMkLst>
            <pc:docMk/>
            <pc:sldMk cId="2990038207" sldId="334"/>
            <ac:picMk id="21" creationId="{767A5134-706C-408D-1707-E193F976E739}"/>
          </ac:picMkLst>
        </pc:picChg>
        <pc:picChg chg="mod">
          <ac:chgData name="Igor Amâncio Machado Dias" userId="ac356cd67325675b" providerId="LiveId" clId="{A67C2808-DD53-490C-8C36-6B265FE3CFFD}" dt="2022-06-23T03:17:59.987" v="1943" actId="1076"/>
          <ac:picMkLst>
            <pc:docMk/>
            <pc:sldMk cId="2990038207" sldId="334"/>
            <ac:picMk id="23" creationId="{DB7A3F5C-1E30-95A2-D6C5-52A1854837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(KHEDR et al., 2017): </a:t>
            </a:r>
            <a:r>
              <a:rPr lang="en-US" dirty="0"/>
              <a:t>Yahoo Inc, Microsoft Corporation MSFT and Facebook Inc (FB Inc) – </a:t>
            </a:r>
            <a:r>
              <a:rPr lang="en-US" dirty="0" err="1"/>
              <a:t>Notícias</a:t>
            </a:r>
            <a:br>
              <a:rPr lang="en-US" dirty="0"/>
            </a:br>
            <a:r>
              <a:rPr lang="it-IT" dirty="0"/>
              <a:t>(LI et al., 2014): </a:t>
            </a:r>
            <a:r>
              <a:rPr lang="en-US" dirty="0"/>
              <a:t>100 companies listed in China Securities Index (CSI 100).4 – News – TF-IDF. </a:t>
            </a:r>
            <a:r>
              <a:rPr lang="en-US" dirty="0" err="1"/>
              <a:t>Comparação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com/</a:t>
            </a:r>
            <a:r>
              <a:rPr lang="en-US" dirty="0" err="1"/>
              <a:t>sem</a:t>
            </a:r>
            <a:r>
              <a:rPr lang="en-US" dirty="0"/>
              <a:t> Mood e com/</a:t>
            </a:r>
            <a:r>
              <a:rPr lang="en-US" dirty="0" err="1"/>
              <a:t>sem</a:t>
            </a:r>
            <a:r>
              <a:rPr lang="en-US" dirty="0"/>
              <a:t> stocks prices. Mood negative </a:t>
            </a:r>
            <a:r>
              <a:rPr lang="en-US" dirty="0" err="1"/>
              <a:t>foi</a:t>
            </a:r>
            <a:r>
              <a:rPr lang="en-US" dirty="0"/>
              <a:t> o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ajudou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(KRAUS; FEUERRIEGEL, 2017):  </a:t>
            </a: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retornos</a:t>
            </a:r>
            <a:r>
              <a:rPr lang="en-US" dirty="0"/>
              <a:t> </a:t>
            </a:r>
            <a:r>
              <a:rPr lang="en-US" dirty="0" err="1"/>
              <a:t>nominais</a:t>
            </a:r>
            <a:r>
              <a:rPr lang="en-US" dirty="0"/>
              <a:t>, excess e 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movimento</a:t>
            </a:r>
            <a:r>
              <a:rPr lang="en-US" dirty="0"/>
              <a:t>. LSTM sempre </a:t>
            </a:r>
            <a:r>
              <a:rPr lang="en-US" dirty="0" err="1"/>
              <a:t>melhor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que com embedding </a:t>
            </a:r>
            <a:r>
              <a:rPr lang="en-US" dirty="0" err="1"/>
              <a:t>regressao</a:t>
            </a:r>
            <a:r>
              <a:rPr lang="en-US" dirty="0"/>
              <a:t> fico </a:t>
            </a:r>
            <a:r>
              <a:rPr lang="en-US" dirty="0" err="1"/>
              <a:t>pior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br>
              <a:rPr lang="en-US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VACA AMARELA</a:t>
            </a:r>
          </a:p>
          <a:p>
            <a:r>
              <a:rPr lang="pt-BR" dirty="0"/>
              <a:t>VACA E AMARELA DEVEM SER MAIS ESPECIFICOS E NÃO VAO APARECER EM TODOS</a:t>
            </a:r>
          </a:p>
          <a:p>
            <a:r>
              <a:rPr lang="pt-BR" dirty="0"/>
              <a:t>UMA PODE APARECER EM TODOS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4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developed by researchers at Stanford University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Word2Vec é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mais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rapido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5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-&gt; representa a importancia da palavra (Q) para todas as outras palavras (K). Saida eh um numero de 0 a 1 que será aplicado em V, com o universo representado de todas as palavras</a:t>
            </a:r>
          </a:p>
          <a:p>
            <a:r>
              <a:rPr lang="pt-BR" dirty="0"/>
              <a:t>Processamento paralelo muda as palavras por meio dos pesos</a:t>
            </a:r>
          </a:p>
          <a:p>
            <a:r>
              <a:rPr lang="pt-BR" dirty="0"/>
              <a:t>Necessar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6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5411" y="59436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411" y="1882963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 rot="19313680">
            <a:off x="-2038809" y="-880187"/>
            <a:ext cx="7494166" cy="46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2448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729" y="116107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83094" y="9165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9858" y="1724106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0809" y="261190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0581" y="439756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38069" y="374083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32573" y="2870275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34242" y="198128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24858" y="117376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7242" y="6356350"/>
            <a:ext cx="2620421" cy="365125"/>
          </a:xfrm>
        </p:spPr>
        <p:txBody>
          <a:bodyPr/>
          <a:lstStyle>
            <a:lvl1pPr algn="ctr"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6BA21-6712-04FA-4ACB-46BF2461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36929" y="4654740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BB005-B95E-3031-E1B9-BE0B5C05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84" y="5648825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0ACF7837-91C5-AFCA-622B-97362747C5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96305" y="348609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B82617D0-1EF3-4E9E-63DB-D4AF1DBB3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3135" y="539211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385" y="6356349"/>
            <a:ext cx="2539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raf.nd.edu/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glo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21227/g8vy-5w61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111/j.1468-036X.2013.12007.x" TargetMode="External"/><Relationship Id="rId2" Type="http://schemas.openxmlformats.org/officeDocument/2006/relationships/hyperlink" Target="https://www.ijircst.org-/view%20abstract.php?year=vol=9primary=QVJULTYwMw==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sciencedirect.com/science/article/pii/S0167923616301191" TargetMode="External"/><Relationship Id="rId4" Type="http://schemas.openxmlformats.org/officeDocument/2006/relationships/hyperlink" Target="http://dx.doi.org/10.2139/ssrn.31809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5599" y="1086678"/>
            <a:ext cx="7980799" cy="1607894"/>
          </a:xfrm>
        </p:spPr>
        <p:txBody>
          <a:bodyPr/>
          <a:lstStyle/>
          <a:p>
            <a:pPr algn="ctr"/>
            <a:r>
              <a:rPr lang="pt-BR" sz="2800" b="1" dirty="0">
                <a:latin typeface="Arial" panose="020B0604020202020204" pitchFamily="34" charset="0"/>
              </a:rPr>
              <a:t>p</a:t>
            </a:r>
            <a:r>
              <a:rPr lang="pt-BR" sz="2800" b="1" i="0" dirty="0">
                <a:effectLst/>
                <a:latin typeface="Arial" panose="020B0604020202020204" pitchFamily="34" charset="0"/>
              </a:rPr>
              <a:t>ROJETO E AVALIaçãO DE MéTODOS DE ANÁLISE DE SENTIMENTO PARA APOIO À DECISÃO DE COMPRA E VENDA DE ATIVOS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113" y="3051838"/>
            <a:ext cx="4941770" cy="7874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IGOR AMÂNCIO MACHADO DIAS</a:t>
            </a:r>
          </a:p>
          <a:p>
            <a:pPr algn="ctr"/>
            <a:r>
              <a:rPr lang="en-US" dirty="0"/>
              <a:t>igor.dias@ga.ita.br</a:t>
            </a:r>
          </a:p>
        </p:txBody>
      </p:sp>
      <p:pic>
        <p:nvPicPr>
          <p:cNvPr id="1026" name="Picture 2" descr="ITA Logo – Instituto Tecnológico de Aeronáutica Logo – PNG e Vetor –  Download de Logo">
            <a:extLst>
              <a:ext uri="{FF2B5EF4-FFF2-40B4-BE49-F238E27FC236}">
                <a16:creationId xmlns:a16="http://schemas.microsoft.com/office/drawing/2014/main" id="{2F379E34-A0F3-C370-BCA9-0894357E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60" y="174151"/>
            <a:ext cx="1523999" cy="58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E2CA0F7-2A25-F213-A6B1-B4BD94585083}"/>
              </a:ext>
            </a:extLst>
          </p:cNvPr>
          <p:cNvSpPr txBox="1">
            <a:spLocks/>
          </p:cNvSpPr>
          <p:nvPr/>
        </p:nvSpPr>
        <p:spPr>
          <a:xfrm>
            <a:off x="7615513" y="5433391"/>
            <a:ext cx="4941770" cy="112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ORIENTADOR</a:t>
            </a:r>
          </a:p>
          <a:p>
            <a:pPr algn="ctr"/>
            <a:r>
              <a:rPr lang="en-US" dirty="0"/>
              <a:t>CARLOS HENRIQUE QUARTUCCI FORSTER </a:t>
            </a:r>
          </a:p>
          <a:p>
            <a:pPr algn="ctr"/>
            <a:r>
              <a:rPr lang="en-US" dirty="0"/>
              <a:t>carlos.forster@gp.ita.br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3E2FF95-7A03-439C-B1C7-2507CE26B86A}"/>
              </a:ext>
            </a:extLst>
          </p:cNvPr>
          <p:cNvSpPr txBox="1">
            <a:spLocks/>
          </p:cNvSpPr>
          <p:nvPr/>
        </p:nvSpPr>
        <p:spPr>
          <a:xfrm>
            <a:off x="0" y="5433391"/>
            <a:ext cx="4941770" cy="112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TRABALHO DE GRADUAÇÃO 1</a:t>
            </a:r>
          </a:p>
          <a:p>
            <a:pPr algn="ctr"/>
            <a:r>
              <a:rPr lang="en-US" dirty="0"/>
              <a:t>INSTITUTO TECNOLÓGICO DE AERONÁUTICA</a:t>
            </a:r>
          </a:p>
          <a:p>
            <a:pPr algn="ctr"/>
            <a:r>
              <a:rPr lang="en-US" dirty="0"/>
              <a:t>23 DE JUNHO DE 2022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7D45-1807-F42F-6FB6-B86CE127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LIMPEZA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4EB14-3F92-BA97-7AFD-02738FE94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TOKENIZAÇÃO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7CDE5-89D2-646B-F20F-D03DC6712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Separação de partes do texto em unidades menores – tokens</a:t>
            </a:r>
          </a:p>
          <a:p>
            <a:r>
              <a:rPr lang="pt-BR" dirty="0"/>
              <a:t>Tipos</a:t>
            </a:r>
          </a:p>
          <a:p>
            <a:pPr marL="342900" indent="-342900">
              <a:buAutoNum type="arabicParenR"/>
            </a:pPr>
            <a:r>
              <a:rPr lang="pt-BR" dirty="0"/>
              <a:t>Palavras</a:t>
            </a:r>
          </a:p>
          <a:p>
            <a:pPr marL="342900" indent="-342900">
              <a:buAutoNum type="arabicParenR"/>
            </a:pPr>
            <a:r>
              <a:rPr lang="pt-BR" dirty="0"/>
              <a:t>Caracteres</a:t>
            </a:r>
          </a:p>
          <a:p>
            <a:pPr marL="342900" indent="-342900">
              <a:buAutoNum type="arabicParenR"/>
            </a:pPr>
            <a:r>
              <a:rPr lang="pt-BR" dirty="0"/>
              <a:t>Subpalavras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4531C-4319-314E-A97C-C4141E0A2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REMOÇÃO DE STOP 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A108C-D35C-F426-366B-E24D9864F1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Remoção de ruídos textuais</a:t>
            </a:r>
          </a:p>
          <a:p>
            <a:r>
              <a:rPr lang="pt-BR" dirty="0"/>
              <a:t>Saída de preposições, pronomes, artigos, etc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E7C6F7-B18A-1373-DE29-6821A09F94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STEMMING/</a:t>
            </a:r>
          </a:p>
          <a:p>
            <a:r>
              <a:rPr lang="pt-BR" dirty="0"/>
              <a:t>LEMMATIZATION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ED49C-2C71-2363-4F76-7A0EBB02C6B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STEMMING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Produção do Stem</a:t>
            </a:r>
          </a:p>
          <a:p>
            <a:pPr marL="285750" indent="-285750">
              <a:buFontTx/>
              <a:buChar char="-"/>
            </a:pPr>
            <a:r>
              <a:rPr lang="pt-BR" dirty="0"/>
              <a:t>Remoção do Sufixo</a:t>
            </a:r>
          </a:p>
          <a:p>
            <a:r>
              <a:rPr lang="pt-BR" dirty="0"/>
              <a:t>LEMMATIZATION</a:t>
            </a:r>
          </a:p>
          <a:p>
            <a:pPr marL="285750" indent="-285750">
              <a:buFontTx/>
              <a:buChar char="-"/>
            </a:pPr>
            <a:r>
              <a:rPr lang="pt-BR" dirty="0"/>
              <a:t>Contexto em consideração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“Melhor”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“Bom”</a:t>
            </a:r>
            <a:endParaRPr lang="pt-BR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D164AD7-480E-324F-4479-A1D52148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F55BFA-F4E1-D5F9-B71F-A4394AED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FCE59C-0D8A-DDB0-925D-557E18F1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6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F24E-DD90-CAF7-FF36-A8F50BA0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4156405"/>
            <a:ext cx="4078357" cy="1325563"/>
          </a:xfrm>
        </p:spPr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1D74-5F3C-C2E4-9BF0-E7BEBDBBCC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39500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DICIONÁRIO LÉXICO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EF71-B9C4-21B8-F49F-864776A964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574" y="2724426"/>
            <a:ext cx="5431971" cy="557950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Loughran &amp; McDonald e Nielsen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6AD20-A89D-7E09-6339-5BD7600E9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349479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ANÁLISE ESTATÍSTICA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7C335E-F462-2A0F-AF23-AF9A583C14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5574" y="3824222"/>
            <a:ext cx="5431971" cy="557950"/>
          </a:xfrm>
        </p:spPr>
        <p:txBody>
          <a:bodyPr/>
          <a:lstStyle/>
          <a:p>
            <a:r>
              <a:rPr lang="pt-BR" dirty="0"/>
              <a:t>TF-IDF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3A702-AC33-1AB7-1959-F6A288F62D3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0" y="459459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CODIFICADORES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45ABAB-EFBB-CC53-9954-03A388F042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5574" y="4924018"/>
            <a:ext cx="5431971" cy="557950"/>
          </a:xfrm>
        </p:spPr>
        <p:txBody>
          <a:bodyPr/>
          <a:lstStyle/>
          <a:p>
            <a:r>
              <a:rPr lang="pt-BR" dirty="0"/>
              <a:t>GloVe e InferSent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DFF66EF-6B8F-D015-FF72-4040039ACF2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C76116-1B06-B01C-97E9-FC44092EF64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24DBD4D-5002-FD96-688E-4A7135E5F38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5082-FAF1-AC23-70ED-4136D1EB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Dicionários léxicos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F339-FA9E-87AA-858B-FE3301EA1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Loughran &amp; McDonald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24BFA-F2DF-6138-E7D9-C6AB0CF38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Atualizado</a:t>
            </a:r>
            <a:r>
              <a:rPr lang="en-US" dirty="0"/>
              <a:t> </a:t>
            </a:r>
            <a:r>
              <a:rPr lang="pt-BR" dirty="0"/>
              <a:t>anualmente</a:t>
            </a:r>
            <a:r>
              <a:rPr lang="en-US" dirty="0"/>
              <a:t>, com </a:t>
            </a:r>
            <a:r>
              <a:rPr lang="pt-BR" dirty="0"/>
              <a:t>classificação binária</a:t>
            </a:r>
          </a:p>
          <a:p>
            <a:r>
              <a:rPr lang="pt-BR" dirty="0"/>
              <a:t>Dicionário inglês + EDGAR</a:t>
            </a:r>
          </a:p>
          <a:p>
            <a:r>
              <a:rPr lang="pt-BR" dirty="0"/>
              <a:t>Específico para finanças: “bankrupt”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-1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Disponível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aqui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A7270-8D31-F12A-324D-FC503948D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Nielsen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21E1-D74C-34BA-D3FA-7A2A5CA84B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Dicionário genérico</a:t>
            </a:r>
          </a:p>
          <a:p>
            <a:r>
              <a:rPr lang="pt-BR" dirty="0"/>
              <a:t>Pontuação entre -3 e +3, considerando assim a intensidade</a:t>
            </a:r>
          </a:p>
          <a:p>
            <a:r>
              <a:rPr lang="pt-BR" dirty="0"/>
              <a:t>Num contexto mais informal (Twitter), pode não ser muito eficiente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92EBC-51EE-F170-BDBA-6A7428CB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96EBE-AB46-B83B-F4C9-6772BE2A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B8CFF-F282-D301-6F3C-D7C83FD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2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8B65-59FE-1885-788C-28547F73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Td-idf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30DB-B5A4-AA26-86A4-DD2711481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680" y="189774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TF – TERM FREQUENCY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59163-F842-F232-AB87-630D35B592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2254815"/>
            <a:ext cx="5431971" cy="557950"/>
          </a:xfrm>
        </p:spPr>
        <p:txBody>
          <a:bodyPr>
            <a:normAutofit/>
          </a:bodyPr>
          <a:lstStyle/>
          <a:p>
            <a:r>
              <a:rPr lang="pt-BR" dirty="0"/>
              <a:t> CONSIDERA O NÚMERO DE OCORRÊNCIA DO TERMO NA SEQUÊNCIA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8F01E-9553-2B71-82CF-849186574C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94318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IDF – INVERSE DOCUMENT FREQUENCY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2A943A-AA7B-DD80-C3F8-99FCECFF87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358761"/>
            <a:ext cx="5431971" cy="557950"/>
          </a:xfrm>
        </p:spPr>
        <p:txBody>
          <a:bodyPr/>
          <a:lstStyle/>
          <a:p>
            <a:r>
              <a:rPr lang="pt-BR" dirty="0"/>
              <a:t>PONDERAÇÃO SE O TERMO APARECE MAIS NO DOCUMENTO DO QUE NA SEQUÊNCIA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474447-A53E-5ECD-84CB-1B2D37A8345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7BE399-EF1D-97FB-7FC1-2DE75190DF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362751-47FB-3507-8FA9-D02E89B6236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50DF9-D34B-56D0-DA6F-793092DE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13" y="4122057"/>
            <a:ext cx="4405343" cy="16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9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5082-FAF1-AC23-70ED-4136D1EB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066" y="-12342"/>
            <a:ext cx="4270478" cy="1325563"/>
          </a:xfrm>
        </p:spPr>
        <p:txBody>
          <a:bodyPr/>
          <a:lstStyle/>
          <a:p>
            <a:r>
              <a:rPr lang="pt-BR" dirty="0"/>
              <a:t>codificadores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F339-FA9E-87AA-858B-FE3301EA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301" y="986231"/>
            <a:ext cx="3924300" cy="823912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GloVe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24BFA-F2DF-6138-E7D9-C6AB0CF3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0110" y="1895231"/>
            <a:ext cx="3924300" cy="1067420"/>
          </a:xfrm>
        </p:spPr>
        <p:txBody>
          <a:bodyPr>
            <a:normAutofit/>
          </a:bodyPr>
          <a:lstStyle/>
          <a:p>
            <a:r>
              <a:rPr lang="pt-BR" dirty="0"/>
              <a:t>Parte da ideia do Word2Vec</a:t>
            </a:r>
          </a:p>
          <a:p>
            <a:r>
              <a:rPr lang="pt-BR" dirty="0"/>
              <a:t>Matriz global de fatorização + Skip Gram</a:t>
            </a:r>
          </a:p>
          <a:p>
            <a:r>
              <a:rPr lang="pt-BR" dirty="0"/>
              <a:t>Disponível </a:t>
            </a:r>
            <a:r>
              <a:rPr lang="pt-BR" dirty="0">
                <a:hlinkClick r:id="rId3"/>
              </a:rPr>
              <a:t>aqui</a:t>
            </a:r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92EBC-51EE-F170-BDBA-6A7428CB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96EBE-AB46-B83B-F4C9-6772BE2A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B8CFF-F282-D301-6F3C-D7C83FD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0E108-3F7B-EA0D-9093-56A861AB5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01" y="3042767"/>
            <a:ext cx="2959291" cy="2786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FEF4DC-EA48-46AE-3198-11F02A01B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32" y="910386"/>
            <a:ext cx="4353533" cy="876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6CBA45-09CA-4ED3-074B-9D23B1121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298" y="2521132"/>
            <a:ext cx="4114800" cy="2926943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A8B7EA7-89F0-F187-3E40-00FCAB2DD9C2}"/>
              </a:ext>
            </a:extLst>
          </p:cNvPr>
          <p:cNvSpPr txBox="1">
            <a:spLocks/>
          </p:cNvSpPr>
          <p:nvPr/>
        </p:nvSpPr>
        <p:spPr>
          <a:xfrm>
            <a:off x="7597465" y="1786808"/>
            <a:ext cx="3924300" cy="77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Matriz de Ocorrência. Aqui o que importa a frequência relativa a outro [P(solid, ice) &gt; P(solid, steam)] 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D091E09-05B6-9F14-9665-7E177A9E9D8E}"/>
              </a:ext>
            </a:extLst>
          </p:cNvPr>
          <p:cNvSpPr txBox="1">
            <a:spLocks/>
          </p:cNvSpPr>
          <p:nvPr/>
        </p:nvSpPr>
        <p:spPr>
          <a:xfrm>
            <a:off x="7715455" y="5452338"/>
            <a:ext cx="3686486" cy="77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Arquitetura do Skip-Gram. A partir de uma palavra, prever o contexto.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F080A29-76BB-C3EA-1F70-D2F9C6F97B43}"/>
              </a:ext>
            </a:extLst>
          </p:cNvPr>
          <p:cNvSpPr txBox="1">
            <a:spLocks/>
          </p:cNvSpPr>
          <p:nvPr/>
        </p:nvSpPr>
        <p:spPr>
          <a:xfrm>
            <a:off x="5592592" y="5203842"/>
            <a:ext cx="1645927" cy="62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Resultado do GloVe</a:t>
            </a:r>
          </a:p>
        </p:txBody>
      </p:sp>
    </p:spTree>
    <p:extLst>
      <p:ext uri="{BB962C8B-B14F-4D97-AF65-F5344CB8AC3E}">
        <p14:creationId xmlns:p14="http://schemas.microsoft.com/office/powerpoint/2010/main" val="176327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5082-FAF1-AC23-70ED-4136D1EB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066" y="-12342"/>
            <a:ext cx="4270478" cy="1325563"/>
          </a:xfrm>
        </p:spPr>
        <p:txBody>
          <a:bodyPr/>
          <a:lstStyle/>
          <a:p>
            <a:r>
              <a:rPr lang="pt-BR" dirty="0"/>
              <a:t>codificadores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A7270-8D31-F12A-324D-FC503948D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74066" y="895718"/>
            <a:ext cx="3943627" cy="823912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InferSent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21E1-D74C-34BA-D3FA-7A2A5CA84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74066" y="1810139"/>
            <a:ext cx="3943627" cy="1865813"/>
          </a:xfrm>
        </p:spPr>
        <p:txBody>
          <a:bodyPr>
            <a:normAutofit/>
          </a:bodyPr>
          <a:lstStyle/>
          <a:p>
            <a:r>
              <a:rPr lang="pt-BR" dirty="0"/>
              <a:t>Encodificação por sentença</a:t>
            </a:r>
          </a:p>
          <a:p>
            <a:r>
              <a:rPr lang="pt-BR" dirty="0"/>
              <a:t>Baseado em Inferência de Linguagem Natural (ILN)</a:t>
            </a:r>
          </a:p>
          <a:p>
            <a:r>
              <a:rPr lang="pt-BR" dirty="0"/>
              <a:t>Treinado a partir da relalção entre duas sentenças: infere, não infere ou neutro</a:t>
            </a:r>
          </a:p>
          <a:p>
            <a:r>
              <a:rPr lang="pt-BR" dirty="0"/>
              <a:t>GloVe + BiLSTM para votação</a:t>
            </a:r>
          </a:p>
          <a:p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92EBC-51EE-F170-BDBA-6A7428CB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96EBE-AB46-B83B-F4C9-6772BE2A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B8CFF-F282-D301-6F3C-D7C83FD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662082-E2F4-FDCC-AE43-4C340D90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781" y="1719630"/>
            <a:ext cx="4114801" cy="3696512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89B4FD4-CD48-06B8-0A5E-C1C6329D10D5}"/>
              </a:ext>
            </a:extLst>
          </p:cNvPr>
          <p:cNvSpPr txBox="1">
            <a:spLocks/>
          </p:cNvSpPr>
          <p:nvPr/>
        </p:nvSpPr>
        <p:spPr>
          <a:xfrm>
            <a:off x="8090590" y="5458476"/>
            <a:ext cx="2531182" cy="4277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Arquitetura para InferSent, com GloVe e BiLSTM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B4A819-5C9D-6CA1-AE77-D27E8F02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2" y="3675952"/>
            <a:ext cx="6059402" cy="1723316"/>
          </a:xfrm>
          <a:prstGeom prst="rect">
            <a:avLst/>
          </a:prstGeom>
        </p:spPr>
      </p:pic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146D043-3AF7-14F2-44FB-C932967FD809}"/>
              </a:ext>
            </a:extLst>
          </p:cNvPr>
          <p:cNvSpPr txBox="1">
            <a:spLocks/>
          </p:cNvSpPr>
          <p:nvPr/>
        </p:nvSpPr>
        <p:spPr>
          <a:xfrm>
            <a:off x="2713702" y="5458476"/>
            <a:ext cx="2531182" cy="427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Arquitetura Geral</a:t>
            </a:r>
          </a:p>
        </p:txBody>
      </p:sp>
    </p:spTree>
    <p:extLst>
      <p:ext uri="{BB962C8B-B14F-4D97-AF65-F5344CB8AC3E}">
        <p14:creationId xmlns:p14="http://schemas.microsoft.com/office/powerpoint/2010/main" val="118530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C74E-EB22-789D-4BCF-945C2DA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CLASSIFICATÓRIOS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C568-54F2-F41A-CCBA-324F2C3CE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Support vector classifier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CF42-3DC7-7FC4-9E2C-68EDF927AA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Aprendizado de Máquina tradicional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89EF7-8990-08A0-E43D-9CD9B1B88B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GRU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F58614-B7D2-12ED-6D11-FF0C05D8C4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/>
              <a:t>Redes Neurais Profundas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631D27-AF4A-DB92-482A-5AF3F2C5A5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34D8A-0B1D-8BFF-58A2-CC393698D5B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pt-BR" dirty="0"/>
              <a:t>Transformers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D8B8D4-2395-6AD5-5AF2-344BFE2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22BA8EA-A369-C552-7915-BF8DF834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DCBAE5-C6F5-C492-86C0-8CD39A19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5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ACEB-5412-609E-1680-1B14944B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Support vector classifier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0E2E-A85A-B625-8865-82CF89D8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A9F8-ED6D-6732-6819-85C71F84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E5EB-0A79-C236-0747-53FC924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77D4-05D8-3999-EDF5-CE174680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2445"/>
            <a:ext cx="6039693" cy="2705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CD19E-0A47-9892-3DF3-C691EED02BDE}"/>
              </a:ext>
            </a:extLst>
          </p:cNvPr>
          <p:cNvSpPr txBox="1"/>
          <p:nvPr/>
        </p:nvSpPr>
        <p:spPr>
          <a:xfrm>
            <a:off x="838200" y="1690688"/>
            <a:ext cx="10359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Generalização da técnica de Maximal Margin Classifier</a:t>
            </a:r>
          </a:p>
          <a:p>
            <a:endParaRPr lang="pt-BR" dirty="0"/>
          </a:p>
          <a:p>
            <a:r>
              <a:rPr lang="pt-BR" dirty="0"/>
              <a:t>Permite-se uma certa permissividade na passagem de margem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602FB-3CB1-3906-A56B-9ECB5EFF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17" y="1690688"/>
            <a:ext cx="3902083" cy="3791543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84E0E25-F929-7D4B-CA41-007F244CA8D4}"/>
              </a:ext>
            </a:extLst>
          </p:cNvPr>
          <p:cNvSpPr txBox="1">
            <a:spLocks/>
          </p:cNvSpPr>
          <p:nvPr/>
        </p:nvSpPr>
        <p:spPr>
          <a:xfrm>
            <a:off x="8337333" y="5410153"/>
            <a:ext cx="2531182" cy="427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SVM com </a:t>
            </a:r>
            <a:r>
              <a:rPr lang="pt-BR" b="1" i="1" dirty="0">
                <a:solidFill>
                  <a:schemeClr val="bg1">
                    <a:lumMod val="50000"/>
                  </a:schemeClr>
                </a:solidFill>
              </a:rPr>
              <a:t>soft margins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1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E298-5F97-3CE2-4CFA-9FF4CB6B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34"/>
            <a:ext cx="10515600" cy="1325563"/>
          </a:xfrm>
        </p:spPr>
        <p:txBody>
          <a:bodyPr/>
          <a:lstStyle/>
          <a:p>
            <a:r>
              <a:rPr lang="pt-BR" dirty="0"/>
              <a:t>gru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74DF-561C-CED8-D3E1-CBCB6366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3ADD-D005-2642-1B27-40018D0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F8A5-DA3E-616B-8AC5-1A890BCC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70C4C-9D14-FAFC-D495-0D498B05C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7"/>
          <a:stretch/>
        </p:blipFill>
        <p:spPr>
          <a:xfrm>
            <a:off x="307544" y="3557366"/>
            <a:ext cx="3273854" cy="1715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8EF4FB-98A1-EB0D-63A9-84E73B107D76}"/>
              </a:ext>
            </a:extLst>
          </p:cNvPr>
          <p:cNvSpPr txBox="1"/>
          <p:nvPr/>
        </p:nvSpPr>
        <p:spPr>
          <a:xfrm>
            <a:off x="826003" y="1058600"/>
            <a:ext cx="5102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Atacar o problema de RNN de perda de informação</a:t>
            </a:r>
          </a:p>
          <a:p>
            <a:endParaRPr lang="pt-BR" dirty="0"/>
          </a:p>
          <a:p>
            <a:r>
              <a:rPr lang="pt-BR" dirty="0"/>
              <a:t>Update Gate – quais informações do passado vão para frente</a:t>
            </a:r>
          </a:p>
          <a:p>
            <a:endParaRPr lang="pt-BR" dirty="0"/>
          </a:p>
          <a:p>
            <a:r>
              <a:rPr lang="pt-BR" dirty="0"/>
              <a:t>Reset Gate – o que do passado pode ser esquecido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CCCCE-D7D4-E8B1-1FA8-F22E9328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33" y="2792940"/>
            <a:ext cx="3318910" cy="28283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13D344-0808-6B1B-6253-11A689FF3EC2}"/>
              </a:ext>
            </a:extLst>
          </p:cNvPr>
          <p:cNvSpPr txBox="1"/>
          <p:nvPr/>
        </p:nvSpPr>
        <p:spPr>
          <a:xfrm>
            <a:off x="1139825" y="5601293"/>
            <a:ext cx="36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Arquitetura unitária do GRU</a:t>
            </a:r>
            <a:endParaRPr lang="pt-B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2A35C-0850-3722-23DD-A173EF0BA153}"/>
              </a:ext>
            </a:extLst>
          </p:cNvPr>
          <p:cNvSpPr txBox="1"/>
          <p:nvPr/>
        </p:nvSpPr>
        <p:spPr>
          <a:xfrm>
            <a:off x="6263912" y="1038614"/>
            <a:ext cx="4416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GRU com:</a:t>
            </a:r>
          </a:p>
          <a:p>
            <a:endParaRPr lang="pt-BR" dirty="0"/>
          </a:p>
          <a:p>
            <a:r>
              <a:rPr lang="pt-BR" dirty="0"/>
              <a:t>- Bideração: coleta dados dos atributos nas duas direções</a:t>
            </a:r>
          </a:p>
          <a:p>
            <a:endParaRPr lang="pt-BR" dirty="0"/>
          </a:p>
          <a:p>
            <a:r>
              <a:rPr lang="pt-BR" dirty="0"/>
              <a:t>- Attention: foco em determinada entrada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71A83-5944-110B-55C2-07DAE0D93969}"/>
              </a:ext>
            </a:extLst>
          </p:cNvPr>
          <p:cNvSpPr txBox="1"/>
          <p:nvPr/>
        </p:nvSpPr>
        <p:spPr>
          <a:xfrm>
            <a:off x="6948649" y="5601293"/>
            <a:ext cx="36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 com bidireação e Attention</a:t>
            </a:r>
            <a:endParaRPr lang="pt-BR" sz="1400" dirty="0"/>
          </a:p>
        </p:txBody>
      </p:sp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C968A589-6BC4-CB3D-74CD-7F0CA61FD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96"/>
          <a:stretch/>
        </p:blipFill>
        <p:spPr>
          <a:xfrm>
            <a:off x="3581399" y="3169310"/>
            <a:ext cx="3346209" cy="24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ED81-E51B-8680-45C1-89BD8B56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00"/>
            <a:ext cx="10515600" cy="1325563"/>
          </a:xfrm>
        </p:spPr>
        <p:txBody>
          <a:bodyPr/>
          <a:lstStyle/>
          <a:p>
            <a:r>
              <a:rPr lang="pt-BR" dirty="0"/>
              <a:t>bart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FA3-A2C9-E3D8-D727-81B0943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81A0-9EE5-71E3-AA29-2E36190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59CF-4BBC-2FA3-A982-A0B4B81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65BFF-3A7F-0104-2735-527A5EC9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64" y="641043"/>
            <a:ext cx="4114800" cy="5843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AF150-B1CA-6D48-0486-EC30800BE8A5}"/>
              </a:ext>
            </a:extLst>
          </p:cNvPr>
          <p:cNvSpPr txBox="1"/>
          <p:nvPr/>
        </p:nvSpPr>
        <p:spPr>
          <a:xfrm>
            <a:off x="250528" y="2000229"/>
            <a:ext cx="27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Arquitetura Geral de um transformer</a:t>
            </a:r>
            <a:endParaRPr lang="pt-B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5102A-9B50-115E-6B65-2943ECADB79D}"/>
              </a:ext>
            </a:extLst>
          </p:cNvPr>
          <p:cNvSpPr txBox="1"/>
          <p:nvPr/>
        </p:nvSpPr>
        <p:spPr>
          <a:xfrm>
            <a:off x="5617423" y="938400"/>
            <a:ext cx="5623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Arquitetura que transforma uma sequência em outra, por meio de codificador e decodificador sugerido em: “Attention is all you need” (VASWANI et al., 2017)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Positional Encoding (por não usar RNN) + mecanismo focado no Attention, para conseguir aprender melhor relações de longa distância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Necessário um </a:t>
            </a:r>
            <a:r>
              <a:rPr lang="pt-BR" i="1" dirty="0"/>
              <a:t>fine-tunning com aprendizado supervisionado para melhor adequação ao uso final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3DACD-2992-D174-5EDC-445E9751E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64" y="4102407"/>
            <a:ext cx="4359980" cy="1771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A855CB-F803-41D2-F2D4-60F93DC5031C}"/>
              </a:ext>
            </a:extLst>
          </p:cNvPr>
          <p:cNvSpPr txBox="1"/>
          <p:nvPr/>
        </p:nvSpPr>
        <p:spPr>
          <a:xfrm>
            <a:off x="9501744" y="4102407"/>
            <a:ext cx="22548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Arquitetura do BART</a:t>
            </a:r>
          </a:p>
          <a:p>
            <a:r>
              <a:rPr lang="pt-BR" sz="1400" i="1" dirty="0">
                <a:solidFill>
                  <a:schemeClr val="bg1">
                    <a:lumMod val="50000"/>
                  </a:schemeClr>
                </a:solidFill>
              </a:rPr>
              <a:t>Codificador de BERT – codificazação focado no token e na sentença + Decodificador – método autoregressivo para entendimento de sentença</a:t>
            </a:r>
          </a:p>
        </p:txBody>
      </p:sp>
    </p:spTree>
    <p:extLst>
      <p:ext uri="{BB962C8B-B14F-4D97-AF65-F5344CB8AC3E}">
        <p14:creationId xmlns:p14="http://schemas.microsoft.com/office/powerpoint/2010/main" val="9796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4B04-1632-4C1B-0B18-26D11758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9" y="330800"/>
            <a:ext cx="4082142" cy="585788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11B5-71E2-F038-546F-36732D6E3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6D4F3-5AE4-E2C2-DA4D-5834B9D422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622F3-FBA4-FFA1-1203-AAB45883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82F49-F912-01A8-4703-7ED0B248CA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47A1E-AFE7-14DB-D2FD-DF592270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8C727-34F4-D77E-284B-D38DD0DF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4A4C3-4E6E-90C8-5511-FFDA56FA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6AE8A3-76E1-75B8-FCC6-26D9E0BCC7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0810" y="3486099"/>
            <a:ext cx="2647260" cy="514350"/>
          </a:xfrm>
        </p:spPr>
        <p:txBody>
          <a:bodyPr/>
          <a:lstStyle/>
          <a:p>
            <a:r>
              <a:rPr lang="pt-BR" dirty="0"/>
              <a:t>Processamento de linguagem natural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85A226-F721-9A95-060F-0EAFDA574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91887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ED81-E51B-8680-45C1-89BD8B56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Bart</a:t>
            </a:r>
            <a:br>
              <a:rPr lang="pt-BR" dirty="0"/>
            </a:br>
            <a:r>
              <a:rPr lang="pt-BR" sz="2400" i="1" dirty="0"/>
              <a:t>Multi-head attention</a:t>
            </a:r>
            <a:endParaRPr lang="pt-BR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4FA3-A2C9-E3D8-D727-81B09432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81A0-9EE5-71E3-AA29-2E361907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59CF-4BBC-2FA3-A982-A0B4B81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ECBEED-0D51-CD97-47BC-A05FE12B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05" y="1690688"/>
            <a:ext cx="2731243" cy="3121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A23BF4-016D-973D-DD7C-56BEC8C2525F}"/>
              </a:ext>
            </a:extLst>
          </p:cNvPr>
          <p:cNvSpPr txBox="1"/>
          <p:nvPr/>
        </p:nvSpPr>
        <p:spPr>
          <a:xfrm>
            <a:off x="7062982" y="4844146"/>
            <a:ext cx="152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Célula do Attention</a:t>
            </a:r>
            <a:endParaRPr lang="pt-B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5102A-9B50-115E-6B65-2943ECADB79D}"/>
              </a:ext>
            </a:extLst>
          </p:cNvPr>
          <p:cNvSpPr txBox="1"/>
          <p:nvPr/>
        </p:nvSpPr>
        <p:spPr>
          <a:xfrm>
            <a:off x="838199" y="1690688"/>
            <a:ext cx="5623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Multi-Head Attention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br>
              <a:rPr lang="pt-BR" dirty="0"/>
            </a:b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 Q representação vetorial da palavra e K todas as representações da sequência. Uso de pesos W para ajuste para cada head.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ABC45F-1F04-CC25-70E9-C103F3F5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711" y="1696345"/>
            <a:ext cx="2283472" cy="31157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2ABC3A-85AA-C2C0-33E0-60B4FEA98112}"/>
              </a:ext>
            </a:extLst>
          </p:cNvPr>
          <p:cNvSpPr txBox="1"/>
          <p:nvPr/>
        </p:nvSpPr>
        <p:spPr>
          <a:xfrm>
            <a:off x="9590104" y="4844146"/>
            <a:ext cx="15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>
                    <a:lumMod val="50000"/>
                  </a:schemeClr>
                </a:solidFill>
              </a:rPr>
              <a:t>Paralelismo do Attention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7A5134-706C-408D-1707-E193F976E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115" y="2250619"/>
            <a:ext cx="4285554" cy="13372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7A3F5C-1E30-95A2-D6C5-52A185483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758" y="3802871"/>
            <a:ext cx="4770268" cy="7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3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F81-AF1A-25FE-2D1D-03721BFC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0F22-3F8B-E920-7EEB-93B7CC50E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Apresentação dos bancos de dados a serem usados, das métricas de avaliação consideradas e do </a:t>
            </a:r>
            <a:r>
              <a:rPr lang="pt-BR" i="1" dirty="0"/>
              <a:t>pipeline </a:t>
            </a:r>
            <a:r>
              <a:rPr lang="pt-BR" dirty="0"/>
              <a:t>esperado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24E4-6D9F-5B55-D805-F01324C9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044D-2E33-4526-31ED-14903AEA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AB6A-F1C1-48D7-61D5-8A547D92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56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C9F9-C290-F9CB-B12E-0AEE6D3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F476-BAC6-D089-B65A-99CA600153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Será constituído em duas partes: análise de sentimento e tendência de preços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64063-98D2-834D-DAF5-1B3065D4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D7CE-21C0-C71A-DE33-6DDF33CE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3C024-2EE3-899F-0981-8CF1347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E0B40C1-BDEF-9884-5001-4BB16E5D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9" y="2024222"/>
            <a:ext cx="10990845" cy="45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AB06-2CC4-DAB7-A06E-EFA715BE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485517"/>
            <a:ext cx="8421688" cy="1325563"/>
          </a:xfrm>
        </p:spPr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463C-E4AE-01AD-8DA3-122BE65F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817361"/>
            <a:ext cx="3924300" cy="823912"/>
          </a:xfrm>
        </p:spPr>
        <p:txBody>
          <a:bodyPr/>
          <a:lstStyle/>
          <a:p>
            <a:r>
              <a:rPr lang="pt-BR" dirty="0"/>
              <a:t>Publicações históricas no Twitter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F2D1-84DA-03B3-6BEC-C3581BCE0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112" y="2641273"/>
            <a:ext cx="3924300" cy="2792118"/>
          </a:xfrm>
        </p:spPr>
        <p:txBody>
          <a:bodyPr>
            <a:normAutofit/>
          </a:bodyPr>
          <a:lstStyle/>
          <a:p>
            <a:r>
              <a:rPr lang="en-US" dirty="0"/>
              <a:t>Stock Market Tweets Data </a:t>
            </a:r>
            <a:r>
              <a:rPr lang="pt-BR" dirty="0"/>
              <a:t>fornecida pela IEEEDataPort, fornecido </a:t>
            </a:r>
            <a:r>
              <a:rPr lang="pt-BR" dirty="0">
                <a:hlinkClick r:id="rId2"/>
              </a:rPr>
              <a:t>aqui</a:t>
            </a:r>
            <a:endParaRPr lang="pt-BR" dirty="0"/>
          </a:p>
          <a:p>
            <a:r>
              <a:rPr lang="pt-BR" dirty="0"/>
              <a:t>Para treinamento, tem-se mais de 938,672 tweets.</a:t>
            </a:r>
          </a:p>
          <a:p>
            <a:r>
              <a:rPr lang="pt-BR" dirty="0"/>
              <a:t>Para avaliaçõ, tem-se </a:t>
            </a:r>
            <a:r>
              <a:rPr lang="en-US" dirty="0"/>
              <a:t>1,300 tweets que </a:t>
            </a:r>
            <a:r>
              <a:rPr lang="pt-BR" dirty="0"/>
              <a:t>foram manualmente classificados </a:t>
            </a:r>
            <a:r>
              <a:rPr lang="en-US" dirty="0"/>
              <a:t>e </a:t>
            </a:r>
            <a:r>
              <a:rPr lang="pt-BR" dirty="0"/>
              <a:t>revistos</a:t>
            </a:r>
            <a:r>
              <a:rPr lang="en-US" dirty="0"/>
              <a:t> </a:t>
            </a:r>
            <a:r>
              <a:rPr lang="pt-BR" dirty="0"/>
              <a:t>por uma segunda fonte independete.</a:t>
            </a:r>
          </a:p>
          <a:p>
            <a:r>
              <a:rPr lang="pt-BR" dirty="0"/>
              <a:t>Período de 9 de Abril a 16 de Julho de 2020</a:t>
            </a:r>
          </a:p>
          <a:p>
            <a:r>
              <a:rPr lang="pt-BR" dirty="0"/>
              <a:t>Processo de escolha das companhias usando (BAKER; WURGLER, 2006)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7BC1F-5529-39E6-FD0C-051F3A54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811080"/>
            <a:ext cx="3943627" cy="823912"/>
          </a:xfrm>
        </p:spPr>
        <p:txBody>
          <a:bodyPr/>
          <a:lstStyle/>
          <a:p>
            <a:r>
              <a:rPr lang="pt-BR" dirty="0"/>
              <a:t>Histórico de Preços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2F96D-28A6-BA08-A544-42701B5A2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634992"/>
            <a:ext cx="3943627" cy="922959"/>
          </a:xfrm>
        </p:spPr>
        <p:txBody>
          <a:bodyPr>
            <a:normAutofit/>
          </a:bodyPr>
          <a:lstStyle/>
          <a:p>
            <a:r>
              <a:rPr lang="pt-BR" dirty="0"/>
              <a:t>Retirada do software Bloomber Terminal</a:t>
            </a:r>
          </a:p>
          <a:p>
            <a:r>
              <a:rPr lang="pt-BR" dirty="0"/>
              <a:t>Dados diários para o mesmo período e para as mesmas ações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62F47-CF22-F09A-BA40-B6485895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BA3E4-4386-CA2D-8881-FDE62847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C1B7-7650-BBAB-3ABB-B584C2E0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C314-4EBF-5AF3-19A5-106A3D31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806577"/>
            <a:ext cx="8421688" cy="1325563"/>
          </a:xfrm>
        </p:spPr>
        <p:txBody>
          <a:bodyPr/>
          <a:lstStyle/>
          <a:p>
            <a:r>
              <a:rPr lang="pt-BR" dirty="0"/>
              <a:t>SINAIS COM A Série temporal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0E24-C01A-1217-5690-8293A751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941665"/>
            <a:ext cx="3924300" cy="823912"/>
          </a:xfrm>
        </p:spPr>
        <p:txBody>
          <a:bodyPr/>
          <a:lstStyle/>
          <a:p>
            <a:r>
              <a:rPr lang="pt-BR" dirty="0"/>
              <a:t>MOMENTUM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5495-E195-32FB-1C20-4FC43AB63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4069593"/>
            <a:ext cx="3924300" cy="1997867"/>
          </a:xfrm>
        </p:spPr>
        <p:txBody>
          <a:bodyPr/>
          <a:lstStyle/>
          <a:p>
            <a:r>
              <a:rPr lang="pt-BR" dirty="0"/>
              <a:t>Levar em considerção a inércia do mercado;</a:t>
            </a:r>
          </a:p>
          <a:p>
            <a:r>
              <a:rPr lang="pt-BR" dirty="0"/>
              <a:t>Quem está subindo, vai continuar subindo. Igualmente no sentido inveros;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F4DA6-E4B8-C524-67E0-2E7F14C0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E7D84-55D9-0C36-2D2B-58FF8140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4C53E-09F7-F7B3-7311-F8D8E607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1B692-FA65-C267-AAD9-2365421AD87B}"/>
                  </a:ext>
                </a:extLst>
              </p:cNvPr>
              <p:cNvSpPr txBox="1"/>
              <p:nvPr/>
            </p:nvSpPr>
            <p:spPr>
              <a:xfrm>
                <a:off x="7984987" y="4072203"/>
                <a:ext cx="1997213" cy="54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1B692-FA65-C267-AAD9-2365421A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87" y="4072203"/>
                <a:ext cx="1997213" cy="542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539F-ABF7-9169-7E5F-C99D33DB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936" y="226757"/>
            <a:ext cx="5431971" cy="846301"/>
          </a:xfrm>
        </p:spPr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C594A-3E68-4869-51CE-3BF76D1AB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114501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Análise de sentimento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C9B48-6AFD-D6EA-516F-2B70A8C30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936" y="1583652"/>
            <a:ext cx="5431971" cy="2101390"/>
          </a:xfrm>
        </p:spPr>
        <p:txBody>
          <a:bodyPr>
            <a:normAutofit/>
          </a:bodyPr>
          <a:lstStyle/>
          <a:p>
            <a:r>
              <a:rPr lang="pt-BR" dirty="0"/>
              <a:t>ACURÁCIA: acertos considerando o todas as predições</a:t>
            </a:r>
          </a:p>
          <a:p>
            <a:r>
              <a:rPr lang="pt-BR" dirty="0"/>
              <a:t>F1: taxa de acerto de verdadeiro entre os verdadeiros (recall) e entre os que foram previstos (precisão)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MCC: Importante métrica para classificação binária, retornando valores entre -1 e 1</a:t>
            </a:r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F7A33-9B15-83C4-3EAE-790A6D15F8F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02332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Tendência de preços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7C4229-7D3B-9C16-135D-F0B4C6FF38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936" y="4388445"/>
            <a:ext cx="5431971" cy="1809776"/>
          </a:xfrm>
        </p:spPr>
        <p:txBody>
          <a:bodyPr>
            <a:normAutofit/>
          </a:bodyPr>
          <a:lstStyle/>
          <a:p>
            <a:r>
              <a:rPr lang="pt-BR" dirty="0"/>
              <a:t>RETORNO: qual o retorno seguindo determinado os sinais criados</a:t>
            </a:r>
            <a:r>
              <a:rPr lang="en-US" dirty="0"/>
              <a:t>?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MCC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9EF53E9-7251-4954-D347-45BCE134939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15344B0-474E-D922-544A-6A329E6D79B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4E6225-1349-B9CE-A979-895067C37C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795D15-A1CA-3491-C78D-75C1EC12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01" y="3365187"/>
            <a:ext cx="4467849" cy="581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ED9DB8-E2C5-8990-3376-2E11AC29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14" y="2472111"/>
            <a:ext cx="2238256" cy="457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D84EA9-D125-AA5E-C120-AA8DF8B71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790" y="4688035"/>
            <a:ext cx="3580270" cy="12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5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D4E7-EEA8-8ACB-E8E2-8FDB22DE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66908"/>
            <a:ext cx="5111750" cy="1204912"/>
          </a:xfrm>
        </p:spPr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31BE-7859-42BF-75BF-719EBE01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4207714"/>
            <a:ext cx="5111750" cy="1525588"/>
          </a:xfrm>
        </p:spPr>
        <p:txBody>
          <a:bodyPr/>
          <a:lstStyle/>
          <a:p>
            <a:pPr algn="ctr"/>
            <a:r>
              <a:rPr lang="pt-BR" sz="1800" b="1" dirty="0"/>
              <a:t>Relatório</a:t>
            </a:r>
          </a:p>
          <a:p>
            <a:pPr algn="just"/>
            <a:r>
              <a:rPr lang="pt-BR" dirty="0"/>
              <a:t>Revisão dos capítulos de Introdução, Ambientação e Metodologia;</a:t>
            </a:r>
          </a:p>
          <a:p>
            <a:pPr algn="just"/>
            <a:r>
              <a:rPr lang="pt-BR" dirty="0"/>
              <a:t>Escrita dos capítulos de Resultados, Discussões e Conclusão;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4EEF-D50F-5876-344A-E5D6AFAF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47E8-E5EC-3941-42A6-2994E49D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CFFA-6EB6-5BD4-F1C5-E4B019FC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5DF001B-CABC-9A54-4054-CE2B7A96844F}"/>
              </a:ext>
            </a:extLst>
          </p:cNvPr>
          <p:cNvSpPr txBox="1">
            <a:spLocks/>
          </p:cNvSpPr>
          <p:nvPr/>
        </p:nvSpPr>
        <p:spPr>
          <a:xfrm>
            <a:off x="5476875" y="1624269"/>
            <a:ext cx="5111750" cy="250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/>
              <a:t>Operacional</a:t>
            </a:r>
            <a:endParaRPr lang="pt-BR" b="1" dirty="0"/>
          </a:p>
          <a:p>
            <a:pPr algn="just"/>
            <a:r>
              <a:rPr lang="pt-BR" dirty="0"/>
              <a:t>Construção, aplicação e avaliação dos modelos, seguindo as múltiplas alternativas para as diferentes partes do pipeline de análise de sentimento;</a:t>
            </a:r>
          </a:p>
          <a:p>
            <a:pPr algn="just"/>
            <a:r>
              <a:rPr lang="pt-BR" dirty="0"/>
              <a:t>Inserção de dados históricos, em conjuntos com os resultados de polaridade, para predição de tendência de preços;</a:t>
            </a:r>
          </a:p>
          <a:p>
            <a:pPr algn="just"/>
            <a:r>
              <a:rPr lang="pt-BR" dirty="0"/>
              <a:t>Avaliação dos efeitos da inserção de dados qualitativos na previsão de tendência de preços;</a:t>
            </a:r>
          </a:p>
        </p:txBody>
      </p:sp>
    </p:spTree>
    <p:extLst>
      <p:ext uri="{BB962C8B-B14F-4D97-AF65-F5344CB8AC3E}">
        <p14:creationId xmlns:p14="http://schemas.microsoft.com/office/powerpoint/2010/main" val="362114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24E-4E1A-247D-7301-680D33B2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6" y="413760"/>
            <a:ext cx="4807192" cy="1325563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29EB699-36DE-0831-31CC-D50C2E73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C5D3029-B05A-87DF-C3A2-833A6A1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04B0E57-B92B-27E1-06C6-DB5E2BC7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A153EE-635E-AB17-B54C-483ABF9D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954" y="1245705"/>
            <a:ext cx="7274445" cy="4276424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4B3272D-6CA3-1A1D-7F90-1798BC8D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58807"/>
              </p:ext>
            </p:extLst>
          </p:nvPr>
        </p:nvGraphicFramePr>
        <p:xfrm>
          <a:off x="189601" y="1739323"/>
          <a:ext cx="4478893" cy="2028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530">
                  <a:extLst>
                    <a:ext uri="{9D8B030D-6E8A-4147-A177-3AD203B41FA5}">
                      <a16:colId xmlns:a16="http://schemas.microsoft.com/office/drawing/2014/main" val="2086798522"/>
                    </a:ext>
                  </a:extLst>
                </a:gridCol>
                <a:gridCol w="719900">
                  <a:extLst>
                    <a:ext uri="{9D8B030D-6E8A-4147-A177-3AD203B41FA5}">
                      <a16:colId xmlns:a16="http://schemas.microsoft.com/office/drawing/2014/main" val="85008297"/>
                    </a:ext>
                  </a:extLst>
                </a:gridCol>
                <a:gridCol w="2049463">
                  <a:extLst>
                    <a:ext uri="{9D8B030D-6E8A-4147-A177-3AD203B41FA5}">
                      <a16:colId xmlns:a16="http://schemas.microsoft.com/office/drawing/2014/main" val="943811859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OPERACIONAL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2287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Período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Duration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Label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63862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25/04/2022 - 24/05/2022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30</a:t>
                      </a:r>
                      <a:endParaRPr lang="pt-BR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Estruturação de Dados</a:t>
                      </a:r>
                      <a:endParaRPr lang="pt-BR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0073987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22/06/2022 - 10/08/2022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Escolha e aplicação de modelos</a:t>
                      </a:r>
                      <a:endParaRPr lang="pt-BR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8697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10/08/2022 - 08/09/2022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30</a:t>
                      </a:r>
                      <a:endParaRPr lang="pt-BR" sz="11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Avaliação dos resultados</a:t>
                      </a:r>
                      <a:endParaRPr lang="pt-BR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75839727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8F1E89C-D3DE-413F-8C51-CCA738720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8647"/>
              </p:ext>
            </p:extLst>
          </p:nvPr>
        </p:nvGraphicFramePr>
        <p:xfrm>
          <a:off x="856904" y="3971880"/>
          <a:ext cx="3181696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209">
                  <a:extLst>
                    <a:ext uri="{9D8B030D-6E8A-4147-A177-3AD203B41FA5}">
                      <a16:colId xmlns:a16="http://schemas.microsoft.com/office/drawing/2014/main" val="3135147146"/>
                    </a:ext>
                  </a:extLst>
                </a:gridCol>
                <a:gridCol w="719900">
                  <a:extLst>
                    <a:ext uri="{9D8B030D-6E8A-4147-A177-3AD203B41FA5}">
                      <a16:colId xmlns:a16="http://schemas.microsoft.com/office/drawing/2014/main" val="115990200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3779043123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RELATÓRIO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954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Período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Duration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Label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53256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25/04/2022 - 08/06/2022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45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Introdução</a:t>
                      </a:r>
                      <a:endParaRPr lang="pt-BR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35053365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15/07/2022 - 25/08/2022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42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Metodologia</a:t>
                      </a:r>
                      <a:endParaRPr lang="pt-BR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1379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25/08/2022 - 08/10/2022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45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Resultados</a:t>
                      </a:r>
                      <a:endParaRPr lang="pt-BR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454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08/10/2022 - 27/10/2022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20</a:t>
                      </a:r>
                      <a:endParaRPr lang="pt-BR" sz="1100" b="1" i="0" u="none" strike="noStrike" dirty="0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Conclusão</a:t>
                      </a:r>
                      <a:endParaRPr lang="pt-BR" sz="1100" b="1" i="0" u="none" strike="noStrike" dirty="0">
                        <a:solidFill>
                          <a:srgbClr val="3660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0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74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0940-C836-FD16-03A1-1A565125C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Muito obrigado!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4490C-19D9-FDF4-DDAB-3812D1D58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Igor Amâncio Machado Dias</a:t>
            </a:r>
          </a:p>
          <a:p>
            <a:r>
              <a:rPr lang="pt-BR" dirty="0"/>
              <a:t>igor.dias@gmail.com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D565-470D-0F18-9392-6961A9F3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398C-65BA-E440-F4BA-DC8B81E3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470E-5698-7698-5F9B-EE978A1F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9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39659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BAHDANAU, D.; CHO, K.; BENGIO, Y. </a:t>
            </a:r>
            <a:r>
              <a:rPr lang="it-IT" sz="1600" b="1" dirty="0"/>
              <a:t>Neural machine translation by jointly learning to align and translate</a:t>
            </a:r>
            <a:r>
              <a:rPr lang="it-IT" sz="1600" dirty="0"/>
              <a:t>. In: BENGIO, Y.; LECUN, Y. (Ed.). 3rd International Conference on Learning Representations, ICLR 2015, San Diego, CA, USA, May 7-9, 2015, Conference Track Proceedings. [s.n.], 2015. </a:t>
            </a:r>
          </a:p>
          <a:p>
            <a:pPr marL="0" indent="0">
              <a:buNone/>
            </a:pPr>
            <a:r>
              <a:rPr lang="it-IT" sz="1600" dirty="0"/>
              <a:t>BAKER, M.; WURGLER, J. </a:t>
            </a:r>
            <a:r>
              <a:rPr lang="it-IT" sz="1600" b="1" dirty="0"/>
              <a:t>Investor sentiment and the cross section of stock returns</a:t>
            </a:r>
            <a:r>
              <a:rPr lang="it-IT" sz="1600" dirty="0"/>
              <a:t>. Journal of Finance, v. 61, n. 4, 2006. ISSN 1645-1680. </a:t>
            </a:r>
          </a:p>
          <a:p>
            <a:pPr marL="0" indent="0">
              <a:buNone/>
            </a:pPr>
            <a:r>
              <a:rPr lang="it-IT" sz="1600" dirty="0"/>
              <a:t>BANKO, M.; CAFARELLA, M.; SODERLAND, S.; BROADHEAD, M.; ETZIONI, O. </a:t>
            </a:r>
            <a:r>
              <a:rPr lang="it-IT" sz="1600" b="1" dirty="0"/>
              <a:t>Open information extraction from the web</a:t>
            </a:r>
            <a:r>
              <a:rPr lang="it-IT" sz="1600" dirty="0"/>
              <a:t>. In: . [S.l.: s.n.], 2007. p. 2670–2676.</a:t>
            </a:r>
          </a:p>
          <a:p>
            <a:pPr marL="0" indent="0">
              <a:buNone/>
            </a:pPr>
            <a:r>
              <a:rPr lang="it-IT" sz="1600" dirty="0"/>
              <a:t>BANZ, R. W. The relationship between return and market value of common stocks. Journal of Financial Economics, v. 9, n. 1, p. 3–18, 1981. ISSN 0304-405X. </a:t>
            </a:r>
          </a:p>
          <a:p>
            <a:pPr marL="0" indent="0">
              <a:buNone/>
            </a:pPr>
            <a:r>
              <a:rPr lang="it-IT" sz="1600" dirty="0"/>
              <a:t>BENGIO, Y.; SIMARD, P.; FRASCONI, P. </a:t>
            </a:r>
            <a:r>
              <a:rPr lang="it-IT" sz="1600" b="1" dirty="0"/>
              <a:t>Learning long-term dependencies with gradient descent is difficult</a:t>
            </a:r>
            <a:r>
              <a:rPr lang="it-IT" sz="1600" dirty="0"/>
              <a:t>. IEEE Transactions on Neural Networks, v. 5, n. 2, p. 157–166, 1994.</a:t>
            </a:r>
          </a:p>
          <a:p>
            <a:pPr marL="0" indent="0">
              <a:buNone/>
            </a:pPr>
            <a:r>
              <a:rPr lang="it-IT" sz="1600" dirty="0"/>
              <a:t>BING, L.; CHAN, K. C.; OU, C. </a:t>
            </a:r>
            <a:r>
              <a:rPr lang="it-IT" sz="1600" b="1" dirty="0"/>
              <a:t>Public sentiment analysis in twitter data for prediction of a company’s stock price movements</a:t>
            </a:r>
            <a:r>
              <a:rPr lang="it-IT" sz="1600" dirty="0"/>
              <a:t>. In: 2014 IEEE 11th International Conference on e-Business Engineering. [S.l.: s.n.], 2014. p. 232–239.</a:t>
            </a:r>
          </a:p>
          <a:p>
            <a:pPr marL="0" indent="0">
              <a:buNone/>
            </a:pPr>
            <a:r>
              <a:rPr lang="it-IT" sz="1600" dirty="0"/>
              <a:t>BLOOMBERG. Gráfico de histórico de preços para ações - GP. 2022. </a:t>
            </a:r>
            <a:endParaRPr lang="it-IT" dirty="0"/>
          </a:p>
          <a:p>
            <a:pPr marL="0" indent="0">
              <a:buNone/>
            </a:pPr>
            <a:r>
              <a:rPr lang="it-IT" sz="1600" dirty="0"/>
              <a:t>BONDT, W. F. M. D.; THALER, R. Does the stock market overreact? The Journal of Finance, v. 40, n. 3, p. 793–805, 1985. </a:t>
            </a:r>
          </a:p>
        </p:txBody>
      </p:sp>
    </p:spTree>
    <p:extLst>
      <p:ext uri="{BB962C8B-B14F-4D97-AF65-F5344CB8AC3E}">
        <p14:creationId xmlns:p14="http://schemas.microsoft.com/office/powerpoint/2010/main" val="21263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A1E9-CF3C-4624-3BC3-DA02559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8225-49CC-242C-99FE-EA424F34D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664" y="2486317"/>
            <a:ext cx="4031945" cy="365126"/>
          </a:xfrm>
        </p:spPr>
        <p:txBody>
          <a:bodyPr>
            <a:normAutofit fontScale="92500"/>
          </a:bodyPr>
          <a:lstStyle/>
          <a:p>
            <a:r>
              <a:rPr lang="pt-BR" dirty="0"/>
              <a:t>MENSURAÇÃO DE SENTIMENTO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9870B-E3F7-5679-E60C-D5DBE25794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e avaliação de modelos de análise de sentimento, usando métodos atualizadas de representação textual e modelos classificatórios;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249B2-9834-0D74-906A-0A29D91D4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30" y="2486318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SENTIMENTO E O MERCADO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88A8A-E4E7-2806-FD39-7992B4FBE4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Analisar o efeito que o resultado de tais modelos podem contribuir em ganho marginal na predição de tendência de preços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8369CD-C720-A71D-1C55-6AE6316534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104727-3C45-6AB5-7EA4-D0D45279260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8052140-1925-04CA-4B46-4A1D83C0D9C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A88852D-F481-ECA0-D157-1C55D9B529C3}"/>
              </a:ext>
            </a:extLst>
          </p:cNvPr>
          <p:cNvSpPr txBox="1">
            <a:spLocks/>
          </p:cNvSpPr>
          <p:nvPr/>
        </p:nvSpPr>
        <p:spPr>
          <a:xfrm>
            <a:off x="1565885" y="4319431"/>
            <a:ext cx="4031030" cy="51873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MODELO ATUALIZADO DE ANÁLISE DE SENTIMENTO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585C242-7914-4AD3-6C17-C8DC44A2DF15}"/>
              </a:ext>
            </a:extLst>
          </p:cNvPr>
          <p:cNvSpPr txBox="1">
            <a:spLocks/>
          </p:cNvSpPr>
          <p:nvPr/>
        </p:nvSpPr>
        <p:spPr>
          <a:xfrm>
            <a:off x="6672630" y="4319430"/>
            <a:ext cx="4031030" cy="51873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MERCARDO É AFETADO PELO SENTIMENTO DE PARTE DOS SEUS AGENTES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62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39659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BRAASCH, A. 82. generic dictionaries for multiple booktitle = Supplementary Volume Dictionaries. An International Encyclopedia of Lexicography: Supplementary Volume: Recent Developments with Focus on Electronic and Computational Lexicography, publisher = De Gruyter Mouton, pages = 1186–1194. In: . [s.n.], 2013. </a:t>
            </a:r>
          </a:p>
          <a:p>
            <a:pPr marL="0" indent="0">
              <a:buNone/>
            </a:pPr>
            <a:r>
              <a:rPr lang="it-IT" sz="1600" dirty="0"/>
              <a:t>CHUNG JUNYOUNG; GULCEHRE, C. C. K. e. B. Y. Empirical evaluation of gated recurrent neural networks on sequence modeling. In: NIPS 2014 Workshop on Deep Learning, December 2014. [S.l.: s.n.], 2014.</a:t>
            </a:r>
          </a:p>
          <a:p>
            <a:pPr marL="0" indent="0">
              <a:buNone/>
            </a:pPr>
            <a:r>
              <a:rPr lang="it-IT" sz="1600" dirty="0"/>
              <a:t>CONNEAU, A.; KIELA, D.; SCHWENK, H.; BARRAULT, L.; BORDES, A. Supervised learning of universal sentence representations from natural language inference data. In: . [S.l.: s.n.], 2017. p. 670–680.</a:t>
            </a:r>
          </a:p>
          <a:p>
            <a:pPr marL="0" indent="0">
              <a:buNone/>
            </a:pPr>
            <a:r>
              <a:rPr lang="it-IT" sz="1600" dirty="0"/>
              <a:t>CONNEAU, A.; LAMPLE, G. </a:t>
            </a:r>
            <a:r>
              <a:rPr lang="it-IT" sz="1600" b="1" dirty="0"/>
              <a:t>Cross-lingual language model pretraining</a:t>
            </a:r>
            <a:r>
              <a:rPr lang="it-IT" sz="1600" dirty="0"/>
              <a:t>. In: . Proceedings of the 33rd International Conference on Neural Information Processing Systems. Red Hook, NY, USA: Curran Associates Inc., 2019.</a:t>
            </a:r>
          </a:p>
          <a:p>
            <a:pPr marL="0" indent="0">
              <a:buNone/>
            </a:pPr>
            <a:r>
              <a:rPr lang="it-IT" sz="1600" dirty="0"/>
              <a:t>DEVLIN, J.; CHANG, M.; LEE, K.; TOUTANOVA, K. Bert: Pre-training of deep bidirectional transformers for language understanding. CoRR, abs/1810.04805, 2018.</a:t>
            </a:r>
          </a:p>
          <a:p>
            <a:pPr marL="0" indent="0">
              <a:buNone/>
            </a:pPr>
            <a:r>
              <a:rPr lang="it-IT" sz="1600" dirty="0"/>
              <a:t>DING, X.; ZHANG, Y.; LIU, T.; DUAN, J. Using structured events to predict stock price movement: An empirical investigation. In: . [S.l.: s.n.], 2014. p. 1415–1425.</a:t>
            </a:r>
          </a:p>
          <a:p>
            <a:pPr marL="0" indent="0">
              <a:buNone/>
            </a:pPr>
            <a:r>
              <a:rPr lang="it-IT" sz="1600" dirty="0"/>
              <a:t>FACEBOOK, I. fastText: Library for fast text representation and classification. [S.l.], 2016. </a:t>
            </a:r>
          </a:p>
          <a:p>
            <a:pPr marL="0" indent="0">
              <a:buNone/>
            </a:pPr>
            <a:r>
              <a:rPr lang="it-IT" sz="1600" dirty="0"/>
              <a:t>FAMA, E. F. The behavior of stock-market prices. The Journal of Business, University of Chicago Press, v. 38, n. 1, p. 34–105, 1965. ISSN 00219398, 15375374.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94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FAMA, E. F.; FRENCH, K. R. </a:t>
            </a:r>
            <a:r>
              <a:rPr lang="it-IT" sz="1600" b="1" dirty="0"/>
              <a:t>Common risk factors in the returns on stocks and bonds</a:t>
            </a:r>
            <a:r>
              <a:rPr lang="it-IT" sz="1600" dirty="0"/>
              <a:t>. Journal of Financial Economics, v. 33, n. 1, p. 3–56, 1993. ISSN 0304-405X. </a:t>
            </a:r>
          </a:p>
          <a:p>
            <a:pPr marL="0" indent="0">
              <a:buNone/>
            </a:pPr>
            <a:r>
              <a:rPr lang="it-IT" sz="1600" dirty="0"/>
              <a:t>FAMA, E. F.; FRENCH, K. R. </a:t>
            </a:r>
            <a:r>
              <a:rPr lang="it-IT" sz="1600" b="1" dirty="0"/>
              <a:t>The capm is wanted, dead or alive.</a:t>
            </a:r>
            <a:r>
              <a:rPr lang="it-IT" sz="1600" dirty="0"/>
              <a:t> The Journal of Finance, [American Finance Association, Wiley], v. 51, n. 5, p. 1947–1958, 1996. ISSN 00221082, 15406261. </a:t>
            </a:r>
          </a:p>
          <a:p>
            <a:pPr marL="0" indent="0">
              <a:buNone/>
            </a:pPr>
            <a:r>
              <a:rPr lang="it-IT" sz="1600" dirty="0"/>
              <a:t>FAMA, E. F.; FRENCH, K. R. </a:t>
            </a:r>
            <a:r>
              <a:rPr lang="it-IT" sz="1600" b="1" dirty="0"/>
              <a:t>A five-factor asset pricing model</a:t>
            </a:r>
            <a:r>
              <a:rPr lang="it-IT" sz="1600" dirty="0"/>
              <a:t>. Journal of Financial Economics, v. 116, n. 1, p. 1–22, 2015. ISSN 0304-405X. </a:t>
            </a:r>
          </a:p>
          <a:p>
            <a:pPr marL="0" indent="0">
              <a:buNone/>
            </a:pPr>
            <a:r>
              <a:rPr lang="it-IT" sz="1600" dirty="0"/>
              <a:t>FEUERRIEGEL, S.; PRENDINGER, H. </a:t>
            </a:r>
            <a:r>
              <a:rPr lang="it-IT" sz="1600" b="1" dirty="0"/>
              <a:t>News-based trading strategies</a:t>
            </a:r>
            <a:r>
              <a:rPr lang="it-IT" sz="1600" dirty="0"/>
              <a:t>. Decision Support Systems, v. 90, p. 65–74, 2016. ISSN 0167-9236. </a:t>
            </a:r>
          </a:p>
          <a:p>
            <a:pPr marL="0" indent="0">
              <a:buNone/>
            </a:pPr>
            <a:r>
              <a:rPr lang="it-IT" sz="1600" dirty="0"/>
              <a:t>FRIEDMAN, J. H. </a:t>
            </a:r>
            <a:r>
              <a:rPr lang="it-IT" sz="1600" b="1" dirty="0"/>
              <a:t>Greedy function approximation: A gradient boosting machine</a:t>
            </a:r>
            <a:r>
              <a:rPr lang="it-IT" sz="1600" dirty="0"/>
              <a:t>. The Annals of Statistics, Institute of Mathematical Statistics, v. 29, n. 5, p. 1189 – 1232, 2001. </a:t>
            </a:r>
          </a:p>
          <a:p>
            <a:pPr marL="0" indent="0">
              <a:buNone/>
            </a:pPr>
            <a:r>
              <a:rPr lang="it-IT" sz="1600" dirty="0"/>
              <a:t>GOODFELLOW I.; BENGIO, Y. e. C. A. </a:t>
            </a:r>
            <a:r>
              <a:rPr lang="it-IT" sz="1600" b="1" dirty="0"/>
              <a:t>Deep Learning</a:t>
            </a:r>
            <a:r>
              <a:rPr lang="it-IT" sz="1600" dirty="0"/>
              <a:t>. [S.l.]: MIT Press, 2017. ISBN 9780262035613.</a:t>
            </a:r>
          </a:p>
          <a:p>
            <a:pPr marL="0" indent="0">
              <a:buNone/>
            </a:pPr>
            <a:r>
              <a:rPr lang="it-IT" sz="1600" dirty="0"/>
              <a:t>GROB-KLUBMANN, A.; EBNER, M.; K ̈oNIG, S. </a:t>
            </a:r>
            <a:r>
              <a:rPr lang="it-IT" sz="1600" b="1" dirty="0"/>
              <a:t>Structure in the tweet haystack: Uncovering the link between text-based sentiment signals and financial markets</a:t>
            </a:r>
            <a:r>
              <a:rPr lang="it-IT" sz="1600" dirty="0"/>
              <a:t>. 10 2015.</a:t>
            </a:r>
          </a:p>
          <a:p>
            <a:pPr marL="0" indent="0">
              <a:buNone/>
            </a:pPr>
            <a:r>
              <a:rPr lang="it-IT" sz="1600" dirty="0"/>
              <a:t>HARRIS, Z. S. </a:t>
            </a:r>
            <a:r>
              <a:rPr lang="it-IT" sz="1600" b="1" dirty="0"/>
              <a:t>Distributional structure</a:t>
            </a:r>
            <a:r>
              <a:rPr lang="it-IT" sz="1600" dirty="0"/>
              <a:t>. In: . Word, 1954. v. 10, p. 146–162.</a:t>
            </a:r>
          </a:p>
          <a:p>
            <a:pPr marL="0" indent="0">
              <a:buNone/>
            </a:pPr>
            <a:r>
              <a:rPr lang="it-IT" sz="1600" dirty="0"/>
              <a:t>KAHNEMAN, D. </a:t>
            </a:r>
            <a:r>
              <a:rPr lang="it-IT" sz="1600" b="1" dirty="0"/>
              <a:t>Thinking, Fast and Slow</a:t>
            </a:r>
            <a:r>
              <a:rPr lang="it-IT" sz="1600" dirty="0"/>
              <a:t>. 1st. ed. [S.l.]: Farrar Straus Giroux, 2013. ISBN 0374533555.</a:t>
            </a:r>
            <a:endParaRPr lang="it-IT" dirty="0"/>
          </a:p>
          <a:p>
            <a:pPr marL="0" indent="0">
              <a:buNone/>
            </a:pPr>
            <a:r>
              <a:rPr lang="it-IT" sz="1600" dirty="0"/>
              <a:t>KAHNEMAN, D.; SUNSTEIN, C. </a:t>
            </a:r>
            <a:r>
              <a:rPr lang="it-IT" sz="1600" b="1" dirty="0"/>
              <a:t>Noise: A Flaw in Human Judgment</a:t>
            </a:r>
            <a:r>
              <a:rPr lang="it-IT" sz="1600" dirty="0"/>
              <a:t>. 1st. ed. [S.l.]: Little, Brown Spark, 2021. ISBN 0316451401.</a:t>
            </a:r>
          </a:p>
        </p:txBody>
      </p:sp>
    </p:spTree>
    <p:extLst>
      <p:ext uri="{BB962C8B-B14F-4D97-AF65-F5344CB8AC3E}">
        <p14:creationId xmlns:p14="http://schemas.microsoft.com/office/powerpoint/2010/main" val="2625451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KALAMARA, E.; TURRELL, A.; REDL, C.; KAPETANIOS, G.; KAPADIA, S. </a:t>
            </a:r>
            <a:r>
              <a:rPr lang="it-IT" sz="1600" b="1" dirty="0"/>
              <a:t>Making text count: economic forecasting using newspaper text</a:t>
            </a:r>
            <a:r>
              <a:rPr lang="it-IT" sz="1600" dirty="0"/>
              <a:t>. Journal of Applied Econometrics, 2022. </a:t>
            </a:r>
          </a:p>
          <a:p>
            <a:pPr marL="0" indent="0">
              <a:buNone/>
            </a:pPr>
            <a:r>
              <a:rPr lang="it-IT" sz="1600" dirty="0"/>
              <a:t>KARALEVICIUS, V.; DEGRANDE, N.; WEERDT, J. D</a:t>
            </a:r>
            <a:r>
              <a:rPr lang="it-IT" sz="1600" b="1" dirty="0"/>
              <a:t>. Using sentiment analysis to predict interday bitcoin price movements</a:t>
            </a:r>
            <a:r>
              <a:rPr lang="it-IT" sz="1600" dirty="0"/>
              <a:t>. The Journal of Risk Finance, v. 19, n. 1, p. 93–105, 2018. ISSN 1526-5943. </a:t>
            </a:r>
          </a:p>
          <a:p>
            <a:pPr marL="0" indent="0">
              <a:buNone/>
            </a:pPr>
            <a:r>
              <a:rPr lang="it-IT" sz="1600" dirty="0"/>
              <a:t>KHEDR, A. E.; SALAMA, S. E.; YASEEN, N. </a:t>
            </a:r>
            <a:r>
              <a:rPr lang="it-IT" sz="1600" b="1" dirty="0"/>
              <a:t>Predicting stock market behavior using data mining technique and news sentiment analysis</a:t>
            </a:r>
            <a:r>
              <a:rPr lang="it-IT" sz="1600" dirty="0"/>
              <a:t>. I.J. Intelligent Systems and Applications, v. 9, n. 7, p. 22–30, 2017. ISSN 0304-405X. </a:t>
            </a:r>
          </a:p>
          <a:p>
            <a:pPr marL="0" indent="0">
              <a:buNone/>
            </a:pPr>
            <a:r>
              <a:rPr lang="it-IT" sz="1600" dirty="0"/>
              <a:t>KIM, Y. </a:t>
            </a:r>
            <a:r>
              <a:rPr lang="it-IT" sz="1600" b="1" dirty="0"/>
              <a:t>Convolutional neural networks for sentence classification</a:t>
            </a:r>
            <a:r>
              <a:rPr lang="it-IT" sz="1600" dirty="0"/>
              <a:t>. In: Proceedings of the 2014 Conference on Empirical Methods in Natural Language Processing (EMNLP). Doha, Qatar: Association for Computational Linguistics, 2014. p. 1746–1751. </a:t>
            </a:r>
          </a:p>
          <a:p>
            <a:pPr marL="0" indent="0">
              <a:buNone/>
            </a:pPr>
            <a:r>
              <a:rPr lang="it-IT" sz="1600" dirty="0"/>
              <a:t>KINGMA, D.; BA, J. </a:t>
            </a:r>
            <a:r>
              <a:rPr lang="it-IT" sz="1600" b="1" dirty="0"/>
              <a:t>Adam: A method for stochastic optimization</a:t>
            </a:r>
            <a:r>
              <a:rPr lang="it-IT" sz="1600" dirty="0"/>
              <a:t>. International Conference on Learning Representations, 12 2014.</a:t>
            </a:r>
          </a:p>
          <a:p>
            <a:pPr marL="0" indent="0">
              <a:buNone/>
            </a:pPr>
            <a:r>
              <a:rPr lang="it-IT" sz="1600" dirty="0"/>
              <a:t>KRAUS, M.; FEUERRIEGEL, S. </a:t>
            </a:r>
            <a:r>
              <a:rPr lang="it-IT" sz="1600" b="1" dirty="0"/>
              <a:t>Decision support from financial disclosures with deep neural networks and transfer learning</a:t>
            </a:r>
            <a:r>
              <a:rPr lang="it-IT" sz="1600" dirty="0"/>
              <a:t>. Decis. Support Syst., 2017.</a:t>
            </a:r>
          </a:p>
          <a:p>
            <a:pPr marL="0" indent="0">
              <a:buNone/>
            </a:pPr>
            <a:r>
              <a:rPr lang="it-IT" sz="1600" dirty="0"/>
              <a:t>LEBARON, B.; ARTHUR, W.; PALMER, R. </a:t>
            </a:r>
            <a:r>
              <a:rPr lang="it-IT" sz="1600" b="1" dirty="0"/>
              <a:t>Time series properties of an artificial stock market</a:t>
            </a:r>
            <a:r>
              <a:rPr lang="it-IT" sz="1600" dirty="0"/>
              <a:t>. Journal of Economic Dynamics and Control, v. 23, n. 9, p. 1487–1516, 1999. ISSN 0165-1889. </a:t>
            </a:r>
          </a:p>
        </p:txBody>
      </p:sp>
    </p:spTree>
    <p:extLst>
      <p:ext uri="{BB962C8B-B14F-4D97-AF65-F5344CB8AC3E}">
        <p14:creationId xmlns:p14="http://schemas.microsoft.com/office/powerpoint/2010/main" val="2431922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LEWIS, M.; LIU, Y.; GOYAL, N.; GHAZVININEJAD, M.; MOHAMED, A.; LEVY, O.; STOYANOV, V.; ZETTLEMOYER, L. </a:t>
            </a:r>
            <a:r>
              <a:rPr lang="it-IT" sz="1600" b="1" dirty="0"/>
              <a:t>BART: Denoising sequence-to-sequence pre-training for natural language generation, translation, and comprehension</a:t>
            </a:r>
            <a:r>
              <a:rPr lang="it-IT" sz="1600" dirty="0"/>
              <a:t>. In: Proceedings of the 58th Annual Meeting of the Association for Computational Linguistics. Online: Association for Computational Linguistics, 2020. p. 7871–7880.</a:t>
            </a:r>
          </a:p>
          <a:p>
            <a:pPr marL="0" indent="0">
              <a:buNone/>
            </a:pPr>
            <a:r>
              <a:rPr lang="it-IT" sz="1600" dirty="0"/>
              <a:t>LI, B.; CHAN, K. C.; OU, C.; RUIFENG, S. </a:t>
            </a:r>
            <a:r>
              <a:rPr lang="it-IT" sz="1600" b="1" dirty="0"/>
              <a:t>Discovering public sentiment in social media for predicting stock movement of publicly listed companies</a:t>
            </a:r>
            <a:r>
              <a:rPr lang="it-IT" sz="1600" dirty="0"/>
              <a:t>. Information Systems, v. 69, p. 81–92, 2017. ISSN 0306-4379. </a:t>
            </a:r>
          </a:p>
          <a:p>
            <a:pPr marL="0" indent="0">
              <a:buNone/>
            </a:pPr>
            <a:r>
              <a:rPr lang="it-IT" sz="1600" dirty="0"/>
              <a:t>LI, Q.; WANG, T.; GONG, Q.; CHEN, Y.; LIN, Z.; SONG, S. kwang. </a:t>
            </a:r>
            <a:r>
              <a:rPr lang="it-IT" sz="1600" b="1" dirty="0"/>
              <a:t>Media-aware quantitative trading based on public web information</a:t>
            </a:r>
            <a:r>
              <a:rPr lang="it-IT" sz="1600" dirty="0"/>
              <a:t>. Decision Support Systems, v. 61, p. 93–105, 2014. ISSN 0167-9236. </a:t>
            </a:r>
          </a:p>
          <a:p>
            <a:pPr marL="0" indent="0">
              <a:buNone/>
            </a:pPr>
            <a:r>
              <a:rPr lang="it-IT" sz="1600" dirty="0"/>
              <a:t>LOUGHRAN, T.; MCDONALD, B. </a:t>
            </a:r>
            <a:r>
              <a:rPr lang="it-IT" sz="1600" b="1" dirty="0"/>
              <a:t>When is a liability not a liability? textual analysis, dictionaries, and 10-ks</a:t>
            </a:r>
            <a:r>
              <a:rPr lang="it-IT" sz="1600" dirty="0"/>
              <a:t>. The Journal of Finance, v. 66, n. 1, p. 35–65, 2011. </a:t>
            </a:r>
          </a:p>
          <a:p>
            <a:pPr marL="0" indent="0">
              <a:buNone/>
            </a:pPr>
            <a:r>
              <a:rPr lang="it-IT" sz="1600" dirty="0"/>
              <a:t>MIKOLOV, T.; CHEN, K.; CORRADO, G.; DEAN, J. </a:t>
            </a:r>
            <a:r>
              <a:rPr lang="it-IT" sz="1600" b="1" dirty="0"/>
              <a:t>Efficient estimation of word representations in vector space.</a:t>
            </a:r>
            <a:r>
              <a:rPr lang="it-IT" sz="1600" dirty="0"/>
              <a:t> Proceedings of Workshop at ICLR, v. 2013, 01 2013.</a:t>
            </a:r>
          </a:p>
          <a:p>
            <a:pPr marL="0" indent="0">
              <a:buNone/>
            </a:pPr>
            <a:r>
              <a:rPr lang="it-IT" sz="1600" dirty="0"/>
              <a:t>MILLER, G. A</a:t>
            </a:r>
            <a:r>
              <a:rPr lang="it-IT" sz="1600" b="1" dirty="0"/>
              <a:t>. Wordnet: A lexical database for english</a:t>
            </a:r>
            <a:r>
              <a:rPr lang="it-IT" sz="1600" dirty="0"/>
              <a:t>. Commun. ACM, Association for Computing Machinery, New York, NY, USA, v. 38, n. 11, p. 39–41, nov 1995. ISSN 0001-0782. </a:t>
            </a:r>
          </a:p>
          <a:p>
            <a:pPr marL="0" indent="0">
              <a:buNone/>
            </a:pPr>
            <a:r>
              <a:rPr lang="it-IT" sz="1600" dirty="0"/>
              <a:t>MISHEV, K.; GJORGJEVIKJ, A.; VODENSKA, I.; CHITKUSHEV, L. T.; TRAJANOV, D. </a:t>
            </a:r>
            <a:r>
              <a:rPr lang="it-IT" sz="1600" b="1" dirty="0"/>
              <a:t>Evaluation of sentiment analysis in finance: From lexicons to transformers</a:t>
            </a:r>
            <a:r>
              <a:rPr lang="it-IT" sz="1600" dirty="0"/>
              <a:t>. IEEE Access, v. 8, p. 131662–131682, 2020.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060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/>
              <a:t>MPQA. OpinionFinder (version 1.0). 2005. </a:t>
            </a:r>
          </a:p>
          <a:p>
            <a:pPr marL="0" indent="0">
              <a:buNone/>
            </a:pPr>
            <a:r>
              <a:rPr lang="it-IT" sz="1600" dirty="0"/>
              <a:t>NIELSEN, F. </a:t>
            </a:r>
            <a:r>
              <a:rPr lang="it-IT" sz="1600" b="1" dirty="0"/>
              <a:t>A new anew: Evaluation of a word list for sentiment analysis in microblogs</a:t>
            </a:r>
            <a:r>
              <a:rPr lang="it-IT" sz="1600" dirty="0"/>
              <a:t>. CoRR, 03 2011.</a:t>
            </a:r>
          </a:p>
          <a:p>
            <a:pPr marL="0" indent="0">
              <a:buNone/>
            </a:pPr>
            <a:r>
              <a:rPr lang="it-IT" sz="1600" dirty="0"/>
              <a:t>PATTERSON, S. </a:t>
            </a:r>
            <a:r>
              <a:rPr lang="it-IT" sz="1600" b="1" dirty="0"/>
              <a:t>The Quants: How a New Breed of Math Whizzes Conquered Wall Street and Nearly Destroyed It</a:t>
            </a:r>
            <a:r>
              <a:rPr lang="it-IT" sz="1600" dirty="0"/>
              <a:t>. 1st. ed. [S.l.]: Crown Business, 2011. ISBN 0307453383.</a:t>
            </a:r>
          </a:p>
          <a:p>
            <a:pPr marL="0" indent="0">
              <a:buNone/>
            </a:pPr>
            <a:r>
              <a:rPr lang="it-IT" sz="1600" dirty="0"/>
              <a:t>PENNINGTON, J.; SOCHER, R.; MANNING, C. D. </a:t>
            </a:r>
            <a:r>
              <a:rPr lang="it-IT" sz="1600" b="1" dirty="0"/>
              <a:t>Glove: Global vectors for word representation</a:t>
            </a:r>
            <a:r>
              <a:rPr lang="it-IT" sz="1600" dirty="0"/>
              <a:t>. In: Empirical Methods in Natural Language Processing (EMNLP). [s.n.], 2014. p. 1532–1543. </a:t>
            </a:r>
          </a:p>
          <a:p>
            <a:pPr marL="0" indent="0">
              <a:buNone/>
            </a:pPr>
            <a:r>
              <a:rPr lang="it-IT" sz="1600" dirty="0"/>
              <a:t>RAJEEV PADMANAYANA, H. D. </a:t>
            </a:r>
            <a:r>
              <a:rPr lang="it-IT" sz="1600" b="1" dirty="0"/>
              <a:t>A stockguru: smart way to predict stock price using machine learning</a:t>
            </a:r>
            <a:r>
              <a:rPr lang="it-IT" sz="1600" dirty="0"/>
              <a:t>. International Journal of Innovative Research in Computer Science Technology (IJIRCST), v. 9, n. 4, p. 48–52, 2021. ISSN 2347 - 5552. </a:t>
            </a:r>
          </a:p>
          <a:p>
            <a:pPr marL="0" indent="0">
              <a:buNone/>
            </a:pPr>
            <a:r>
              <a:rPr lang="it-IT" sz="1600" dirty="0"/>
              <a:t>RUMELHART, D. E.; HINTON, G. E.; WILLIAMS, R. J. </a:t>
            </a:r>
            <a:r>
              <a:rPr lang="it-IT" sz="1600" b="1" dirty="0"/>
              <a:t>Learning Representations by Back-propagating Errors</a:t>
            </a:r>
            <a:r>
              <a:rPr lang="it-IT" sz="1600" dirty="0"/>
              <a:t>. Nature, v. 323, n. 6088, p. 533–536, 1986. </a:t>
            </a:r>
          </a:p>
          <a:p>
            <a:pPr marL="0" indent="0">
              <a:buNone/>
            </a:pPr>
            <a:r>
              <a:rPr lang="it-IT" sz="1600" dirty="0"/>
              <a:t>SANFORD, A. </a:t>
            </a:r>
            <a:r>
              <a:rPr lang="it-IT" sz="1600" b="1" dirty="0"/>
              <a:t>Does perception matter in asset pricing? modeling volatility jumps and returns using twitter-based sentiment indices</a:t>
            </a:r>
            <a:r>
              <a:rPr lang="it-IT" sz="1600" dirty="0"/>
              <a:t>. Journal of Behavioral Finance, 4 2019.</a:t>
            </a:r>
          </a:p>
          <a:p>
            <a:pPr marL="0" indent="0">
              <a:buNone/>
            </a:pPr>
            <a:r>
              <a:rPr lang="it-IT" sz="1600" dirty="0"/>
              <a:t>SCHULER, K. </a:t>
            </a:r>
            <a:r>
              <a:rPr lang="it-IT" sz="1600" b="1" dirty="0"/>
              <a:t>VerbNet: A broad-coverage, comprehensive verb lexicon</a:t>
            </a:r>
            <a:r>
              <a:rPr lang="it-IT" sz="1600" dirty="0"/>
              <a:t>. Tese (Doutorado) — University of Pennsylvania, 01 2005.</a:t>
            </a:r>
          </a:p>
          <a:p>
            <a:pPr marL="0" indent="0">
              <a:buNone/>
            </a:pPr>
            <a:r>
              <a:rPr lang="it-IT" sz="1600" dirty="0"/>
              <a:t>SCHUMAKER, R. P.; CHEN, H. </a:t>
            </a:r>
            <a:r>
              <a:rPr lang="it-IT" sz="1600" b="1" dirty="0"/>
              <a:t>Textual analysis of stock market prediction using breaking financial news: The azfin text system</a:t>
            </a:r>
            <a:r>
              <a:rPr lang="it-IT" sz="1600" dirty="0"/>
              <a:t>. ACM Trans. Inf. Syst., Association for Computing Machinery, New York, NY, USA, v. 27, n. 2, mar 2009. ISSN 1046-8188.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600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136-6D16-7FB8-04EF-D3AFE4F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AD40-4FA3-A147-6D42-06EC6571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AD31-7EA2-DB49-6184-A7584C0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TRABALHO DE GRADUÇÃO</a:t>
            </a:r>
          </a:p>
          <a:p>
            <a:r>
              <a:rPr lang="en-US"/>
              <a:t>ENGENHARIA DE COMPUTAÇÃO</a:t>
            </a:r>
          </a:p>
          <a:p>
            <a:r>
              <a:rPr lang="en-US"/>
              <a:t>INSTITUTO TECNOLÓGICO DE AERONÁUTICA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42CB-F04E-6E6E-D98B-FD2B3AF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A68E39D-DB7B-0BCF-96BE-DAD72E7171D4}"/>
              </a:ext>
            </a:extLst>
          </p:cNvPr>
          <p:cNvSpPr txBox="1">
            <a:spLocks/>
          </p:cNvSpPr>
          <p:nvPr/>
        </p:nvSpPr>
        <p:spPr>
          <a:xfrm>
            <a:off x="400050" y="1552911"/>
            <a:ext cx="11391900" cy="464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SHYNKEVICH, Y.; MCGINNITY, T.; COLEMAN, S.; BELATRECHE, A. </a:t>
            </a:r>
            <a:r>
              <a:rPr lang="it-IT" sz="1400" b="1" dirty="0"/>
              <a:t>Stock price prediction based on stock-specific and sub-industry-specific news articles.</a:t>
            </a:r>
            <a:r>
              <a:rPr lang="it-IT" sz="1400" dirty="0"/>
              <a:t> In: 2015 International Joint Conference on Neural Networks (IJCNN). [S.l.: s.n.], 2015. p. 1–8.</a:t>
            </a:r>
          </a:p>
          <a:p>
            <a:pPr marL="0" indent="0">
              <a:buNone/>
            </a:pPr>
            <a:r>
              <a:rPr lang="it-IT" sz="1400" dirty="0"/>
              <a:t>SOWINSKA, K.; MADHYASTHA, P. </a:t>
            </a:r>
            <a:r>
              <a:rPr lang="it-IT" sz="1400" b="1" dirty="0"/>
              <a:t>A Tweet-based Dataset for Company-Level Stock Return Prediction</a:t>
            </a:r>
            <a:r>
              <a:rPr lang="it-IT" sz="1400" dirty="0"/>
              <a:t>. 2020.</a:t>
            </a:r>
          </a:p>
          <a:p>
            <a:pPr marL="0" indent="0">
              <a:buNone/>
            </a:pPr>
            <a:r>
              <a:rPr lang="it-IT" sz="1400" dirty="0"/>
              <a:t>SPRENGER, T. O.; TUMASJAN, A.; SANDNER, P. G.; WELPE, I. M. </a:t>
            </a:r>
            <a:r>
              <a:rPr lang="it-IT" sz="1400" b="1" dirty="0"/>
              <a:t>Tweets and trades: the information content of stock microblogs.</a:t>
            </a:r>
            <a:r>
              <a:rPr lang="it-IT" sz="1400" dirty="0"/>
              <a:t> European Financial Management, v. 20, n. 5, p. 926–957, 2014. </a:t>
            </a:r>
          </a:p>
          <a:p>
            <a:pPr marL="0" indent="0">
              <a:buNone/>
            </a:pPr>
            <a:r>
              <a:rPr lang="it-IT" sz="1400" dirty="0"/>
              <a:t>STONE, P.; DUNPHY, D.; SMITH, M.; OGILVIE, D. </a:t>
            </a:r>
            <a:r>
              <a:rPr lang="it-IT" sz="1400" b="1" dirty="0"/>
              <a:t>The General Inquirer: A Computer Approach to Content Analysis</a:t>
            </a:r>
            <a:r>
              <a:rPr lang="it-IT" sz="1400" dirty="0"/>
              <a:t>. [S.l.: s.n.], 1966.</a:t>
            </a:r>
          </a:p>
          <a:p>
            <a:pPr marL="0" indent="0">
              <a:buNone/>
            </a:pPr>
            <a:r>
              <a:rPr lang="it-IT" sz="1400" dirty="0"/>
              <a:t>TABORDA, B.; ALMEIDA, A. de; DIAS, J. C.; BATISTA, F.; RIBEIRO, R. </a:t>
            </a:r>
            <a:r>
              <a:rPr lang="it-IT" sz="1400" b="1" dirty="0"/>
              <a:t>Stock Market Tweets Data</a:t>
            </a:r>
            <a:r>
              <a:rPr lang="it-IT" sz="1400" dirty="0"/>
              <a:t>. IEEE Dataport, 2021. </a:t>
            </a:r>
          </a:p>
          <a:p>
            <a:pPr marL="0" indent="0">
              <a:buNone/>
            </a:pPr>
            <a:r>
              <a:rPr lang="it-IT" sz="1400" dirty="0"/>
              <a:t>THALER, R. H. </a:t>
            </a:r>
            <a:r>
              <a:rPr lang="it-IT" sz="1400" b="1" dirty="0"/>
              <a:t>Misbehaving: The Making of Behavioral Economics</a:t>
            </a:r>
            <a:r>
              <a:rPr lang="it-IT" sz="1400" dirty="0"/>
              <a:t>. 1st. ed. [S.l.]: W. W. Norton Company, 2016. ISBN 039335279X.</a:t>
            </a:r>
          </a:p>
          <a:p>
            <a:pPr marL="0" indent="0">
              <a:buNone/>
            </a:pPr>
            <a:r>
              <a:rPr lang="it-IT" sz="1400" dirty="0"/>
              <a:t>THORP, E.; KASSOUF, S. </a:t>
            </a:r>
            <a:r>
              <a:rPr lang="it-IT" sz="1400" b="1" dirty="0"/>
              <a:t>Beat the Market: A Scientific Stock Market System</a:t>
            </a:r>
            <a:r>
              <a:rPr lang="it-IT" sz="1400" dirty="0"/>
              <a:t>. 1st. ed. [S.l.]: Random House, 1967. ISBN 0394424395.</a:t>
            </a:r>
          </a:p>
          <a:p>
            <a:pPr marL="0" indent="0">
              <a:buNone/>
            </a:pPr>
            <a:r>
              <a:rPr lang="it-IT" sz="1400" dirty="0"/>
              <a:t>VASWANI, A.; SHAZEER, N.; PARMAR, N.; USZKOREIT, J.; JONES, L.; GOMEZ, A. N.; KAISER, L. u.; POLOSUKHIN, I</a:t>
            </a:r>
            <a:r>
              <a:rPr lang="it-IT" sz="1400" b="1" dirty="0"/>
              <a:t>. Attention is all you need</a:t>
            </a:r>
            <a:r>
              <a:rPr lang="it-IT" sz="1400" dirty="0"/>
              <a:t>. In: GUYON, I.; LUXBURG, U. V.; BENGIO, S.; WALLACH, H.; FERGUS, R.; VISHWANATHAN, S.; GARNETT, R. (Ed.). Advances in Neural Information Processing Systems. Curran Associates, Inc., 2017. v. 30. </a:t>
            </a:r>
          </a:p>
          <a:p>
            <a:pPr marL="0" indent="0">
              <a:buNone/>
            </a:pPr>
            <a:r>
              <a:rPr lang="it-IT" sz="1400" dirty="0"/>
              <a:t>YANG, X.; MACDONALD, C.; OUNIS, I. </a:t>
            </a:r>
            <a:r>
              <a:rPr lang="it-IT" sz="1400" b="1" dirty="0"/>
              <a:t>Using word embeddings in twitter election classification.</a:t>
            </a:r>
            <a:r>
              <a:rPr lang="it-IT" sz="1400" dirty="0"/>
              <a:t> Information Retrieval Journal, v. 21, 2018. ISSN 1573-7659. </a:t>
            </a:r>
          </a:p>
          <a:p>
            <a:pPr marL="0" indent="0">
              <a:buNone/>
            </a:pPr>
            <a:r>
              <a:rPr lang="it-IT" sz="1400" dirty="0"/>
              <a:t>ZHANG, X.; ZHANG, Y.; WANG, S.; YAO, Y.; FANG, B.; YU, P. S. </a:t>
            </a:r>
            <a:r>
              <a:rPr lang="it-IT" sz="1400" b="1" dirty="0"/>
              <a:t>Improving stock market prediction via heterogeneous information fusion</a:t>
            </a:r>
            <a:r>
              <a:rPr lang="it-IT" sz="1400" dirty="0"/>
              <a:t>. Knowledge-Based Systems, Elsevier BV, v. 143, p. 236–247, mar 2018. </a:t>
            </a:r>
          </a:p>
          <a:p>
            <a:pPr marL="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2669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A6F8-86D3-EEDB-70F1-DCC19DD1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3307"/>
            <a:ext cx="8421688" cy="1325563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EF49E-6FA2-4F2E-D5CF-17000659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478" y="1294436"/>
            <a:ext cx="2760208" cy="823912"/>
          </a:xfrm>
        </p:spPr>
        <p:txBody>
          <a:bodyPr/>
          <a:lstStyle/>
          <a:p>
            <a:r>
              <a:rPr lang="pt-BR" dirty="0"/>
              <a:t>EDWARD THORP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C5C1-8075-4A67-83D2-0092F0F31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478" y="2354898"/>
            <a:ext cx="2759264" cy="2116053"/>
          </a:xfrm>
        </p:spPr>
        <p:txBody>
          <a:bodyPr>
            <a:normAutofit/>
          </a:bodyPr>
          <a:lstStyle/>
          <a:p>
            <a:r>
              <a:rPr lang="pt-BR" dirty="0"/>
              <a:t>Modelos de Arbitragem </a:t>
            </a:r>
            <a:r>
              <a:rPr lang="en-US" dirty="0"/>
              <a:t>Beat the Market: A Scientific Stock Market System (1967)</a:t>
            </a:r>
            <a:endParaRPr lang="pt-BR" dirty="0"/>
          </a:p>
          <a:p>
            <a:r>
              <a:rPr lang="en-US" dirty="0"/>
              <a:t>Posterior </a:t>
            </a:r>
            <a:r>
              <a:rPr lang="pt-BR" dirty="0"/>
              <a:t>lançamento</a:t>
            </a:r>
            <a:r>
              <a:rPr lang="en-US" dirty="0"/>
              <a:t> de Beat the Dealer: A Winning Strategy for the Game of Twenty-One (1966)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A0E60-E3DA-9CE3-0783-C60BF8BEF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62204" y="1294436"/>
            <a:ext cx="2760208" cy="823912"/>
          </a:xfrm>
        </p:spPr>
        <p:txBody>
          <a:bodyPr/>
          <a:lstStyle/>
          <a:p>
            <a:r>
              <a:rPr lang="pt-BR" dirty="0"/>
              <a:t>HIPÓTESE DA EFICIÊNCIA DE MERCADO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AD3A86-2F41-F882-36AC-D526BBA5D68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362204" y="2354900"/>
                <a:ext cx="2760208" cy="211605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Hipóteses:</a:t>
                </a:r>
              </a:p>
              <a:p>
                <a:pPr marL="342900" indent="-342900">
                  <a:buAutoNum type="arabicParenR"/>
                </a:pPr>
                <a:r>
                  <a:rPr lang="pt-BR" dirty="0"/>
                  <a:t>O valor de cada ação reflete toda a informação disponível</a:t>
                </a:r>
              </a:p>
              <a:p>
                <a:pPr marL="342900" indent="-342900">
                  <a:buAutoNum type="arabicParenR"/>
                </a:pPr>
                <a:r>
                  <a:rPr lang="pt-BR" dirty="0"/>
                  <a:t>Impossível superar o mercado (gerar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) consistente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AD3A86-2F41-F882-36AC-D526BBA5D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362204" y="2354900"/>
                <a:ext cx="2760208" cy="2116051"/>
              </a:xfrm>
              <a:blipFill>
                <a:blip r:embed="rId2"/>
                <a:stretch>
                  <a:fillRect l="-664" t="-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BBE1EF-977E-23B9-8DFE-A5DCFD1B60E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50874" y="1294436"/>
            <a:ext cx="2760208" cy="823912"/>
          </a:xfrm>
        </p:spPr>
        <p:txBody>
          <a:bodyPr/>
          <a:lstStyle/>
          <a:p>
            <a:r>
              <a:rPr lang="pt-BR" dirty="0"/>
              <a:t>ANÁLISE DE FATORES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6D3E51-F1A6-E180-B2E5-22EC2AC7B3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0874" y="2354899"/>
            <a:ext cx="2760208" cy="211605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que justificaria um desempenho superior </a:t>
            </a:r>
            <a:r>
              <a:rPr lang="en-US" dirty="0"/>
              <a:t>?</a:t>
            </a:r>
          </a:p>
          <a:p>
            <a:r>
              <a:rPr lang="pt-BR" dirty="0"/>
              <a:t>Busca de fatores que edifiquem o mercado</a:t>
            </a:r>
          </a:p>
          <a:p>
            <a:r>
              <a:rPr lang="pt-BR" dirty="0"/>
              <a:t>1) ANÁLISE DE 3 FATORES – FAMA/FRENCH 1993</a:t>
            </a:r>
          </a:p>
          <a:p>
            <a:r>
              <a:rPr lang="pt-BR" dirty="0"/>
              <a:t>2) ANÁLISE DE 5 FATORES – FAMA/FRENCH 2015</a:t>
            </a:r>
          </a:p>
          <a:p>
            <a:endParaRPr lang="pt-BR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F9EA90-1060-6F7E-1DE5-F78F486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46E12F-D878-95EC-8326-A74F6C2D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C6D8A3-9E72-71C6-E110-C498072A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60382A-9BF8-AC7C-088B-4329CD831AD8}"/>
              </a:ext>
            </a:extLst>
          </p:cNvPr>
          <p:cNvSpPr txBox="1">
            <a:spLocks/>
          </p:cNvSpPr>
          <p:nvPr/>
        </p:nvSpPr>
        <p:spPr>
          <a:xfrm>
            <a:off x="9126992" y="1294436"/>
            <a:ext cx="275926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FINANÇAS COMPORTAMENTAIS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A024CBD-D1B0-465D-D745-979C81AE9005}"/>
              </a:ext>
            </a:extLst>
          </p:cNvPr>
          <p:cNvSpPr txBox="1">
            <a:spLocks/>
          </p:cNvSpPr>
          <p:nvPr/>
        </p:nvSpPr>
        <p:spPr>
          <a:xfrm>
            <a:off x="9110928" y="2354898"/>
            <a:ext cx="2759264" cy="211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sentimento dos agentes de mercado podem afetar a racionalidade do mercado?</a:t>
            </a:r>
          </a:p>
          <a:p>
            <a:r>
              <a:rPr lang="pt-BR" dirty="0"/>
              <a:t>Aversão a perda, viés local, viés de confirmação, etc</a:t>
            </a:r>
          </a:p>
          <a:p>
            <a:r>
              <a:rPr lang="pt-BR" dirty="0"/>
              <a:t>Grandes pesquisadores: </a:t>
            </a:r>
            <a:r>
              <a:rPr lang="en-ZA" dirty="0"/>
              <a:t>DANIEL KAHNEMAN, RICHARD</a:t>
            </a:r>
            <a:r>
              <a:rPr lang="pt-BR" dirty="0"/>
              <a:t> THALER e AMOS </a:t>
            </a:r>
            <a:r>
              <a:rPr lang="en-ZA" dirty="0"/>
              <a:t>TVORZKY</a:t>
            </a:r>
          </a:p>
        </p:txBody>
      </p:sp>
      <p:pic>
        <p:nvPicPr>
          <p:cNvPr id="2050" name="Picture 2" descr="21 (filme) – Wikipédia, a enciclopédia livre">
            <a:extLst>
              <a:ext uri="{FF2B5EF4-FFF2-40B4-BE49-F238E27FC236}">
                <a16:creationId xmlns:a16="http://schemas.microsoft.com/office/drawing/2014/main" id="{6B8A2AB1-4A6E-9624-031E-DEFE2F8E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08" y="4745698"/>
            <a:ext cx="957527" cy="13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29624D-920F-9270-4A5C-80FC7B0A1268}"/>
              </a:ext>
            </a:extLst>
          </p:cNvPr>
          <p:cNvSpPr txBox="1">
            <a:spLocks/>
          </p:cNvSpPr>
          <p:nvPr/>
        </p:nvSpPr>
        <p:spPr>
          <a:xfrm>
            <a:off x="2324923" y="5001694"/>
            <a:ext cx="2188785" cy="725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/>
              <a:t>Filme “Quebrando a Banca” – inspirado nos estudos de Edward Thorp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3E927-DB26-6A78-7595-7A8DBA22CECD}"/>
              </a:ext>
            </a:extLst>
          </p:cNvPr>
          <p:cNvCxnSpPr>
            <a:cxnSpLocks/>
          </p:cNvCxnSpPr>
          <p:nvPr/>
        </p:nvCxnSpPr>
        <p:spPr>
          <a:xfrm>
            <a:off x="5045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845F9D-CC15-876C-78CB-84DF828BECB4}"/>
              </a:ext>
            </a:extLst>
          </p:cNvPr>
          <p:cNvCxnSpPr>
            <a:cxnSpLocks/>
          </p:cNvCxnSpPr>
          <p:nvPr/>
        </p:nvCxnSpPr>
        <p:spPr>
          <a:xfrm>
            <a:off x="33984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9602C-2C73-5D13-999F-E2414D1F0A77}"/>
              </a:ext>
            </a:extLst>
          </p:cNvPr>
          <p:cNvCxnSpPr>
            <a:cxnSpLocks/>
          </p:cNvCxnSpPr>
          <p:nvPr/>
        </p:nvCxnSpPr>
        <p:spPr>
          <a:xfrm>
            <a:off x="62923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35B8D-FE1E-B39D-964D-C14263F16B8E}"/>
              </a:ext>
            </a:extLst>
          </p:cNvPr>
          <p:cNvCxnSpPr>
            <a:cxnSpLocks/>
          </p:cNvCxnSpPr>
          <p:nvPr/>
        </p:nvCxnSpPr>
        <p:spPr>
          <a:xfrm>
            <a:off x="9186256" y="2118348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Thinking, Fast and Slow : Kahneman, Daniel: Livros — Amazon">
            <a:extLst>
              <a:ext uri="{FF2B5EF4-FFF2-40B4-BE49-F238E27FC236}">
                <a16:creationId xmlns:a16="http://schemas.microsoft.com/office/drawing/2014/main" id="{1963A91B-AACC-C74B-CD7C-A30C013B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67" y="4745697"/>
            <a:ext cx="89787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FB81535-9928-5433-45BC-747B9036D87F}"/>
              </a:ext>
            </a:extLst>
          </p:cNvPr>
          <p:cNvSpPr txBox="1">
            <a:spLocks/>
          </p:cNvSpPr>
          <p:nvPr/>
        </p:nvSpPr>
        <p:spPr>
          <a:xfrm>
            <a:off x="7678292" y="5001694"/>
            <a:ext cx="2188785" cy="725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/>
              <a:t>“Pensando, Rápido e Devagar” – </a:t>
            </a:r>
            <a:r>
              <a:rPr lang="pt-BR" sz="1200" i="1" dirty="0"/>
              <a:t>best-seller </a:t>
            </a:r>
            <a:r>
              <a:rPr lang="pt-BR" sz="1200" dirty="0"/>
              <a:t>de economia comportamental</a:t>
            </a:r>
          </a:p>
        </p:txBody>
      </p:sp>
    </p:spTree>
    <p:extLst>
      <p:ext uri="{BB962C8B-B14F-4D97-AF65-F5344CB8AC3E}">
        <p14:creationId xmlns:p14="http://schemas.microsoft.com/office/powerpoint/2010/main" val="248886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5205-3320-E381-983A-D236F2C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2C52-E158-22C0-2132-E2B8E3B5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811500"/>
            <a:ext cx="3924300" cy="823912"/>
          </a:xfrm>
        </p:spPr>
        <p:txBody>
          <a:bodyPr/>
          <a:lstStyle/>
          <a:p>
            <a:r>
              <a:rPr lang="pt-BR" dirty="0"/>
              <a:t>APRENDIZADO DE MÁQUINA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A0A3-7584-BBF7-DCD2-BF7A21C3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732355"/>
            <a:ext cx="3924300" cy="3100118"/>
          </a:xfrm>
        </p:spPr>
        <p:txBody>
          <a:bodyPr/>
          <a:lstStyle/>
          <a:p>
            <a:r>
              <a:rPr lang="en-US" dirty="0"/>
              <a:t>Predicting stock market behavior using data mining technique and news sentiment analysis </a:t>
            </a:r>
            <a:r>
              <a:rPr lang="pt-BR" dirty="0"/>
              <a:t>(KHEDR et al., 2017)</a:t>
            </a:r>
          </a:p>
          <a:p>
            <a:pPr marL="285750" indent="-285750">
              <a:buFontTx/>
              <a:buChar char="-"/>
            </a:pPr>
            <a:r>
              <a:rPr lang="pt-BR" dirty="0"/>
              <a:t>Sentimento c/ Naive-Bayes: 72,73% - 86,21%</a:t>
            </a:r>
          </a:p>
          <a:p>
            <a:pPr marL="285750" indent="-285750">
              <a:buFontTx/>
              <a:buChar char="-"/>
            </a:pPr>
            <a:r>
              <a:rPr lang="it-IT" dirty="0"/>
              <a:t>Histórico de preços + Sentimento: 89,90%</a:t>
            </a:r>
          </a:p>
          <a:p>
            <a:r>
              <a:rPr lang="it-IT" dirty="0"/>
              <a:t>Media-Aware Quantitative Trader (MAQT) based on public web information (LI et al., 2014)</a:t>
            </a:r>
          </a:p>
          <a:p>
            <a:r>
              <a:rPr lang="it-IT" dirty="0"/>
              <a:t>- Uso de dicionários léxicos específico de finanças Loughran and MacDonal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86E2E-1EEC-18DD-C1BB-F2BE6293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805784"/>
            <a:ext cx="3943627" cy="823912"/>
          </a:xfrm>
        </p:spPr>
        <p:txBody>
          <a:bodyPr/>
          <a:lstStyle/>
          <a:p>
            <a:r>
              <a:rPr lang="pt-BR" dirty="0"/>
              <a:t>REDES NEURAIS PROFUNDAS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DCA91-2C78-15CE-B742-3F4F1C50E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2" y="2635412"/>
            <a:ext cx="3943627" cy="3197061"/>
          </a:xfrm>
        </p:spPr>
        <p:txBody>
          <a:bodyPr/>
          <a:lstStyle/>
          <a:p>
            <a:r>
              <a:rPr lang="en-US" dirty="0"/>
              <a:t>Decision support from financial disclosures with deep neural networks and transfer learning (KRAUS; FEUERRIEGEL, 2017)</a:t>
            </a:r>
          </a:p>
          <a:p>
            <a:r>
              <a:rPr lang="en-US" dirty="0"/>
              <a:t>- Deep Learning </a:t>
            </a:r>
            <a:r>
              <a:rPr lang="pt-BR" dirty="0"/>
              <a:t>como melhor opção de predição de tendência e seu tamanho</a:t>
            </a:r>
          </a:p>
          <a:p>
            <a:r>
              <a:rPr lang="en-US" dirty="0"/>
              <a:t>Evaluation of sentiment analysis in finance: From lexicons to transformers (MISHEV et al., 2020)</a:t>
            </a:r>
          </a:p>
          <a:p>
            <a:pPr marL="285750" indent="-285750">
              <a:buFontTx/>
              <a:buChar char="-"/>
            </a:pPr>
            <a:r>
              <a:rPr lang="pt-BR" dirty="0"/>
              <a:t>Focando na predição de sentimento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Transformers alcançando 90% de acurácia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65AF-4EE5-B7D6-EAAC-C7FE498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BA82-CF56-34E0-3EF7-C578E4C4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6DC0A-A322-3641-8A70-4337BF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783E-755E-F131-834D-1925A9FA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5E28-2708-76EF-C9D9-166AC694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A2BB-FEB6-1ADB-0E74-C0DF7301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3AE91-0C38-7537-C3D0-96770461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3192138"/>
            <a:ext cx="10726647" cy="2610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740C1-3323-A280-19AE-87EA31DA9C0B}"/>
              </a:ext>
            </a:extLst>
          </p:cNvPr>
          <p:cNvSpPr txBox="1"/>
          <p:nvPr/>
        </p:nvSpPr>
        <p:spPr>
          <a:xfrm>
            <a:off x="7752523" y="5800581"/>
            <a:ext cx="36012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(MISHEV et al., 2020)</a:t>
            </a:r>
          </a:p>
          <a:p>
            <a:pPr algn="r"/>
            <a:r>
              <a:rPr lang="pt-BR" sz="1400" dirty="0"/>
              <a:t>Acurácia de cada modelo, em ordem cronológica de sua publicação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0AFB18-4E41-47EC-EAC9-CDAEC7DB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432"/>
            <a:ext cx="5409440" cy="3069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A48A8E-A258-FE09-1329-FBA43862A4DB}"/>
              </a:ext>
            </a:extLst>
          </p:cNvPr>
          <p:cNvSpPr txBox="1"/>
          <p:nvPr/>
        </p:nvSpPr>
        <p:spPr>
          <a:xfrm>
            <a:off x="2409077" y="2311645"/>
            <a:ext cx="36869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(KRAUS; FEUERRIEGEL, 2017)</a:t>
            </a:r>
          </a:p>
          <a:p>
            <a:pPr algn="r"/>
            <a:r>
              <a:rPr lang="pt-BR" sz="1400" dirty="0"/>
              <a:t>Resultado do teste na classificação de returnos nominais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D7008-F1CE-52E6-EAD7-09A3D35B5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83" y="795488"/>
            <a:ext cx="4867954" cy="962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9C1FB-571C-2671-A739-048DCA242114}"/>
              </a:ext>
            </a:extLst>
          </p:cNvPr>
          <p:cNvSpPr txBox="1"/>
          <p:nvPr/>
        </p:nvSpPr>
        <p:spPr>
          <a:xfrm>
            <a:off x="370183" y="1674673"/>
            <a:ext cx="368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(KHEDR et al., 2017)</a:t>
            </a:r>
          </a:p>
          <a:p>
            <a:r>
              <a:rPr lang="pt-BR" sz="1400" dirty="0"/>
              <a:t>Resultado do teste na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425060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5205-3320-E381-983A-D236F2C1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778" y="0"/>
            <a:ext cx="8421688" cy="1325563"/>
          </a:xfrm>
        </p:spPr>
        <p:txBody>
          <a:bodyPr/>
          <a:lstStyle/>
          <a:p>
            <a:pPr algn="ctr"/>
            <a:r>
              <a:rPr lang="pt-BR" dirty="0"/>
              <a:t>Outros trabalhos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2C52-E158-22C0-2132-E2B8E3B5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1769" y="913607"/>
            <a:ext cx="3924300" cy="823912"/>
          </a:xfrm>
        </p:spPr>
        <p:txBody>
          <a:bodyPr/>
          <a:lstStyle/>
          <a:p>
            <a:r>
              <a:rPr lang="pt-BR" dirty="0"/>
              <a:t>APRENDIZADO DE MÁQUINA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A0A3-7584-BBF7-DCD2-BF7A21C3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1769" y="1728899"/>
            <a:ext cx="8810698" cy="2295759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SHYNKEVICH, Y.; MCGINNITY, T.; COLEMAN, S.; BELATRECHE, A. </a:t>
            </a:r>
            <a:r>
              <a:rPr lang="en-US" sz="4800" b="1" dirty="0"/>
              <a:t>Stock price prediction based on stock-specific and sub-industry-specific news articles</a:t>
            </a:r>
            <a:r>
              <a:rPr lang="en-US" sz="4800" dirty="0"/>
              <a:t>. In: 2015 International Joint Conference on Neural Networks (IJCNN). [</a:t>
            </a:r>
            <a:r>
              <a:rPr lang="en-US" sz="4800" dirty="0" err="1"/>
              <a:t>S.l.</a:t>
            </a:r>
            <a:r>
              <a:rPr lang="en-US" sz="4800" dirty="0"/>
              <a:t>: </a:t>
            </a:r>
            <a:r>
              <a:rPr lang="en-US" sz="4800" dirty="0" err="1"/>
              <a:t>s.n</a:t>
            </a:r>
            <a:r>
              <a:rPr lang="en-US" sz="4800" dirty="0"/>
              <a:t>.], 2015. p. 1–8</a:t>
            </a:r>
          </a:p>
          <a:p>
            <a:r>
              <a:rPr lang="en-US" sz="4800" dirty="0"/>
              <a:t>BING, L.; CHAN, K. C.; OU, C. </a:t>
            </a:r>
            <a:r>
              <a:rPr lang="en-US" sz="4800" b="1" dirty="0"/>
              <a:t>Public sentiment analysis in twitter data for prediction of a company’s stock price movements</a:t>
            </a:r>
            <a:r>
              <a:rPr lang="en-US" sz="4800" dirty="0"/>
              <a:t>. In: 2014 IEEE 11th International Conference on e-Business Engineering. [</a:t>
            </a:r>
            <a:r>
              <a:rPr lang="en-US" sz="4800" dirty="0" err="1"/>
              <a:t>S.l.</a:t>
            </a:r>
            <a:r>
              <a:rPr lang="en-US" sz="4800" dirty="0"/>
              <a:t>: </a:t>
            </a:r>
            <a:r>
              <a:rPr lang="en-US" sz="4800" dirty="0" err="1"/>
              <a:t>s.n</a:t>
            </a:r>
            <a:r>
              <a:rPr lang="en-US" sz="4800" dirty="0"/>
              <a:t>.], 2014. p. 232–239.</a:t>
            </a:r>
          </a:p>
          <a:p>
            <a:r>
              <a:rPr lang="it-IT" sz="4800" dirty="0"/>
              <a:t>RAJEEV PADMANAYANA, H. D. A. </a:t>
            </a:r>
            <a:r>
              <a:rPr lang="it-IT" sz="4800" b="1" dirty="0"/>
              <a:t>Stockguru: smart way to predict stock price using machine learning</a:t>
            </a:r>
            <a:r>
              <a:rPr lang="it-IT" sz="4800" dirty="0"/>
              <a:t>. International Journal of Innovative Research in Computer Science Technology (IJIRCST), v. 9, n. 4, p. 48–52, 2021. ISSN 2347 - 5552. Disponível </a:t>
            </a:r>
            <a:r>
              <a:rPr lang="it-IT" sz="4800" dirty="0">
                <a:hlinkClick r:id="rId2"/>
              </a:rPr>
              <a:t>aqui</a:t>
            </a:r>
            <a:endParaRPr lang="it-IT" sz="4800" dirty="0"/>
          </a:p>
          <a:p>
            <a:r>
              <a:rPr lang="it-IT" sz="4800" dirty="0"/>
              <a:t>SPRENGER, T. O.; TUMASJAN, A.; SANDNER, P. G.; WELPE, I. M. </a:t>
            </a:r>
            <a:r>
              <a:rPr lang="it-IT" sz="4800" b="1" dirty="0"/>
              <a:t>Tweets and trades: the information content of stock microblogs</a:t>
            </a:r>
            <a:r>
              <a:rPr lang="it-IT" sz="4800" dirty="0"/>
              <a:t>. European Financial Management, v. 20, n. 5, p. 926–957, 2014. Disponível </a:t>
            </a:r>
            <a:r>
              <a:rPr lang="it-IT" sz="4800" dirty="0">
                <a:hlinkClick r:id="rId3"/>
              </a:rPr>
              <a:t>aqui</a:t>
            </a:r>
            <a:endParaRPr lang="it-IT" sz="4800" dirty="0"/>
          </a:p>
          <a:p>
            <a:r>
              <a:rPr lang="en-US" sz="4800" dirty="0"/>
              <a:t>SANFORD, A. Does perception matter in asset pricing? modeling volatility jumps and returns using twitter-based sentiment indices. Journal of Behavioral Finance, 4 2019. </a:t>
            </a:r>
            <a:r>
              <a:rPr lang="en-US" sz="4800" dirty="0" err="1"/>
              <a:t>Disponível</a:t>
            </a:r>
            <a:r>
              <a:rPr lang="en-US" sz="4800" dirty="0"/>
              <a:t> </a:t>
            </a:r>
            <a:r>
              <a:rPr lang="en-US" sz="4800" dirty="0" err="1">
                <a:hlinkClick r:id="rId4"/>
              </a:rPr>
              <a:t>aqui</a:t>
            </a:r>
            <a:endParaRPr lang="it-IT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86E2E-1EEC-18DD-C1BB-F2BE6293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0559" y="3806638"/>
            <a:ext cx="3943627" cy="823912"/>
          </a:xfrm>
        </p:spPr>
        <p:txBody>
          <a:bodyPr/>
          <a:lstStyle/>
          <a:p>
            <a:r>
              <a:rPr lang="pt-BR" dirty="0"/>
              <a:t>REDES NEURAIS PROFUNDAS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65AF-4EE5-B7D6-EAAC-C7FE498E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BA82-CF56-34E0-3EF7-C578E4C4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6DC0A-A322-3641-8A70-4337BF91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B65046-013B-11B5-1280-562A2D8C8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4186" y="4252528"/>
            <a:ext cx="7708280" cy="2295759"/>
          </a:xfrm>
        </p:spPr>
        <p:txBody>
          <a:bodyPr>
            <a:noAutofit/>
          </a:bodyPr>
          <a:lstStyle/>
          <a:p>
            <a:r>
              <a:rPr lang="en-US" sz="1600" dirty="0"/>
              <a:t>SOWINSKA, K.; MADHYASTHA, P. </a:t>
            </a:r>
            <a:r>
              <a:rPr lang="en-US" sz="1600" b="1" dirty="0"/>
              <a:t>A Tweet-based Dataset for Company-Level Stock Return Prediction</a:t>
            </a:r>
            <a:r>
              <a:rPr lang="en-US" sz="1600" dirty="0"/>
              <a:t>. 2020.</a:t>
            </a:r>
          </a:p>
          <a:p>
            <a:r>
              <a:rPr lang="en-US" sz="1600" dirty="0"/>
              <a:t>DING, X.; ZHANG, Y.; LIU, T.; DUAN, J. </a:t>
            </a:r>
            <a:r>
              <a:rPr lang="en-US" sz="1600" b="1" dirty="0"/>
              <a:t>Using structured events to predict stock price movement: An empirical investigation</a:t>
            </a:r>
            <a:r>
              <a:rPr lang="en-US" sz="1600" dirty="0"/>
              <a:t>. In: . [</a:t>
            </a:r>
            <a:r>
              <a:rPr lang="en-US" sz="1600" dirty="0" err="1"/>
              <a:t>S.l.</a:t>
            </a:r>
            <a:r>
              <a:rPr lang="en-US" sz="1600" dirty="0"/>
              <a:t>: </a:t>
            </a:r>
            <a:r>
              <a:rPr lang="en-US" sz="1600" dirty="0" err="1"/>
              <a:t>s.n</a:t>
            </a:r>
            <a:r>
              <a:rPr lang="en-US" sz="1600" dirty="0"/>
              <a:t>.], 2014. p. 1415–1425.</a:t>
            </a:r>
          </a:p>
          <a:p>
            <a:r>
              <a:rPr lang="pt-BR" sz="1600" dirty="0"/>
              <a:t>FEUERRIEGEL, S.; PRENDINGER, H. </a:t>
            </a:r>
            <a:r>
              <a:rPr lang="pt-BR" sz="1600" b="1" dirty="0"/>
              <a:t>News-based trading strategies</a:t>
            </a:r>
            <a:r>
              <a:rPr lang="pt-BR" sz="1600" dirty="0"/>
              <a:t>. Decision Support Systems, v. 90, p. 65–74, 2016. ISSN 0167-9236. Disponível </a:t>
            </a:r>
            <a:r>
              <a:rPr lang="pt-BR" sz="1600" dirty="0">
                <a:hlinkClick r:id="rId5"/>
              </a:rPr>
              <a:t>aqui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855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PROCESSAMENTO DE LINGUAGEM NATURAL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9F2D-A217-5FE2-F828-5641BE3F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365E-6751-5AF5-B6C4-F7A931A18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3BCD6-8E06-7B96-E321-B7E1C6EC15E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3E5C2-77B3-4384-FC97-6D76534F7A3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B276D-9055-9B95-7F6B-EC4292E7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40" y="4824188"/>
            <a:ext cx="3720599" cy="462927"/>
          </a:xfrm>
        </p:spPr>
        <p:txBody>
          <a:bodyPr/>
          <a:lstStyle/>
          <a:p>
            <a:r>
              <a:rPr lang="pt-BR" dirty="0"/>
              <a:t>Limpeza dos dados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72281-6716-E72A-71E0-E2D7AF22316D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pt-BR" dirty="0"/>
              <a:t>Retirada de ruídos textuais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C32F4-1B09-9190-7B31-68FA4630F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35700" y="4824188"/>
            <a:ext cx="3720598" cy="462927"/>
          </a:xfrm>
        </p:spPr>
        <p:txBody>
          <a:bodyPr/>
          <a:lstStyle/>
          <a:p>
            <a:r>
              <a:rPr lang="pt-BR" dirty="0"/>
              <a:t>Pre-processamento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463055-5D6B-D22D-93D2-157CBE6A58C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pt-BR" dirty="0"/>
              <a:t>Representação textual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D784B2-69E3-20F5-C69B-79C5B6EB1B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47359" y="4824188"/>
            <a:ext cx="3720599" cy="462927"/>
          </a:xfrm>
        </p:spPr>
        <p:txBody>
          <a:bodyPr/>
          <a:lstStyle/>
          <a:p>
            <a:r>
              <a:rPr lang="pt-BR" dirty="0"/>
              <a:t>Modelos classificatórios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5F8582-DDED-2698-70FC-D9ACB8D8DB16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pt-BR" dirty="0"/>
              <a:t>Classificação de sentimento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D4BEA60-F5A8-E69B-1568-806FF600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371F92D-6626-C721-CBAA-A1BB62E2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TRABALHO DE GRADUÇÃO</a:t>
            </a:r>
          </a:p>
          <a:p>
            <a:r>
              <a:rPr lang="en-US" dirty="0"/>
              <a:t>ENGENHARIA DE COMPUTAÇÃO</a:t>
            </a:r>
          </a:p>
          <a:p>
            <a:r>
              <a:rPr lang="en-US" dirty="0"/>
              <a:t>INSTITUTO TECNOLÓGICO DE AERONÁUTICA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3BFDA1-EBCB-3A5C-9F3F-96B5FE29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361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2784</TotalTime>
  <Words>4727</Words>
  <Application>Microsoft Office PowerPoint</Application>
  <PresentationFormat>Widescreen</PresentationFormat>
  <Paragraphs>505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Cambria Math</vt:lpstr>
      <vt:lpstr>Tenorite</vt:lpstr>
      <vt:lpstr>Monoline</vt:lpstr>
      <vt:lpstr>pROJETO E AVALIaçãO DE MéTODOS DE ANÁLISE DE SENTIMENTO PARA APOIO À DECISÃO DE COMPRA E VENDA DE ATIVOS</vt:lpstr>
      <vt:lpstr>SUMÁRIO</vt:lpstr>
      <vt:lpstr>OBJETIVO</vt:lpstr>
      <vt:lpstr>MOTIVAÇÃO</vt:lpstr>
      <vt:lpstr>Trabalhos relacionados</vt:lpstr>
      <vt:lpstr>PowerPoint Presentation</vt:lpstr>
      <vt:lpstr>Outros trabalhos</vt:lpstr>
      <vt:lpstr>PROCESSAMENTO DE LINGUAGEM NATURAL</vt:lpstr>
      <vt:lpstr>PIPELINE</vt:lpstr>
      <vt:lpstr>LIMPEZA DE DADOS</vt:lpstr>
      <vt:lpstr>PRÉ-PROCESSAMENTO</vt:lpstr>
      <vt:lpstr>Dicionários léxicos</vt:lpstr>
      <vt:lpstr>Td-idf</vt:lpstr>
      <vt:lpstr>codificadores</vt:lpstr>
      <vt:lpstr>codificadores</vt:lpstr>
      <vt:lpstr>MODELOS CLASSIFICATÓRIOS</vt:lpstr>
      <vt:lpstr>Support vector classifier</vt:lpstr>
      <vt:lpstr>gru</vt:lpstr>
      <vt:lpstr>bart</vt:lpstr>
      <vt:lpstr>Bart Multi-head attention</vt:lpstr>
      <vt:lpstr>metodologia</vt:lpstr>
      <vt:lpstr>PIPELINE</vt:lpstr>
      <vt:lpstr>Banco de dados</vt:lpstr>
      <vt:lpstr>SINAIS COM A Série temporal</vt:lpstr>
      <vt:lpstr>métricas</vt:lpstr>
      <vt:lpstr>Próximos passos</vt:lpstr>
      <vt:lpstr>cronograma</vt:lpstr>
      <vt:lpstr>Muito obrigado!</vt:lpstr>
      <vt:lpstr>REFERÊNCIAS</vt:lpstr>
      <vt:lpstr>REFERÊNCIAS</vt:lpstr>
      <vt:lpstr>REFERÊNCIAS</vt:lpstr>
      <vt:lpstr>REFERÊNCIAS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AVALIaçãO DE MéTODOS DE ANÁLISE DE SENTIMENTO PARA APOIO À DECISÃO DE COMPRA E VENDA DE ATIVOS</dc:title>
  <dc:creator>Igor Dias</dc:creator>
  <cp:lastModifiedBy>Igor Dias</cp:lastModifiedBy>
  <cp:revision>7</cp:revision>
  <dcterms:created xsi:type="dcterms:W3CDTF">2022-06-18T01:58:36Z</dcterms:created>
  <dcterms:modified xsi:type="dcterms:W3CDTF">2022-06-26T12:05:33Z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