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23"/>
  </p:notesMasterIdLst>
  <p:handoutMasterIdLst>
    <p:handoutMasterId r:id="rId24"/>
  </p:handoutMasterIdLst>
  <p:sldIdLst>
    <p:sldId id="399" r:id="rId5"/>
    <p:sldId id="394" r:id="rId6"/>
    <p:sldId id="264" r:id="rId7"/>
    <p:sldId id="291" r:id="rId8"/>
    <p:sldId id="317" r:id="rId9"/>
    <p:sldId id="318" r:id="rId10"/>
    <p:sldId id="299" r:id="rId11"/>
    <p:sldId id="301" r:id="rId12"/>
    <p:sldId id="319" r:id="rId13"/>
    <p:sldId id="320" r:id="rId14"/>
    <p:sldId id="303" r:id="rId15"/>
    <p:sldId id="305" r:id="rId16"/>
    <p:sldId id="314" r:id="rId17"/>
    <p:sldId id="311" r:id="rId18"/>
    <p:sldId id="309" r:id="rId19"/>
    <p:sldId id="313" r:id="rId20"/>
    <p:sldId id="316" r:id="rId21"/>
    <p:sldId id="298" r:id="rId2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/>
  <p:cmAuthor id="2" name="Cristina Roman" initials="CR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11B"/>
    <a:srgbClr val="000000"/>
    <a:srgbClr val="DC5D2A"/>
    <a:srgbClr val="DF411C"/>
    <a:srgbClr val="7F8781"/>
    <a:srgbClr val="EEEEEE"/>
    <a:srgbClr val="DE412F"/>
    <a:srgbClr val="4A4E52"/>
    <a:srgbClr val="E3E8E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68" autoAdjust="0"/>
  </p:normalViewPr>
  <p:slideViewPr>
    <p:cSldViewPr snapToGrid="0">
      <p:cViewPr varScale="1">
        <p:scale>
          <a:sx n="82" d="100"/>
          <a:sy n="82" d="100"/>
        </p:scale>
        <p:origin x="672" y="48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at Pulcinschi" userId="c24de37b-3378-4499-9cc7-e1d86d0dbebd" providerId="ADAL" clId="{50A89F56-95E3-466F-96A3-483494623B50}"/>
    <pc:docChg chg="modSld">
      <pc:chgData name="Rinat Pulcinschi" userId="c24de37b-3378-4499-9cc7-e1d86d0dbebd" providerId="ADAL" clId="{50A89F56-95E3-466F-96A3-483494623B50}" dt="2019-10-17T07:57:32.307" v="10" actId="14100"/>
      <pc:docMkLst>
        <pc:docMk/>
      </pc:docMkLst>
      <pc:sldChg chg="modSp">
        <pc:chgData name="Rinat Pulcinschi" userId="c24de37b-3378-4499-9cc7-e1d86d0dbebd" providerId="ADAL" clId="{50A89F56-95E3-466F-96A3-483494623B50}" dt="2019-10-17T07:57:32.307" v="10" actId="14100"/>
        <pc:sldMkLst>
          <pc:docMk/>
          <pc:sldMk cId="1415921049" sldId="281"/>
        </pc:sldMkLst>
        <pc:spChg chg="mod">
          <ac:chgData name="Rinat Pulcinschi" userId="c24de37b-3378-4499-9cc7-e1d86d0dbebd" providerId="ADAL" clId="{50A89F56-95E3-466F-96A3-483494623B50}" dt="2019-10-17T07:57:32.307" v="10" actId="14100"/>
          <ac:spMkLst>
            <pc:docMk/>
            <pc:sldMk cId="1415921049" sldId="281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31/03/2025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31/03/2025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rPr b="1" dirty="0">
                <a:latin typeface="Dava Sans" pitchFamily="2" charset="77"/>
              </a:rPr>
              <a:t>Agenda</a:t>
            </a:r>
          </a:p>
          <a:p>
            <a:r>
              <a:rPr dirty="0"/>
              <a:t>General Template Guidance: Information to help you make good presentations.</a:t>
            </a:r>
          </a:p>
          <a:p>
            <a:r>
              <a:rPr dirty="0"/>
              <a:t>Standard / Static Slides: Some key Endava slides/lockups that, in general, should only be modified by marketing.</a:t>
            </a:r>
          </a:p>
          <a:p>
            <a:r>
              <a:rPr dirty="0"/>
              <a:t>Template Slides: A selection of template slides for use in Endava presentations.</a:t>
            </a:r>
          </a:p>
          <a:p>
            <a:r>
              <a:rPr dirty="0"/>
              <a:t>Larger Format Template Slides: Template slides with larger content.</a:t>
            </a:r>
          </a:p>
          <a:p>
            <a:r>
              <a:rPr dirty="0"/>
              <a:t>Icon Library: A selection of hundreds of icons to use in Endava presentations.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1292448" y="3188641"/>
            <a:ext cx="9839102" cy="297899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48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39358" y="6540500"/>
            <a:ext cx="153468" cy="199390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474367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endava_brandshape_RGB_red.svg" descr="endava_brandshape_RGB_red.sv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2760785" y="1036635"/>
            <a:ext cx="304801" cy="12192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Agenda"/>
          <p:cNvSpPr txBox="1"/>
          <p:nvPr/>
        </p:nvSpPr>
        <p:spPr>
          <a:xfrm>
            <a:off x="1147619" y="899015"/>
            <a:ext cx="1678745" cy="48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defTabSz="470262">
              <a:lnSpc>
                <a:spcPct val="100000"/>
              </a:lnSpc>
              <a:spcBef>
                <a:spcPts val="3000"/>
              </a:spcBef>
              <a:defRPr sz="5600" spc="0"/>
            </a:lvl1pPr>
          </a:lstStyle>
          <a:p>
            <a:r>
              <a:rPr sz="2800" dirty="0">
                <a:latin typeface="Dava Sans Med" pitchFamily="50" charset="0"/>
              </a:rPr>
              <a:t>Agenda</a:t>
            </a:r>
          </a:p>
        </p:txBody>
      </p:sp>
      <p:sp>
        <p:nvSpPr>
          <p:cNvPr id="40" name="Insert short chapter name…"/>
          <p:cNvSpPr txBox="1">
            <a:spLocks noGrp="1"/>
          </p:cNvSpPr>
          <p:nvPr>
            <p:ph type="body" sz="quarter" idx="21"/>
          </p:nvPr>
        </p:nvSpPr>
        <p:spPr>
          <a:xfrm>
            <a:off x="2283296" y="2194563"/>
            <a:ext cx="4631854" cy="851906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235131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lvl1pPr>
          </a:lstStyle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</p:txBody>
      </p:sp>
      <p:sp>
        <p:nvSpPr>
          <p:cNvPr id="41" name="Pag. 4…"/>
          <p:cNvSpPr txBox="1">
            <a:spLocks noGrp="1"/>
          </p:cNvSpPr>
          <p:nvPr>
            <p:ph type="body" sz="quarter" idx="22"/>
          </p:nvPr>
        </p:nvSpPr>
        <p:spPr>
          <a:xfrm>
            <a:off x="7239000" y="2315213"/>
            <a:ext cx="608637" cy="590264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280000"/>
              </a:lnSpc>
              <a:buClrTx/>
              <a:buSzTx/>
              <a:buNone/>
              <a:defRPr sz="1600"/>
            </a:lvl1pPr>
          </a:lstStyle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4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8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16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32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48</a:t>
            </a:r>
          </a:p>
        </p:txBody>
      </p:sp>
      <p:sp>
        <p:nvSpPr>
          <p:cNvPr id="42" name="01…"/>
          <p:cNvSpPr txBox="1">
            <a:spLocks noGrp="1"/>
          </p:cNvSpPr>
          <p:nvPr>
            <p:ph type="body" sz="quarter" idx="23"/>
          </p:nvPr>
        </p:nvSpPr>
        <p:spPr>
          <a:xfrm>
            <a:off x="1295400" y="2194563"/>
            <a:ext cx="664047" cy="421019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235131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lvl1pPr>
          </a:lstStyle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01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02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03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04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05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46E5D2F0-15DA-2874-EAC3-5BB2891DDF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717068" y="125865"/>
            <a:ext cx="131425" cy="1603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5011602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30" hasCustomPrompt="1"/>
          </p:nvPr>
        </p:nvSpPr>
        <p:spPr>
          <a:xfrm>
            <a:off x="880985" y="648708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tx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logo or icons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5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2" r:id="rId2"/>
    <p:sldLayoutId id="2147483718" r:id="rId3"/>
    <p:sldLayoutId id="2147483715" r:id="rId4"/>
    <p:sldLayoutId id="2147483716" r:id="rId5"/>
    <p:sldLayoutId id="2147483717" r:id="rId6"/>
    <p:sldLayoutId id="2147483683" r:id="rId7"/>
    <p:sldLayoutId id="2147483714" r:id="rId8"/>
    <p:sldLayoutId id="2147483686" r:id="rId9"/>
    <p:sldLayoutId id="2147483719" r:id="rId10"/>
    <p:sldLayoutId id="214748372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7B02766E-AFF1-826F-5D1F-F8D1B658B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418" b="38162"/>
          <a:stretch/>
        </p:blipFill>
        <p:spPr>
          <a:xfrm rot="10800000">
            <a:off x="3425492" y="-1"/>
            <a:ext cx="8766508" cy="8662215"/>
          </a:xfrm>
          <a:prstGeom prst="rect">
            <a:avLst/>
          </a:prstGeom>
        </p:spPr>
      </p:pic>
      <p:sp>
        <p:nvSpPr>
          <p:cNvPr id="200" name="Insert presentation…"/>
          <p:cNvSpPr txBox="1">
            <a:spLocks noGrp="1"/>
          </p:cNvSpPr>
          <p:nvPr>
            <p:ph type="title"/>
          </p:nvPr>
        </p:nvSpPr>
        <p:spPr>
          <a:xfrm>
            <a:off x="2958079" y="2254704"/>
            <a:ext cx="5794035" cy="190845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7500" dirty="0">
                <a:solidFill>
                  <a:schemeClr val="bg2"/>
                </a:solidFill>
              </a:rPr>
              <a:t>Linux basics</a:t>
            </a:r>
            <a:endParaRPr sz="7500" dirty="0">
              <a:solidFill>
                <a:schemeClr val="bg2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6E05F91-1AC7-0081-597E-4623460215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055" y="909001"/>
            <a:ext cx="1644246" cy="2784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E60B5D-47E1-86C5-0A26-9C75BC0A1EF5}"/>
              </a:ext>
            </a:extLst>
          </p:cNvPr>
          <p:cNvSpPr txBox="1"/>
          <p:nvPr/>
        </p:nvSpPr>
        <p:spPr>
          <a:xfrm>
            <a:off x="672079" y="5212392"/>
            <a:ext cx="199647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Dava Sans Med" pitchFamily="50" charset="0"/>
              </a:rPr>
              <a:t>Internship </a:t>
            </a:r>
            <a:br>
              <a:rPr lang="en-US" sz="2000" dirty="0">
                <a:solidFill>
                  <a:schemeClr val="accent1"/>
                </a:solidFill>
                <a:latin typeface="Dava Sans Med" pitchFamily="50" charset="0"/>
              </a:rPr>
            </a:br>
            <a:r>
              <a:rPr lang="en-US" sz="2000" dirty="0">
                <a:solidFill>
                  <a:schemeClr val="accent1"/>
                </a:solidFill>
                <a:latin typeface="Dava Sans Med" pitchFamily="50" charset="0"/>
              </a:rPr>
              <a:t>Spring 2025</a:t>
            </a:r>
          </a:p>
        </p:txBody>
      </p:sp>
      <p:pic>
        <p:nvPicPr>
          <p:cNvPr id="4" name="endava_symbol_RGB.png" descr="endava_symbol_RGB.png">
            <a:extLst>
              <a:ext uri="{FF2B5EF4-FFF2-40B4-BE49-F238E27FC236}">
                <a16:creationId xmlns:a16="http://schemas.microsoft.com/office/drawing/2014/main" id="{24FA0000-9329-95E3-CF41-88EC8BCD44C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788745" y="2751775"/>
            <a:ext cx="749434" cy="91431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72335505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6EBD-1266-4B28-BD84-5D6A3DC441B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38200" y="1739591"/>
            <a:ext cx="2300360" cy="152739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ead	  =100</a:t>
            </a:r>
          </a:p>
          <a:p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rite	  =010</a:t>
            </a:r>
          </a:p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/>
              <a:t>ecute</a:t>
            </a:r>
            <a:r>
              <a:rPr lang="en-US" dirty="0"/>
              <a:t>=001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327C3B-D899-4762-BA97-D32B5A61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Management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BD1C44-BFF1-48A9-B9C8-850A292A6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79615"/>
              </p:ext>
            </p:extLst>
          </p:nvPr>
        </p:nvGraphicFramePr>
        <p:xfrm>
          <a:off x="527210" y="3101667"/>
          <a:ext cx="10515600" cy="29260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6131990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26954559"/>
                    </a:ext>
                  </a:extLst>
                </a:gridCol>
              </a:tblGrid>
              <a:tr h="35952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Command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Description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627369"/>
                  </a:ext>
                </a:extLst>
              </a:tr>
              <a:tr h="35952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sudo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adduser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username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Adds a user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690222"/>
                  </a:ext>
                </a:extLst>
              </a:tr>
              <a:tr h="35952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sudo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passwd -l 'username'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Disable a user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444015"/>
                  </a:ext>
                </a:extLst>
              </a:tr>
              <a:tr h="35952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sudo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userdel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-r 'username'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Delete a user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771451"/>
                  </a:ext>
                </a:extLst>
              </a:tr>
              <a:tr h="35952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sudo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usermod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-a -G GROUPNAME USERNAME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 user a to a </a:t>
                      </a:r>
                      <a:r>
                        <a:rPr lang="en-US" dirty="0" err="1"/>
                        <a:t>usergroup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727884"/>
                  </a:ext>
                </a:extLst>
              </a:tr>
              <a:tr h="35952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sudo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deluser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USER GROUPNAME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 user from a user group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351627"/>
                  </a:ext>
                </a:extLst>
              </a:tr>
              <a:tr h="3595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whoami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prints your user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791498"/>
                  </a:ext>
                </a:extLst>
              </a:tr>
              <a:tr h="35952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chown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&lt;username&gt;:&lt;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groupname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file owner and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744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82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E411B"/>
                </a:solidFill>
              </a:rPr>
              <a:t>Command</a:t>
            </a:r>
            <a:r>
              <a:rPr lang="en-US" dirty="0"/>
              <a:t> for </a:t>
            </a:r>
            <a:r>
              <a:rPr lang="en-US" dirty="0">
                <a:solidFill>
                  <a:srgbClr val="DE411B"/>
                </a:solidFill>
              </a:rPr>
              <a:t>learning</a:t>
            </a:r>
            <a:r>
              <a:rPr lang="en-US" dirty="0"/>
              <a:t> commands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idx="22"/>
          </p:nvPr>
        </p:nvSpPr>
        <p:spPr>
          <a:xfrm>
            <a:off x="1695879" y="2290747"/>
            <a:ext cx="7991046" cy="156687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DE411B"/>
                </a:solidFill>
              </a:rPr>
              <a:t>man == manual pages</a:t>
            </a:r>
          </a:p>
          <a:p>
            <a:pPr algn="l"/>
            <a:r>
              <a:rPr lang="en-US" dirty="0">
                <a:solidFill>
                  <a:srgbClr val="DE411B"/>
                </a:solidFill>
              </a:rPr>
              <a:t>	man &lt;command&gt; - </a:t>
            </a:r>
            <a:r>
              <a:rPr lang="en-US" dirty="0">
                <a:solidFill>
                  <a:srgbClr val="000000"/>
                </a:solidFill>
              </a:rPr>
              <a:t>manual about &lt;command&gt;</a:t>
            </a:r>
          </a:p>
          <a:p>
            <a:pPr algn="l"/>
            <a:r>
              <a:rPr lang="en-US" dirty="0">
                <a:solidFill>
                  <a:srgbClr val="DE411B"/>
                </a:solidFill>
              </a:rPr>
              <a:t>	man &lt;</a:t>
            </a:r>
            <a:r>
              <a:rPr lang="en-US" dirty="0" err="1">
                <a:solidFill>
                  <a:srgbClr val="DE411B"/>
                </a:solidFill>
              </a:rPr>
              <a:t>config.file</a:t>
            </a:r>
            <a:r>
              <a:rPr lang="en-US" dirty="0">
                <a:solidFill>
                  <a:srgbClr val="DE411B"/>
                </a:solidFill>
              </a:rPr>
              <a:t>&gt; - </a:t>
            </a:r>
            <a:r>
              <a:rPr lang="en-US" dirty="0">
                <a:solidFill>
                  <a:srgbClr val="000000"/>
                </a:solidFill>
              </a:rPr>
              <a:t>manual about &lt;</a:t>
            </a:r>
            <a:r>
              <a:rPr lang="en-US" dirty="0" err="1">
                <a:solidFill>
                  <a:srgbClr val="000000"/>
                </a:solidFill>
              </a:rPr>
              <a:t>config.file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pPr algn="l"/>
            <a:r>
              <a:rPr lang="en-US" dirty="0">
                <a:solidFill>
                  <a:srgbClr val="DE411B"/>
                </a:solidFill>
              </a:rPr>
              <a:t>	man &lt;daemon&gt; - </a:t>
            </a:r>
            <a:r>
              <a:rPr lang="en-US" dirty="0">
                <a:solidFill>
                  <a:srgbClr val="000000"/>
                </a:solidFill>
              </a:rPr>
              <a:t>manual about &lt;daemon&gt;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23"/>
          </p:nvPr>
        </p:nvSpPr>
        <p:spPr>
          <a:xfrm>
            <a:off x="1210833" y="1405376"/>
            <a:ext cx="6237718" cy="885371"/>
          </a:xfrm>
        </p:spPr>
        <p:txBody>
          <a:bodyPr/>
          <a:lstStyle/>
          <a:p>
            <a:pPr algn="l"/>
            <a:r>
              <a:rPr lang="en-US" dirty="0"/>
              <a:t>- </a:t>
            </a:r>
            <a:r>
              <a:rPr lang="en-US" dirty="0">
                <a:solidFill>
                  <a:srgbClr val="DE411B"/>
                </a:solidFill>
              </a:rPr>
              <a:t>Man</a:t>
            </a:r>
            <a:r>
              <a:rPr lang="en-US" dirty="0"/>
              <a:t>, I don`t know a command &lt;</a:t>
            </a:r>
            <a:r>
              <a:rPr lang="en-US" dirty="0" err="1"/>
              <a:t>abc</a:t>
            </a:r>
            <a:r>
              <a:rPr lang="en-US" dirty="0"/>
              <a:t>&gt;</a:t>
            </a:r>
          </a:p>
          <a:p>
            <a:pPr algn="l"/>
            <a:r>
              <a:rPr lang="en-US" dirty="0"/>
              <a:t>- Just ask </a:t>
            </a:r>
            <a:r>
              <a:rPr lang="en-US" dirty="0">
                <a:solidFill>
                  <a:srgbClr val="DE411B"/>
                </a:solidFill>
              </a:rPr>
              <a:t>MAN</a:t>
            </a:r>
            <a:r>
              <a:rPr lang="en-US" dirty="0"/>
              <a:t>, dude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idx="23"/>
          </p:nvPr>
        </p:nvSpPr>
        <p:spPr>
          <a:xfrm>
            <a:off x="1210833" y="3994414"/>
            <a:ext cx="6237718" cy="424732"/>
          </a:xfrm>
        </p:spPr>
        <p:txBody>
          <a:bodyPr/>
          <a:lstStyle/>
          <a:p>
            <a:pPr algn="l"/>
            <a:r>
              <a:rPr lang="en-US" dirty="0"/>
              <a:t>I don`t </a:t>
            </a:r>
            <a:r>
              <a:rPr lang="en-US" dirty="0" err="1"/>
              <a:t>wanna</a:t>
            </a:r>
            <a:r>
              <a:rPr lang="en-US" dirty="0"/>
              <a:t> </a:t>
            </a:r>
            <a:r>
              <a:rPr lang="en-US" dirty="0">
                <a:solidFill>
                  <a:srgbClr val="DE411B"/>
                </a:solidFill>
              </a:rPr>
              <a:t>read to much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2"/>
          </p:nvPr>
        </p:nvSpPr>
        <p:spPr>
          <a:xfrm>
            <a:off x="1695879" y="4436857"/>
            <a:ext cx="7991046" cy="1192418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dirty="0" err="1">
                <a:solidFill>
                  <a:srgbClr val="DE411B"/>
                </a:solidFill>
              </a:rPr>
              <a:t>whatis</a:t>
            </a:r>
            <a:r>
              <a:rPr lang="en-US" dirty="0">
                <a:solidFill>
                  <a:srgbClr val="DE411B"/>
                </a:solidFill>
              </a:rPr>
              <a:t> – </a:t>
            </a:r>
            <a:r>
              <a:rPr lang="en-US" dirty="0">
                <a:solidFill>
                  <a:srgbClr val="000000"/>
                </a:solidFill>
              </a:rPr>
              <a:t>shows the first line of manual</a:t>
            </a:r>
          </a:p>
          <a:p>
            <a:pPr algn="l">
              <a:lnSpc>
                <a:spcPct val="100000"/>
              </a:lnSpc>
            </a:pPr>
            <a:r>
              <a:rPr lang="en-US" dirty="0" err="1">
                <a:solidFill>
                  <a:srgbClr val="DE411B"/>
                </a:solidFill>
              </a:rPr>
              <a:t>whereis</a:t>
            </a:r>
            <a:r>
              <a:rPr lang="en-US" dirty="0">
                <a:solidFill>
                  <a:srgbClr val="DE411B"/>
                </a:solidFill>
              </a:rPr>
              <a:t> – </a:t>
            </a:r>
            <a:r>
              <a:rPr lang="en-US" dirty="0">
                <a:solidFill>
                  <a:srgbClr val="000000"/>
                </a:solidFill>
              </a:rPr>
              <a:t>the location of manual page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DE411B"/>
                </a:solidFill>
              </a:rPr>
              <a:t>info – </a:t>
            </a:r>
            <a:r>
              <a:rPr lang="en-US" dirty="0">
                <a:solidFill>
                  <a:srgbClr val="000000"/>
                </a:solidFill>
              </a:rPr>
              <a:t>just like man but in the info format</a:t>
            </a:r>
          </a:p>
        </p:txBody>
      </p:sp>
    </p:spTree>
    <p:extLst>
      <p:ext uri="{BB962C8B-B14F-4D97-AF65-F5344CB8AC3E}">
        <p14:creationId xmlns:p14="http://schemas.microsoft.com/office/powerpoint/2010/main" val="1299361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E411B"/>
                </a:solidFill>
              </a:rPr>
              <a:t>Moving </a:t>
            </a:r>
            <a:r>
              <a:rPr lang="en-US" dirty="0"/>
              <a:t>through file tree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23"/>
          </p:nvPr>
        </p:nvSpPr>
        <p:spPr>
          <a:xfrm>
            <a:off x="1218690" y="1424803"/>
            <a:ext cx="3180315" cy="424732"/>
          </a:xfrm>
        </p:spPr>
        <p:txBody>
          <a:bodyPr/>
          <a:lstStyle/>
          <a:p>
            <a:pPr algn="l"/>
            <a:r>
              <a:rPr lang="en-US" dirty="0"/>
              <a:t>Lets </a:t>
            </a:r>
            <a:r>
              <a:rPr lang="en-US" dirty="0">
                <a:solidFill>
                  <a:srgbClr val="DE411B"/>
                </a:solidFill>
              </a:rPr>
              <a:t>walk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idx="22"/>
          </p:nvPr>
        </p:nvSpPr>
        <p:spPr>
          <a:xfrm>
            <a:off x="2042984" y="1847591"/>
            <a:ext cx="4948365" cy="1629033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dirty="0" err="1">
                <a:solidFill>
                  <a:srgbClr val="DE411B"/>
                </a:solidFill>
              </a:rPr>
              <a:t>pwd</a:t>
            </a:r>
            <a:r>
              <a:rPr lang="en-US" dirty="0">
                <a:solidFill>
                  <a:srgbClr val="DE411B"/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rgbClr val="DE411B"/>
                </a:solidFill>
              </a:rPr>
              <a:t>P</a:t>
            </a:r>
            <a:r>
              <a:rPr lang="en-US" dirty="0"/>
              <a:t>rint </a:t>
            </a:r>
            <a:r>
              <a:rPr lang="en-US" dirty="0">
                <a:solidFill>
                  <a:srgbClr val="DE411B"/>
                </a:solidFill>
              </a:rPr>
              <a:t>W</a:t>
            </a:r>
            <a:r>
              <a:rPr lang="en-US" dirty="0"/>
              <a:t>orking </a:t>
            </a:r>
            <a:r>
              <a:rPr lang="en-US" dirty="0">
                <a:solidFill>
                  <a:srgbClr val="DE411B"/>
                </a:solidFill>
              </a:rPr>
              <a:t>D</a:t>
            </a:r>
            <a:r>
              <a:rPr lang="en-US" dirty="0"/>
              <a:t>irectory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DE411B"/>
                </a:solidFill>
              </a:rPr>
              <a:t>cd</a:t>
            </a:r>
            <a:r>
              <a:rPr lang="en-US" dirty="0"/>
              <a:t> – </a:t>
            </a:r>
            <a:r>
              <a:rPr lang="en-US" dirty="0">
                <a:solidFill>
                  <a:srgbClr val="DE411B"/>
                </a:solidFill>
              </a:rPr>
              <a:t>C</a:t>
            </a:r>
            <a:r>
              <a:rPr lang="en-US" dirty="0"/>
              <a:t>hange </a:t>
            </a:r>
            <a:r>
              <a:rPr lang="en-US" dirty="0">
                <a:solidFill>
                  <a:srgbClr val="DE411B"/>
                </a:solidFill>
              </a:rPr>
              <a:t>D</a:t>
            </a:r>
            <a:r>
              <a:rPr lang="en-US" dirty="0"/>
              <a:t>irectory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DE411B"/>
                </a:solidFill>
              </a:rPr>
              <a:t>ls</a:t>
            </a:r>
            <a:r>
              <a:rPr lang="en-US" dirty="0"/>
              <a:t> - </a:t>
            </a:r>
            <a:r>
              <a:rPr lang="en-US" dirty="0" err="1">
                <a:solidFill>
                  <a:srgbClr val="DE411B"/>
                </a:solidFill>
              </a:rPr>
              <a:t>L</a:t>
            </a:r>
            <a:r>
              <a:rPr lang="en-US" dirty="0" err="1"/>
              <a:t>i</a:t>
            </a:r>
            <a:r>
              <a:rPr lang="en-US" dirty="0" err="1">
                <a:solidFill>
                  <a:srgbClr val="DE411B"/>
                </a:solidFill>
              </a:rPr>
              <a:t>S</a:t>
            </a:r>
            <a:r>
              <a:rPr lang="en-US" dirty="0" err="1"/>
              <a:t>t</a:t>
            </a:r>
            <a:endParaRPr lang="en-US" dirty="0"/>
          </a:p>
          <a:p>
            <a:pPr algn="l">
              <a:lnSpc>
                <a:spcPct val="100000"/>
              </a:lnSpc>
            </a:pPr>
            <a:r>
              <a:rPr lang="en-US" dirty="0" err="1">
                <a:solidFill>
                  <a:srgbClr val="DE411B"/>
                </a:solidFill>
              </a:rPr>
              <a:t>mkdir</a:t>
            </a:r>
            <a:r>
              <a:rPr lang="en-US" dirty="0">
                <a:solidFill>
                  <a:srgbClr val="DE411B"/>
                </a:solidFill>
              </a:rPr>
              <a:t> </a:t>
            </a:r>
            <a:r>
              <a:rPr lang="en-US" dirty="0"/>
              <a:t>– </a:t>
            </a:r>
            <a:r>
              <a:rPr lang="en-US" dirty="0" err="1">
                <a:solidFill>
                  <a:srgbClr val="DE411B"/>
                </a:solidFill>
              </a:rPr>
              <a:t>M</a:t>
            </a:r>
            <a:r>
              <a:rPr lang="en-US" dirty="0" err="1"/>
              <a:t>a</a:t>
            </a:r>
            <a:r>
              <a:rPr lang="en-US" dirty="0" err="1">
                <a:solidFill>
                  <a:srgbClr val="DE411B"/>
                </a:solidFill>
              </a:rPr>
              <a:t>K</a:t>
            </a:r>
            <a:r>
              <a:rPr lang="en-US" dirty="0" err="1"/>
              <a:t>e</a:t>
            </a:r>
            <a:r>
              <a:rPr lang="en-US" dirty="0"/>
              <a:t> </a:t>
            </a:r>
            <a:r>
              <a:rPr lang="en-US" dirty="0" err="1">
                <a:solidFill>
                  <a:srgbClr val="DE411B"/>
                </a:solidFill>
              </a:rPr>
              <a:t>DIR</a:t>
            </a:r>
            <a:r>
              <a:rPr lang="en-US" dirty="0" err="1"/>
              <a:t>ectory</a:t>
            </a:r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idx="23"/>
          </p:nvPr>
        </p:nvSpPr>
        <p:spPr>
          <a:xfrm>
            <a:off x="1210833" y="3567928"/>
            <a:ext cx="6847317" cy="424732"/>
          </a:xfrm>
        </p:spPr>
        <p:txBody>
          <a:bodyPr/>
          <a:lstStyle/>
          <a:p>
            <a:pPr algn="l"/>
            <a:r>
              <a:rPr lang="en-US" dirty="0"/>
              <a:t>I`m just to tired to </a:t>
            </a:r>
            <a:r>
              <a:rPr lang="en-US" dirty="0">
                <a:solidFill>
                  <a:srgbClr val="DE411B"/>
                </a:solidFill>
              </a:rPr>
              <a:t>type all of these letters 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idx="22"/>
          </p:nvPr>
        </p:nvSpPr>
        <p:spPr>
          <a:xfrm>
            <a:off x="2042984" y="3992660"/>
            <a:ext cx="4948366" cy="225574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DE411B"/>
                </a:solidFill>
              </a:rPr>
              <a:t>Use Tab key for autocomplete !!!!! </a:t>
            </a:r>
          </a:p>
          <a:p>
            <a:pPr algn="l"/>
            <a:r>
              <a:rPr lang="en-US" dirty="0"/>
              <a:t>And remember </a:t>
            </a:r>
            <a:r>
              <a:rPr lang="en-US" b="1" dirty="0">
                <a:solidFill>
                  <a:srgbClr val="DE411B"/>
                </a:solidFill>
              </a:rPr>
              <a:t>shortcuts</a:t>
            </a:r>
            <a:r>
              <a:rPr lang="en-US" dirty="0"/>
              <a:t>!!</a:t>
            </a:r>
          </a:p>
          <a:p>
            <a:pPr algn="l"/>
            <a:r>
              <a:rPr lang="en-US" dirty="0"/>
              <a:t>	</a:t>
            </a:r>
            <a:r>
              <a:rPr lang="en-US" dirty="0">
                <a:solidFill>
                  <a:srgbClr val="DE411B"/>
                </a:solidFill>
              </a:rPr>
              <a:t>.</a:t>
            </a:r>
            <a:r>
              <a:rPr lang="en-US" dirty="0"/>
              <a:t> – current directory</a:t>
            </a:r>
          </a:p>
          <a:p>
            <a:pPr algn="l"/>
            <a:r>
              <a:rPr lang="en-US" dirty="0"/>
              <a:t>	</a:t>
            </a:r>
            <a:r>
              <a:rPr lang="en-US" dirty="0">
                <a:solidFill>
                  <a:srgbClr val="DE411B"/>
                </a:solidFill>
              </a:rPr>
              <a:t>..</a:t>
            </a:r>
            <a:r>
              <a:rPr lang="en-US" dirty="0"/>
              <a:t> – a parent directory</a:t>
            </a:r>
          </a:p>
          <a:p>
            <a:pPr algn="l"/>
            <a:r>
              <a:rPr lang="en-US" dirty="0"/>
              <a:t>	</a:t>
            </a:r>
            <a:r>
              <a:rPr lang="en-US" dirty="0">
                <a:solidFill>
                  <a:srgbClr val="DE411B"/>
                </a:solidFill>
              </a:rPr>
              <a:t>~</a:t>
            </a:r>
            <a:r>
              <a:rPr lang="en-US" dirty="0"/>
              <a:t> - home directory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idx="22"/>
          </p:nvPr>
        </p:nvSpPr>
        <p:spPr>
          <a:xfrm>
            <a:off x="6229349" y="4024050"/>
            <a:ext cx="5724525" cy="1202357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And about </a:t>
            </a:r>
            <a:r>
              <a:rPr lang="en-US" dirty="0">
                <a:solidFill>
                  <a:srgbClr val="DE411B"/>
                </a:solidFill>
              </a:rPr>
              <a:t>absolute and relative </a:t>
            </a:r>
            <a:r>
              <a:rPr lang="en-US" dirty="0">
                <a:solidFill>
                  <a:srgbClr val="000000"/>
                </a:solidFill>
              </a:rPr>
              <a:t>paths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DE411B"/>
                </a:solidFill>
              </a:rPr>
              <a:t>/…/…/….</a:t>
            </a:r>
            <a:r>
              <a:rPr lang="en-US" dirty="0">
                <a:solidFill>
                  <a:srgbClr val="000000"/>
                </a:solidFill>
              </a:rPr>
              <a:t> -  Absolute path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DE411B"/>
                </a:solidFill>
              </a:rPr>
              <a:t>…/.../...</a:t>
            </a:r>
            <a:r>
              <a:rPr lang="en-US" dirty="0">
                <a:solidFill>
                  <a:srgbClr val="000000"/>
                </a:solidFill>
              </a:rPr>
              <a:t> – Relative path.</a:t>
            </a:r>
          </a:p>
        </p:txBody>
      </p:sp>
    </p:spTree>
    <p:extLst>
      <p:ext uri="{BB962C8B-B14F-4D97-AF65-F5344CB8AC3E}">
        <p14:creationId xmlns:p14="http://schemas.microsoft.com/office/powerpoint/2010/main" val="241097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E411B"/>
                </a:solidFill>
              </a:rPr>
              <a:t>Working</a:t>
            </a:r>
            <a:r>
              <a:rPr lang="en-US" dirty="0">
                <a:solidFill>
                  <a:schemeClr val="tx1"/>
                </a:solidFill>
              </a:rPr>
              <a:t> with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2"/>
          </p:nvPr>
        </p:nvSpPr>
        <p:spPr>
          <a:xfrm>
            <a:off x="1846792" y="2231076"/>
            <a:ext cx="2314832" cy="78035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DE411B"/>
                </a:solidFill>
              </a:rPr>
              <a:t>Case sensitivity !</a:t>
            </a:r>
          </a:p>
          <a:p>
            <a:pPr algn="l"/>
            <a:r>
              <a:rPr lang="en-US" b="1" dirty="0">
                <a:solidFill>
                  <a:srgbClr val="DE411B"/>
                </a:solidFill>
              </a:rPr>
              <a:t>Everything is a file 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23"/>
          </p:nvPr>
        </p:nvSpPr>
        <p:spPr>
          <a:xfrm>
            <a:off x="1124793" y="1771787"/>
            <a:ext cx="5140540" cy="424732"/>
          </a:xfrm>
        </p:spPr>
        <p:txBody>
          <a:bodyPr/>
          <a:lstStyle/>
          <a:p>
            <a:pPr algn="l"/>
            <a:r>
              <a:rPr lang="en-US" dirty="0"/>
              <a:t>Remember next </a:t>
            </a:r>
            <a:r>
              <a:rPr lang="en-US" dirty="0">
                <a:solidFill>
                  <a:srgbClr val="DE411B"/>
                </a:solidFill>
              </a:rPr>
              <a:t>rules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124793" y="3154678"/>
            <a:ext cx="9831977" cy="424732"/>
          </a:xfrm>
          <a:prstGeom prst="rect">
            <a:avLst/>
          </a:prstGeom>
        </p:spPr>
        <p:txBody>
          <a:bodyPr vert="horz" lIns="0" tIns="45720" rIns="91440" bIns="45720" rtlCol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So what </a:t>
            </a:r>
            <a:r>
              <a:rPr lang="en-US" dirty="0">
                <a:solidFill>
                  <a:srgbClr val="DE411B"/>
                </a:solidFill>
              </a:rPr>
              <a:t>can</a:t>
            </a:r>
            <a:r>
              <a:rPr lang="en-US" dirty="0"/>
              <a:t> we </a:t>
            </a:r>
            <a:r>
              <a:rPr lang="en-US" dirty="0">
                <a:solidFill>
                  <a:srgbClr val="DE411B"/>
                </a:solidFill>
              </a:rPr>
              <a:t>do</a:t>
            </a:r>
            <a:r>
              <a:rPr lang="en-US" dirty="0"/>
              <a:t> with files?!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22"/>
          </p:nvPr>
        </p:nvSpPr>
        <p:spPr>
          <a:xfrm>
            <a:off x="1846792" y="3579410"/>
            <a:ext cx="8068733" cy="226894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DE411B"/>
                </a:solidFill>
              </a:rPr>
              <a:t>file</a:t>
            </a:r>
            <a:r>
              <a:rPr lang="en-US" dirty="0"/>
              <a:t> – determines the file type</a:t>
            </a:r>
          </a:p>
          <a:p>
            <a:pPr algn="l"/>
            <a:r>
              <a:rPr lang="en-US" dirty="0">
                <a:solidFill>
                  <a:srgbClr val="DE411B"/>
                </a:solidFill>
              </a:rPr>
              <a:t>touch</a:t>
            </a:r>
            <a:r>
              <a:rPr lang="en-US" dirty="0"/>
              <a:t> – create an empty file</a:t>
            </a:r>
          </a:p>
          <a:p>
            <a:pPr algn="l"/>
            <a:r>
              <a:rPr lang="en-US" dirty="0" err="1">
                <a:solidFill>
                  <a:srgbClr val="DE411B"/>
                </a:solidFill>
              </a:rPr>
              <a:t>rm</a:t>
            </a:r>
            <a:r>
              <a:rPr lang="en-US" dirty="0">
                <a:solidFill>
                  <a:srgbClr val="DE411B"/>
                </a:solidFill>
              </a:rPr>
              <a:t> </a:t>
            </a:r>
            <a:r>
              <a:rPr lang="en-US" dirty="0"/>
              <a:t>– </a:t>
            </a:r>
            <a:r>
              <a:rPr lang="en-US" dirty="0" err="1">
                <a:solidFill>
                  <a:srgbClr val="DE411B"/>
                </a:solidFill>
              </a:rPr>
              <a:t>R</a:t>
            </a:r>
            <a:r>
              <a:rPr lang="en-US" dirty="0" err="1"/>
              <a:t>e</a:t>
            </a:r>
            <a:r>
              <a:rPr lang="en-US" dirty="0" err="1">
                <a:solidFill>
                  <a:srgbClr val="DE411B"/>
                </a:solidFill>
              </a:rPr>
              <a:t>M</a:t>
            </a:r>
            <a:r>
              <a:rPr lang="en-US" dirty="0" err="1"/>
              <a:t>ove</a:t>
            </a:r>
            <a:r>
              <a:rPr lang="en-US" dirty="0"/>
              <a:t> file</a:t>
            </a:r>
          </a:p>
          <a:p>
            <a:pPr algn="l"/>
            <a:r>
              <a:rPr lang="en-US" dirty="0" err="1">
                <a:solidFill>
                  <a:srgbClr val="DE411B"/>
                </a:solidFill>
              </a:rPr>
              <a:t>cp</a:t>
            </a:r>
            <a:r>
              <a:rPr lang="en-US" dirty="0">
                <a:solidFill>
                  <a:srgbClr val="DE411B"/>
                </a:solidFill>
              </a:rPr>
              <a:t> </a:t>
            </a:r>
            <a:r>
              <a:rPr lang="en-US" dirty="0"/>
              <a:t>– </a:t>
            </a:r>
            <a:r>
              <a:rPr lang="en-US" dirty="0" err="1">
                <a:solidFill>
                  <a:srgbClr val="DE411B"/>
                </a:solidFill>
              </a:rPr>
              <a:t>C</a:t>
            </a:r>
            <a:r>
              <a:rPr lang="en-US" dirty="0" err="1"/>
              <a:t>o</a:t>
            </a:r>
            <a:r>
              <a:rPr lang="en-US" dirty="0" err="1">
                <a:solidFill>
                  <a:srgbClr val="DE411B"/>
                </a:solidFill>
              </a:rPr>
              <a:t>P</a:t>
            </a:r>
            <a:r>
              <a:rPr lang="en-US" dirty="0" err="1"/>
              <a:t>y</a:t>
            </a:r>
            <a:r>
              <a:rPr lang="en-US" dirty="0"/>
              <a:t> file</a:t>
            </a:r>
          </a:p>
          <a:p>
            <a:pPr algn="l"/>
            <a:r>
              <a:rPr lang="en-US" dirty="0">
                <a:solidFill>
                  <a:srgbClr val="DE411B"/>
                </a:solidFill>
              </a:rPr>
              <a:t>mv</a:t>
            </a:r>
            <a:r>
              <a:rPr lang="en-US" dirty="0"/>
              <a:t> – </a:t>
            </a:r>
            <a:r>
              <a:rPr lang="en-US" dirty="0" err="1">
                <a:solidFill>
                  <a:srgbClr val="DE411B"/>
                </a:solidFill>
              </a:rPr>
              <a:t>M</a:t>
            </a:r>
            <a:r>
              <a:rPr lang="en-US" dirty="0" err="1"/>
              <a:t>o</a:t>
            </a:r>
            <a:r>
              <a:rPr lang="en-US" dirty="0" err="1">
                <a:solidFill>
                  <a:srgbClr val="DE411B"/>
                </a:solidFill>
              </a:rPr>
              <a:t>V</a:t>
            </a:r>
            <a:r>
              <a:rPr lang="en-US" dirty="0" err="1"/>
              <a:t>e</a:t>
            </a:r>
            <a:r>
              <a:rPr lang="en-US" dirty="0"/>
              <a:t>. Or Rename))</a:t>
            </a:r>
          </a:p>
          <a:p>
            <a:pPr algn="l"/>
            <a:r>
              <a:rPr lang="en-US" dirty="0">
                <a:solidFill>
                  <a:srgbClr val="DE411B"/>
                </a:solidFill>
              </a:rPr>
              <a:t>rename</a:t>
            </a:r>
            <a:r>
              <a:rPr lang="en-US" dirty="0"/>
              <a:t> – Rename multiple files according to the </a:t>
            </a:r>
            <a:r>
              <a:rPr lang="en-US" dirty="0" err="1"/>
              <a:t>regexp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802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>
                <a:solidFill>
                  <a:srgbClr val="DE411B"/>
                </a:solidFill>
              </a:rPr>
              <a:t>file content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9"/>
          </p:nvPr>
        </p:nvSpPr>
        <p:spPr>
          <a:xfrm>
            <a:off x="1561937" y="1470297"/>
            <a:ext cx="3076738" cy="448637"/>
          </a:xfrm>
        </p:spPr>
        <p:txBody>
          <a:bodyPr>
            <a:noAutofit/>
          </a:bodyPr>
          <a:lstStyle/>
          <a:p>
            <a:r>
              <a:rPr lang="en-US" sz="2000" dirty="0"/>
              <a:t>OK. </a:t>
            </a:r>
            <a:r>
              <a:rPr lang="en-US" sz="2000" dirty="0">
                <a:solidFill>
                  <a:srgbClr val="000000"/>
                </a:solidFill>
              </a:rPr>
              <a:t>So what`s next ?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3"/>
          </p:nvPr>
        </p:nvSpPr>
        <p:spPr>
          <a:xfrm>
            <a:off x="2089594" y="1918934"/>
            <a:ext cx="7368731" cy="3611245"/>
          </a:xfrm>
        </p:spPr>
        <p:txBody>
          <a:bodyPr/>
          <a:lstStyle/>
          <a:p>
            <a:r>
              <a:rPr lang="en-US" sz="1800" dirty="0">
                <a:solidFill>
                  <a:srgbClr val="DE411B"/>
                </a:solidFill>
              </a:rPr>
              <a:t>head</a:t>
            </a:r>
            <a:r>
              <a:rPr lang="en-US" sz="1800" dirty="0"/>
              <a:t> – show the first 10 lines of file</a:t>
            </a:r>
          </a:p>
          <a:p>
            <a:r>
              <a:rPr lang="en-US" sz="1800" dirty="0">
                <a:solidFill>
                  <a:srgbClr val="DE411B"/>
                </a:solidFill>
              </a:rPr>
              <a:t>tail</a:t>
            </a:r>
            <a:r>
              <a:rPr lang="en-US" sz="1800" dirty="0"/>
              <a:t> – show the last 10 lines of file</a:t>
            </a:r>
          </a:p>
          <a:p>
            <a:r>
              <a:rPr lang="en-US" sz="1800" dirty="0">
                <a:solidFill>
                  <a:srgbClr val="DE411B"/>
                </a:solidFill>
              </a:rPr>
              <a:t>cat</a:t>
            </a:r>
            <a:r>
              <a:rPr lang="en-US" sz="1800" dirty="0"/>
              <a:t> – an universal tool to work with files</a:t>
            </a:r>
          </a:p>
          <a:p>
            <a:r>
              <a:rPr lang="en-US" sz="1800" dirty="0">
                <a:solidFill>
                  <a:srgbClr val="DE411B"/>
                </a:solidFill>
              </a:rPr>
              <a:t>tac</a:t>
            </a:r>
            <a:r>
              <a:rPr lang="en-US" sz="1800" dirty="0"/>
              <a:t> – an opposite for cat command</a:t>
            </a:r>
          </a:p>
          <a:p>
            <a:r>
              <a:rPr lang="en-US" sz="1800" dirty="0">
                <a:solidFill>
                  <a:srgbClr val="DE411B"/>
                </a:solidFill>
              </a:rPr>
              <a:t>more</a:t>
            </a:r>
            <a:r>
              <a:rPr lang="en-US" sz="1800" dirty="0"/>
              <a:t> / </a:t>
            </a:r>
            <a:r>
              <a:rPr lang="en-US" sz="1800" dirty="0">
                <a:solidFill>
                  <a:srgbClr val="DE411B"/>
                </a:solidFill>
              </a:rPr>
              <a:t>less</a:t>
            </a:r>
            <a:r>
              <a:rPr lang="en-US" sz="1800" dirty="0"/>
              <a:t>– prints file on screen </a:t>
            </a:r>
          </a:p>
          <a:p>
            <a:r>
              <a:rPr lang="en-US" sz="1800" dirty="0">
                <a:solidFill>
                  <a:srgbClr val="DE411B"/>
                </a:solidFill>
              </a:rPr>
              <a:t>strings</a:t>
            </a:r>
            <a:r>
              <a:rPr lang="en-US" sz="1800" dirty="0"/>
              <a:t> – prints readable strings from (binary) files</a:t>
            </a:r>
          </a:p>
          <a:p>
            <a:r>
              <a:rPr lang="en-US" sz="1800" dirty="0" err="1">
                <a:solidFill>
                  <a:srgbClr val="DE411B"/>
                </a:solidFill>
              </a:rPr>
              <a:t>nano</a:t>
            </a:r>
            <a:r>
              <a:rPr lang="en-US" sz="1800" dirty="0">
                <a:solidFill>
                  <a:srgbClr val="DE411B"/>
                </a:solidFill>
              </a:rPr>
              <a:t> </a:t>
            </a:r>
            <a:r>
              <a:rPr lang="en-US" sz="1800" dirty="0"/>
              <a:t>– simple text editor</a:t>
            </a:r>
          </a:p>
          <a:p>
            <a:r>
              <a:rPr lang="en-US" sz="1800" dirty="0" err="1">
                <a:solidFill>
                  <a:srgbClr val="DE411B"/>
                </a:solidFill>
              </a:rPr>
              <a:t>emacs</a:t>
            </a:r>
            <a:r>
              <a:rPr lang="en-US" sz="1800" dirty="0">
                <a:solidFill>
                  <a:srgbClr val="DE411B"/>
                </a:solidFill>
              </a:rPr>
              <a:t> </a:t>
            </a:r>
            <a:r>
              <a:rPr lang="en-US" sz="1800" dirty="0"/>
              <a:t>– powerful and customizable text editor</a:t>
            </a:r>
          </a:p>
          <a:p>
            <a:r>
              <a:rPr lang="en-US" sz="1800" dirty="0">
                <a:solidFill>
                  <a:srgbClr val="DE411B"/>
                </a:solidFill>
              </a:rPr>
              <a:t>vi</a:t>
            </a:r>
            <a:r>
              <a:rPr lang="en-US" sz="1800" dirty="0"/>
              <a:t> / </a:t>
            </a:r>
            <a:r>
              <a:rPr lang="en-US" sz="1800" dirty="0">
                <a:solidFill>
                  <a:srgbClr val="DE411B"/>
                </a:solidFill>
              </a:rPr>
              <a:t>vim</a:t>
            </a:r>
            <a:r>
              <a:rPr lang="en-US" sz="1800" dirty="0"/>
              <a:t> – most powerful text editor you`ve ever seen ;)</a:t>
            </a:r>
          </a:p>
        </p:txBody>
      </p:sp>
    </p:spTree>
    <p:extLst>
      <p:ext uri="{BB962C8B-B14F-4D97-AF65-F5344CB8AC3E}">
        <p14:creationId xmlns:p14="http://schemas.microsoft.com/office/powerpoint/2010/main" val="307715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E411B"/>
                </a:solidFill>
              </a:rPr>
              <a:t>Processes </a:t>
            </a:r>
            <a:r>
              <a:rPr lang="en-US" dirty="0"/>
              <a:t>in Linux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5"/>
          </p:nvPr>
        </p:nvSpPr>
        <p:spPr>
          <a:xfrm>
            <a:off x="1210833" y="4459864"/>
            <a:ext cx="6401554" cy="38779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Well… I need to </a:t>
            </a:r>
            <a:r>
              <a:rPr lang="en-US" dirty="0">
                <a:solidFill>
                  <a:srgbClr val="DE411B"/>
                </a:solidFill>
              </a:rPr>
              <a:t>kill</a:t>
            </a:r>
            <a:r>
              <a:rPr lang="en-US" dirty="0">
                <a:solidFill>
                  <a:srgbClr val="000000"/>
                </a:solidFill>
              </a:rPr>
              <a:t> something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2006974" y="4847662"/>
            <a:ext cx="6401554" cy="1369606"/>
          </a:xfrm>
        </p:spPr>
        <p:txBody>
          <a:bodyPr/>
          <a:lstStyle/>
          <a:p>
            <a:r>
              <a:rPr lang="en-US" dirty="0">
                <a:solidFill>
                  <a:srgbClr val="DE411B"/>
                </a:solidFill>
              </a:rPr>
              <a:t>kill</a:t>
            </a:r>
            <a:r>
              <a:rPr lang="en-US" dirty="0"/>
              <a:t> – kill the process</a:t>
            </a:r>
          </a:p>
          <a:p>
            <a:r>
              <a:rPr lang="en-US" dirty="0"/>
              <a:t>	kill &lt;</a:t>
            </a:r>
            <a:r>
              <a:rPr lang="en-US" dirty="0" err="1"/>
              <a:t>pid</a:t>
            </a:r>
            <a:r>
              <a:rPr lang="en-US" dirty="0"/>
              <a:t>&gt; - try to kill a process</a:t>
            </a:r>
          </a:p>
          <a:p>
            <a:r>
              <a:rPr lang="en-US" dirty="0"/>
              <a:t>	kill -9 &lt;</a:t>
            </a:r>
            <a:r>
              <a:rPr lang="en-US" dirty="0" err="1"/>
              <a:t>pid</a:t>
            </a:r>
            <a:r>
              <a:rPr lang="en-US" dirty="0"/>
              <a:t>&gt; - kill a process with SIGTERM</a:t>
            </a:r>
          </a:p>
          <a:p>
            <a:r>
              <a:rPr lang="en-US" dirty="0"/>
              <a:t>	kill -&lt;signal&gt; &lt;</a:t>
            </a:r>
            <a:r>
              <a:rPr lang="en-US" dirty="0" err="1"/>
              <a:t>pid</a:t>
            </a:r>
            <a:r>
              <a:rPr lang="en-US" dirty="0"/>
              <a:t>&gt;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idx="13"/>
          </p:nvPr>
        </p:nvSpPr>
        <p:spPr>
          <a:xfrm>
            <a:off x="2006974" y="1957510"/>
            <a:ext cx="6401554" cy="2118529"/>
          </a:xfrm>
        </p:spPr>
        <p:txBody>
          <a:bodyPr/>
          <a:lstStyle/>
          <a:p>
            <a:r>
              <a:rPr lang="en-US" dirty="0" err="1">
                <a:solidFill>
                  <a:srgbClr val="DE411B"/>
                </a:solidFill>
              </a:rPr>
              <a:t>ps</a:t>
            </a:r>
            <a:r>
              <a:rPr lang="en-US" dirty="0">
                <a:solidFill>
                  <a:srgbClr val="DE411B"/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rgbClr val="DE411B"/>
                </a:solidFill>
              </a:rPr>
              <a:t>P</a:t>
            </a:r>
            <a:r>
              <a:rPr lang="en-US" dirty="0"/>
              <a:t>rocess </a:t>
            </a:r>
            <a:r>
              <a:rPr lang="en-US" dirty="0">
                <a:solidFill>
                  <a:srgbClr val="DE411B"/>
                </a:solidFill>
              </a:rPr>
              <a:t>S</a:t>
            </a:r>
            <a:r>
              <a:rPr lang="en-US" dirty="0"/>
              <a:t>tatus</a:t>
            </a:r>
          </a:p>
          <a:p>
            <a:r>
              <a:rPr lang="en-US" dirty="0"/>
              <a:t>	</a:t>
            </a:r>
            <a:r>
              <a:rPr lang="en-US" dirty="0" err="1"/>
              <a:t>ps</a:t>
            </a:r>
            <a:r>
              <a:rPr lang="en-US" dirty="0"/>
              <a:t> -</a:t>
            </a:r>
            <a:r>
              <a:rPr lang="en-US" dirty="0" err="1"/>
              <a:t>ef</a:t>
            </a:r>
            <a:r>
              <a:rPr lang="en-US" dirty="0"/>
              <a:t> / </a:t>
            </a:r>
            <a:r>
              <a:rPr lang="en-US" dirty="0" err="1"/>
              <a:t>ps</a:t>
            </a:r>
            <a:r>
              <a:rPr lang="en-US" dirty="0"/>
              <a:t> aux – see every process</a:t>
            </a:r>
          </a:p>
          <a:p>
            <a:r>
              <a:rPr lang="en-US" dirty="0"/>
              <a:t>	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err="1"/>
              <a:t>axjf</a:t>
            </a:r>
            <a:r>
              <a:rPr lang="en-US" dirty="0"/>
              <a:t> – build a process tree</a:t>
            </a:r>
          </a:p>
          <a:p>
            <a:r>
              <a:rPr lang="en-US" dirty="0"/>
              <a:t>	</a:t>
            </a:r>
            <a:r>
              <a:rPr lang="en-US" dirty="0" err="1"/>
              <a:t>ps</a:t>
            </a:r>
            <a:r>
              <a:rPr lang="en-US" dirty="0"/>
              <a:t> o </a:t>
            </a:r>
            <a:r>
              <a:rPr lang="en-US" dirty="0" err="1"/>
              <a:t>pid,user,command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DE411B"/>
                </a:solidFill>
              </a:rPr>
              <a:t>top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 err="1">
                <a:solidFill>
                  <a:srgbClr val="DE411B"/>
                </a:solidFill>
              </a:rPr>
              <a:t>htop</a:t>
            </a:r>
            <a:r>
              <a:rPr lang="en-US" dirty="0">
                <a:solidFill>
                  <a:srgbClr val="000000"/>
                </a:solidFill>
              </a:rPr>
              <a:t>/</a:t>
            </a:r>
            <a:r>
              <a:rPr lang="en-US" dirty="0">
                <a:solidFill>
                  <a:srgbClr val="DE411B"/>
                </a:solidFill>
              </a:rPr>
              <a:t>atop</a:t>
            </a:r>
            <a:r>
              <a:rPr lang="en-US" dirty="0"/>
              <a:t> – list of all working processes 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idx="15"/>
          </p:nvPr>
        </p:nvSpPr>
        <p:spPr>
          <a:xfrm>
            <a:off x="1210833" y="1482893"/>
            <a:ext cx="6401554" cy="38779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What is </a:t>
            </a:r>
            <a:r>
              <a:rPr lang="en-US" dirty="0">
                <a:solidFill>
                  <a:srgbClr val="DE411B"/>
                </a:solidFill>
              </a:rPr>
              <a:t>using</a:t>
            </a:r>
            <a:r>
              <a:rPr lang="en-US" dirty="0">
                <a:solidFill>
                  <a:srgbClr val="000000"/>
                </a:solidFill>
              </a:rPr>
              <a:t> my </a:t>
            </a:r>
            <a:r>
              <a:rPr lang="en-US" dirty="0" err="1">
                <a:solidFill>
                  <a:srgbClr val="000000"/>
                </a:solidFill>
              </a:rPr>
              <a:t>cpu</a:t>
            </a:r>
            <a:r>
              <a:rPr lang="en-US" dirty="0">
                <a:solidFill>
                  <a:srgbClr val="000000"/>
                </a:solidFill>
              </a:rPr>
              <a:t> ?!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47" y="1574227"/>
            <a:ext cx="5390332" cy="303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18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E411B"/>
                </a:solidFill>
              </a:rPr>
              <a:t>SSH/SCP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22"/>
          </p:nvPr>
        </p:nvSpPr>
        <p:spPr>
          <a:xfrm>
            <a:off x="1944768" y="2215332"/>
            <a:ext cx="4370307" cy="1201232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DE411B"/>
                </a:solidFill>
              </a:rPr>
              <a:t>ssh</a:t>
            </a:r>
            <a:r>
              <a:rPr lang="en-US" dirty="0">
                <a:solidFill>
                  <a:srgbClr val="DE411B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DE411B"/>
                </a:solidFill>
              </a:rPr>
              <a:t>S</a:t>
            </a:r>
            <a:r>
              <a:rPr lang="en-US" dirty="0"/>
              <a:t>ecure </a:t>
            </a:r>
            <a:r>
              <a:rPr lang="en-US" dirty="0" err="1">
                <a:solidFill>
                  <a:srgbClr val="DE411B"/>
                </a:solidFill>
              </a:rPr>
              <a:t>SH</a:t>
            </a:r>
            <a:r>
              <a:rPr lang="en-US" dirty="0" err="1"/>
              <a:t>ell</a:t>
            </a:r>
            <a:endParaRPr lang="en-US" dirty="0"/>
          </a:p>
          <a:p>
            <a:pPr algn="l"/>
            <a:r>
              <a:rPr lang="en-US" dirty="0" err="1">
                <a:solidFill>
                  <a:srgbClr val="DE411B"/>
                </a:solidFill>
              </a:rPr>
              <a:t>ssh-keygen</a:t>
            </a:r>
            <a:r>
              <a:rPr lang="en-US" dirty="0">
                <a:solidFill>
                  <a:srgbClr val="DE411B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– generate a </a:t>
            </a:r>
            <a:r>
              <a:rPr lang="en-US" dirty="0" err="1">
                <a:solidFill>
                  <a:srgbClr val="000000"/>
                </a:solidFill>
              </a:rPr>
              <a:t>ssh</a:t>
            </a:r>
            <a:r>
              <a:rPr lang="en-US" dirty="0">
                <a:solidFill>
                  <a:srgbClr val="000000"/>
                </a:solidFill>
              </a:rPr>
              <a:t> key</a:t>
            </a:r>
            <a:endParaRPr lang="en-US" dirty="0">
              <a:solidFill>
                <a:srgbClr val="DE411B"/>
              </a:solidFill>
            </a:endParaRPr>
          </a:p>
          <a:p>
            <a:pPr algn="l"/>
            <a:r>
              <a:rPr lang="en-US" dirty="0" err="1"/>
              <a:t>ssh</a:t>
            </a:r>
            <a:r>
              <a:rPr lang="en-US" dirty="0"/>
              <a:t> -p &lt;port&gt; &lt;</a:t>
            </a:r>
            <a:r>
              <a:rPr lang="en-US" dirty="0" err="1"/>
              <a:t>ip</a:t>
            </a:r>
            <a:r>
              <a:rPr lang="en-US" dirty="0"/>
              <a:t>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23"/>
          </p:nvPr>
        </p:nvSpPr>
        <p:spPr>
          <a:xfrm>
            <a:off x="1371089" y="3828856"/>
            <a:ext cx="6210811" cy="424732"/>
          </a:xfrm>
        </p:spPr>
        <p:txBody>
          <a:bodyPr/>
          <a:lstStyle/>
          <a:p>
            <a:pPr algn="l"/>
            <a:r>
              <a:rPr lang="en-US" dirty="0"/>
              <a:t>How can I </a:t>
            </a:r>
            <a:r>
              <a:rPr lang="en-US" dirty="0">
                <a:solidFill>
                  <a:srgbClr val="DE411B"/>
                </a:solidFill>
              </a:rPr>
              <a:t>send files </a:t>
            </a:r>
            <a:r>
              <a:rPr lang="en-US" dirty="0"/>
              <a:t>without GUI ?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idx="23"/>
          </p:nvPr>
        </p:nvSpPr>
        <p:spPr>
          <a:xfrm>
            <a:off x="1371090" y="1788552"/>
            <a:ext cx="3591435" cy="424732"/>
          </a:xfrm>
        </p:spPr>
        <p:txBody>
          <a:bodyPr/>
          <a:lstStyle/>
          <a:p>
            <a:pPr algn="l"/>
            <a:r>
              <a:rPr lang="en-US" dirty="0"/>
              <a:t>What about </a:t>
            </a:r>
            <a:r>
              <a:rPr lang="en-US" dirty="0">
                <a:solidFill>
                  <a:srgbClr val="DE411B"/>
                </a:solidFill>
              </a:rPr>
              <a:t>remote</a:t>
            </a:r>
            <a:r>
              <a:rPr lang="en-US" dirty="0"/>
              <a:t>s?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22"/>
          </p:nvPr>
        </p:nvSpPr>
        <p:spPr>
          <a:xfrm>
            <a:off x="1944768" y="4292792"/>
            <a:ext cx="7199232" cy="1766740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DE411B"/>
                </a:solidFill>
              </a:rPr>
              <a:t>scp</a:t>
            </a:r>
            <a:r>
              <a:rPr lang="en-US" dirty="0">
                <a:solidFill>
                  <a:srgbClr val="DE411B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DE411B"/>
                </a:solidFill>
              </a:rPr>
              <a:t>S</a:t>
            </a:r>
            <a:r>
              <a:rPr lang="en-US" dirty="0"/>
              <a:t>ecure </a:t>
            </a:r>
            <a:r>
              <a:rPr lang="en-US" dirty="0" err="1">
                <a:solidFill>
                  <a:srgbClr val="DE411B"/>
                </a:solidFill>
              </a:rPr>
              <a:t>C</a:t>
            </a:r>
            <a:r>
              <a:rPr lang="en-US" dirty="0" err="1"/>
              <a:t>o</a:t>
            </a:r>
            <a:r>
              <a:rPr lang="en-US" dirty="0" err="1">
                <a:solidFill>
                  <a:srgbClr val="DE411B"/>
                </a:solidFill>
              </a:rPr>
              <a:t>P</a:t>
            </a:r>
            <a:r>
              <a:rPr lang="en-US" dirty="0" err="1"/>
              <a:t>y</a:t>
            </a:r>
            <a:endParaRPr lang="en-US" dirty="0"/>
          </a:p>
          <a:p>
            <a:pPr algn="l"/>
            <a:r>
              <a:rPr lang="en-US" dirty="0" err="1"/>
              <a:t>scp</a:t>
            </a:r>
            <a:r>
              <a:rPr lang="en-US" dirty="0"/>
              <a:t> &lt;</a:t>
            </a:r>
            <a:r>
              <a:rPr lang="en-US" dirty="0" err="1"/>
              <a:t>remote_host</a:t>
            </a:r>
            <a:r>
              <a:rPr lang="en-US" dirty="0"/>
              <a:t>&gt;:&lt;file&gt; &lt;local destination&gt;</a:t>
            </a:r>
          </a:p>
          <a:p>
            <a:pPr algn="l"/>
            <a:r>
              <a:rPr lang="en-US" dirty="0" err="1"/>
              <a:t>scp</a:t>
            </a:r>
            <a:r>
              <a:rPr lang="en-US" dirty="0"/>
              <a:t> &lt;local source&gt; &lt;remote host&gt;:&lt;remote destination&gt;</a:t>
            </a:r>
          </a:p>
          <a:p>
            <a:pPr algn="l"/>
            <a:r>
              <a:rPr lang="en-US" dirty="0" err="1"/>
              <a:t>scp</a:t>
            </a:r>
            <a:r>
              <a:rPr lang="en-US" dirty="0"/>
              <a:t> &lt;remote host1&gt;:&lt;remote dest1&gt; &lt;remote host 2&gt;:&lt;remote dest2&gt;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0" t="11987" r="11832" b="30380"/>
          <a:stretch/>
        </p:blipFill>
        <p:spPr>
          <a:xfrm>
            <a:off x="6391275" y="1840763"/>
            <a:ext cx="5127956" cy="192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74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&amp;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217" y="879180"/>
            <a:ext cx="7620000" cy="5076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56026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GB" dirty="0" err="1"/>
              <a:t>dionis</a:t>
            </a:r>
            <a:r>
              <a:rPr lang="en-GB" dirty="0"/>
              <a:t> </a:t>
            </a:r>
            <a:r>
              <a:rPr lang="en-GB" dirty="0" err="1"/>
              <a:t>moldovan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2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Senior DEVOPS Engineer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0" y="358268"/>
            <a:ext cx="6412698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7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8BA2A47-074E-910B-CFDF-ACA4328E4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418" t="26069" r="15616" b="47512"/>
          <a:stretch/>
        </p:blipFill>
        <p:spPr>
          <a:xfrm rot="10800000">
            <a:off x="16329" y="-1"/>
            <a:ext cx="12192000" cy="68580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21FB9F2-CFF7-0680-3CE9-9B1792AED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680" b="18914"/>
          <a:stretch/>
        </p:blipFill>
        <p:spPr>
          <a:xfrm rot="10800000">
            <a:off x="193998" y="2743200"/>
            <a:ext cx="1750874" cy="1990591"/>
          </a:xfrm>
          <a:prstGeom prst="rect">
            <a:avLst/>
          </a:prstGeom>
        </p:spPr>
      </p:pic>
      <p:sp>
        <p:nvSpPr>
          <p:cNvPr id="7" name="Insert presentation…">
            <a:extLst>
              <a:ext uri="{FF2B5EF4-FFF2-40B4-BE49-F238E27FC236}">
                <a16:creationId xmlns:a16="http://schemas.microsoft.com/office/drawing/2014/main" id="{443EC366-5128-6EE3-FE0B-27F7C2ED042F}"/>
              </a:ext>
            </a:extLst>
          </p:cNvPr>
          <p:cNvSpPr txBox="1">
            <a:spLocks/>
          </p:cNvSpPr>
          <p:nvPr/>
        </p:nvSpPr>
        <p:spPr>
          <a:xfrm>
            <a:off x="586410" y="479806"/>
            <a:ext cx="7275443" cy="85203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70262" rtl="0" latinLnBrk="0">
              <a:lnSpc>
                <a:spcPct val="7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192B37"/>
                </a:solidFill>
                <a:uFillTx/>
                <a:latin typeface="+mj-lt"/>
                <a:ea typeface="+mn-ea"/>
                <a:cs typeface="+mn-cs"/>
                <a:sym typeface="Poppins Regular"/>
              </a:defRPr>
            </a:lvl1pPr>
            <a:lvl2pPr marL="0" marR="0" indent="0" algn="l" defTabSz="470262" rtl="0" latinLnBrk="0">
              <a:lnSpc>
                <a:spcPct val="7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2pPr>
            <a:lvl3pPr marL="0" marR="0" indent="0" algn="l" defTabSz="470262" rtl="0" latinLnBrk="0">
              <a:lnSpc>
                <a:spcPct val="7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3pPr>
            <a:lvl4pPr marL="0" marR="0" indent="0" algn="l" defTabSz="470262" rtl="0" latinLnBrk="0">
              <a:lnSpc>
                <a:spcPct val="7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4pPr>
            <a:lvl5pPr marL="0" marR="0" indent="0" algn="l" defTabSz="470262" rtl="0" latinLnBrk="0">
              <a:lnSpc>
                <a:spcPct val="7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5pPr>
            <a:lvl6pPr marL="0" marR="0" indent="0" algn="l" defTabSz="470262" rtl="0" latinLnBrk="0">
              <a:lnSpc>
                <a:spcPct val="7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6pPr>
            <a:lvl7pPr marL="0" marR="0" indent="0" algn="l" defTabSz="470262" rtl="0" latinLnBrk="0">
              <a:lnSpc>
                <a:spcPct val="7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7pPr>
            <a:lvl8pPr marL="0" marR="0" indent="0" algn="l" defTabSz="470262" rtl="0" latinLnBrk="0">
              <a:lnSpc>
                <a:spcPct val="7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8pPr>
            <a:lvl9pPr marL="0" marR="0" indent="0" algn="l" defTabSz="470262" rtl="0" latinLnBrk="0">
              <a:lnSpc>
                <a:spcPct val="7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9pPr>
          </a:lstStyle>
          <a:p>
            <a:pPr defTabSz="235131"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sz="6000" kern="0" dirty="0">
                <a:solidFill>
                  <a:schemeClr val="bg2"/>
                </a:solidFill>
                <a:latin typeface="Dava Sans Med" pitchFamily="50" charset="0"/>
              </a:rPr>
              <a:t>Meet the speaker</a:t>
            </a:r>
          </a:p>
        </p:txBody>
      </p:sp>
      <p:sp>
        <p:nvSpPr>
          <p:cNvPr id="2" name="The key to a successful presentation is a     combination of clear, well-structured content and engaging…">
            <a:extLst>
              <a:ext uri="{FF2B5EF4-FFF2-40B4-BE49-F238E27FC236}">
                <a16:creationId xmlns:a16="http://schemas.microsoft.com/office/drawing/2014/main" id="{A2B6CEE2-60E5-33D1-B7BF-78DFB3ACAB64}"/>
              </a:ext>
            </a:extLst>
          </p:cNvPr>
          <p:cNvSpPr txBox="1"/>
          <p:nvPr/>
        </p:nvSpPr>
        <p:spPr>
          <a:xfrm>
            <a:off x="6602896" y="3059668"/>
            <a:ext cx="461477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235131" hangingPunct="0">
              <a:defRPr sz="9600">
                <a:latin typeface="+mj-lt"/>
                <a:ea typeface="+mj-ea"/>
                <a:cs typeface="+mj-cs"/>
                <a:sym typeface="Poppins Medium"/>
              </a:defRPr>
            </a:pPr>
            <a:r>
              <a:rPr lang="en-US" sz="4800" b="1" kern="0" dirty="0">
                <a:solidFill>
                  <a:schemeClr val="bg2"/>
                </a:solidFill>
                <a:latin typeface="Dava Sans" pitchFamily="2" charset="77"/>
                <a:sym typeface="Poppins Medium"/>
              </a:rPr>
              <a:t>Igor Bannicov</a:t>
            </a:r>
            <a:endParaRPr sz="4800" b="1" kern="0" dirty="0">
              <a:solidFill>
                <a:schemeClr val="bg2"/>
              </a:solidFill>
              <a:latin typeface="Dava Sans" pitchFamily="2" charset="77"/>
              <a:sym typeface="Poppins Medium"/>
            </a:endParaRPr>
          </a:p>
        </p:txBody>
      </p:sp>
      <p:sp>
        <p:nvSpPr>
          <p:cNvPr id="3" name="Begin your presentation with a compelling story, question, or surprising fact to grab your audience's attention right from the start. Organize your presentation with a clear structure, typically an introduction, main points, and a conclusion. Use transit">
            <a:extLst>
              <a:ext uri="{FF2B5EF4-FFF2-40B4-BE49-F238E27FC236}">
                <a16:creationId xmlns:a16="http://schemas.microsoft.com/office/drawing/2014/main" id="{BF510192-B6DE-D3A3-DE9B-C345F4B93666}"/>
              </a:ext>
            </a:extLst>
          </p:cNvPr>
          <p:cNvSpPr txBox="1"/>
          <p:nvPr/>
        </p:nvSpPr>
        <p:spPr>
          <a:xfrm>
            <a:off x="5688496" y="3729382"/>
            <a:ext cx="5300577" cy="465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 defTabSz="410766" hangingPunct="0">
              <a:lnSpc>
                <a:spcPct val="150000"/>
              </a:lnSpc>
              <a:defRPr/>
            </a:pPr>
            <a:r>
              <a:rPr lang="en-US" sz="2200" kern="0" dirty="0">
                <a:solidFill>
                  <a:schemeClr val="bg1"/>
                </a:solidFill>
                <a:latin typeface="Dava Sans Med"/>
                <a:sym typeface="Poppins Regular"/>
              </a:rPr>
              <a:t>Senior DevOps Consultant @ Endava</a:t>
            </a:r>
            <a:endParaRPr sz="2200" kern="0" dirty="0">
              <a:solidFill>
                <a:schemeClr val="bg1"/>
              </a:solidFill>
              <a:latin typeface="Dava Sans Med"/>
              <a:sym typeface="Poppins 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3CAD8-1C9A-9C8B-C643-D037D57E1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540" y="2134696"/>
            <a:ext cx="2796123" cy="279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689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Insert short chapter name…"/>
          <p:cNvSpPr txBox="1">
            <a:spLocks noGrp="1"/>
          </p:cNvSpPr>
          <p:nvPr>
            <p:ph type="body" sz="quarter" idx="21"/>
          </p:nvPr>
        </p:nvSpPr>
        <p:spPr>
          <a:xfrm>
            <a:off x="3357302" y="1394810"/>
            <a:ext cx="7245626" cy="50398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Dava Sans Med" pitchFamily="50" charset="0"/>
              </a:rPr>
              <a:t>Operating systems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Dava Sans Med" pitchFamily="50" charset="0"/>
              </a:rPr>
              <a:t>Linux system architecture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Dava Sans Med" pitchFamily="50" charset="0"/>
              </a:rPr>
              <a:t>Linux file system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Dava Sans Med" pitchFamily="50" charset="0"/>
              </a:rPr>
              <a:t>Package managers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Dava Sans Med" pitchFamily="50" charset="0"/>
              </a:rPr>
              <a:t>Processes in Linux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Dava Sans Med" pitchFamily="50" charset="0"/>
              </a:rPr>
              <a:t>User management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Dava Sans Med" pitchFamily="50" charset="0"/>
              </a:rPr>
              <a:t>Terminal/ssh/</a:t>
            </a:r>
            <a:r>
              <a:rPr lang="en-US" sz="2000" dirty="0" err="1">
                <a:latin typeface="Dava Sans Med" pitchFamily="50" charset="0"/>
              </a:rPr>
              <a:t>scp</a:t>
            </a:r>
            <a:endParaRPr lang="en-US" sz="2000" dirty="0">
              <a:latin typeface="Dava Sans Me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Dava Sans Med" pitchFamily="50" charset="0"/>
              </a:rPr>
              <a:t>Command for learning commands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Dava Sans Med" pitchFamily="50" charset="0"/>
              </a:rPr>
              <a:t>Moving through file tree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Dava Sans Med" pitchFamily="50" charset="0"/>
              </a:rPr>
              <a:t>Working with files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Dava Sans Med" pitchFamily="50" charset="0"/>
              </a:rPr>
              <a:t>Working with file content</a:t>
            </a:r>
          </a:p>
        </p:txBody>
      </p:sp>
      <p:sp>
        <p:nvSpPr>
          <p:cNvPr id="237" name="01…"/>
          <p:cNvSpPr txBox="1">
            <a:spLocks noGrp="1"/>
          </p:cNvSpPr>
          <p:nvPr>
            <p:ph type="body" sz="quarter" idx="23"/>
          </p:nvPr>
        </p:nvSpPr>
        <p:spPr>
          <a:xfrm>
            <a:off x="2351083" y="1394811"/>
            <a:ext cx="664047" cy="503984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50000"/>
              </a:lnSpc>
              <a:defRPr sz="4000">
                <a:solidFill>
                  <a:srgbClr val="FF5640"/>
                </a:solidFill>
              </a:defRPr>
            </a:pPr>
            <a:r>
              <a:rPr sz="2000" dirty="0">
                <a:latin typeface="Dava Sans Med" pitchFamily="50" charset="0"/>
              </a:rPr>
              <a:t>01</a:t>
            </a:r>
          </a:p>
          <a:p>
            <a:pPr algn="r">
              <a:lnSpc>
                <a:spcPct val="150000"/>
              </a:lnSpc>
              <a:defRPr sz="4000">
                <a:solidFill>
                  <a:srgbClr val="FF5640"/>
                </a:solidFill>
              </a:defRPr>
            </a:pPr>
            <a:r>
              <a:rPr sz="2000" dirty="0">
                <a:latin typeface="Dava Sans Med" pitchFamily="50" charset="0"/>
              </a:rPr>
              <a:t>02</a:t>
            </a:r>
          </a:p>
          <a:p>
            <a:pPr algn="r">
              <a:lnSpc>
                <a:spcPct val="150000"/>
              </a:lnSpc>
              <a:defRPr sz="4000">
                <a:solidFill>
                  <a:srgbClr val="FF5640"/>
                </a:solidFill>
              </a:defRPr>
            </a:pPr>
            <a:r>
              <a:rPr sz="2000" dirty="0">
                <a:latin typeface="Dava Sans Med" pitchFamily="50" charset="0"/>
              </a:rPr>
              <a:t>03</a:t>
            </a:r>
          </a:p>
          <a:p>
            <a:pPr algn="r">
              <a:lnSpc>
                <a:spcPct val="150000"/>
              </a:lnSpc>
              <a:defRPr sz="4000">
                <a:solidFill>
                  <a:srgbClr val="FF5640"/>
                </a:solidFill>
              </a:defRPr>
            </a:pPr>
            <a:r>
              <a:rPr sz="2000" dirty="0">
                <a:latin typeface="Dava Sans Med" pitchFamily="50" charset="0"/>
              </a:rPr>
              <a:t>04</a:t>
            </a:r>
          </a:p>
          <a:p>
            <a:pPr algn="r">
              <a:lnSpc>
                <a:spcPct val="150000"/>
              </a:lnSpc>
              <a:defRPr sz="4000">
                <a:solidFill>
                  <a:srgbClr val="FF5640"/>
                </a:solidFill>
              </a:defRPr>
            </a:pPr>
            <a:r>
              <a:rPr sz="2000" dirty="0">
                <a:latin typeface="Dava Sans Med" pitchFamily="50" charset="0"/>
              </a:rPr>
              <a:t>05</a:t>
            </a:r>
          </a:p>
          <a:p>
            <a:pPr algn="r">
              <a:lnSpc>
                <a:spcPct val="150000"/>
              </a:lnSpc>
              <a:defRPr sz="4000">
                <a:solidFill>
                  <a:srgbClr val="FF5640"/>
                </a:solidFill>
              </a:defRPr>
            </a:pPr>
            <a:r>
              <a:rPr lang="en-US" sz="2000" dirty="0">
                <a:latin typeface="Dava Sans Med" pitchFamily="50" charset="0"/>
              </a:rPr>
              <a:t>06</a:t>
            </a:r>
          </a:p>
          <a:p>
            <a:pPr algn="r">
              <a:lnSpc>
                <a:spcPct val="150000"/>
              </a:lnSpc>
              <a:defRPr sz="4000">
                <a:solidFill>
                  <a:srgbClr val="FF5640"/>
                </a:solidFill>
              </a:defRPr>
            </a:pPr>
            <a:r>
              <a:rPr lang="en-US" sz="2000" dirty="0">
                <a:latin typeface="Dava Sans Med" pitchFamily="50" charset="0"/>
              </a:rPr>
              <a:t>07</a:t>
            </a:r>
          </a:p>
          <a:p>
            <a:pPr algn="r">
              <a:lnSpc>
                <a:spcPct val="150000"/>
              </a:lnSpc>
              <a:defRPr sz="4000">
                <a:solidFill>
                  <a:srgbClr val="FF5640"/>
                </a:solidFill>
              </a:defRPr>
            </a:pPr>
            <a:r>
              <a:rPr lang="en-US" sz="2000" dirty="0">
                <a:latin typeface="Dava Sans Med" pitchFamily="50" charset="0"/>
              </a:rPr>
              <a:t>08</a:t>
            </a:r>
          </a:p>
          <a:p>
            <a:pPr algn="r">
              <a:lnSpc>
                <a:spcPct val="150000"/>
              </a:lnSpc>
              <a:defRPr sz="4000">
                <a:solidFill>
                  <a:srgbClr val="FF5640"/>
                </a:solidFill>
              </a:defRPr>
            </a:pPr>
            <a:r>
              <a:rPr lang="en-US" sz="2000" dirty="0">
                <a:latin typeface="Dava Sans Med" pitchFamily="50" charset="0"/>
              </a:rPr>
              <a:t>09</a:t>
            </a:r>
          </a:p>
          <a:p>
            <a:pPr algn="r">
              <a:lnSpc>
                <a:spcPct val="150000"/>
              </a:lnSpc>
              <a:defRPr sz="4000">
                <a:solidFill>
                  <a:srgbClr val="FF5640"/>
                </a:solidFill>
              </a:defRPr>
            </a:pPr>
            <a:r>
              <a:rPr lang="en-US" sz="2000" dirty="0">
                <a:latin typeface="Dava Sans Med" pitchFamily="50" charset="0"/>
              </a:rPr>
              <a:t>10</a:t>
            </a:r>
          </a:p>
          <a:p>
            <a:pPr algn="r">
              <a:lnSpc>
                <a:spcPct val="150000"/>
              </a:lnSpc>
              <a:defRPr sz="4000">
                <a:solidFill>
                  <a:srgbClr val="FF5640"/>
                </a:solidFill>
              </a:defRPr>
            </a:pPr>
            <a:r>
              <a:rPr lang="en-US" sz="2000" dirty="0">
                <a:latin typeface="Dava Sans Med" pitchFamily="50" charset="0"/>
              </a:rPr>
              <a:t>11</a:t>
            </a:r>
            <a:endParaRPr sz="2000" dirty="0">
              <a:latin typeface="Dava Sans Med" pitchFamily="50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7E8EB89-2388-37D8-1EAD-F7A420AC79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3996" t="22573" r="31822" b="28028"/>
          <a:stretch/>
        </p:blipFill>
        <p:spPr>
          <a:xfrm rot="10800000">
            <a:off x="8834699" y="1"/>
            <a:ext cx="3357301" cy="685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806824" y="1803809"/>
            <a:ext cx="9682333" cy="4579235"/>
          </a:xfrm>
        </p:spPr>
        <p:txBody>
          <a:bodyPr/>
          <a:lstStyle/>
          <a:p>
            <a:r>
              <a:rPr lang="en-US" sz="2000" dirty="0"/>
              <a:t>Operating systems</a:t>
            </a:r>
          </a:p>
          <a:p>
            <a:r>
              <a:rPr lang="en-US" sz="2000" dirty="0"/>
              <a:t>Linux system architecture</a:t>
            </a:r>
          </a:p>
          <a:p>
            <a:r>
              <a:rPr lang="en-US" sz="2000" dirty="0"/>
              <a:t>Linux file system</a:t>
            </a:r>
          </a:p>
          <a:p>
            <a:r>
              <a:rPr lang="en-US" sz="2000" dirty="0"/>
              <a:t>Package managers</a:t>
            </a:r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en-US" sz="2000" dirty="0"/>
              <a:t>Processes in Linux</a:t>
            </a:r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en-US" sz="2000" dirty="0"/>
              <a:t>User management</a:t>
            </a:r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en-US" sz="2000" dirty="0"/>
              <a:t>Terminal/</a:t>
            </a:r>
            <a:r>
              <a:rPr lang="en-US" sz="2000" dirty="0" err="1"/>
              <a:t>ssh</a:t>
            </a:r>
            <a:r>
              <a:rPr lang="en-US" sz="2000" dirty="0"/>
              <a:t>/</a:t>
            </a:r>
            <a:r>
              <a:rPr lang="en-US" sz="2000" dirty="0" err="1"/>
              <a:t>scp</a:t>
            </a:r>
            <a:endParaRPr lang="en-US" sz="2000" dirty="0"/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en-US" sz="2000" dirty="0"/>
              <a:t>Command for learning commands</a:t>
            </a:r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en-US" sz="2000" dirty="0"/>
              <a:t>Moving through file tree</a:t>
            </a:r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en-US" sz="2000" dirty="0"/>
              <a:t>Working with files</a:t>
            </a:r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en-US" sz="2000" dirty="0"/>
              <a:t>Working with file content</a:t>
            </a:r>
          </a:p>
          <a:p>
            <a:endParaRPr lang="en-US" sz="3200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272" y="2437553"/>
            <a:ext cx="3594544" cy="35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3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5F7D-AFDA-4B68-B31E-0670E7B2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730" y="1023340"/>
            <a:ext cx="6570520" cy="660738"/>
          </a:xfrm>
        </p:spPr>
        <p:txBody>
          <a:bodyPr>
            <a:normAutofit/>
          </a:bodyPr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0B7D2-E3A8-4B10-B198-5C461C9638B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07330" y="2016874"/>
            <a:ext cx="6489581" cy="351816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Features of Operating System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and supervisor mode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Allows disk access and file systems Device drivers Networking Security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Execution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management Virtual Memory Multitasking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Handling I/O operations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Manipulation of the file system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Detection and handling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 allocation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and Resource Protection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62BEDF-B5F3-4526-A442-FD5ED12583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785" y="4088859"/>
            <a:ext cx="4677147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6B1EFF-F572-4D28-9865-EEAD2B8922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992" y="1835597"/>
            <a:ext cx="298704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586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50C86B39-7180-46D9-9CA4-88E5845A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887" y="928343"/>
            <a:ext cx="6800206" cy="660738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r>
              <a:rPr lang="en-US" sz="3000" dirty="0"/>
              <a:t>Functions of an Operating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D94D9F-54F2-4462-B396-A7366FED5C26}"/>
              </a:ext>
            </a:extLst>
          </p:cNvPr>
          <p:cNvPicPr>
            <a:picLocks noGrp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8564" y="2016874"/>
            <a:ext cx="8398852" cy="3934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231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>
                <a:solidFill>
                  <a:srgbClr val="DE411B"/>
                </a:solidFill>
              </a:rPr>
              <a:t>file system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23"/>
          </p:nvPr>
        </p:nvSpPr>
        <p:spPr>
          <a:xfrm>
            <a:off x="1210833" y="1312394"/>
            <a:ext cx="5272346" cy="424732"/>
          </a:xfrm>
        </p:spPr>
        <p:txBody>
          <a:bodyPr/>
          <a:lstStyle/>
          <a:p>
            <a:pPr algn="l"/>
            <a:r>
              <a:rPr lang="en-US" dirty="0"/>
              <a:t>Main </a:t>
            </a:r>
            <a:r>
              <a:rPr lang="en-US" dirty="0" err="1"/>
              <a:t>folDers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idx="22"/>
          </p:nvPr>
        </p:nvSpPr>
        <p:spPr>
          <a:xfrm>
            <a:off x="1264572" y="1691258"/>
            <a:ext cx="5741315" cy="4687925"/>
          </a:xfrm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en-US" sz="1700" dirty="0">
                <a:solidFill>
                  <a:srgbClr val="DE411B"/>
                </a:solidFill>
              </a:rPr>
              <a:t>/</a:t>
            </a:r>
            <a:r>
              <a:rPr lang="en-US" sz="1700" dirty="0"/>
              <a:t> - root folder for fs</a:t>
            </a:r>
          </a:p>
          <a:p>
            <a:pPr algn="l">
              <a:spcBef>
                <a:spcPts val="600"/>
              </a:spcBef>
            </a:pPr>
            <a:r>
              <a:rPr lang="en-US" sz="1700" dirty="0">
                <a:solidFill>
                  <a:srgbClr val="DE411B"/>
                </a:solidFill>
              </a:rPr>
              <a:t>/boot </a:t>
            </a:r>
            <a:r>
              <a:rPr lang="en-US" sz="1700" dirty="0"/>
              <a:t>– bootable files</a:t>
            </a:r>
          </a:p>
          <a:p>
            <a:pPr algn="l">
              <a:spcBef>
                <a:spcPts val="600"/>
              </a:spcBef>
            </a:pPr>
            <a:r>
              <a:rPr lang="en-US" sz="1700" dirty="0">
                <a:solidFill>
                  <a:srgbClr val="DE411B"/>
                </a:solidFill>
              </a:rPr>
              <a:t>/bin </a:t>
            </a:r>
            <a:r>
              <a:rPr lang="en-US" sz="1700" dirty="0"/>
              <a:t>– common programs </a:t>
            </a:r>
          </a:p>
          <a:p>
            <a:pPr algn="l">
              <a:spcBef>
                <a:spcPts val="600"/>
              </a:spcBef>
            </a:pPr>
            <a:r>
              <a:rPr lang="en-US" sz="1700" dirty="0">
                <a:solidFill>
                  <a:srgbClr val="DE411B"/>
                </a:solidFill>
              </a:rPr>
              <a:t>/dev </a:t>
            </a:r>
            <a:r>
              <a:rPr lang="en-US" sz="1700" dirty="0"/>
              <a:t>– references to the devices</a:t>
            </a:r>
          </a:p>
          <a:p>
            <a:pPr algn="l">
              <a:spcBef>
                <a:spcPts val="600"/>
              </a:spcBef>
            </a:pPr>
            <a:r>
              <a:rPr lang="en-US" sz="1700" dirty="0">
                <a:solidFill>
                  <a:srgbClr val="DE411B"/>
                </a:solidFill>
              </a:rPr>
              <a:t>/</a:t>
            </a:r>
            <a:r>
              <a:rPr lang="en-US" sz="1700" dirty="0" err="1">
                <a:solidFill>
                  <a:srgbClr val="DE411B"/>
                </a:solidFill>
              </a:rPr>
              <a:t>etc</a:t>
            </a:r>
            <a:r>
              <a:rPr lang="en-US" sz="1700" dirty="0">
                <a:solidFill>
                  <a:srgbClr val="DE411B"/>
                </a:solidFill>
              </a:rPr>
              <a:t> </a:t>
            </a:r>
            <a:r>
              <a:rPr lang="en-US" sz="1700" dirty="0"/>
              <a:t>- </a:t>
            </a:r>
            <a:r>
              <a:rPr lang="en-US" sz="1700" dirty="0" err="1"/>
              <a:t>configs</a:t>
            </a:r>
            <a:endParaRPr lang="en-US" sz="1700" dirty="0"/>
          </a:p>
          <a:p>
            <a:pPr algn="l">
              <a:spcBef>
                <a:spcPts val="600"/>
              </a:spcBef>
            </a:pPr>
            <a:r>
              <a:rPr lang="en-US" sz="1700" dirty="0">
                <a:solidFill>
                  <a:srgbClr val="DE411B"/>
                </a:solidFill>
              </a:rPr>
              <a:t>/home </a:t>
            </a:r>
            <a:r>
              <a:rPr lang="en-US" sz="1700" dirty="0"/>
              <a:t>– users home folders</a:t>
            </a:r>
          </a:p>
          <a:p>
            <a:pPr algn="l">
              <a:spcBef>
                <a:spcPts val="600"/>
              </a:spcBef>
            </a:pPr>
            <a:r>
              <a:rPr lang="en-US" sz="1700" dirty="0">
                <a:solidFill>
                  <a:srgbClr val="DE411B"/>
                </a:solidFill>
              </a:rPr>
              <a:t>/lib </a:t>
            </a:r>
            <a:r>
              <a:rPr lang="en-US" sz="1700" dirty="0"/>
              <a:t>– kernel modules</a:t>
            </a:r>
          </a:p>
          <a:p>
            <a:pPr algn="l">
              <a:spcBef>
                <a:spcPts val="600"/>
              </a:spcBef>
            </a:pPr>
            <a:r>
              <a:rPr lang="en-US" sz="1700" dirty="0">
                <a:solidFill>
                  <a:srgbClr val="DE411B"/>
                </a:solidFill>
              </a:rPr>
              <a:t>/</a:t>
            </a:r>
            <a:r>
              <a:rPr lang="en-US" sz="1700" dirty="0" err="1">
                <a:solidFill>
                  <a:srgbClr val="DE411B"/>
                </a:solidFill>
              </a:rPr>
              <a:t>mnt</a:t>
            </a:r>
            <a:r>
              <a:rPr lang="en-US" sz="1700" dirty="0">
                <a:solidFill>
                  <a:srgbClr val="DE411B"/>
                </a:solidFill>
              </a:rPr>
              <a:t> </a:t>
            </a:r>
            <a:r>
              <a:rPr lang="en-US" sz="1700" dirty="0"/>
              <a:t>– standard mount point</a:t>
            </a:r>
          </a:p>
          <a:p>
            <a:pPr algn="l">
              <a:spcBef>
                <a:spcPts val="600"/>
              </a:spcBef>
            </a:pPr>
            <a:r>
              <a:rPr lang="en-US" sz="1700" dirty="0">
                <a:solidFill>
                  <a:srgbClr val="DE411B"/>
                </a:solidFill>
              </a:rPr>
              <a:t>/proc </a:t>
            </a:r>
            <a:r>
              <a:rPr lang="en-US" sz="1700" dirty="0"/>
              <a:t>– system resources info</a:t>
            </a:r>
          </a:p>
          <a:p>
            <a:pPr algn="l">
              <a:spcBef>
                <a:spcPts val="600"/>
              </a:spcBef>
            </a:pPr>
            <a:r>
              <a:rPr lang="en-US" sz="1700" dirty="0">
                <a:solidFill>
                  <a:srgbClr val="DE411B"/>
                </a:solidFill>
              </a:rPr>
              <a:t>/opt </a:t>
            </a:r>
            <a:r>
              <a:rPr lang="en-US" sz="1700" dirty="0"/>
              <a:t>– 3</a:t>
            </a:r>
            <a:r>
              <a:rPr lang="en-US" sz="1700" baseline="30000" dirty="0"/>
              <a:t>rd</a:t>
            </a:r>
            <a:r>
              <a:rPr lang="en-US" sz="1700" dirty="0"/>
              <a:t> party and extra software</a:t>
            </a:r>
          </a:p>
          <a:p>
            <a:pPr algn="l">
              <a:spcBef>
                <a:spcPts val="600"/>
              </a:spcBef>
            </a:pPr>
            <a:r>
              <a:rPr lang="en-US" sz="1700" dirty="0">
                <a:solidFill>
                  <a:srgbClr val="DE411B"/>
                </a:solidFill>
              </a:rPr>
              <a:t>/root </a:t>
            </a:r>
            <a:r>
              <a:rPr lang="en-US" sz="1700" dirty="0"/>
              <a:t>– home folder for root user</a:t>
            </a:r>
          </a:p>
          <a:p>
            <a:pPr algn="l">
              <a:spcBef>
                <a:spcPts val="600"/>
              </a:spcBef>
            </a:pPr>
            <a:r>
              <a:rPr lang="en-US" sz="1700" dirty="0">
                <a:solidFill>
                  <a:srgbClr val="DE411B"/>
                </a:solidFill>
              </a:rPr>
              <a:t>/run </a:t>
            </a:r>
            <a:r>
              <a:rPr lang="en-US" sz="1700" dirty="0"/>
              <a:t>- processes</a:t>
            </a:r>
          </a:p>
          <a:p>
            <a:pPr algn="l">
              <a:spcBef>
                <a:spcPts val="600"/>
              </a:spcBef>
            </a:pPr>
            <a:r>
              <a:rPr lang="en-US" sz="1700" dirty="0">
                <a:solidFill>
                  <a:srgbClr val="DE411B"/>
                </a:solidFill>
              </a:rPr>
              <a:t>/</a:t>
            </a:r>
            <a:r>
              <a:rPr lang="en-US" sz="1700" dirty="0" err="1">
                <a:solidFill>
                  <a:srgbClr val="DE411B"/>
                </a:solidFill>
              </a:rPr>
              <a:t>usr</a:t>
            </a:r>
            <a:r>
              <a:rPr lang="en-US" sz="1700" dirty="0">
                <a:solidFill>
                  <a:srgbClr val="DE411B"/>
                </a:solidFill>
              </a:rPr>
              <a:t> </a:t>
            </a:r>
            <a:r>
              <a:rPr lang="en-US" sz="1700" dirty="0"/>
              <a:t>– user`s program</a:t>
            </a:r>
          </a:p>
          <a:p>
            <a:pPr algn="l">
              <a:spcBef>
                <a:spcPts val="600"/>
              </a:spcBef>
            </a:pPr>
            <a:r>
              <a:rPr lang="en-US" sz="1700" dirty="0">
                <a:solidFill>
                  <a:srgbClr val="DE411B"/>
                </a:solidFill>
              </a:rPr>
              <a:t>/var </a:t>
            </a:r>
            <a:r>
              <a:rPr lang="en-US" sz="1700" dirty="0"/>
              <a:t>– variables and temporary data</a:t>
            </a:r>
          </a:p>
          <a:p>
            <a:pPr algn="l">
              <a:spcBef>
                <a:spcPts val="600"/>
              </a:spcBef>
            </a:pPr>
            <a:r>
              <a:rPr lang="en-US" sz="1700" dirty="0">
                <a:solidFill>
                  <a:srgbClr val="DE411B"/>
                </a:solidFill>
              </a:rPr>
              <a:t>/sys </a:t>
            </a:r>
            <a:r>
              <a:rPr lang="en-US" sz="1700" dirty="0"/>
              <a:t>– system information</a:t>
            </a:r>
          </a:p>
          <a:p>
            <a:pPr algn="l">
              <a:spcBef>
                <a:spcPts val="600"/>
              </a:spcBef>
            </a:pPr>
            <a:r>
              <a:rPr lang="en-US" sz="1700" dirty="0">
                <a:solidFill>
                  <a:srgbClr val="DE411B"/>
                </a:solidFill>
              </a:rPr>
              <a:t>/</a:t>
            </a:r>
            <a:r>
              <a:rPr lang="en-US" sz="1700" dirty="0" err="1">
                <a:solidFill>
                  <a:srgbClr val="DE411B"/>
                </a:solidFill>
              </a:rPr>
              <a:t>sbin</a:t>
            </a:r>
            <a:r>
              <a:rPr lang="en-US" sz="1700" dirty="0">
                <a:solidFill>
                  <a:srgbClr val="DE411B"/>
                </a:solidFill>
              </a:rPr>
              <a:t> </a:t>
            </a:r>
            <a:r>
              <a:rPr lang="en-US" sz="1700" dirty="0"/>
              <a:t>– system binaries</a:t>
            </a:r>
          </a:p>
        </p:txBody>
      </p:sp>
      <p:pic>
        <p:nvPicPr>
          <p:cNvPr id="9" name="Picture 2" descr="http://tldp.org/LDP/intro-linux/html/images/FS-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595" y="1438901"/>
            <a:ext cx="3895094" cy="49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79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1418165" y="3120678"/>
            <a:ext cx="3910521" cy="655227"/>
          </a:xfrm>
        </p:spPr>
        <p:txBody>
          <a:bodyPr/>
          <a:lstStyle/>
          <a:p>
            <a:pPr marL="744538" algn="l"/>
            <a:endParaRPr lang="en-US" sz="1400" dirty="0"/>
          </a:p>
          <a:p>
            <a:pPr marL="744538" algn="l"/>
            <a:r>
              <a:rPr lang="en-US" sz="1400" b="1" dirty="0">
                <a:solidFill>
                  <a:schemeClr val="tx1"/>
                </a:solidFill>
              </a:rPr>
              <a:t>Source-based</a:t>
            </a:r>
            <a:r>
              <a:rPr lang="en-US" sz="1400" dirty="0"/>
              <a:t> – Slackware, Gentoo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1049113" y="3920236"/>
            <a:ext cx="3801390" cy="440600"/>
          </a:xfrm>
        </p:spPr>
        <p:txBody>
          <a:bodyPr/>
          <a:lstStyle/>
          <a:p>
            <a:r>
              <a:rPr lang="en-US" dirty="0">
                <a:solidFill>
                  <a:srgbClr val="DE411B"/>
                </a:solidFill>
              </a:rPr>
              <a:t>Working</a:t>
            </a:r>
            <a:r>
              <a:rPr lang="en-US" dirty="0"/>
              <a:t> with Packages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5"/>
          </p:nvPr>
        </p:nvSpPr>
        <p:spPr>
          <a:xfrm>
            <a:off x="1049113" y="1572132"/>
            <a:ext cx="6401554" cy="38779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Package</a:t>
            </a:r>
            <a:r>
              <a:rPr lang="en-US" dirty="0"/>
              <a:t>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E411B"/>
                </a:solidFill>
              </a:rPr>
              <a:t>Package</a:t>
            </a:r>
            <a:r>
              <a:rPr lang="en-US" dirty="0"/>
              <a:t> managers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63" y="1572132"/>
            <a:ext cx="3926547" cy="3926547"/>
          </a:xfrm>
          <a:prstGeom prst="rect">
            <a:avLst/>
          </a:prstGeom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1049113" y="4360836"/>
            <a:ext cx="5562500" cy="1836400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algn="l"/>
            <a:r>
              <a:rPr lang="en-US" dirty="0"/>
              <a:t>apt-get update - </a:t>
            </a:r>
          </a:p>
          <a:p>
            <a:pPr marL="914400" algn="l"/>
            <a:r>
              <a:rPr lang="en-US" dirty="0"/>
              <a:t>apt-get upgrade</a:t>
            </a:r>
          </a:p>
          <a:p>
            <a:pPr marL="914400" algn="l"/>
            <a:r>
              <a:rPr lang="en-US" dirty="0"/>
              <a:t>apt-get install &lt;app name&gt;</a:t>
            </a:r>
          </a:p>
          <a:p>
            <a:pPr marL="914400" algn="l"/>
            <a:r>
              <a:rPr lang="en-US" dirty="0"/>
              <a:t>apt-cache search &lt;package name&gt;</a:t>
            </a:r>
          </a:p>
          <a:p>
            <a:pPr marL="914400" algn="l"/>
            <a:r>
              <a:rPr lang="en-US" dirty="0"/>
              <a:t>apt-cache </a:t>
            </a:r>
            <a:r>
              <a:rPr lang="en-US" dirty="0" err="1"/>
              <a:t>showpkg</a:t>
            </a:r>
            <a:r>
              <a:rPr lang="en-US" dirty="0"/>
              <a:t> &lt;package name&gt;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2949808" y="1959930"/>
            <a:ext cx="35922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4538"/>
            <a:r>
              <a:rPr lang="en-US" sz="1400" b="1" dirty="0"/>
              <a:t>Package managers:</a:t>
            </a:r>
          </a:p>
          <a:p>
            <a:pPr marL="744538"/>
            <a:endParaRPr lang="en-US" sz="1400" b="1" dirty="0"/>
          </a:p>
          <a:p>
            <a:pPr marL="744538"/>
            <a:r>
              <a:rPr lang="en-US" sz="1400" dirty="0">
                <a:solidFill>
                  <a:srgbClr val="DE411B"/>
                </a:solidFill>
              </a:rPr>
              <a:t>yum</a:t>
            </a:r>
            <a:r>
              <a:rPr lang="en-US" sz="1400" dirty="0"/>
              <a:t> - </a:t>
            </a:r>
            <a:r>
              <a:rPr lang="en-US" sz="1400" dirty="0" err="1"/>
              <a:t>RedHat</a:t>
            </a:r>
            <a:r>
              <a:rPr lang="en-US" sz="1400" dirty="0"/>
              <a:t>, Fedora, SUSE</a:t>
            </a:r>
          </a:p>
          <a:p>
            <a:pPr marL="744538"/>
            <a:r>
              <a:rPr lang="en-US" sz="1400" dirty="0">
                <a:solidFill>
                  <a:schemeClr val="accent1"/>
                </a:solidFill>
              </a:rPr>
              <a:t>apt</a:t>
            </a:r>
            <a:r>
              <a:rPr lang="en-US" sz="1400" dirty="0"/>
              <a:t> - </a:t>
            </a:r>
            <a:r>
              <a:rPr lang="en-US" sz="1400" dirty="0" err="1"/>
              <a:t>Debian</a:t>
            </a:r>
            <a:r>
              <a:rPr lang="en-US" sz="1400" dirty="0"/>
              <a:t>, Ubuntu</a:t>
            </a:r>
          </a:p>
          <a:p>
            <a:pPr marL="744538"/>
            <a:r>
              <a:rPr lang="en-US" sz="1400" dirty="0" err="1">
                <a:solidFill>
                  <a:schemeClr val="accent1"/>
                </a:solidFill>
              </a:rPr>
              <a:t>pacman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yaourt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 - Arch</a:t>
            </a:r>
          </a:p>
          <a:p>
            <a:pPr marL="744538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75556" y="1969499"/>
            <a:ext cx="31320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4538"/>
            <a:r>
              <a:rPr lang="en-US" sz="1400" b="1" dirty="0"/>
              <a:t>Package tools:</a:t>
            </a:r>
          </a:p>
          <a:p>
            <a:pPr marL="744538"/>
            <a:endParaRPr lang="en-US" sz="1400" b="1" dirty="0"/>
          </a:p>
          <a:p>
            <a:pPr marL="744538"/>
            <a:r>
              <a:rPr lang="en-US" sz="1400" dirty="0">
                <a:solidFill>
                  <a:srgbClr val="DE411B"/>
                </a:solidFill>
              </a:rPr>
              <a:t>rpm</a:t>
            </a:r>
            <a:r>
              <a:rPr lang="en-US" sz="1400" dirty="0"/>
              <a:t>– </a:t>
            </a:r>
            <a:r>
              <a:rPr lang="en-US" sz="1400" dirty="0" err="1"/>
              <a:t>Debian</a:t>
            </a:r>
            <a:r>
              <a:rPr lang="en-US" sz="1400" dirty="0"/>
              <a:t>, Mint, Ubuntu</a:t>
            </a:r>
          </a:p>
          <a:p>
            <a:pPr marL="744538"/>
            <a:r>
              <a:rPr lang="en-US" sz="1400" dirty="0" err="1">
                <a:solidFill>
                  <a:srgbClr val="DE411B"/>
                </a:solidFill>
              </a:rPr>
              <a:t>dpkg</a:t>
            </a:r>
            <a:r>
              <a:rPr lang="en-US" sz="1400" dirty="0">
                <a:solidFill>
                  <a:srgbClr val="DE411B"/>
                </a:solidFill>
              </a:rPr>
              <a:t>/deb </a:t>
            </a:r>
            <a:r>
              <a:rPr lang="en-US" sz="1400" dirty="0"/>
              <a:t>– APT, Synaptic</a:t>
            </a:r>
          </a:p>
        </p:txBody>
      </p:sp>
    </p:spTree>
    <p:extLst>
      <p:ext uri="{BB962C8B-B14F-4D97-AF65-F5344CB8AC3E}">
        <p14:creationId xmlns:p14="http://schemas.microsoft.com/office/powerpoint/2010/main" val="81574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9463DF-D555-420C-86AA-7EB0451F4BD6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31" y="1677074"/>
            <a:ext cx="5800147" cy="20203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D5AF4BF-CAAB-41E0-9B85-B47823C1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pic>
        <p:nvPicPr>
          <p:cNvPr id="6" name="Content Placeholder 5" descr="Linux Process State">
            <a:extLst>
              <a:ext uri="{FF2B5EF4-FFF2-40B4-BE49-F238E27FC236}">
                <a16:creationId xmlns:a16="http://schemas.microsoft.com/office/drawing/2014/main" id="{4D33EE19-45A9-4244-9783-D8ECA74E646E}"/>
              </a:ext>
            </a:extLst>
          </p:cNvPr>
          <p:cNvPicPr>
            <a:picLocks noGrp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00" y="2687266"/>
            <a:ext cx="4683259" cy="302101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640EF9-4317-4ACB-911C-C726549482BA}"/>
              </a:ext>
            </a:extLst>
          </p:cNvPr>
          <p:cNvSpPr/>
          <p:nvPr/>
        </p:nvSpPr>
        <p:spPr>
          <a:xfrm>
            <a:off x="1165226" y="3870722"/>
            <a:ext cx="5346970" cy="2461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Running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–it is the current process in the system.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in this state, a process is waiting for an event to occur or for a system resource.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Stopped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in this state, a process has been stopped, usually by receiving a signal.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Zombie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here, a process is dead, it has been halted but it’s still has an entry in the process table.</a:t>
            </a:r>
          </a:p>
        </p:txBody>
      </p:sp>
    </p:spTree>
    <p:extLst>
      <p:ext uri="{BB962C8B-B14F-4D97-AF65-F5344CB8AC3E}">
        <p14:creationId xmlns:p14="http://schemas.microsoft.com/office/powerpoint/2010/main" val="267840849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August2016" id="{8759937A-5D00-4C83-80D3-05A5A75A846C}" vid="{73A0825B-A9DC-4B49-80BD-44022E3E56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c5424a-dec6-4388-9651-e69598936c8f">
      <Terms xmlns="http://schemas.microsoft.com/office/infopath/2007/PartnerControls"/>
    </lcf76f155ced4ddcb4097134ff3c332f>
    <TaxCatchAll xmlns="6f4697c3-dee1-4a90-9c4e-44273d1e298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02A68E2502C24E8164DC74B9CA54FD" ma:contentTypeVersion="11" ma:contentTypeDescription="Create a new document." ma:contentTypeScope="" ma:versionID="192aa53b727ec2cf7a3c689745a8ef8d">
  <xsd:schema xmlns:xsd="http://www.w3.org/2001/XMLSchema" xmlns:xs="http://www.w3.org/2001/XMLSchema" xmlns:p="http://schemas.microsoft.com/office/2006/metadata/properties" xmlns:ns2="b8c5424a-dec6-4388-9651-e69598936c8f" xmlns:ns3="6f4697c3-dee1-4a90-9c4e-44273d1e298c" targetNamespace="http://schemas.microsoft.com/office/2006/metadata/properties" ma:root="true" ma:fieldsID="a6d20ba82d85da5489c918ec06a0afcb" ns2:_="" ns3:_="">
    <xsd:import namespace="b8c5424a-dec6-4388-9651-e69598936c8f"/>
    <xsd:import namespace="6f4697c3-dee1-4a90-9c4e-44273d1e29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c5424a-dec6-4388-9651-e69598936c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cda9fbb2-20ec-4b38-b475-624b712916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697c3-dee1-4a90-9c4e-44273d1e29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1c2da5e3-38e4-43a6-b0f1-bf7fe03e8bf7}" ma:internalName="TaxCatchAll" ma:showField="CatchAllData" ma:web="6f4697c3-dee1-4a90-9c4e-44273d1e29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E70423-9FE9-4B65-9BE2-E34FCE1BD5F6}">
  <ds:schemaRefs>
    <ds:schemaRef ds:uri="http://schemas.microsoft.com/office/2006/documentManagement/types"/>
    <ds:schemaRef ds:uri="http://schemas.microsoft.com/office/2006/metadata/properties"/>
    <ds:schemaRef ds:uri="6f4697c3-dee1-4a90-9c4e-44273d1e298c"/>
    <ds:schemaRef ds:uri="b8c5424a-dec6-4388-9651-e69598936c8f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F3B5842-04ED-40F4-984C-9211FC851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c5424a-dec6-4388-9651-e69598936c8f"/>
    <ds:schemaRef ds:uri="6f4697c3-dee1-4a90-9c4e-44273d1e29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1055</Words>
  <Application>Microsoft Office PowerPoint</Application>
  <PresentationFormat>Widescreen</PresentationFormat>
  <Paragraphs>191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Narrow</vt:lpstr>
      <vt:lpstr>Arial Narrow Bold</vt:lpstr>
      <vt:lpstr>Calibri</vt:lpstr>
      <vt:lpstr>Dava Sans</vt:lpstr>
      <vt:lpstr>Dava Sans Med</vt:lpstr>
      <vt:lpstr>Symbol</vt:lpstr>
      <vt:lpstr>Times New Roman</vt:lpstr>
      <vt:lpstr>Wingdings</vt:lpstr>
      <vt:lpstr>Endava PPT slides</vt:lpstr>
      <vt:lpstr>Linux basics</vt:lpstr>
      <vt:lpstr>PowerPoint Presentation</vt:lpstr>
      <vt:lpstr>PowerPoint Presentation</vt:lpstr>
      <vt:lpstr>agenda</vt:lpstr>
      <vt:lpstr>Operating systems</vt:lpstr>
      <vt:lpstr>Functions of an Operating System</vt:lpstr>
      <vt:lpstr>Linux file system</vt:lpstr>
      <vt:lpstr>Package managers</vt:lpstr>
      <vt:lpstr>Processes</vt:lpstr>
      <vt:lpstr>USER Management</vt:lpstr>
      <vt:lpstr>Command for learning commands</vt:lpstr>
      <vt:lpstr>Moving through file tree</vt:lpstr>
      <vt:lpstr>Working with files</vt:lpstr>
      <vt:lpstr>Working with file content</vt:lpstr>
      <vt:lpstr>Processes in Linux</vt:lpstr>
      <vt:lpstr>SSH/SCP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dc:creator>Dionisie Moldovan</dc:creator>
  <cp:lastModifiedBy>Igor Bannicov</cp:lastModifiedBy>
  <cp:revision>10</cp:revision>
  <dcterms:created xsi:type="dcterms:W3CDTF">2019-10-03T19:48:44Z</dcterms:created>
  <dcterms:modified xsi:type="dcterms:W3CDTF">2025-03-31T18:37:10Z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0x0101004302A68E2502C24E8164DC74B9CA54FD</vt:lpwstr>
  </property>
  <property fmtid="{D5CDD505-2E9C-101B-9397-08002B2CF9AE}" pid="3" name="MediaServiceImageTags">
    <vt:lpwstr/>
  </property>
</Properties>
</file>