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67" r:id="rId5"/>
  </p:sldMasterIdLst>
  <p:notesMasterIdLst>
    <p:notesMasterId r:id="rId20"/>
  </p:notesMasterIdLst>
  <p:handoutMasterIdLst>
    <p:handoutMasterId r:id="rId21"/>
  </p:handoutMasterIdLst>
  <p:sldIdLst>
    <p:sldId id="256" r:id="rId6"/>
    <p:sldId id="399" r:id="rId7"/>
    <p:sldId id="317" r:id="rId8"/>
    <p:sldId id="265" r:id="rId9"/>
    <p:sldId id="411" r:id="rId10"/>
    <p:sldId id="428" r:id="rId11"/>
    <p:sldId id="413" r:id="rId12"/>
    <p:sldId id="425" r:id="rId13"/>
    <p:sldId id="424" r:id="rId14"/>
    <p:sldId id="426" r:id="rId15"/>
    <p:sldId id="427" r:id="rId16"/>
    <p:sldId id="421" r:id="rId17"/>
    <p:sldId id="357" r:id="rId18"/>
    <p:sldId id="422" r:id="rId19"/>
  </p:sldIdLst>
  <p:sldSz cx="24384000" cy="13716000"/>
  <p:notesSz cx="6858000" cy="9144000"/>
  <p:embeddedFontLst>
    <p:embeddedFont>
      <p:font typeface="Dava Sans" pitchFamily="50" charset="0"/>
      <p:regular r:id="rId22"/>
      <p:bold r:id="rId23"/>
      <p:italic r:id="rId24"/>
      <p:boldItalic r:id="rId25"/>
    </p:embeddedFont>
    <p:embeddedFont>
      <p:font typeface="Dava Sans Med" pitchFamily="50" charset="0"/>
      <p:regular r:id="rId26"/>
      <p:italic r:id="rId27"/>
    </p:embeddedFont>
    <p:embeddedFont>
      <p:font typeface="Poppins SemiBold" panose="00000700000000000000" pitchFamily="2" charset="0"/>
      <p:bold r:id="rId28"/>
      <p:boldItalic r:id="rId29"/>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1pPr>
    <a:lvl2pPr marL="0" marR="0" indent="2286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2pPr>
    <a:lvl3pPr marL="0" marR="0" indent="4572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3pPr>
    <a:lvl4pPr marL="0" marR="0" indent="6858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4pPr>
    <a:lvl5pPr marL="0" marR="0" indent="9144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5pPr>
    <a:lvl6pPr marL="0" marR="0" indent="11430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6pPr>
    <a:lvl7pPr marL="0" marR="0" indent="13716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7pPr>
    <a:lvl8pPr marL="0" marR="0" indent="16002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8pPr>
    <a:lvl9pPr marL="0" marR="0" indent="18288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1D5D7"/>
    <a:srgbClr val="758087"/>
    <a:srgbClr val="BABFC3"/>
    <a:srgbClr val="30404B"/>
    <a:srgbClr val="8C959B"/>
    <a:srgbClr val="122B38"/>
    <a:srgbClr val="FF4230"/>
    <a:srgbClr val="FF5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Poppins Bold"/>
          <a:ea typeface="Poppins Bold"/>
          <a:cs typeface="Poppins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Poppins Bold"/>
          <a:ea typeface="Poppins Bold"/>
          <a:cs typeface="Poppins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Poppins Bold"/>
          <a:ea typeface="Poppins Bold"/>
          <a:cs typeface="Poppins Bold"/>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
          <a:latin typeface="Poppins Bold"/>
          <a:ea typeface="Poppins Bold"/>
          <a:cs typeface="Poppins Bold"/>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n" i="off">
        <a:font>
          <a:latin typeface="Poppins Bold"/>
          <a:ea typeface="Poppins Bold"/>
          <a:cs typeface="Poppins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
          <a:latin typeface="Poppins Bold"/>
          <a:ea typeface="Poppins Bold"/>
          <a:cs typeface="Poppins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
          <a:latin typeface="Poppins Bold"/>
          <a:ea typeface="Poppins Bold"/>
          <a:cs typeface="Poppins Bold"/>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Poppins Bold"/>
          <a:ea typeface="Poppins Bold"/>
          <a:cs typeface="Poppins Bold"/>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Poppins Bold"/>
          <a:ea typeface="Poppins Bold"/>
          <a:cs typeface="Poppins Bold"/>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Poppins Bold"/>
          <a:ea typeface="Poppins Bold"/>
          <a:cs typeface="Poppins Bold"/>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Poppins Bold"/>
          <a:ea typeface="Poppins Bold"/>
          <a:cs typeface="Poppins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Poppins Bold"/>
          <a:ea typeface="Poppins Bold"/>
          <a:cs typeface="Poppins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Poppins Bold"/>
          <a:ea typeface="Poppins Bold"/>
          <a:cs typeface="Poppins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Poppins Bold"/>
          <a:ea typeface="Poppins Bold"/>
          <a:cs typeface="Poppins Bold"/>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Poppins Bold"/>
          <a:ea typeface="Poppins Bold"/>
          <a:cs typeface="Poppins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Poppins Bold"/>
          <a:ea typeface="Poppins Bold"/>
          <a:cs typeface="Poppins Bold"/>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86" autoAdjust="0"/>
    <p:restoredTop sz="94660"/>
  </p:normalViewPr>
  <p:slideViewPr>
    <p:cSldViewPr snapToGrid="0">
      <p:cViewPr varScale="1">
        <p:scale>
          <a:sx n="39" d="100"/>
          <a:sy n="39" d="100"/>
        </p:scale>
        <p:origin x="552" y="24"/>
      </p:cViewPr>
      <p:guideLst>
        <p:guide orient="horz" pos="4320"/>
        <p:guide pos="76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E6D5C2-E810-C572-C13C-9D14F07696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O"/>
          </a:p>
        </p:txBody>
      </p:sp>
      <p:sp>
        <p:nvSpPr>
          <p:cNvPr id="3" name="Date Placeholder 2">
            <a:extLst>
              <a:ext uri="{FF2B5EF4-FFF2-40B4-BE49-F238E27FC236}">
                <a16:creationId xmlns:a16="http://schemas.microsoft.com/office/drawing/2014/main" id="{46FBF47C-D32B-CAA2-A5A4-50B6BEB4A9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2A5286-0306-B143-BA49-3E397476CCE1}" type="datetimeFigureOut">
              <a:rPr lang="en-RO" smtClean="0"/>
              <a:t>04/03/2025</a:t>
            </a:fld>
            <a:endParaRPr lang="en-RO"/>
          </a:p>
        </p:txBody>
      </p:sp>
      <p:sp>
        <p:nvSpPr>
          <p:cNvPr id="4" name="Footer Placeholder 3">
            <a:extLst>
              <a:ext uri="{FF2B5EF4-FFF2-40B4-BE49-F238E27FC236}">
                <a16:creationId xmlns:a16="http://schemas.microsoft.com/office/drawing/2014/main" id="{4589B6D8-A221-B327-F05B-6C599FD2A0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RO"/>
          </a:p>
        </p:txBody>
      </p:sp>
      <p:sp>
        <p:nvSpPr>
          <p:cNvPr id="5" name="Slide Number Placeholder 4">
            <a:extLst>
              <a:ext uri="{FF2B5EF4-FFF2-40B4-BE49-F238E27FC236}">
                <a16:creationId xmlns:a16="http://schemas.microsoft.com/office/drawing/2014/main" id="{48D1AC45-1C47-9DDA-6253-17E727D225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6B202A-81CE-954E-9ACC-87922C02C77C}" type="slidenum">
              <a:rPr lang="en-RO" smtClean="0"/>
              <a:t>‹#›</a:t>
            </a:fld>
            <a:endParaRPr lang="en-RO"/>
          </a:p>
        </p:txBody>
      </p:sp>
    </p:spTree>
    <p:extLst>
      <p:ext uri="{BB962C8B-B14F-4D97-AF65-F5344CB8AC3E}">
        <p14:creationId xmlns:p14="http://schemas.microsoft.com/office/powerpoint/2010/main" val="1849955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xfrm>
            <a:off x="1143000" y="685800"/>
            <a:ext cx="4572000" cy="3429000"/>
          </a:xfrm>
          <a:prstGeom prst="rect">
            <a:avLst/>
          </a:prstGeom>
        </p:spPr>
        <p:txBody>
          <a:bodyPr/>
          <a:lstStyle/>
          <a:p>
            <a:endParaRPr/>
          </a:p>
        </p:txBody>
      </p:sp>
      <p:sp>
        <p:nvSpPr>
          <p:cNvPr id="179" name="Shape 17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b="0" i="0">
        <a:latin typeface="Dava Sans" pitchFamily="2" charset="77"/>
        <a:ea typeface="+mn-ea"/>
        <a:cs typeface="+mn-cs"/>
        <a:sym typeface="Poppins Regular"/>
      </a:defRPr>
    </a:lvl1pPr>
    <a:lvl2pPr indent="228600" defTabSz="457200" latinLnBrk="0">
      <a:lnSpc>
        <a:spcPct val="117999"/>
      </a:lnSpc>
      <a:defRPr sz="2200">
        <a:latin typeface="+mn-lt"/>
        <a:ea typeface="+mn-ea"/>
        <a:cs typeface="+mn-cs"/>
        <a:sym typeface="Poppins Regular"/>
      </a:defRPr>
    </a:lvl2pPr>
    <a:lvl3pPr indent="457200" defTabSz="457200" latinLnBrk="0">
      <a:lnSpc>
        <a:spcPct val="117999"/>
      </a:lnSpc>
      <a:defRPr sz="2200">
        <a:latin typeface="+mn-lt"/>
        <a:ea typeface="+mn-ea"/>
        <a:cs typeface="+mn-cs"/>
        <a:sym typeface="Poppins Regular"/>
      </a:defRPr>
    </a:lvl3pPr>
    <a:lvl4pPr indent="685800" defTabSz="457200" latinLnBrk="0">
      <a:lnSpc>
        <a:spcPct val="117999"/>
      </a:lnSpc>
      <a:defRPr sz="2200">
        <a:latin typeface="+mn-lt"/>
        <a:ea typeface="+mn-ea"/>
        <a:cs typeface="+mn-cs"/>
        <a:sym typeface="Poppins Regular"/>
      </a:defRPr>
    </a:lvl4pPr>
    <a:lvl5pPr indent="914400" defTabSz="457200" latinLnBrk="0">
      <a:lnSpc>
        <a:spcPct val="117999"/>
      </a:lnSpc>
      <a:defRPr sz="2200">
        <a:latin typeface="+mn-lt"/>
        <a:ea typeface="+mn-ea"/>
        <a:cs typeface="+mn-cs"/>
        <a:sym typeface="Poppins Regular"/>
      </a:defRPr>
    </a:lvl5pPr>
    <a:lvl6pPr indent="1143000" defTabSz="457200" latinLnBrk="0">
      <a:lnSpc>
        <a:spcPct val="117999"/>
      </a:lnSpc>
      <a:defRPr sz="2200">
        <a:latin typeface="+mn-lt"/>
        <a:ea typeface="+mn-ea"/>
        <a:cs typeface="+mn-cs"/>
        <a:sym typeface="Poppins Regular"/>
      </a:defRPr>
    </a:lvl6pPr>
    <a:lvl7pPr indent="1371600" defTabSz="457200" latinLnBrk="0">
      <a:lnSpc>
        <a:spcPct val="117999"/>
      </a:lnSpc>
      <a:defRPr sz="2200">
        <a:latin typeface="+mn-lt"/>
        <a:ea typeface="+mn-ea"/>
        <a:cs typeface="+mn-cs"/>
        <a:sym typeface="Poppins Regular"/>
      </a:defRPr>
    </a:lvl7pPr>
    <a:lvl8pPr indent="1600200" defTabSz="457200" latinLnBrk="0">
      <a:lnSpc>
        <a:spcPct val="117999"/>
      </a:lnSpc>
      <a:defRPr sz="2200">
        <a:latin typeface="+mn-lt"/>
        <a:ea typeface="+mn-ea"/>
        <a:cs typeface="+mn-cs"/>
        <a:sym typeface="Poppins Regular"/>
      </a:defRPr>
    </a:lvl8pPr>
    <a:lvl9pPr indent="1828800" defTabSz="457200" latinLnBrk="0">
      <a:lnSpc>
        <a:spcPct val="117999"/>
      </a:lnSpc>
      <a:defRPr sz="2200">
        <a:latin typeface="+mn-lt"/>
        <a:ea typeface="+mn-ea"/>
        <a:cs typeface="+mn-cs"/>
        <a:sym typeface="Poppins Regular"/>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 name="Shape 967"/>
          <p:cNvSpPr>
            <a:spLocks noGrp="1" noRot="1" noChangeAspect="1"/>
          </p:cNvSpPr>
          <p:nvPr>
            <p:ph type="sldImg"/>
          </p:nvPr>
        </p:nvSpPr>
        <p:spPr>
          <a:xfrm>
            <a:off x="381000" y="685800"/>
            <a:ext cx="6096000" cy="3429000"/>
          </a:xfrm>
          <a:prstGeom prst="rect">
            <a:avLst/>
          </a:prstGeom>
        </p:spPr>
        <p:txBody>
          <a:bodyPr/>
          <a:lstStyle/>
          <a:p>
            <a:endParaRPr/>
          </a:p>
        </p:txBody>
      </p:sp>
      <p:sp>
        <p:nvSpPr>
          <p:cNvPr id="968" name="Shape 968"/>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a:latin typeface="Dava Sans" pitchFamily="2" charset="77"/>
              </a:rPr>
              <a:t>Presentation Principles</a:t>
            </a:r>
          </a:p>
          <a:p>
            <a:r>
              <a:t>This slide provides a handful of key ideas to help you make great presentations.</a:t>
            </a:r>
          </a:p>
          <a:p>
            <a:r>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xfrm>
            <a:off x="381000" y="685800"/>
            <a:ext cx="6096000" cy="3429000"/>
          </a:xfrm>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a:latin typeface="Dava Sans" pitchFamily="2" charset="77"/>
              </a:rPr>
              <a:t>Agenda</a:t>
            </a:r>
          </a:p>
          <a:p>
            <a:r>
              <a:t>General Template Guidance: Information to help you make good presentations.</a:t>
            </a:r>
          </a:p>
          <a:p>
            <a:r>
              <a:t>Standard / Static Slides: Some key Endava slides/lockups that, in general, should only be modified by marketing.</a:t>
            </a:r>
          </a:p>
          <a:p>
            <a:r>
              <a:t>Template Slides: A selection of template slides for use in Endava presentations.</a:t>
            </a:r>
          </a:p>
          <a:p>
            <a:r>
              <a:t>Larger Format Template Slides: Template slides with larger content.</a:t>
            </a:r>
          </a:p>
          <a:p>
            <a:r>
              <a:t>Icon Library: A selection of hundreds of icons to use in Endava presentations.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1410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F0A30-074F-A9E4-A962-5B03B31220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C87950-A0D1-9A1B-DBE4-81A50065B53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2999A72-71B9-DA9C-C5CB-79C45AD1DC0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3105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1" name="Shape 1851"/>
          <p:cNvSpPr>
            <a:spLocks noGrp="1" noRot="1" noChangeAspect="1"/>
          </p:cNvSpPr>
          <p:nvPr>
            <p:ph type="sldImg"/>
          </p:nvPr>
        </p:nvSpPr>
        <p:spPr>
          <a:xfrm>
            <a:off x="381000" y="685800"/>
            <a:ext cx="6096000" cy="3429000"/>
          </a:xfrm>
          <a:prstGeom prst="rect">
            <a:avLst/>
          </a:prstGeom>
        </p:spPr>
        <p:txBody>
          <a:bodyPr/>
          <a:lstStyle/>
          <a:p>
            <a:endParaRPr/>
          </a:p>
        </p:txBody>
      </p:sp>
      <p:sp>
        <p:nvSpPr>
          <p:cNvPr id="1852" name="Shape 1852"/>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a:latin typeface="Dava Sans" pitchFamily="2" charset="77"/>
              </a:rPr>
              <a:t>Presentation Matters</a:t>
            </a:r>
          </a:p>
          <a:p>
            <a:r>
              <a:t>This slide provides justification for caring about how your presentations look and feel. </a:t>
            </a:r>
          </a:p>
          <a:p>
            <a:r>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bg>
      <p:bgRef idx="1001">
        <a:schemeClr val="bg2"/>
      </p:bgRef>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overrideClrMapping bg1="dk1" tx1="lt1" bg2="dk2" tx2="lt2" accent1="accent1" accent2="accent2" accent3="accent3" accent4="accent4" accent5="accent5" accent6="accent6" hlink="hlink" folHlink="folHlink"/>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Footer Black">
    <p:bg>
      <p:bgPr>
        <a:solidFill>
          <a:srgbClr val="192B37"/>
        </a:solidFill>
        <a:effectLst/>
      </p:bgPr>
    </p:bg>
    <p:spTree>
      <p:nvGrpSpPr>
        <p:cNvPr id="1" name=""/>
        <p:cNvGrpSpPr/>
        <p:nvPr/>
      </p:nvGrpSpPr>
      <p:grpSpPr>
        <a:xfrm>
          <a:off x="0" y="0"/>
          <a:ext cx="0" cy="0"/>
          <a:chOff x="0" y="0"/>
          <a:chExt cx="0" cy="0"/>
        </a:xfrm>
      </p:grpSpPr>
      <p:sp>
        <p:nvSpPr>
          <p:cNvPr id="157" name="© Copyright 2023 Endava  •  Confidential and Proprietary  •  Version 1.0"/>
          <p:cNvSpPr txBox="1"/>
          <p:nvPr/>
        </p:nvSpPr>
        <p:spPr>
          <a:xfrm>
            <a:off x="610588" y="13100216"/>
            <a:ext cx="11290258" cy="31496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lvl1pPr>
              <a:lnSpc>
                <a:spcPct val="100000"/>
              </a:lnSpc>
              <a:spcBef>
                <a:spcPts val="0"/>
              </a:spcBef>
              <a:defRPr sz="1200" spc="0">
                <a:solidFill>
                  <a:srgbClr val="8C959B"/>
                </a:solidFill>
              </a:defRPr>
            </a:lvl1pPr>
          </a:lstStyle>
          <a:p>
            <a:r>
              <a:t>© Copyright 2023 Endava  •  Confidential and Proprietary  •  Version 1.0</a:t>
            </a:r>
          </a:p>
        </p:txBody>
      </p:sp>
      <p:sp>
        <p:nvSpPr>
          <p:cNvPr id="158"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spTree>
    <p:extLst>
      <p:ext uri="{BB962C8B-B14F-4D97-AF65-F5344CB8AC3E}">
        <p14:creationId xmlns:p14="http://schemas.microsoft.com/office/powerpoint/2010/main" val="42511324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2"/>
            <a:ext cx="19678204" cy="5957990"/>
          </a:xfrm>
          <a:prstGeom prst="rect">
            <a:avLst/>
          </a:prstGeom>
        </p:spPr>
        <p:txBody>
          <a:bodyPr lIns="0" tIns="0" rIns="0" bIns="0"/>
          <a:lstStyle>
            <a:lvl1pPr>
              <a:lnSpc>
                <a:spcPct val="80000"/>
              </a:lnSpc>
              <a:spcBef>
                <a:spcPts val="0"/>
              </a:spcBef>
              <a:defRPr sz="9600" spc="0">
                <a:solidFill>
                  <a:srgbClr val="FFFFFF"/>
                </a:solidFill>
                <a:latin typeface="+mj-lt"/>
                <a:ea typeface="+mj-ea"/>
                <a:cs typeface="+mj-cs"/>
                <a:sym typeface="Poppins Medium"/>
              </a:defRPr>
            </a:lvl1pPr>
          </a:lstStyle>
          <a:p>
            <a:r>
              <a:t>Title Text</a:t>
            </a:r>
          </a:p>
        </p:txBody>
      </p:sp>
      <p:pic>
        <p:nvPicPr>
          <p:cNvPr id="28" name="endava_logo_neg_RGB.png" descr="endava_logo_neg_RGB.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7" y="607284"/>
            <a:ext cx="2480228" cy="421640"/>
          </a:xfrm>
          <a:prstGeom prst="rect">
            <a:avLst/>
          </a:prstGeom>
          <a:ln w="12700">
            <a:miter lim="400000"/>
          </a:ln>
        </p:spPr>
      </p:pic>
      <p:sp>
        <p:nvSpPr>
          <p:cNvPr id="29"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1_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2"/>
            <a:ext cx="19678204" cy="5957990"/>
          </a:xfrm>
          <a:prstGeom prst="rect">
            <a:avLst/>
          </a:prstGeom>
        </p:spPr>
        <p:txBody>
          <a:bodyPr lIns="0" tIns="0" rIns="0" bIns="0"/>
          <a:lstStyle>
            <a:lvl1pPr>
              <a:lnSpc>
                <a:spcPct val="80000"/>
              </a:lnSpc>
              <a:spcBef>
                <a:spcPts val="0"/>
              </a:spcBef>
              <a:defRPr sz="9600" spc="0">
                <a:solidFill>
                  <a:srgbClr val="FFFFFF"/>
                </a:solidFill>
                <a:latin typeface="+mj-lt"/>
                <a:ea typeface="+mj-ea"/>
                <a:cs typeface="+mj-cs"/>
                <a:sym typeface="Poppins Medium"/>
              </a:defRPr>
            </a:lvl1pPr>
          </a:lstStyle>
          <a:p>
            <a:r>
              <a:t>Title Text</a:t>
            </a:r>
          </a:p>
        </p:txBody>
      </p:sp>
      <p:sp>
        <p:nvSpPr>
          <p:cNvPr id="29"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387793320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Agenda Black">
    <p:bg>
      <p:bgPr>
        <a:solidFill>
          <a:srgbClr val="192B37"/>
        </a:solidFill>
        <a:effectLst/>
      </p:bgPr>
    </p:bg>
    <p:spTree>
      <p:nvGrpSpPr>
        <p:cNvPr id="1" name=""/>
        <p:cNvGrpSpPr/>
        <p:nvPr/>
      </p:nvGrpSpPr>
      <p:grpSpPr>
        <a:xfrm>
          <a:off x="0" y="0"/>
          <a:ext cx="0" cy="0"/>
          <a:chOff x="0" y="0"/>
          <a:chExt cx="0" cy="0"/>
        </a:xfrm>
      </p:grpSpPr>
      <p:pic>
        <p:nvPicPr>
          <p:cNvPr id="50" name="endava_symbol_black_CMYK.pdf" descr="endava_symbol_black_CMYK.pdf"/>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54" name="Insert short chapter name…"/>
          <p:cNvSpPr txBox="1">
            <a:spLocks noGrp="1"/>
          </p:cNvSpPr>
          <p:nvPr>
            <p:ph type="body" sz="quarter" idx="21"/>
          </p:nvPr>
        </p:nvSpPr>
        <p:spPr>
          <a:xfrm>
            <a:off x="4566592" y="4389125"/>
            <a:ext cx="9263708" cy="4897113"/>
          </a:xfrm>
          <a:prstGeom prst="rect">
            <a:avLst/>
          </a:prstGeom>
        </p:spPr>
        <p:txBody>
          <a:bodyPr lIns="0" tIns="0" rIns="0" bIns="0" anchor="t">
            <a:spAutoFit/>
          </a:bodyPr>
          <a:lstStyle/>
          <a:p>
            <a:pPr marL="0" indent="0" defTabSz="470262">
              <a:lnSpc>
                <a:spcPct val="140000"/>
              </a:lnSpc>
              <a:spcBef>
                <a:spcPts val="0"/>
              </a:spcBef>
              <a:buClrTx/>
              <a:buSzTx/>
              <a:buNone/>
              <a:defRPr sz="4000">
                <a:solidFill>
                  <a:srgbClr val="FFFFFF"/>
                </a:solidFill>
              </a:defRPr>
            </a:pPr>
            <a:r>
              <a:t>Insert short chapter name</a:t>
            </a:r>
          </a:p>
          <a:p>
            <a:pPr marL="0" indent="0" defTabSz="470262">
              <a:lnSpc>
                <a:spcPct val="140000"/>
              </a:lnSpc>
              <a:spcBef>
                <a:spcPts val="0"/>
              </a:spcBef>
              <a:buClrTx/>
              <a:buSzTx/>
              <a:buNone/>
              <a:defRPr sz="4000">
                <a:solidFill>
                  <a:srgbClr val="FFFFFF"/>
                </a:solidFill>
              </a:defRPr>
            </a:pPr>
            <a:r>
              <a:t>Insert short chapter name</a:t>
            </a:r>
          </a:p>
          <a:p>
            <a:pPr marL="0" indent="0" defTabSz="470262">
              <a:lnSpc>
                <a:spcPct val="140000"/>
              </a:lnSpc>
              <a:spcBef>
                <a:spcPts val="0"/>
              </a:spcBef>
              <a:buClrTx/>
              <a:buSzTx/>
              <a:buNone/>
              <a:defRPr sz="4000">
                <a:solidFill>
                  <a:srgbClr val="FFFFFF"/>
                </a:solidFill>
              </a:defRPr>
            </a:pPr>
            <a:r>
              <a:t>Insert short chapter name</a:t>
            </a:r>
          </a:p>
          <a:p>
            <a:pPr marL="0" indent="0" defTabSz="470262">
              <a:lnSpc>
                <a:spcPct val="140000"/>
              </a:lnSpc>
              <a:spcBef>
                <a:spcPts val="0"/>
              </a:spcBef>
              <a:buClrTx/>
              <a:buSzTx/>
              <a:buNone/>
              <a:defRPr sz="4000">
                <a:solidFill>
                  <a:srgbClr val="FFFFFF"/>
                </a:solidFill>
              </a:defRPr>
            </a:pPr>
            <a:r>
              <a:t>Insert short chapter name</a:t>
            </a:r>
          </a:p>
          <a:p>
            <a:pPr marL="0" indent="0" defTabSz="470262">
              <a:lnSpc>
                <a:spcPct val="140000"/>
              </a:lnSpc>
              <a:spcBef>
                <a:spcPts val="0"/>
              </a:spcBef>
              <a:buClrTx/>
              <a:buSzTx/>
              <a:buNone/>
              <a:defRPr sz="4000">
                <a:solidFill>
                  <a:srgbClr val="FFFFFF"/>
                </a:solidFill>
              </a:defRPr>
            </a:pPr>
            <a:r>
              <a:t>Insert short chapter name</a:t>
            </a:r>
          </a:p>
        </p:txBody>
      </p:sp>
      <p:sp>
        <p:nvSpPr>
          <p:cNvPr id="55" name="Pag. 4…"/>
          <p:cNvSpPr txBox="1">
            <a:spLocks noGrp="1"/>
          </p:cNvSpPr>
          <p:nvPr>
            <p:ph type="body" sz="quarter" idx="22"/>
          </p:nvPr>
        </p:nvSpPr>
        <p:spPr>
          <a:xfrm>
            <a:off x="14478000" y="4630425"/>
            <a:ext cx="1217274" cy="4468867"/>
          </a:xfrm>
          <a:prstGeom prst="rect">
            <a:avLst/>
          </a:prstGeom>
        </p:spPr>
        <p:txBody>
          <a:bodyPr lIns="0" tIns="0" rIns="0" bIns="0" anchor="t">
            <a:spAutoFit/>
          </a:bodyPr>
          <a:lstStyle/>
          <a:p>
            <a:pPr marL="0" indent="0">
              <a:lnSpc>
                <a:spcPct val="280000"/>
              </a:lnSpc>
              <a:buClrTx/>
              <a:buSzTx/>
              <a:buNone/>
              <a:defRPr sz="1600">
                <a:solidFill>
                  <a:srgbClr val="FFFFFF"/>
                </a:solidFill>
              </a:defRPr>
            </a:pPr>
            <a:r>
              <a:t>Pag. 4</a:t>
            </a:r>
          </a:p>
          <a:p>
            <a:pPr marL="0" indent="0">
              <a:lnSpc>
                <a:spcPct val="280000"/>
              </a:lnSpc>
              <a:buClrTx/>
              <a:buSzTx/>
              <a:buNone/>
              <a:defRPr sz="1600">
                <a:solidFill>
                  <a:srgbClr val="FFFFFF"/>
                </a:solidFill>
              </a:defRPr>
            </a:pPr>
            <a:r>
              <a:t>Pag. 8</a:t>
            </a:r>
          </a:p>
          <a:p>
            <a:pPr marL="0" indent="0">
              <a:lnSpc>
                <a:spcPct val="280000"/>
              </a:lnSpc>
              <a:buClrTx/>
              <a:buSzTx/>
              <a:buNone/>
              <a:defRPr sz="1600">
                <a:solidFill>
                  <a:srgbClr val="FFFFFF"/>
                </a:solidFill>
              </a:defRPr>
            </a:pPr>
            <a:r>
              <a:t>Pag. 16</a:t>
            </a:r>
          </a:p>
          <a:p>
            <a:pPr marL="0" indent="0">
              <a:lnSpc>
                <a:spcPct val="280000"/>
              </a:lnSpc>
              <a:buClrTx/>
              <a:buSzTx/>
              <a:buNone/>
              <a:defRPr sz="1600">
                <a:solidFill>
                  <a:srgbClr val="FFFFFF"/>
                </a:solidFill>
              </a:defRPr>
            </a:pPr>
            <a:r>
              <a:t>Pag. 32</a:t>
            </a:r>
          </a:p>
          <a:p>
            <a:pPr marL="0" indent="0">
              <a:lnSpc>
                <a:spcPct val="280000"/>
              </a:lnSpc>
              <a:buClrTx/>
              <a:buSzTx/>
              <a:buNone/>
              <a:defRPr sz="1600">
                <a:solidFill>
                  <a:srgbClr val="FFFFFF"/>
                </a:solidFill>
              </a:defRPr>
            </a:pPr>
            <a:r>
              <a:t>Pag. 48</a:t>
            </a:r>
          </a:p>
        </p:txBody>
      </p:sp>
      <p:sp>
        <p:nvSpPr>
          <p:cNvPr id="56" name="01…"/>
          <p:cNvSpPr txBox="1">
            <a:spLocks noGrp="1"/>
          </p:cNvSpPr>
          <p:nvPr>
            <p:ph type="body" sz="quarter" idx="23"/>
          </p:nvPr>
        </p:nvSpPr>
        <p:spPr>
          <a:xfrm>
            <a:off x="2590800" y="4389125"/>
            <a:ext cx="1328093" cy="4897113"/>
          </a:xfrm>
          <a:prstGeom prst="rect">
            <a:avLst/>
          </a:prstGeom>
        </p:spPr>
        <p:txBody>
          <a:bodyPr lIns="0" tIns="0" rIns="0" bIns="0" anchor="t">
            <a:spAutoFit/>
          </a:bodyPr>
          <a:lstStyle/>
          <a:p>
            <a:pPr marL="0" indent="0" defTabSz="470262">
              <a:lnSpc>
                <a:spcPct val="140000"/>
              </a:lnSpc>
              <a:spcBef>
                <a:spcPts val="0"/>
              </a:spcBef>
              <a:buSzTx/>
              <a:buNone/>
              <a:defRPr sz="4000">
                <a:solidFill>
                  <a:srgbClr val="FF5640"/>
                </a:solidFill>
              </a:defRPr>
            </a:pPr>
            <a:r>
              <a:t>01</a:t>
            </a:r>
          </a:p>
          <a:p>
            <a:pPr marL="0" indent="0" defTabSz="470262">
              <a:lnSpc>
                <a:spcPct val="140000"/>
              </a:lnSpc>
              <a:spcBef>
                <a:spcPts val="0"/>
              </a:spcBef>
              <a:buSzTx/>
              <a:buNone/>
              <a:defRPr sz="4000">
                <a:solidFill>
                  <a:srgbClr val="FF5640"/>
                </a:solidFill>
              </a:defRPr>
            </a:pPr>
            <a:r>
              <a:t>02</a:t>
            </a:r>
          </a:p>
          <a:p>
            <a:pPr marL="0" indent="0" defTabSz="470262">
              <a:lnSpc>
                <a:spcPct val="140000"/>
              </a:lnSpc>
              <a:spcBef>
                <a:spcPts val="0"/>
              </a:spcBef>
              <a:buSzTx/>
              <a:buNone/>
              <a:defRPr sz="4000">
                <a:solidFill>
                  <a:srgbClr val="FF5640"/>
                </a:solidFill>
              </a:defRPr>
            </a:pPr>
            <a:r>
              <a:t>03</a:t>
            </a:r>
          </a:p>
          <a:p>
            <a:pPr marL="0" indent="0" defTabSz="470262">
              <a:lnSpc>
                <a:spcPct val="140000"/>
              </a:lnSpc>
              <a:spcBef>
                <a:spcPts val="0"/>
              </a:spcBef>
              <a:buSzTx/>
              <a:buNone/>
              <a:defRPr sz="4000">
                <a:solidFill>
                  <a:srgbClr val="FF5640"/>
                </a:solidFill>
              </a:defRPr>
            </a:pPr>
            <a:r>
              <a:t>04</a:t>
            </a:r>
          </a:p>
          <a:p>
            <a:pPr marL="0" indent="0" defTabSz="470262">
              <a:lnSpc>
                <a:spcPct val="140000"/>
              </a:lnSpc>
              <a:spcBef>
                <a:spcPts val="0"/>
              </a:spcBef>
              <a:buSzTx/>
              <a:buNone/>
              <a:defRPr sz="4000">
                <a:solidFill>
                  <a:srgbClr val="FF5640"/>
                </a:solidFill>
              </a:defRPr>
            </a:pPr>
            <a:r>
              <a:t>05</a:t>
            </a:r>
          </a:p>
        </p:txBody>
      </p:sp>
      <p:pic>
        <p:nvPicPr>
          <p:cNvPr id="57" name="endava_symbol_RGB 1.png" descr="endava_symbol_RGB 1.png"/>
          <p:cNvPicPr>
            <a:picLocks noChangeAspect="1"/>
          </p:cNvPicPr>
          <p:nvPr userDrawn="1"/>
        </p:nvPicPr>
        <p:blipFill>
          <a:blip r:embed="rId3" cstate="screen">
            <a:alphaModFix amt="50000"/>
            <a:extLst>
              <a:ext uri="{28A0092B-C50C-407E-A947-70E740481C1C}">
                <a14:useLocalDpi xmlns:a14="http://schemas.microsoft.com/office/drawing/2010/main"/>
              </a:ext>
            </a:extLst>
          </a:blip>
          <a:srcRect/>
          <a:stretch>
            <a:fillRect/>
          </a:stretch>
        </p:blipFill>
        <p:spPr>
          <a:xfrm>
            <a:off x="23434135" y="251730"/>
            <a:ext cx="262849" cy="320676"/>
          </a:xfrm>
          <a:prstGeom prst="rect">
            <a:avLst/>
          </a:prstGeom>
          <a:ln w="12700">
            <a:miter lim="400000"/>
          </a:ln>
        </p:spPr>
      </p:pic>
      <p:sp>
        <p:nvSpPr>
          <p:cNvPr id="5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Header and Footer Black">
    <p:bg>
      <p:bgPr>
        <a:solidFill>
          <a:srgbClr val="192B37"/>
        </a:solidFill>
        <a:effectLst/>
      </p:bgPr>
    </p:bg>
    <p:spTree>
      <p:nvGrpSpPr>
        <p:cNvPr id="1" name=""/>
        <p:cNvGrpSpPr/>
        <p:nvPr/>
      </p:nvGrpSpPr>
      <p:grpSpPr>
        <a:xfrm>
          <a:off x="0" y="0"/>
          <a:ext cx="0" cy="0"/>
          <a:chOff x="0" y="0"/>
          <a:chExt cx="0" cy="0"/>
        </a:xfrm>
      </p:grpSpPr>
      <p:pic>
        <p:nvPicPr>
          <p:cNvPr id="100" name="endava_symbol_RGB 1.png" descr="endava_symbol_RGB 1.png"/>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49" cy="320676"/>
          </a:xfrm>
          <a:prstGeom prst="rect">
            <a:avLst/>
          </a:prstGeom>
          <a:ln w="12700">
            <a:miter lim="400000"/>
          </a:ln>
        </p:spPr>
      </p:pic>
      <p:sp>
        <p:nvSpPr>
          <p:cNvPr id="104" name="Slide Number"/>
          <p:cNvSpPr txBox="1">
            <a:spLocks noGrp="1"/>
          </p:cNvSpPr>
          <p:nvPr>
            <p:ph type="sldNum" sz="quarter" idx="2"/>
          </p:nvPr>
        </p:nvSpPr>
        <p:spPr>
          <a:xfrm>
            <a:off x="23489402" y="13134586"/>
            <a:ext cx="288542" cy="246221"/>
          </a:xfrm>
          <a:prstGeom prst="rect">
            <a:avLst/>
          </a:prstGeom>
        </p:spPr>
        <p:txBody>
          <a:bodyPr anchor="ct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Footer Black">
    <p:bg>
      <p:bgPr>
        <a:solidFill>
          <a:srgbClr val="192B37"/>
        </a:solidFill>
        <a:effectLst/>
      </p:bgPr>
    </p:bg>
    <p:spTree>
      <p:nvGrpSpPr>
        <p:cNvPr id="1" name=""/>
        <p:cNvGrpSpPr/>
        <p:nvPr/>
      </p:nvGrpSpPr>
      <p:grpSpPr>
        <a:xfrm>
          <a:off x="0" y="0"/>
          <a:ext cx="0" cy="0"/>
          <a:chOff x="0" y="0"/>
          <a:chExt cx="0" cy="0"/>
        </a:xfrm>
      </p:grpSpPr>
      <p:sp>
        <p:nvSpPr>
          <p:cNvPr id="157" name="© Copyright 2023 Endava  •  Confidential and Proprietary  •  Version 1.0"/>
          <p:cNvSpPr txBox="1"/>
          <p:nvPr/>
        </p:nvSpPr>
        <p:spPr>
          <a:xfrm>
            <a:off x="610588" y="13100216"/>
            <a:ext cx="11290258" cy="31496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lvl1pPr>
              <a:lnSpc>
                <a:spcPct val="100000"/>
              </a:lnSpc>
              <a:spcBef>
                <a:spcPts val="0"/>
              </a:spcBef>
              <a:defRPr sz="1200" spc="0">
                <a:solidFill>
                  <a:srgbClr val="8C959B"/>
                </a:solidFill>
              </a:defRPr>
            </a:lvl1pPr>
          </a:lstStyle>
          <a:p>
            <a:r>
              <a:t>© Copyright 2023 Endava  •  Confidential and Proprietary  •  Version 1.0</a:t>
            </a:r>
          </a:p>
        </p:txBody>
      </p:sp>
      <p:sp>
        <p:nvSpPr>
          <p:cNvPr id="158"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lide Number Black">
    <p:bg>
      <p:bgPr>
        <a:solidFill>
          <a:srgbClr val="192B37"/>
        </a:solidFill>
        <a:effectLst/>
      </p:bgPr>
    </p:bg>
    <p:spTree>
      <p:nvGrpSpPr>
        <p:cNvPr id="1" name=""/>
        <p:cNvGrpSpPr/>
        <p:nvPr/>
      </p:nvGrpSpPr>
      <p:grpSpPr>
        <a:xfrm>
          <a:off x="0" y="0"/>
          <a:ext cx="0" cy="0"/>
          <a:chOff x="0" y="0"/>
          <a:chExt cx="0" cy="0"/>
        </a:xfrm>
      </p:grpSpPr>
      <p:sp>
        <p:nvSpPr>
          <p:cNvPr id="17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2"/>
            <a:ext cx="19678204" cy="5957990"/>
          </a:xfrm>
          <a:prstGeom prst="rect">
            <a:avLst/>
          </a:prstGeom>
        </p:spPr>
        <p:txBody>
          <a:bodyPr lIns="0" tIns="0" rIns="0" bIns="0"/>
          <a:lstStyle>
            <a:lvl1pPr>
              <a:lnSpc>
                <a:spcPct val="80000"/>
              </a:lnSpc>
              <a:spcBef>
                <a:spcPts val="0"/>
              </a:spcBef>
              <a:defRPr sz="9600" spc="0">
                <a:solidFill>
                  <a:srgbClr val="FFFFFF"/>
                </a:solidFill>
                <a:latin typeface="+mj-lt"/>
                <a:ea typeface="+mj-ea"/>
                <a:cs typeface="+mj-cs"/>
                <a:sym typeface="Poppins Medium"/>
              </a:defRPr>
            </a:lvl1pPr>
          </a:lstStyle>
          <a:p>
            <a:r>
              <a:t>Title Text</a:t>
            </a:r>
          </a:p>
        </p:txBody>
      </p:sp>
      <p:sp>
        <p:nvSpPr>
          <p:cNvPr id="29"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48380392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1_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2"/>
            <a:ext cx="19678204" cy="5957990"/>
          </a:xfrm>
          <a:prstGeom prst="rect">
            <a:avLst/>
          </a:prstGeom>
        </p:spPr>
        <p:txBody>
          <a:bodyPr lIns="0" tIns="0" rIns="0" bIns="0"/>
          <a:lstStyle>
            <a:lvl1pPr>
              <a:lnSpc>
                <a:spcPct val="80000"/>
              </a:lnSpc>
              <a:spcBef>
                <a:spcPts val="0"/>
              </a:spcBef>
              <a:defRPr sz="9600" spc="0">
                <a:solidFill>
                  <a:srgbClr val="FFFFFF"/>
                </a:solidFill>
                <a:latin typeface="+mj-lt"/>
                <a:ea typeface="+mj-ea"/>
                <a:cs typeface="+mj-cs"/>
                <a:sym typeface="Poppins Medium"/>
              </a:defRPr>
            </a:lvl1pPr>
          </a:lstStyle>
          <a:p>
            <a:r>
              <a:t>Title Text</a:t>
            </a:r>
          </a:p>
        </p:txBody>
      </p:sp>
      <p:sp>
        <p:nvSpPr>
          <p:cNvPr id="29"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334795941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1625600"/>
            <a:ext cx="220853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Title Text</a:t>
            </a:r>
          </a:p>
        </p:txBody>
      </p:sp>
      <p:sp>
        <p:nvSpPr>
          <p:cNvPr id="3" name="Body Level One…"/>
          <p:cNvSpPr txBox="1">
            <a:spLocks noGrp="1"/>
          </p:cNvSpPr>
          <p:nvPr>
            <p:ph type="body" idx="1"/>
          </p:nvPr>
        </p:nvSpPr>
        <p:spPr>
          <a:xfrm>
            <a:off x="609600" y="3911600"/>
            <a:ext cx="22085300" cy="8534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Slide Number"/>
          <p:cNvSpPr txBox="1">
            <a:spLocks noGrp="1"/>
          </p:cNvSpPr>
          <p:nvPr>
            <p:ph type="sldNum" sz="quarter" idx="2"/>
          </p:nvPr>
        </p:nvSpPr>
        <p:spPr>
          <a:xfrm>
            <a:off x="23489402" y="13132800"/>
            <a:ext cx="288542" cy="246221"/>
          </a:xfrm>
          <a:prstGeom prst="rect">
            <a:avLst/>
          </a:prstGeom>
          <a:ln w="12700">
            <a:miter lim="400000"/>
          </a:ln>
        </p:spPr>
        <p:txBody>
          <a:bodyPr wrap="none" lIns="0" tIns="0" rIns="0" bIns="0" anchor="ctr">
            <a:spAutoFit/>
          </a:bodyPr>
          <a:lstStyle>
            <a:lvl1pPr algn="r" defTabSz="825500">
              <a:lnSpc>
                <a:spcPct val="100000"/>
              </a:lnSpc>
              <a:spcBef>
                <a:spcPts val="0"/>
              </a:spcBef>
              <a:defRPr sz="1600">
                <a:solidFill>
                  <a:srgbClr val="8C959B"/>
                </a:solidFill>
              </a:defRPr>
            </a:lvl1pPr>
          </a:lstStyle>
          <a:p>
            <a:fld id="{86CB4B4D-7CA3-9044-876B-883B54F8677D}" type="slidenum">
              <a:rPr lang="en-RO" smtClean="0"/>
              <a:pPr/>
              <a:t>‹#›</a:t>
            </a:fld>
            <a:endParaRPr lang="en-RO"/>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66" r:id="rId3"/>
    <p:sldLayoutId id="2147483653" r:id="rId4"/>
    <p:sldLayoutId id="2147483657" r:id="rId5"/>
    <p:sldLayoutId id="2147483663" r:id="rId6"/>
    <p:sldLayoutId id="2147483665" r:id="rId7"/>
  </p:sldLayoutIdLst>
  <p:transition spd="med"/>
  <p:txStyles>
    <p:titleStyle>
      <a:lvl1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j-lt"/>
          <a:ea typeface="+mn-ea"/>
          <a:cs typeface="+mn-cs"/>
          <a:sym typeface="Poppins Regular"/>
        </a:defRPr>
      </a:lvl1pPr>
      <a:lvl2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2pPr>
      <a:lvl3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3pPr>
      <a:lvl4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4pPr>
      <a:lvl5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5pPr>
      <a:lvl6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6pPr>
      <a:lvl7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7pPr>
      <a:lvl8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8pPr>
      <a:lvl9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9pPr>
    </p:titleStyle>
    <p:body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p:bodyStyle>
    <p:otherStyle>
      <a:lvl1pPr marL="0" marR="0" indent="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1pPr>
      <a:lvl2pPr marL="0" marR="0" indent="2286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2pPr>
      <a:lvl3pPr marL="0" marR="0" indent="4572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3pPr>
      <a:lvl4pPr marL="0" marR="0" indent="6858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4pPr>
      <a:lvl5pPr marL="0" marR="0" indent="9144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5pPr>
      <a:lvl6pPr marL="0" marR="0" indent="11430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6pPr>
      <a:lvl7pPr marL="0" marR="0" indent="13716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7pPr>
      <a:lvl8pPr marL="0" marR="0" indent="16002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8pPr>
      <a:lvl9pPr marL="0" marR="0" indent="18288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1625600"/>
            <a:ext cx="220853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Title Text</a:t>
            </a:r>
          </a:p>
        </p:txBody>
      </p:sp>
      <p:sp>
        <p:nvSpPr>
          <p:cNvPr id="3" name="Body Level One…"/>
          <p:cNvSpPr txBox="1">
            <a:spLocks noGrp="1"/>
          </p:cNvSpPr>
          <p:nvPr>
            <p:ph type="body" idx="1"/>
          </p:nvPr>
        </p:nvSpPr>
        <p:spPr>
          <a:xfrm>
            <a:off x="609600" y="3911600"/>
            <a:ext cx="22085300" cy="8534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Slide Number"/>
          <p:cNvSpPr txBox="1">
            <a:spLocks noGrp="1"/>
          </p:cNvSpPr>
          <p:nvPr>
            <p:ph type="sldNum" sz="quarter" idx="2"/>
          </p:nvPr>
        </p:nvSpPr>
        <p:spPr>
          <a:xfrm>
            <a:off x="23489402" y="13132800"/>
            <a:ext cx="288542" cy="246221"/>
          </a:xfrm>
          <a:prstGeom prst="rect">
            <a:avLst/>
          </a:prstGeom>
          <a:ln w="12700">
            <a:miter lim="400000"/>
          </a:ln>
        </p:spPr>
        <p:txBody>
          <a:bodyPr wrap="none" lIns="0" tIns="0" rIns="0" bIns="0" anchor="ctr">
            <a:spAutoFit/>
          </a:bodyPr>
          <a:lstStyle>
            <a:lvl1pPr algn="r" defTabSz="825500">
              <a:lnSpc>
                <a:spcPct val="100000"/>
              </a:lnSpc>
              <a:spcBef>
                <a:spcPts val="0"/>
              </a:spcBef>
              <a:defRPr sz="1600">
                <a:solidFill>
                  <a:srgbClr val="8C959B"/>
                </a:solidFill>
              </a:defRPr>
            </a:lvl1pPr>
          </a:lstStyle>
          <a:p>
            <a:fld id="{86CB4B4D-7CA3-9044-876B-883B54F8677D}" type="slidenum">
              <a:rPr lang="en-RO" smtClean="0"/>
              <a:pPr/>
              <a:t>‹#›</a:t>
            </a:fld>
            <a:endParaRPr lang="en-RO"/>
          </a:p>
        </p:txBody>
      </p:sp>
    </p:spTree>
    <p:extLst>
      <p:ext uri="{BB962C8B-B14F-4D97-AF65-F5344CB8AC3E}">
        <p14:creationId xmlns:p14="http://schemas.microsoft.com/office/powerpoint/2010/main" val="412677752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2" r:id="rId3"/>
  </p:sldLayoutIdLst>
  <p:transition spd="med"/>
  <p:txStyles>
    <p:titleStyle>
      <a:lvl1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j-lt"/>
          <a:ea typeface="+mn-ea"/>
          <a:cs typeface="+mn-cs"/>
          <a:sym typeface="Poppins Regular"/>
        </a:defRPr>
      </a:lvl1pPr>
      <a:lvl2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2pPr>
      <a:lvl3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3pPr>
      <a:lvl4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4pPr>
      <a:lvl5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5pPr>
      <a:lvl6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6pPr>
      <a:lvl7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7pPr>
      <a:lvl8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8pPr>
      <a:lvl9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9pPr>
    </p:titleStyle>
    <p:body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p:bodyStyle>
    <p:otherStyle>
      <a:lvl1pPr marL="0" marR="0" indent="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1pPr>
      <a:lvl2pPr marL="0" marR="0" indent="2286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2pPr>
      <a:lvl3pPr marL="0" marR="0" indent="4572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3pPr>
      <a:lvl4pPr marL="0" marR="0" indent="6858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4pPr>
      <a:lvl5pPr marL="0" marR="0" indent="9144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5pPr>
      <a:lvl6pPr marL="0" marR="0" indent="11430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6pPr>
      <a:lvl7pPr marL="0" marR="0" indent="13716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7pPr>
      <a:lvl8pPr marL="0" marR="0" indent="16002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8pPr>
      <a:lvl9pPr marL="0" marR="0" indent="18288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8.png"/><Relationship Id="rId1" Type="http://schemas.openxmlformats.org/officeDocument/2006/relationships/slideLayout" Target="../slideLayouts/slideLayout8.xml"/><Relationship Id="rId5" Type="http://schemas.openxmlformats.org/officeDocument/2006/relationships/image" Target="../media/image15.sv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hyperlink" Target="mailto:first.last@endava.com"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6.jpg"/><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 name="endava_logo_pos_RGB.png" descr="endava_logo_pos_RGB.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826750" y="6625907"/>
            <a:ext cx="2730500" cy="464186"/>
          </a:xfrm>
          <a:prstGeom prst="rect">
            <a:avLst/>
          </a:prstGeom>
          <a:ln w="12700">
            <a:miter lim="400000"/>
          </a:ln>
        </p:spPr>
      </p:pic>
      <p:pic>
        <p:nvPicPr>
          <p:cNvPr id="2050" name="Picture 2">
            <a:extLst>
              <a:ext uri="{FF2B5EF4-FFF2-40B4-BE49-F238E27FC236}">
                <a16:creationId xmlns:a16="http://schemas.microsoft.com/office/drawing/2014/main" id="{6618272A-9282-31D2-C6F5-9416BAE45E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0" y="3752850"/>
            <a:ext cx="7429500" cy="4381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F26A1-7051-2454-4699-C7F7724615C7}"/>
            </a:ext>
          </a:extLst>
        </p:cNvPr>
        <p:cNvGrpSpPr/>
        <p:nvPr/>
      </p:nvGrpSpPr>
      <p:grpSpPr>
        <a:xfrm>
          <a:off x="0" y="0"/>
          <a:ext cx="0" cy="0"/>
          <a:chOff x="0" y="0"/>
          <a:chExt cx="0" cy="0"/>
        </a:xfrm>
      </p:grpSpPr>
      <p:sp>
        <p:nvSpPr>
          <p:cNvPr id="4" name="Insert chapter 1 name…">
            <a:extLst>
              <a:ext uri="{FF2B5EF4-FFF2-40B4-BE49-F238E27FC236}">
                <a16:creationId xmlns:a16="http://schemas.microsoft.com/office/drawing/2014/main" id="{FB080FB7-4F28-9709-1F52-104365FAC8AC}"/>
              </a:ext>
            </a:extLst>
          </p:cNvPr>
          <p:cNvSpPr txBox="1">
            <a:spLocks noGrp="1"/>
          </p:cNvSpPr>
          <p:nvPr>
            <p:ph type="title"/>
          </p:nvPr>
        </p:nvSpPr>
        <p:spPr>
          <a:xfrm>
            <a:off x="4041910" y="1841889"/>
            <a:ext cx="18078090" cy="1617092"/>
          </a:xfrm>
          <a:prstGeom prst="rect">
            <a:avLst/>
          </a:prstGeom>
        </p:spPr>
        <p:txBody>
          <a:bodyPr>
            <a:noAutofit/>
          </a:bodyPr>
          <a:lstStyle/>
          <a:p>
            <a:r>
              <a:rPr lang="en-US" sz="10000" dirty="0">
                <a:latin typeface="Dava Sans Med" pitchFamily="50" charset="0"/>
              </a:rPr>
              <a:t>DevOps Toolset</a:t>
            </a:r>
            <a:endParaRPr sz="10000" dirty="0">
              <a:latin typeface="Dava Sans Med" pitchFamily="50" charset="0"/>
            </a:endParaRPr>
          </a:p>
        </p:txBody>
      </p:sp>
      <p:sp>
        <p:nvSpPr>
          <p:cNvPr id="5" name="01">
            <a:extLst>
              <a:ext uri="{FF2B5EF4-FFF2-40B4-BE49-F238E27FC236}">
                <a16:creationId xmlns:a16="http://schemas.microsoft.com/office/drawing/2014/main" id="{8B37F72D-9833-302E-1055-42BD7D5C1277}"/>
              </a:ext>
            </a:extLst>
          </p:cNvPr>
          <p:cNvSpPr txBox="1">
            <a:spLocks/>
          </p:cNvSpPr>
          <p:nvPr/>
        </p:nvSpPr>
        <p:spPr>
          <a:xfrm>
            <a:off x="609599" y="728543"/>
            <a:ext cx="2809461" cy="1846659"/>
          </a:xfrm>
          <a:prstGeom prst="rect">
            <a:avLst/>
          </a:prstGeom>
        </p:spPr>
        <p:txBody>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hangingPunct="1"/>
            <a:r>
              <a:rPr lang="en-US" sz="12000" dirty="0">
                <a:solidFill>
                  <a:schemeClr val="bg1"/>
                </a:solidFill>
                <a:latin typeface="Dava Sans Med" pitchFamily="50" charset="0"/>
              </a:rPr>
              <a:t>05</a:t>
            </a:r>
          </a:p>
        </p:txBody>
      </p:sp>
      <p:cxnSp>
        <p:nvCxnSpPr>
          <p:cNvPr id="7" name="Straight Connector 6">
            <a:extLst>
              <a:ext uri="{FF2B5EF4-FFF2-40B4-BE49-F238E27FC236}">
                <a16:creationId xmlns:a16="http://schemas.microsoft.com/office/drawing/2014/main" id="{1BDA76B8-A12A-DD32-9514-118DB82FBB78}"/>
              </a:ext>
            </a:extLst>
          </p:cNvPr>
          <p:cNvCxnSpPr/>
          <p:nvPr/>
        </p:nvCxnSpPr>
        <p:spPr>
          <a:xfrm>
            <a:off x="874644" y="3021494"/>
            <a:ext cx="21985356" cy="0"/>
          </a:xfrm>
          <a:prstGeom prst="line">
            <a:avLst/>
          </a:prstGeom>
          <a:ln/>
        </p:spPr>
        <p:style>
          <a:lnRef idx="1">
            <a:schemeClr val="accent3"/>
          </a:lnRef>
          <a:fillRef idx="0">
            <a:schemeClr val="accent3"/>
          </a:fillRef>
          <a:effectRef idx="0">
            <a:schemeClr val="accent3"/>
          </a:effectRef>
          <a:fontRef idx="minor">
            <a:schemeClr val="tx1"/>
          </a:fontRef>
        </p:style>
      </p:cxnSp>
      <p:pic>
        <p:nvPicPr>
          <p:cNvPr id="2" name="Graphic 1">
            <a:extLst>
              <a:ext uri="{FF2B5EF4-FFF2-40B4-BE49-F238E27FC236}">
                <a16:creationId xmlns:a16="http://schemas.microsoft.com/office/drawing/2014/main" id="{5452B695-1F48-FBEA-1B26-DB78BA63E11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3996" t="22573" r="31822" b="28028"/>
          <a:stretch/>
        </p:blipFill>
        <p:spPr>
          <a:xfrm rot="10800000">
            <a:off x="17669398" y="0"/>
            <a:ext cx="6714602" cy="13715999"/>
          </a:xfrm>
          <a:prstGeom prst="rect">
            <a:avLst/>
          </a:prstGeom>
        </p:spPr>
      </p:pic>
      <p:pic>
        <p:nvPicPr>
          <p:cNvPr id="13" name="Picture 12">
            <a:extLst>
              <a:ext uri="{FF2B5EF4-FFF2-40B4-BE49-F238E27FC236}">
                <a16:creationId xmlns:a16="http://schemas.microsoft.com/office/drawing/2014/main" id="{82893FE7-9726-5E9C-C2B9-F9F6C3000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6741" y="3087592"/>
            <a:ext cx="21190518" cy="10214492"/>
          </a:xfrm>
          <a:prstGeom prst="rect">
            <a:avLst/>
          </a:prstGeom>
        </p:spPr>
      </p:pic>
      <p:sp>
        <p:nvSpPr>
          <p:cNvPr id="14" name="Rectangle 13">
            <a:extLst>
              <a:ext uri="{FF2B5EF4-FFF2-40B4-BE49-F238E27FC236}">
                <a16:creationId xmlns:a16="http://schemas.microsoft.com/office/drawing/2014/main" id="{8D500694-C04A-2079-A751-77521D340022}"/>
              </a:ext>
            </a:extLst>
          </p:cNvPr>
          <p:cNvSpPr/>
          <p:nvPr/>
        </p:nvSpPr>
        <p:spPr>
          <a:xfrm>
            <a:off x="1013787" y="894522"/>
            <a:ext cx="2623935" cy="175591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192B37"/>
              </a:solidFill>
              <a:effectLst/>
              <a:uFillTx/>
              <a:latin typeface="+mn-lt"/>
              <a:ea typeface="+mn-ea"/>
              <a:cs typeface="+mn-cs"/>
              <a:sym typeface="Poppins Regular"/>
            </a:endParaRPr>
          </a:p>
        </p:txBody>
      </p:sp>
    </p:spTree>
    <p:extLst>
      <p:ext uri="{BB962C8B-B14F-4D97-AF65-F5344CB8AC3E}">
        <p14:creationId xmlns:p14="http://schemas.microsoft.com/office/powerpoint/2010/main" val="232524098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C4AA2-43DC-95D6-3414-58CB55E22F36}"/>
            </a:ext>
          </a:extLst>
        </p:cNvPr>
        <p:cNvGrpSpPr/>
        <p:nvPr/>
      </p:nvGrpSpPr>
      <p:grpSpPr>
        <a:xfrm>
          <a:off x="0" y="0"/>
          <a:ext cx="0" cy="0"/>
          <a:chOff x="0" y="0"/>
          <a:chExt cx="0" cy="0"/>
        </a:xfrm>
      </p:grpSpPr>
      <p:sp>
        <p:nvSpPr>
          <p:cNvPr id="4" name="Insert chapter 1 name…">
            <a:extLst>
              <a:ext uri="{FF2B5EF4-FFF2-40B4-BE49-F238E27FC236}">
                <a16:creationId xmlns:a16="http://schemas.microsoft.com/office/drawing/2014/main" id="{365CDC60-F195-8C27-4F0C-18B86B364E38}"/>
              </a:ext>
            </a:extLst>
          </p:cNvPr>
          <p:cNvSpPr txBox="1">
            <a:spLocks noGrp="1"/>
          </p:cNvSpPr>
          <p:nvPr>
            <p:ph type="title"/>
          </p:nvPr>
        </p:nvSpPr>
        <p:spPr>
          <a:xfrm>
            <a:off x="3823248" y="1841889"/>
            <a:ext cx="18078090" cy="1617092"/>
          </a:xfrm>
          <a:prstGeom prst="rect">
            <a:avLst/>
          </a:prstGeom>
        </p:spPr>
        <p:txBody>
          <a:bodyPr>
            <a:noAutofit/>
          </a:bodyPr>
          <a:lstStyle/>
          <a:p>
            <a:r>
              <a:rPr lang="en-US" sz="10000" dirty="0">
                <a:latin typeface="Dava Sans Med" pitchFamily="50" charset="0"/>
              </a:rPr>
              <a:t>DevOps Mindset</a:t>
            </a:r>
            <a:endParaRPr sz="10000" dirty="0">
              <a:latin typeface="Dava Sans Med" pitchFamily="50" charset="0"/>
            </a:endParaRPr>
          </a:p>
        </p:txBody>
      </p:sp>
      <p:sp>
        <p:nvSpPr>
          <p:cNvPr id="5" name="01">
            <a:extLst>
              <a:ext uri="{FF2B5EF4-FFF2-40B4-BE49-F238E27FC236}">
                <a16:creationId xmlns:a16="http://schemas.microsoft.com/office/drawing/2014/main" id="{BA33A003-968A-4683-6B5C-AD17C9B403F4}"/>
              </a:ext>
            </a:extLst>
          </p:cNvPr>
          <p:cNvSpPr txBox="1">
            <a:spLocks/>
          </p:cNvSpPr>
          <p:nvPr/>
        </p:nvSpPr>
        <p:spPr>
          <a:xfrm>
            <a:off x="609599" y="728543"/>
            <a:ext cx="2809461" cy="1846659"/>
          </a:xfrm>
          <a:prstGeom prst="rect">
            <a:avLst/>
          </a:prstGeom>
        </p:spPr>
        <p:txBody>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hangingPunct="1"/>
            <a:r>
              <a:rPr lang="en-US" sz="12000" dirty="0">
                <a:solidFill>
                  <a:schemeClr val="bg1"/>
                </a:solidFill>
                <a:latin typeface="Dava Sans Med" pitchFamily="50" charset="0"/>
              </a:rPr>
              <a:t>06</a:t>
            </a:r>
          </a:p>
        </p:txBody>
      </p:sp>
      <p:cxnSp>
        <p:nvCxnSpPr>
          <p:cNvPr id="7" name="Straight Connector 6">
            <a:extLst>
              <a:ext uri="{FF2B5EF4-FFF2-40B4-BE49-F238E27FC236}">
                <a16:creationId xmlns:a16="http://schemas.microsoft.com/office/drawing/2014/main" id="{4B3FF8B7-C0A9-3ECB-FB9E-29683CBAC79F}"/>
              </a:ext>
            </a:extLst>
          </p:cNvPr>
          <p:cNvCxnSpPr/>
          <p:nvPr/>
        </p:nvCxnSpPr>
        <p:spPr>
          <a:xfrm>
            <a:off x="874644" y="3021494"/>
            <a:ext cx="21985356" cy="0"/>
          </a:xfrm>
          <a:prstGeom prst="line">
            <a:avLst/>
          </a:prstGeom>
          <a:ln/>
        </p:spPr>
        <p:style>
          <a:lnRef idx="1">
            <a:schemeClr val="accent3"/>
          </a:lnRef>
          <a:fillRef idx="0">
            <a:schemeClr val="accent3"/>
          </a:fillRef>
          <a:effectRef idx="0">
            <a:schemeClr val="accent3"/>
          </a:effectRef>
          <a:fontRef idx="minor">
            <a:schemeClr val="tx1"/>
          </a:fontRef>
        </p:style>
      </p:cxnSp>
      <p:pic>
        <p:nvPicPr>
          <p:cNvPr id="2" name="Graphic 1">
            <a:extLst>
              <a:ext uri="{FF2B5EF4-FFF2-40B4-BE49-F238E27FC236}">
                <a16:creationId xmlns:a16="http://schemas.microsoft.com/office/drawing/2014/main" id="{8762E5D5-1289-103E-A55C-1DEF52B71FB5}"/>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3996" t="22573" r="31822" b="28028"/>
          <a:stretch/>
        </p:blipFill>
        <p:spPr>
          <a:xfrm rot="10800000">
            <a:off x="17669398" y="0"/>
            <a:ext cx="6714602" cy="13715999"/>
          </a:xfrm>
          <a:prstGeom prst="rect">
            <a:avLst/>
          </a:prstGeom>
        </p:spPr>
      </p:pic>
      <p:sp>
        <p:nvSpPr>
          <p:cNvPr id="3" name="TextBox 2">
            <a:extLst>
              <a:ext uri="{FF2B5EF4-FFF2-40B4-BE49-F238E27FC236}">
                <a16:creationId xmlns:a16="http://schemas.microsoft.com/office/drawing/2014/main" id="{05A0D44A-A6C9-DAA9-26B2-8EEAF3323FFC}"/>
              </a:ext>
            </a:extLst>
          </p:cNvPr>
          <p:cNvSpPr txBox="1"/>
          <p:nvPr/>
        </p:nvSpPr>
        <p:spPr>
          <a:xfrm>
            <a:off x="1380351" y="3211165"/>
            <a:ext cx="18327757" cy="95020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Collaboration over silos </a:t>
            </a:r>
            <a:r>
              <a:rPr kumimoji="0" lang="en-US" sz="3200" b="0" i="0" u="none" strike="noStrike" cap="none" spc="0" normalizeH="0" baseline="0" dirty="0">
                <a:ln>
                  <a:noFill/>
                </a:ln>
                <a:solidFill>
                  <a:schemeClr val="bg2"/>
                </a:solidFill>
                <a:effectLst/>
                <a:uFillTx/>
                <a:latin typeface="+mn-lt"/>
                <a:ea typeface="+mn-ea"/>
                <a:cs typeface="+mn-cs"/>
                <a:sym typeface="Poppins Regular"/>
              </a:rPr>
              <a:t>– devs, ops, QA, and security = one team</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Automate everything </a:t>
            </a:r>
            <a:r>
              <a:rPr kumimoji="0" lang="en-US" sz="3200" b="0" i="0" u="none" strike="noStrike" cap="none" spc="0" normalizeH="0" baseline="0" dirty="0">
                <a:ln>
                  <a:noFill/>
                </a:ln>
                <a:solidFill>
                  <a:schemeClr val="bg2"/>
                </a:solidFill>
                <a:effectLst/>
                <a:uFillTx/>
                <a:latin typeface="+mn-lt"/>
                <a:ea typeface="+mn-ea"/>
                <a:cs typeface="+mn-cs"/>
                <a:sym typeface="Poppins Regular"/>
              </a:rPr>
              <a:t>– manual work is fragile and slow</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Fail fast, recover faster </a:t>
            </a:r>
            <a:r>
              <a:rPr kumimoji="0" lang="en-US" sz="3200" b="0" i="0" u="none" strike="noStrike" cap="none" spc="0" normalizeH="0" baseline="0" dirty="0">
                <a:ln>
                  <a:noFill/>
                </a:ln>
                <a:solidFill>
                  <a:schemeClr val="bg2"/>
                </a:solidFill>
                <a:effectLst/>
                <a:uFillTx/>
                <a:latin typeface="+mn-lt"/>
                <a:ea typeface="+mn-ea"/>
                <a:cs typeface="+mn-cs"/>
                <a:sym typeface="Poppins Regular"/>
              </a:rPr>
              <a:t>– embrace failure, build for resilience</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Continuous improvement </a:t>
            </a:r>
            <a:r>
              <a:rPr kumimoji="0" lang="en-US" sz="3200" b="0" i="0" u="none" strike="noStrike" cap="none" spc="0" normalizeH="0" baseline="0" dirty="0">
                <a:ln>
                  <a:noFill/>
                </a:ln>
                <a:solidFill>
                  <a:schemeClr val="bg2"/>
                </a:solidFill>
                <a:effectLst/>
                <a:uFillTx/>
                <a:latin typeface="+mn-lt"/>
                <a:ea typeface="+mn-ea"/>
                <a:cs typeface="+mn-cs"/>
                <a:sym typeface="Poppins Regular"/>
              </a:rPr>
              <a:t>– always look for ways to optimize</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Measure what matters </a:t>
            </a:r>
            <a:r>
              <a:rPr kumimoji="0" lang="en-US" sz="3200" b="0" i="0" u="none" strike="noStrike" cap="none" spc="0" normalizeH="0" baseline="0" dirty="0">
                <a:ln>
                  <a:noFill/>
                </a:ln>
                <a:solidFill>
                  <a:schemeClr val="bg2"/>
                </a:solidFill>
                <a:effectLst/>
                <a:uFillTx/>
                <a:latin typeface="+mn-lt"/>
                <a:ea typeface="+mn-ea"/>
                <a:cs typeface="+mn-cs"/>
                <a:sym typeface="Poppins Regular"/>
              </a:rPr>
              <a:t>– metrics drive decisions, not gut feelings</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Customer-focused </a:t>
            </a:r>
            <a:r>
              <a:rPr kumimoji="0" lang="en-US" sz="3200" b="0" i="0" u="none" strike="noStrike" cap="none" spc="0" normalizeH="0" baseline="0" dirty="0">
                <a:ln>
                  <a:noFill/>
                </a:ln>
                <a:solidFill>
                  <a:schemeClr val="bg2"/>
                </a:solidFill>
                <a:effectLst/>
                <a:uFillTx/>
                <a:latin typeface="+mn-lt"/>
                <a:ea typeface="+mn-ea"/>
                <a:cs typeface="+mn-cs"/>
                <a:sym typeface="Poppins Regular"/>
              </a:rPr>
              <a:t>– the end goal is delivering value, not just uptime</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Own it end-to-end </a:t>
            </a:r>
            <a:r>
              <a:rPr kumimoji="0" lang="en-US" sz="3200" b="0" i="0" u="none" strike="noStrike" cap="none" spc="0" normalizeH="0" baseline="0" dirty="0">
                <a:ln>
                  <a:noFill/>
                </a:ln>
                <a:solidFill>
                  <a:schemeClr val="bg2"/>
                </a:solidFill>
                <a:effectLst/>
                <a:uFillTx/>
                <a:latin typeface="+mn-lt"/>
                <a:ea typeface="+mn-ea"/>
                <a:cs typeface="+mn-cs"/>
                <a:sym typeface="Poppins Regular"/>
              </a:rPr>
              <a:t>– from code to prod, you’re responsible</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Security is everyone's job </a:t>
            </a:r>
            <a:r>
              <a:rPr kumimoji="0" lang="en-US" sz="3200" b="0" i="0" u="none" strike="noStrike" cap="none" spc="0" normalizeH="0" baseline="0" dirty="0">
                <a:ln>
                  <a:noFill/>
                </a:ln>
                <a:solidFill>
                  <a:schemeClr val="bg2"/>
                </a:solidFill>
                <a:effectLst/>
                <a:uFillTx/>
                <a:latin typeface="+mn-lt"/>
                <a:ea typeface="+mn-ea"/>
                <a:cs typeface="+mn-cs"/>
                <a:sym typeface="Poppins Regular"/>
              </a:rPr>
              <a:t>– bake it in from the start</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Keep it simple </a:t>
            </a:r>
            <a:r>
              <a:rPr kumimoji="0" lang="en-US" sz="3200" b="0" i="0" u="none" strike="noStrike" cap="none" spc="0" normalizeH="0" baseline="0" dirty="0">
                <a:ln>
                  <a:noFill/>
                </a:ln>
                <a:solidFill>
                  <a:schemeClr val="bg2"/>
                </a:solidFill>
                <a:effectLst/>
                <a:uFillTx/>
                <a:latin typeface="+mn-lt"/>
                <a:ea typeface="+mn-ea"/>
                <a:cs typeface="+mn-cs"/>
                <a:sym typeface="Poppins Regular"/>
              </a:rPr>
              <a:t>– complexity kills maintainability</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Learn &amp; adapt </a:t>
            </a:r>
            <a:r>
              <a:rPr kumimoji="0" lang="en-US" sz="3200" b="0" i="0" u="none" strike="noStrike" cap="none" spc="0" normalizeH="0" baseline="0" dirty="0">
                <a:ln>
                  <a:noFill/>
                </a:ln>
                <a:solidFill>
                  <a:schemeClr val="bg2"/>
                </a:solidFill>
                <a:effectLst/>
                <a:uFillTx/>
                <a:latin typeface="+mn-lt"/>
                <a:ea typeface="+mn-ea"/>
                <a:cs typeface="+mn-cs"/>
                <a:sym typeface="Poppins Regular"/>
              </a:rPr>
              <a:t>– tech moves fast, stay curious and humble</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Feedback loops </a:t>
            </a:r>
            <a:r>
              <a:rPr kumimoji="0" lang="en-US" sz="3200" b="0" i="0" u="none" strike="noStrike" cap="none" spc="0" normalizeH="0" baseline="0" dirty="0">
                <a:ln>
                  <a:noFill/>
                </a:ln>
                <a:solidFill>
                  <a:schemeClr val="bg2"/>
                </a:solidFill>
                <a:effectLst/>
                <a:uFillTx/>
                <a:latin typeface="+mn-lt"/>
                <a:ea typeface="+mn-ea"/>
                <a:cs typeface="+mn-cs"/>
                <a:sym typeface="Poppins Regular"/>
              </a:rPr>
              <a:t>– short cycles for code, infra, and processes</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Documentation is part of the product </a:t>
            </a:r>
            <a:r>
              <a:rPr kumimoji="0" lang="en-US" sz="3200" b="0" i="0" u="none" strike="noStrike" cap="none" spc="0" normalizeH="0" baseline="0" dirty="0">
                <a:ln>
                  <a:noFill/>
                </a:ln>
                <a:solidFill>
                  <a:schemeClr val="bg2"/>
                </a:solidFill>
                <a:effectLst/>
                <a:uFillTx/>
                <a:latin typeface="+mn-lt"/>
                <a:ea typeface="+mn-ea"/>
                <a:cs typeface="+mn-cs"/>
                <a:sym typeface="Poppins Regular"/>
              </a:rPr>
              <a:t>– don’t gatekeep knowledge</a:t>
            </a:r>
          </a:p>
        </p:txBody>
      </p:sp>
      <p:pic>
        <p:nvPicPr>
          <p:cNvPr id="12" name="Picture 11">
            <a:extLst>
              <a:ext uri="{FF2B5EF4-FFF2-40B4-BE49-F238E27FC236}">
                <a16:creationId xmlns:a16="http://schemas.microsoft.com/office/drawing/2014/main" id="{FF944195-A248-A9EC-BEF6-B8F310BBF7DB}"/>
              </a:ext>
            </a:extLst>
          </p:cNvPr>
          <p:cNvPicPr>
            <a:picLocks noChangeAspect="1"/>
          </p:cNvPicPr>
          <p:nvPr/>
        </p:nvPicPr>
        <p:blipFill>
          <a:blip r:embed="rId4">
            <a:alphaModFix amt="35000"/>
            <a:extLst>
              <a:ext uri="{28A0092B-C50C-407E-A947-70E740481C1C}">
                <a14:useLocalDpi xmlns:a14="http://schemas.microsoft.com/office/drawing/2010/main" val="0"/>
              </a:ext>
            </a:extLst>
          </a:blip>
          <a:stretch>
            <a:fillRect/>
          </a:stretch>
        </p:blipFill>
        <p:spPr>
          <a:xfrm flipH="1">
            <a:off x="12707772" y="3858455"/>
            <a:ext cx="12589362" cy="8854798"/>
          </a:xfrm>
          <a:prstGeom prst="rect">
            <a:avLst/>
          </a:prstGeom>
        </p:spPr>
      </p:pic>
      <p:sp>
        <p:nvSpPr>
          <p:cNvPr id="14" name="Rectangle 13">
            <a:extLst>
              <a:ext uri="{FF2B5EF4-FFF2-40B4-BE49-F238E27FC236}">
                <a16:creationId xmlns:a16="http://schemas.microsoft.com/office/drawing/2014/main" id="{DC8F533B-30AE-6BA8-3AB4-3CCEBF9A8361}"/>
              </a:ext>
            </a:extLst>
          </p:cNvPr>
          <p:cNvSpPr/>
          <p:nvPr/>
        </p:nvSpPr>
        <p:spPr>
          <a:xfrm>
            <a:off x="1013787" y="894522"/>
            <a:ext cx="2544422" cy="175591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192B37"/>
              </a:solidFill>
              <a:effectLst/>
              <a:uFillTx/>
              <a:latin typeface="+mn-lt"/>
              <a:ea typeface="+mn-ea"/>
              <a:cs typeface="+mn-cs"/>
              <a:sym typeface="Poppins Regular"/>
            </a:endParaRPr>
          </a:p>
        </p:txBody>
      </p:sp>
    </p:spTree>
    <p:extLst>
      <p:ext uri="{BB962C8B-B14F-4D97-AF65-F5344CB8AC3E}">
        <p14:creationId xmlns:p14="http://schemas.microsoft.com/office/powerpoint/2010/main" val="191377655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9D334-540B-D636-9DD5-B0F48AA43BC0}"/>
            </a:ext>
          </a:extLst>
        </p:cNvPr>
        <p:cNvGrpSpPr/>
        <p:nvPr/>
      </p:nvGrpSpPr>
      <p:grpSpPr>
        <a:xfrm>
          <a:off x="0" y="0"/>
          <a:ext cx="0" cy="0"/>
          <a:chOff x="0" y="0"/>
          <a:chExt cx="0" cy="0"/>
        </a:xfrm>
      </p:grpSpPr>
      <p:sp>
        <p:nvSpPr>
          <p:cNvPr id="7" name="Insert presentation…">
            <a:extLst>
              <a:ext uri="{FF2B5EF4-FFF2-40B4-BE49-F238E27FC236}">
                <a16:creationId xmlns:a16="http://schemas.microsoft.com/office/drawing/2014/main" id="{795D829E-1AB8-E476-A1E5-D56C4C03737A}"/>
              </a:ext>
            </a:extLst>
          </p:cNvPr>
          <p:cNvSpPr txBox="1">
            <a:spLocks/>
          </p:cNvSpPr>
          <p:nvPr/>
        </p:nvSpPr>
        <p:spPr>
          <a:xfrm>
            <a:off x="9713735" y="5399934"/>
            <a:ext cx="6409666" cy="2378454"/>
          </a:xfrm>
          <a:prstGeom prst="rect">
            <a:avLst/>
          </a:prstGeom>
        </p:spPr>
        <p:txBody>
          <a:bodyPr>
            <a:noAutofit/>
          </a:bodyPr>
          <a:lstStyle>
            <a:lvl1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j-lt"/>
                <a:ea typeface="+mn-ea"/>
                <a:cs typeface="+mn-cs"/>
                <a:sym typeface="Poppins Regular"/>
              </a:defRPr>
            </a:lvl1pPr>
            <a:lvl2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2pPr>
            <a:lvl3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3pPr>
            <a:lvl4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4pPr>
            <a:lvl5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5pPr>
            <a:lvl6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6pPr>
            <a:lvl7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7pPr>
            <a:lvl8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8pPr>
            <a:lvl9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9pPr>
          </a:lstStyle>
          <a:p>
            <a:pPr marL="0" marR="0" lvl="0" indent="0" algn="l" defTabSz="470262" rtl="0" eaLnBrk="1" fontAlgn="auto" latinLnBrk="0" hangingPunct="1">
              <a:lnSpc>
                <a:spcPct val="100000"/>
              </a:lnSpc>
              <a:spcBef>
                <a:spcPts val="3000"/>
              </a:spcBef>
              <a:spcAft>
                <a:spcPts val="0"/>
              </a:spcAft>
              <a:buClrTx/>
              <a:buSzTx/>
              <a:buFontTx/>
              <a:buNone/>
              <a:tabLst/>
              <a:defRPr/>
            </a:pPr>
            <a:r>
              <a:rPr kumimoji="0" lang="en-US" sz="20000" b="0" i="0" u="none" strike="noStrike" kern="0" cap="none" spc="0" normalizeH="0" baseline="0" noProof="0" dirty="0">
                <a:ln>
                  <a:noFill/>
                </a:ln>
                <a:solidFill>
                  <a:schemeClr val="bg1"/>
                </a:solidFill>
                <a:effectLst/>
                <a:uLnTx/>
                <a:uFillTx/>
                <a:ea typeface="+mn-ea"/>
                <a:cs typeface="+mn-cs"/>
                <a:sym typeface="Poppins Regular"/>
              </a:rPr>
              <a:t>Q</a:t>
            </a:r>
            <a:r>
              <a:rPr kumimoji="0" lang="en-US" sz="20000" b="0" i="0" u="none" strike="noStrike" kern="0" cap="none" spc="0" normalizeH="0" baseline="0" noProof="0" dirty="0">
                <a:ln>
                  <a:noFill/>
                </a:ln>
                <a:solidFill>
                  <a:schemeClr val="bg2"/>
                </a:solidFill>
                <a:effectLst/>
                <a:uLnTx/>
                <a:uFillTx/>
                <a:ea typeface="+mn-ea"/>
                <a:cs typeface="+mn-cs"/>
                <a:sym typeface="Poppins Regular"/>
              </a:rPr>
              <a:t>&amp;</a:t>
            </a:r>
            <a:r>
              <a:rPr kumimoji="0" lang="en-US" sz="20000" b="0" i="0" u="none" strike="noStrike" kern="0" cap="none" spc="0" normalizeH="0" baseline="0" noProof="0" dirty="0">
                <a:ln>
                  <a:noFill/>
                </a:ln>
                <a:solidFill>
                  <a:schemeClr val="bg1"/>
                </a:solidFill>
                <a:effectLst/>
                <a:uLnTx/>
                <a:uFillTx/>
                <a:ea typeface="+mn-ea"/>
                <a:cs typeface="+mn-cs"/>
                <a:sym typeface="Poppins Regular"/>
              </a:rPr>
              <a:t>A</a:t>
            </a:r>
          </a:p>
        </p:txBody>
      </p:sp>
      <p:pic>
        <p:nvPicPr>
          <p:cNvPr id="10" name="Graphic 9">
            <a:extLst>
              <a:ext uri="{FF2B5EF4-FFF2-40B4-BE49-F238E27FC236}">
                <a16:creationId xmlns:a16="http://schemas.microsoft.com/office/drawing/2014/main" id="{CEE03821-A46C-D8E9-94B7-EDB8EDC5EE0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8680" b="18914"/>
          <a:stretch/>
        </p:blipFill>
        <p:spPr>
          <a:xfrm rot="10800000">
            <a:off x="6618596" y="5751771"/>
            <a:ext cx="1544455" cy="1755912"/>
          </a:xfrm>
          <a:prstGeom prst="rect">
            <a:avLst/>
          </a:prstGeom>
        </p:spPr>
      </p:pic>
      <p:sp>
        <p:nvSpPr>
          <p:cNvPr id="2" name="01">
            <a:extLst>
              <a:ext uri="{FF2B5EF4-FFF2-40B4-BE49-F238E27FC236}">
                <a16:creationId xmlns:a16="http://schemas.microsoft.com/office/drawing/2014/main" id="{E92366F6-E99F-8525-BA0A-387D8EE28C95}"/>
              </a:ext>
            </a:extLst>
          </p:cNvPr>
          <p:cNvSpPr txBox="1">
            <a:spLocks/>
          </p:cNvSpPr>
          <p:nvPr/>
        </p:nvSpPr>
        <p:spPr>
          <a:xfrm>
            <a:off x="5917094" y="5419812"/>
            <a:ext cx="2809461" cy="1846659"/>
          </a:xfrm>
          <a:prstGeom prst="rect">
            <a:avLst/>
          </a:prstGeom>
        </p:spPr>
        <p:txBody>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hangingPunct="1"/>
            <a:r>
              <a:rPr lang="ru-RU" sz="12000" dirty="0">
                <a:solidFill>
                  <a:schemeClr val="bg1"/>
                </a:solidFill>
                <a:latin typeface="Dava Sans Med" pitchFamily="50" charset="0"/>
              </a:rPr>
              <a:t> </a:t>
            </a:r>
            <a:endParaRPr lang="en-US" sz="12000" dirty="0">
              <a:solidFill>
                <a:schemeClr val="bg1"/>
              </a:solidFill>
              <a:latin typeface="Dava Sans Med" pitchFamily="50" charset="0"/>
            </a:endParaRPr>
          </a:p>
        </p:txBody>
      </p:sp>
      <p:sp>
        <p:nvSpPr>
          <p:cNvPr id="4" name="Rectangle 3">
            <a:extLst>
              <a:ext uri="{FF2B5EF4-FFF2-40B4-BE49-F238E27FC236}">
                <a16:creationId xmlns:a16="http://schemas.microsoft.com/office/drawing/2014/main" id="{DFACF5FA-E44B-706D-FDD3-71E1972015B5}"/>
              </a:ext>
            </a:extLst>
          </p:cNvPr>
          <p:cNvSpPr/>
          <p:nvPr/>
        </p:nvSpPr>
        <p:spPr>
          <a:xfrm>
            <a:off x="6321282" y="5585791"/>
            <a:ext cx="2544422" cy="175591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192B37"/>
              </a:solidFill>
              <a:effectLst/>
              <a:uFillTx/>
              <a:latin typeface="+mn-lt"/>
              <a:ea typeface="+mn-ea"/>
              <a:cs typeface="+mn-cs"/>
              <a:sym typeface="Poppins Regular"/>
            </a:endParaRPr>
          </a:p>
        </p:txBody>
      </p:sp>
      <p:pic>
        <p:nvPicPr>
          <p:cNvPr id="5" name="Graphic 4">
            <a:extLst>
              <a:ext uri="{FF2B5EF4-FFF2-40B4-BE49-F238E27FC236}">
                <a16:creationId xmlns:a16="http://schemas.microsoft.com/office/drawing/2014/main" id="{8AB08866-43D6-EDA7-368E-4F41FB3FCE52}"/>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3996" t="22573" r="31822" b="28028"/>
          <a:stretch/>
        </p:blipFill>
        <p:spPr>
          <a:xfrm rot="10800000">
            <a:off x="17669398" y="0"/>
            <a:ext cx="6714602" cy="13715999"/>
          </a:xfrm>
          <a:prstGeom prst="rect">
            <a:avLst/>
          </a:prstGeom>
        </p:spPr>
      </p:pic>
    </p:spTree>
    <p:extLst>
      <p:ext uri="{BB962C8B-B14F-4D97-AF65-F5344CB8AC3E}">
        <p14:creationId xmlns:p14="http://schemas.microsoft.com/office/powerpoint/2010/main" val="59436971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9" name="Slide Number"/>
          <p:cNvSpPr txBox="1">
            <a:spLocks noGrp="1"/>
          </p:cNvSpPr>
          <p:nvPr>
            <p:ph type="sldNum" sz="quarter" idx="2"/>
          </p:nvPr>
        </p:nvSpPr>
        <p:spPr>
          <a:xfrm>
            <a:off x="23455770" y="13109106"/>
            <a:ext cx="322174" cy="29718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13</a:t>
            </a:fld>
            <a:endParaRPr/>
          </a:p>
        </p:txBody>
      </p:sp>
      <p:sp>
        <p:nvSpPr>
          <p:cNvPr id="1850" name="Thank you!"/>
          <p:cNvSpPr txBox="1"/>
          <p:nvPr/>
        </p:nvSpPr>
        <p:spPr>
          <a:xfrm>
            <a:off x="3240710" y="5802316"/>
            <a:ext cx="17902581"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spAutoFit/>
          </a:bodyPr>
          <a:lstStyle/>
          <a:p>
            <a:pPr algn="ctr" defTabSz="470262">
              <a:lnSpc>
                <a:spcPct val="100000"/>
              </a:lnSpc>
              <a:spcBef>
                <a:spcPts val="0"/>
              </a:spcBef>
              <a:defRPr sz="9600">
                <a:latin typeface="+mj-lt"/>
                <a:ea typeface="+mj-ea"/>
                <a:cs typeface="+mj-cs"/>
                <a:sym typeface="Poppins Medium"/>
              </a:defRPr>
            </a:pPr>
            <a:r>
              <a:rPr dirty="0">
                <a:solidFill>
                  <a:srgbClr val="FFFFFF"/>
                </a:solidFill>
              </a:rPr>
              <a:t>Thank </a:t>
            </a:r>
            <a:r>
              <a:rPr dirty="0">
                <a:solidFill>
                  <a:srgbClr val="FF5640"/>
                </a:solidFill>
              </a:rPr>
              <a:t>you</a:t>
            </a:r>
            <a:r>
              <a:rPr dirty="0">
                <a:solidFill>
                  <a:srgbClr val="FFFFFF"/>
                </a:solidFill>
              </a:rPr>
              <a:t>!</a:t>
            </a:r>
          </a:p>
        </p:txBody>
      </p:sp>
      <p:pic>
        <p:nvPicPr>
          <p:cNvPr id="2" name="Graphic 1">
            <a:extLst>
              <a:ext uri="{FF2B5EF4-FFF2-40B4-BE49-F238E27FC236}">
                <a16:creationId xmlns:a16="http://schemas.microsoft.com/office/drawing/2014/main" id="{1C94CB2D-6D63-D2C8-7C86-9150DDB15E00}"/>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7418" b="38162"/>
          <a:stretch/>
        </p:blipFill>
        <p:spPr>
          <a:xfrm rot="10800000">
            <a:off x="6850984" y="-1"/>
            <a:ext cx="17533016" cy="17324430"/>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82395-67D6-B67B-A440-DDC754AF17F8}"/>
            </a:ext>
          </a:extLst>
        </p:cNvPr>
        <p:cNvGrpSpPr/>
        <p:nvPr/>
      </p:nvGrpSpPr>
      <p:grpSpPr>
        <a:xfrm>
          <a:off x="0" y="0"/>
          <a:ext cx="0" cy="0"/>
          <a:chOff x="0" y="0"/>
          <a:chExt cx="0" cy="0"/>
        </a:xfrm>
      </p:grpSpPr>
      <p:pic>
        <p:nvPicPr>
          <p:cNvPr id="181" name="endava_logo_pos_RGB.png" descr="endava_logo_pos_RGB.png">
            <a:extLst>
              <a:ext uri="{FF2B5EF4-FFF2-40B4-BE49-F238E27FC236}">
                <a16:creationId xmlns:a16="http://schemas.microsoft.com/office/drawing/2014/main" id="{31168A8B-AF59-9834-1858-7F5AC87ABBE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826750" y="6625907"/>
            <a:ext cx="2730500" cy="464186"/>
          </a:xfrm>
          <a:prstGeom prst="rect">
            <a:avLst/>
          </a:prstGeom>
          <a:ln w="12700">
            <a:miter lim="400000"/>
          </a:ln>
        </p:spPr>
      </p:pic>
      <p:pic>
        <p:nvPicPr>
          <p:cNvPr id="2050" name="Picture 2">
            <a:extLst>
              <a:ext uri="{FF2B5EF4-FFF2-40B4-BE49-F238E27FC236}">
                <a16:creationId xmlns:a16="http://schemas.microsoft.com/office/drawing/2014/main" id="{17A0B24E-A227-E6E9-EF59-07ED9B2AB2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0" y="3752850"/>
            <a:ext cx="742950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08415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7B02766E-AFF1-826F-5D1F-F8D1B658B9C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7418" b="38162"/>
          <a:stretch/>
        </p:blipFill>
        <p:spPr>
          <a:xfrm rot="10800000">
            <a:off x="6850984" y="-1"/>
            <a:ext cx="17533016" cy="17324430"/>
          </a:xfrm>
          <a:prstGeom prst="rect">
            <a:avLst/>
          </a:prstGeom>
        </p:spPr>
      </p:pic>
      <p:sp>
        <p:nvSpPr>
          <p:cNvPr id="200" name="Insert presentation…"/>
          <p:cNvSpPr txBox="1">
            <a:spLocks noGrp="1"/>
          </p:cNvSpPr>
          <p:nvPr>
            <p:ph type="title"/>
          </p:nvPr>
        </p:nvSpPr>
        <p:spPr>
          <a:xfrm>
            <a:off x="2381450" y="4055877"/>
            <a:ext cx="14052568" cy="1973101"/>
          </a:xfrm>
          <a:prstGeom prst="rect">
            <a:avLst/>
          </a:prstGeom>
        </p:spPr>
        <p:txBody>
          <a:bodyPr>
            <a:noAutofit/>
          </a:bodyPr>
          <a:lstStyle/>
          <a:p>
            <a:pPr>
              <a:lnSpc>
                <a:spcPct val="100000"/>
              </a:lnSpc>
            </a:pPr>
            <a:r>
              <a:rPr lang="en-US" sz="12000" dirty="0">
                <a:solidFill>
                  <a:schemeClr val="bg2"/>
                </a:solidFill>
              </a:rPr>
              <a:t>Introduction to DevOps</a:t>
            </a:r>
            <a:endParaRPr sz="12000" dirty="0">
              <a:solidFill>
                <a:schemeClr val="bg2"/>
              </a:solidFill>
            </a:endParaRPr>
          </a:p>
        </p:txBody>
      </p:sp>
      <p:sp>
        <p:nvSpPr>
          <p:cNvPr id="3" name="TextBox 2">
            <a:extLst>
              <a:ext uri="{FF2B5EF4-FFF2-40B4-BE49-F238E27FC236}">
                <a16:creationId xmlns:a16="http://schemas.microsoft.com/office/drawing/2014/main" id="{CE80F9C2-C2E9-C8A9-F5B9-F2A8BE2F4D13}"/>
              </a:ext>
            </a:extLst>
          </p:cNvPr>
          <p:cNvSpPr txBox="1"/>
          <p:nvPr/>
        </p:nvSpPr>
        <p:spPr>
          <a:xfrm>
            <a:off x="3813247" y="9455686"/>
            <a:ext cx="3551192" cy="18415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00000"/>
              </a:lnSpc>
              <a:spcBef>
                <a:spcPts val="1500"/>
              </a:spcBef>
              <a:spcAft>
                <a:spcPts val="0"/>
              </a:spcAft>
              <a:buClrTx/>
              <a:buSzTx/>
              <a:buFontTx/>
              <a:buNone/>
              <a:tabLst/>
            </a:pPr>
            <a:r>
              <a:rPr kumimoji="0" lang="en-US" sz="4400" b="0" i="0" u="none" strike="noStrike" cap="none" spc="0" normalizeH="0" baseline="0" dirty="0">
                <a:ln>
                  <a:noFill/>
                </a:ln>
                <a:solidFill>
                  <a:schemeClr val="bg2"/>
                </a:solidFill>
                <a:effectLst/>
                <a:uFillTx/>
                <a:latin typeface="+mj-lt"/>
                <a:ea typeface="+mn-ea"/>
                <a:cs typeface="+mn-cs"/>
                <a:sym typeface="Poppins Regular"/>
              </a:rPr>
              <a:t>Internship</a:t>
            </a:r>
          </a:p>
          <a:p>
            <a:pPr marL="0" marR="0" indent="0" algn="ctr" defTabSz="821531" rtl="0" fontAlgn="auto" latinLnBrk="0" hangingPunct="0">
              <a:lnSpc>
                <a:spcPct val="100000"/>
              </a:lnSpc>
              <a:spcBef>
                <a:spcPts val="1500"/>
              </a:spcBef>
              <a:spcAft>
                <a:spcPts val="0"/>
              </a:spcAft>
              <a:buClrTx/>
              <a:buSzTx/>
              <a:buFontTx/>
              <a:buNone/>
              <a:tabLst/>
            </a:pPr>
            <a:r>
              <a:rPr lang="en-US" sz="4400" dirty="0">
                <a:solidFill>
                  <a:schemeClr val="bg2"/>
                </a:solidFill>
                <a:latin typeface="+mj-lt"/>
              </a:rPr>
              <a:t>Spring 2025</a:t>
            </a:r>
            <a:endParaRPr kumimoji="0" lang="en-US" sz="4400" b="0" i="0" u="none" strike="noStrike" cap="none" spc="0" normalizeH="0" baseline="0" dirty="0">
              <a:ln>
                <a:noFill/>
              </a:ln>
              <a:solidFill>
                <a:schemeClr val="bg2"/>
              </a:solidFill>
              <a:effectLst/>
              <a:uFillTx/>
              <a:latin typeface="+mj-lt"/>
              <a:ea typeface="+mn-ea"/>
              <a:cs typeface="+mn-cs"/>
              <a:sym typeface="Poppins Regular"/>
            </a:endParaRPr>
          </a:p>
        </p:txBody>
      </p:sp>
      <p:pic>
        <p:nvPicPr>
          <p:cNvPr id="4" name="Graphic 3">
            <a:extLst>
              <a:ext uri="{FF2B5EF4-FFF2-40B4-BE49-F238E27FC236}">
                <a16:creationId xmlns:a16="http://schemas.microsoft.com/office/drawing/2014/main" id="{E924F67F-3206-5F3A-5EAD-5C334F50218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28680" b="18914"/>
          <a:stretch/>
        </p:blipFill>
        <p:spPr>
          <a:xfrm rot="10800000">
            <a:off x="6665320" y="9473230"/>
            <a:ext cx="2140750" cy="2433846"/>
          </a:xfrm>
          <a:prstGeom prst="rect">
            <a:avLst/>
          </a:prstGeom>
        </p:spPr>
      </p:pic>
      <p:pic>
        <p:nvPicPr>
          <p:cNvPr id="6" name="Graphic 5">
            <a:extLst>
              <a:ext uri="{FF2B5EF4-FFF2-40B4-BE49-F238E27FC236}">
                <a16:creationId xmlns:a16="http://schemas.microsoft.com/office/drawing/2014/main" id="{5DBAAE03-5720-AD2B-E331-FC0105C1651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28680" b="18914"/>
          <a:stretch/>
        </p:blipFill>
        <p:spPr>
          <a:xfrm rot="10800000" flipH="1" flipV="1">
            <a:off x="2352089" y="8939158"/>
            <a:ext cx="2140750" cy="2433846"/>
          </a:xfrm>
          <a:prstGeom prst="rect">
            <a:avLst/>
          </a:prstGeom>
        </p:spPr>
      </p:pic>
    </p:spTree>
    <p:extLst>
      <p:ext uri="{BB962C8B-B14F-4D97-AF65-F5344CB8AC3E}">
        <p14:creationId xmlns:p14="http://schemas.microsoft.com/office/powerpoint/2010/main" val="272335505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 name="Slide Number"/>
          <p:cNvSpPr txBox="1">
            <a:spLocks noGrp="1"/>
          </p:cNvSpPr>
          <p:nvPr>
            <p:ph type="sldNum" sz="quarter" idx="2"/>
          </p:nvPr>
        </p:nvSpPr>
        <p:spPr>
          <a:prstGeom prst="rect">
            <a:avLst/>
          </a:prstGeom>
          <a:solidFill>
            <a:srgbClr val="000000">
              <a:alpha val="0"/>
            </a:srgbClr>
          </a:solidFill>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3</a:t>
            </a:fld>
            <a:endParaRPr/>
          </a:p>
        </p:txBody>
      </p:sp>
      <p:grpSp>
        <p:nvGrpSpPr>
          <p:cNvPr id="9" name="Group 8">
            <a:extLst>
              <a:ext uri="{FF2B5EF4-FFF2-40B4-BE49-F238E27FC236}">
                <a16:creationId xmlns:a16="http://schemas.microsoft.com/office/drawing/2014/main" id="{3C04EDFB-9661-B65C-36B9-5E17094066F5}"/>
              </a:ext>
            </a:extLst>
          </p:cNvPr>
          <p:cNvGrpSpPr/>
          <p:nvPr/>
        </p:nvGrpSpPr>
        <p:grpSpPr>
          <a:xfrm>
            <a:off x="9658067" y="7629775"/>
            <a:ext cx="4647914" cy="1271647"/>
            <a:chOff x="5541803" y="6498549"/>
            <a:chExt cx="4647914" cy="1271647"/>
          </a:xfrm>
        </p:grpSpPr>
        <p:sp>
          <p:nvSpPr>
            <p:cNvPr id="11" name="Insert Name">
              <a:extLst>
                <a:ext uri="{FF2B5EF4-FFF2-40B4-BE49-F238E27FC236}">
                  <a16:creationId xmlns:a16="http://schemas.microsoft.com/office/drawing/2014/main" id="{56850BC3-002C-3D89-B6FF-032AB3625C16}"/>
                </a:ext>
              </a:extLst>
            </p:cNvPr>
            <p:cNvSpPr txBox="1"/>
            <p:nvPr/>
          </p:nvSpPr>
          <p:spPr>
            <a:xfrm>
              <a:off x="5541803" y="6498549"/>
              <a:ext cx="4647914" cy="60173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2251" tIns="52251" rIns="52251" bIns="52251"/>
            <a:lstStyle>
              <a:lvl1pPr algn="ctr" defTabSz="470262">
                <a:lnSpc>
                  <a:spcPct val="70000"/>
                </a:lnSpc>
                <a:spcBef>
                  <a:spcPts val="3000"/>
                </a:spcBef>
                <a:defRPr sz="3200" spc="0">
                  <a:latin typeface="+mj-lt"/>
                  <a:ea typeface="+mj-ea"/>
                  <a:cs typeface="+mj-cs"/>
                  <a:sym typeface="Poppins Medium"/>
                </a:defRPr>
              </a:lvl1pPr>
            </a:lstStyle>
            <a:p>
              <a:pPr>
                <a:lnSpc>
                  <a:spcPct val="100000"/>
                </a:lnSpc>
              </a:pPr>
              <a:r>
                <a:rPr lang="en-US" dirty="0">
                  <a:solidFill>
                    <a:srgbClr val="FFFFFF"/>
                  </a:solidFill>
                </a:rPr>
                <a:t>Igor Bannicov</a:t>
              </a:r>
              <a:endParaRPr dirty="0">
                <a:solidFill>
                  <a:srgbClr val="FFFFFF"/>
                </a:solidFill>
              </a:endParaRPr>
            </a:p>
          </p:txBody>
        </p:sp>
        <p:sp>
          <p:nvSpPr>
            <p:cNvPr id="12" name="Job title here">
              <a:extLst>
                <a:ext uri="{FF2B5EF4-FFF2-40B4-BE49-F238E27FC236}">
                  <a16:creationId xmlns:a16="http://schemas.microsoft.com/office/drawing/2014/main" id="{6507D5CA-23AE-1087-9137-D0991EBC1838}"/>
                </a:ext>
              </a:extLst>
            </p:cNvPr>
            <p:cNvSpPr txBox="1"/>
            <p:nvPr/>
          </p:nvSpPr>
          <p:spPr>
            <a:xfrm>
              <a:off x="6181805" y="7049486"/>
              <a:ext cx="3367910" cy="72071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t">
              <a:spAutoFit/>
            </a:bodyPr>
            <a:lstStyle>
              <a:lvl1pPr algn="ctr">
                <a:defRPr sz="1600"/>
              </a:lvl1pPr>
            </a:lstStyle>
            <a:p>
              <a:pPr>
                <a:lnSpc>
                  <a:spcPct val="100000"/>
                </a:lnSpc>
              </a:pPr>
              <a:r>
                <a:rPr lang="en-GB" sz="1800" dirty="0">
                  <a:solidFill>
                    <a:srgbClr val="FFFFFF"/>
                  </a:solidFill>
                </a:rPr>
                <a:t>Senior DevOps Consultant</a:t>
              </a:r>
            </a:p>
            <a:p>
              <a:pPr>
                <a:lnSpc>
                  <a:spcPct val="100000"/>
                </a:lnSpc>
                <a:spcBef>
                  <a:spcPts val="500"/>
                </a:spcBef>
              </a:pPr>
              <a:r>
                <a:rPr lang="en-GB" sz="1800" dirty="0">
                  <a:solidFill>
                    <a:srgbClr val="FF5640"/>
                  </a:solidFill>
                  <a:ea typeface="Poppins SemiBold"/>
                  <a:cs typeface="+mj-cs"/>
                  <a:sym typeface="Poppins SemiBold"/>
                </a:rPr>
                <a:t>Igor.bannicov@endava.com</a:t>
              </a:r>
              <a:endParaRPr lang="en-GB" sz="1800" dirty="0">
                <a:solidFill>
                  <a:srgbClr val="FF5640"/>
                </a:solidFill>
                <a:ea typeface="Poppins SemiBold"/>
                <a:cs typeface="+mj-cs"/>
                <a:sym typeface="Poppins SemiBold"/>
                <a:hlinkClick r:id="rId3"/>
              </a:endParaRPr>
            </a:p>
          </p:txBody>
        </p:sp>
      </p:grpSp>
      <p:pic>
        <p:nvPicPr>
          <p:cNvPr id="2" name="Picture 1">
            <a:extLst>
              <a:ext uri="{FF2B5EF4-FFF2-40B4-BE49-F238E27FC236}">
                <a16:creationId xmlns:a16="http://schemas.microsoft.com/office/drawing/2014/main" id="{2AEC2987-2000-09D2-27AE-EA6A722A2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0860" y="5005062"/>
            <a:ext cx="2522324" cy="2522324"/>
          </a:xfrm>
          <a:prstGeom prst="rect">
            <a:avLst/>
          </a:prstGeom>
        </p:spPr>
      </p:pic>
      <p:sp>
        <p:nvSpPr>
          <p:cNvPr id="3" name="Insert presentation…">
            <a:extLst>
              <a:ext uri="{FF2B5EF4-FFF2-40B4-BE49-F238E27FC236}">
                <a16:creationId xmlns:a16="http://schemas.microsoft.com/office/drawing/2014/main" id="{A015A756-2942-5CFA-957D-A61476A976D3}"/>
              </a:ext>
            </a:extLst>
          </p:cNvPr>
          <p:cNvSpPr txBox="1">
            <a:spLocks/>
          </p:cNvSpPr>
          <p:nvPr/>
        </p:nvSpPr>
        <p:spPr>
          <a:xfrm>
            <a:off x="9062728" y="1904061"/>
            <a:ext cx="6283634" cy="1179381"/>
          </a:xfrm>
          <a:prstGeom prst="rect">
            <a:avLst/>
          </a:prstGeom>
        </p:spPr>
        <p:txBody>
          <a:bodyPr>
            <a:noAutofit/>
          </a:bodyPr>
          <a:lstStyle>
            <a:lvl1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j-lt"/>
                <a:ea typeface="+mn-ea"/>
                <a:cs typeface="+mn-cs"/>
                <a:sym typeface="Poppins Regular"/>
              </a:defRPr>
            </a:lvl1pPr>
            <a:lvl2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2pPr>
            <a:lvl3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3pPr>
            <a:lvl4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4pPr>
            <a:lvl5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5pPr>
            <a:lvl6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6pPr>
            <a:lvl7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7pPr>
            <a:lvl8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8pPr>
            <a:lvl9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9pPr>
          </a:lstStyle>
          <a:p>
            <a:pPr hangingPunct="1">
              <a:lnSpc>
                <a:spcPct val="100000"/>
              </a:lnSpc>
            </a:pPr>
            <a:r>
              <a:rPr lang="en-US" sz="8800" dirty="0">
                <a:solidFill>
                  <a:schemeClr val="bg2"/>
                </a:solidFill>
              </a:rPr>
              <a:t>Who am I?</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E7EA2FB-32B4-CCE2-D811-1DA24D7C24AA}"/>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7418" t="26069" r="15616" b="47512"/>
          <a:stretch/>
        </p:blipFill>
        <p:spPr>
          <a:xfrm rot="10800000">
            <a:off x="0" y="0"/>
            <a:ext cx="24384000" cy="13716001"/>
          </a:xfrm>
          <a:prstGeom prst="rect">
            <a:avLst/>
          </a:prstGeom>
        </p:spPr>
      </p:pic>
      <p:sp>
        <p:nvSpPr>
          <p:cNvPr id="9" name="Insert short chapter name…">
            <a:extLst>
              <a:ext uri="{FF2B5EF4-FFF2-40B4-BE49-F238E27FC236}">
                <a16:creationId xmlns:a16="http://schemas.microsoft.com/office/drawing/2014/main" id="{36ECE86E-CD81-1AFF-A572-E00F27763777}"/>
              </a:ext>
            </a:extLst>
          </p:cNvPr>
          <p:cNvSpPr txBox="1">
            <a:spLocks noGrp="1"/>
          </p:cNvSpPr>
          <p:nvPr>
            <p:ph type="body" sz="quarter" idx="21"/>
          </p:nvPr>
        </p:nvSpPr>
        <p:spPr>
          <a:xfrm>
            <a:off x="6040868" y="4045691"/>
            <a:ext cx="7245626" cy="5624617"/>
          </a:xfrm>
          <a:prstGeom prst="rect">
            <a:avLst/>
          </a:prstGeom>
        </p:spPr>
        <p:txBody>
          <a:bodyPr/>
          <a:lstStyle/>
          <a:p>
            <a:pPr marL="0" indent="0">
              <a:lnSpc>
                <a:spcPct val="150000"/>
              </a:lnSpc>
              <a:buNone/>
            </a:pPr>
            <a:r>
              <a:rPr lang="en-US" sz="2800" dirty="0">
                <a:solidFill>
                  <a:schemeClr val="bg2"/>
                </a:solidFill>
                <a:latin typeface="Dava Sans Med" pitchFamily="50" charset="0"/>
              </a:rPr>
              <a:t>DevOps timelines</a:t>
            </a:r>
          </a:p>
          <a:p>
            <a:pPr marL="0" indent="0">
              <a:lnSpc>
                <a:spcPct val="150000"/>
              </a:lnSpc>
              <a:buNone/>
            </a:pPr>
            <a:r>
              <a:rPr lang="en-US" sz="2800" dirty="0">
                <a:solidFill>
                  <a:schemeClr val="bg2"/>
                </a:solidFill>
                <a:latin typeface="Dava Sans Med" pitchFamily="50" charset="0"/>
              </a:rPr>
              <a:t>Define DevOps</a:t>
            </a:r>
          </a:p>
          <a:p>
            <a:pPr marL="0" indent="0">
              <a:lnSpc>
                <a:spcPct val="150000"/>
              </a:lnSpc>
              <a:buNone/>
            </a:pPr>
            <a:r>
              <a:rPr lang="en-US" sz="2800" dirty="0">
                <a:solidFill>
                  <a:schemeClr val="bg2"/>
                </a:solidFill>
                <a:latin typeface="Dava Sans Med" pitchFamily="50" charset="0"/>
              </a:rPr>
              <a:t>What does a DevOps do?</a:t>
            </a:r>
          </a:p>
          <a:p>
            <a:pPr marL="0" indent="0">
              <a:lnSpc>
                <a:spcPct val="150000"/>
              </a:lnSpc>
              <a:buNone/>
            </a:pPr>
            <a:r>
              <a:rPr lang="en-US" sz="2800" dirty="0">
                <a:solidFill>
                  <a:schemeClr val="bg2"/>
                </a:solidFill>
                <a:latin typeface="Dava Sans Med" pitchFamily="50" charset="0"/>
              </a:rPr>
              <a:t>What should a DevOps know?</a:t>
            </a:r>
          </a:p>
          <a:p>
            <a:pPr marL="0" indent="0">
              <a:lnSpc>
                <a:spcPct val="150000"/>
              </a:lnSpc>
              <a:buNone/>
            </a:pPr>
            <a:r>
              <a:rPr lang="en-US" sz="2800" dirty="0">
                <a:solidFill>
                  <a:schemeClr val="bg2"/>
                </a:solidFill>
                <a:latin typeface="Dava Sans Med" pitchFamily="50" charset="0"/>
              </a:rPr>
              <a:t>DevOps toolset</a:t>
            </a:r>
          </a:p>
          <a:p>
            <a:pPr marL="0" indent="0">
              <a:lnSpc>
                <a:spcPct val="150000"/>
              </a:lnSpc>
              <a:buNone/>
            </a:pPr>
            <a:r>
              <a:rPr lang="en-US" sz="2800" dirty="0">
                <a:solidFill>
                  <a:schemeClr val="bg2"/>
                </a:solidFill>
                <a:latin typeface="Dava Sans Med" pitchFamily="50" charset="0"/>
              </a:rPr>
              <a:t>DevOps mindset</a:t>
            </a:r>
          </a:p>
          <a:p>
            <a:pPr marL="0" indent="0">
              <a:lnSpc>
                <a:spcPct val="150000"/>
              </a:lnSpc>
              <a:buNone/>
            </a:pPr>
            <a:r>
              <a:rPr lang="en-US" sz="2800" dirty="0">
                <a:solidFill>
                  <a:schemeClr val="bg2"/>
                </a:solidFill>
                <a:latin typeface="Dava Sans Med" pitchFamily="50" charset="0"/>
              </a:rPr>
              <a:t>Q&amp;A </a:t>
            </a:r>
          </a:p>
        </p:txBody>
      </p:sp>
      <p:sp>
        <p:nvSpPr>
          <p:cNvPr id="10" name="01…">
            <a:extLst>
              <a:ext uri="{FF2B5EF4-FFF2-40B4-BE49-F238E27FC236}">
                <a16:creationId xmlns:a16="http://schemas.microsoft.com/office/drawing/2014/main" id="{EE147DC3-461E-B083-759E-F469883E5685}"/>
              </a:ext>
            </a:extLst>
          </p:cNvPr>
          <p:cNvSpPr txBox="1">
            <a:spLocks/>
          </p:cNvSpPr>
          <p:nvPr/>
        </p:nvSpPr>
        <p:spPr>
          <a:xfrm>
            <a:off x="4438300" y="4045691"/>
            <a:ext cx="1167369" cy="56246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algn="r" hangingPunct="1">
              <a:lnSpc>
                <a:spcPct val="150000"/>
              </a:lnSpc>
              <a:defRPr sz="4000">
                <a:solidFill>
                  <a:srgbClr val="FF5640"/>
                </a:solidFill>
              </a:defRPr>
            </a:pPr>
            <a:r>
              <a:rPr lang="en-US" sz="2800" dirty="0">
                <a:solidFill>
                  <a:srgbClr val="FF5640"/>
                </a:solidFill>
                <a:latin typeface="Dava Sans Med" pitchFamily="50" charset="0"/>
              </a:rPr>
              <a:t>01</a:t>
            </a:r>
          </a:p>
          <a:p>
            <a:pPr algn="r" hangingPunct="1">
              <a:lnSpc>
                <a:spcPct val="150000"/>
              </a:lnSpc>
              <a:defRPr sz="4000">
                <a:solidFill>
                  <a:srgbClr val="FF5640"/>
                </a:solidFill>
              </a:defRPr>
            </a:pPr>
            <a:r>
              <a:rPr lang="en-US" sz="2800" dirty="0">
                <a:solidFill>
                  <a:srgbClr val="FF5640"/>
                </a:solidFill>
                <a:latin typeface="Dava Sans Med" pitchFamily="50" charset="0"/>
              </a:rPr>
              <a:t>02</a:t>
            </a:r>
          </a:p>
          <a:p>
            <a:pPr algn="r" hangingPunct="1">
              <a:lnSpc>
                <a:spcPct val="150000"/>
              </a:lnSpc>
              <a:defRPr sz="4000">
                <a:solidFill>
                  <a:srgbClr val="FF5640"/>
                </a:solidFill>
              </a:defRPr>
            </a:pPr>
            <a:r>
              <a:rPr lang="en-US" sz="2800" dirty="0">
                <a:solidFill>
                  <a:srgbClr val="FF5640"/>
                </a:solidFill>
                <a:latin typeface="Dava Sans Med" pitchFamily="50" charset="0"/>
              </a:rPr>
              <a:t>03</a:t>
            </a:r>
          </a:p>
          <a:p>
            <a:pPr algn="r" hangingPunct="1">
              <a:lnSpc>
                <a:spcPct val="150000"/>
              </a:lnSpc>
              <a:defRPr sz="4000">
                <a:solidFill>
                  <a:srgbClr val="FF5640"/>
                </a:solidFill>
              </a:defRPr>
            </a:pPr>
            <a:r>
              <a:rPr lang="en-US" sz="2800" dirty="0">
                <a:solidFill>
                  <a:srgbClr val="FF5640"/>
                </a:solidFill>
                <a:latin typeface="Dava Sans Med" pitchFamily="50" charset="0"/>
              </a:rPr>
              <a:t>04</a:t>
            </a:r>
          </a:p>
          <a:p>
            <a:pPr algn="r" hangingPunct="1">
              <a:lnSpc>
                <a:spcPct val="150000"/>
              </a:lnSpc>
              <a:defRPr sz="4000">
                <a:solidFill>
                  <a:srgbClr val="FF5640"/>
                </a:solidFill>
              </a:defRPr>
            </a:pPr>
            <a:r>
              <a:rPr lang="en-US" sz="2800" dirty="0">
                <a:solidFill>
                  <a:srgbClr val="FF5640"/>
                </a:solidFill>
                <a:latin typeface="Dava Sans Med" pitchFamily="50" charset="0"/>
              </a:rPr>
              <a:t>05</a:t>
            </a:r>
          </a:p>
          <a:p>
            <a:pPr algn="r" hangingPunct="1">
              <a:lnSpc>
                <a:spcPct val="150000"/>
              </a:lnSpc>
              <a:defRPr sz="4000">
                <a:solidFill>
                  <a:srgbClr val="FF5640"/>
                </a:solidFill>
              </a:defRPr>
            </a:pPr>
            <a:r>
              <a:rPr lang="en-US" sz="2800" dirty="0">
                <a:solidFill>
                  <a:srgbClr val="FF5640"/>
                </a:solidFill>
                <a:latin typeface="Dava Sans Med" pitchFamily="50" charset="0"/>
              </a:rPr>
              <a:t>06</a:t>
            </a:r>
          </a:p>
          <a:p>
            <a:pPr algn="r" hangingPunct="1">
              <a:lnSpc>
                <a:spcPct val="150000"/>
              </a:lnSpc>
              <a:defRPr sz="4000">
                <a:solidFill>
                  <a:srgbClr val="FF5640"/>
                </a:solidFill>
              </a:defRPr>
            </a:pPr>
            <a:r>
              <a:rPr lang="en-US" sz="2800" dirty="0">
                <a:solidFill>
                  <a:srgbClr val="FF5640"/>
                </a:solidFill>
                <a:latin typeface="Dava Sans Med" pitchFamily="50" charset="0"/>
              </a:rPr>
              <a:t>07</a:t>
            </a:r>
          </a:p>
        </p:txBody>
      </p:sp>
      <p:pic>
        <p:nvPicPr>
          <p:cNvPr id="3" name="Graphic 2">
            <a:extLst>
              <a:ext uri="{FF2B5EF4-FFF2-40B4-BE49-F238E27FC236}">
                <a16:creationId xmlns:a16="http://schemas.microsoft.com/office/drawing/2014/main" id="{FBAEEE6B-33A5-78EC-8F88-851D1A5AA88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680" b="18914"/>
          <a:stretch/>
        </p:blipFill>
        <p:spPr>
          <a:xfrm rot="10800000">
            <a:off x="2330341" y="2289779"/>
            <a:ext cx="1544455" cy="1755912"/>
          </a:xfrm>
          <a:prstGeom prst="rect">
            <a:avLst/>
          </a:prstGeom>
        </p:spPr>
      </p:pic>
      <p:sp>
        <p:nvSpPr>
          <p:cNvPr id="4" name="01">
            <a:extLst>
              <a:ext uri="{FF2B5EF4-FFF2-40B4-BE49-F238E27FC236}">
                <a16:creationId xmlns:a16="http://schemas.microsoft.com/office/drawing/2014/main" id="{C00CF4FF-22AC-C151-16C7-B510C5E0AA66}"/>
              </a:ext>
            </a:extLst>
          </p:cNvPr>
          <p:cNvSpPr txBox="1">
            <a:spLocks/>
          </p:cNvSpPr>
          <p:nvPr/>
        </p:nvSpPr>
        <p:spPr>
          <a:xfrm>
            <a:off x="1628839" y="1957820"/>
            <a:ext cx="2809461" cy="1846659"/>
          </a:xfrm>
          <a:prstGeom prst="rect">
            <a:avLst/>
          </a:prstGeom>
        </p:spPr>
        <p:txBody>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hangingPunct="1"/>
            <a:r>
              <a:rPr lang="ru-RU" sz="12000" dirty="0">
                <a:solidFill>
                  <a:schemeClr val="bg1"/>
                </a:solidFill>
                <a:latin typeface="Dava Sans Med" pitchFamily="50" charset="0"/>
              </a:rPr>
              <a:t> </a:t>
            </a:r>
            <a:endParaRPr lang="en-US" sz="12000" dirty="0">
              <a:solidFill>
                <a:schemeClr val="bg1"/>
              </a:solidFill>
              <a:latin typeface="Dava Sans Med" pitchFamily="50" charset="0"/>
            </a:endParaRPr>
          </a:p>
        </p:txBody>
      </p:sp>
      <p:sp>
        <p:nvSpPr>
          <p:cNvPr id="5" name="Rectangle 4">
            <a:extLst>
              <a:ext uri="{FF2B5EF4-FFF2-40B4-BE49-F238E27FC236}">
                <a16:creationId xmlns:a16="http://schemas.microsoft.com/office/drawing/2014/main" id="{9C790367-A35E-5EDA-494E-FFFDB86C7331}"/>
              </a:ext>
            </a:extLst>
          </p:cNvPr>
          <p:cNvSpPr/>
          <p:nvPr/>
        </p:nvSpPr>
        <p:spPr>
          <a:xfrm>
            <a:off x="2033027" y="2123799"/>
            <a:ext cx="2544422" cy="175591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192B37"/>
              </a:solidFill>
              <a:effectLst/>
              <a:uFillTx/>
              <a:latin typeface="+mn-lt"/>
              <a:ea typeface="+mn-ea"/>
              <a:cs typeface="+mn-cs"/>
              <a:sym typeface="Poppins Regular"/>
            </a:endParaRPr>
          </a:p>
        </p:txBody>
      </p:sp>
      <p:pic>
        <p:nvPicPr>
          <p:cNvPr id="52" name="endava_brandshape_RGB_red.svg" descr="endava_brandshape_RGB_red.svg"/>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rot="16200000">
            <a:off x="9724826" y="2760892"/>
            <a:ext cx="609601" cy="243841"/>
          </a:xfrm>
          <a:prstGeom prst="rect">
            <a:avLst/>
          </a:prstGeom>
          <a:ln w="12700">
            <a:miter lim="400000"/>
          </a:ln>
        </p:spPr>
      </p:pic>
      <p:sp>
        <p:nvSpPr>
          <p:cNvPr id="6" name="TextBox 5">
            <a:extLst>
              <a:ext uri="{FF2B5EF4-FFF2-40B4-BE49-F238E27FC236}">
                <a16:creationId xmlns:a16="http://schemas.microsoft.com/office/drawing/2014/main" id="{C78D4E13-B647-652A-A75B-0F76DD1D3DE7}"/>
              </a:ext>
            </a:extLst>
          </p:cNvPr>
          <p:cNvSpPr txBox="1"/>
          <p:nvPr/>
        </p:nvSpPr>
        <p:spPr>
          <a:xfrm>
            <a:off x="6040868" y="1989363"/>
            <a:ext cx="3794308" cy="16245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kumimoji="0" lang="en-US" sz="7200" b="0" i="0" u="none" strike="noStrike" cap="none" spc="0" normalizeH="0" baseline="0" dirty="0">
                <a:ln>
                  <a:noFill/>
                </a:ln>
                <a:solidFill>
                  <a:schemeClr val="bg2"/>
                </a:solidFill>
                <a:effectLst/>
                <a:uFillTx/>
                <a:latin typeface="+mj-lt"/>
                <a:ea typeface="+mn-ea"/>
                <a:cs typeface="+mn-cs"/>
                <a:sym typeface="Poppins Regular"/>
              </a:rPr>
              <a:t>Agenda</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D974E-89EA-6541-F381-5ADCE4B477D0}"/>
            </a:ext>
          </a:extLst>
        </p:cNvPr>
        <p:cNvGrpSpPr/>
        <p:nvPr/>
      </p:nvGrpSpPr>
      <p:grpSpPr>
        <a:xfrm>
          <a:off x="0" y="0"/>
          <a:ext cx="0" cy="0"/>
          <a:chOff x="0" y="0"/>
          <a:chExt cx="0" cy="0"/>
        </a:xfrm>
      </p:grpSpPr>
      <p:pic>
        <p:nvPicPr>
          <p:cNvPr id="2" name="Graphic 1">
            <a:extLst>
              <a:ext uri="{FF2B5EF4-FFF2-40B4-BE49-F238E27FC236}">
                <a16:creationId xmlns:a16="http://schemas.microsoft.com/office/drawing/2014/main" id="{63D80761-4D6D-48A4-C1C6-2CF0CC62DE78}"/>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43996" t="22573" r="31822" b="28028"/>
          <a:stretch/>
        </p:blipFill>
        <p:spPr>
          <a:xfrm rot="10800000">
            <a:off x="17669398" y="0"/>
            <a:ext cx="6714602" cy="13715999"/>
          </a:xfrm>
          <a:prstGeom prst="rect">
            <a:avLst/>
          </a:prstGeom>
        </p:spPr>
      </p:pic>
      <p:sp>
        <p:nvSpPr>
          <p:cNvPr id="4" name="Insert chapter 1 name…">
            <a:extLst>
              <a:ext uri="{FF2B5EF4-FFF2-40B4-BE49-F238E27FC236}">
                <a16:creationId xmlns:a16="http://schemas.microsoft.com/office/drawing/2014/main" id="{C5381227-B608-BE47-3980-326B7CFCB04A}"/>
              </a:ext>
            </a:extLst>
          </p:cNvPr>
          <p:cNvSpPr txBox="1">
            <a:spLocks noGrp="1"/>
          </p:cNvSpPr>
          <p:nvPr>
            <p:ph type="title"/>
          </p:nvPr>
        </p:nvSpPr>
        <p:spPr>
          <a:xfrm>
            <a:off x="3648849" y="1855141"/>
            <a:ext cx="16229411" cy="1617092"/>
          </a:xfrm>
          <a:prstGeom prst="rect">
            <a:avLst/>
          </a:prstGeom>
        </p:spPr>
        <p:txBody>
          <a:bodyPr>
            <a:noAutofit/>
          </a:bodyPr>
          <a:lstStyle/>
          <a:p>
            <a:r>
              <a:rPr lang="en-US" sz="10000" dirty="0">
                <a:latin typeface="Dava Sans Med" pitchFamily="50" charset="0"/>
              </a:rPr>
              <a:t>DevOps Timelines</a:t>
            </a:r>
            <a:endParaRPr sz="10000" dirty="0">
              <a:latin typeface="Dava Sans Med" pitchFamily="50" charset="0"/>
            </a:endParaRPr>
          </a:p>
        </p:txBody>
      </p:sp>
      <p:sp>
        <p:nvSpPr>
          <p:cNvPr id="5" name="01">
            <a:extLst>
              <a:ext uri="{FF2B5EF4-FFF2-40B4-BE49-F238E27FC236}">
                <a16:creationId xmlns:a16="http://schemas.microsoft.com/office/drawing/2014/main" id="{EE333BA1-75E0-5BB7-7D3A-BA0A315E5D8E}"/>
              </a:ext>
            </a:extLst>
          </p:cNvPr>
          <p:cNvSpPr txBox="1">
            <a:spLocks/>
          </p:cNvSpPr>
          <p:nvPr/>
        </p:nvSpPr>
        <p:spPr>
          <a:xfrm>
            <a:off x="609600" y="728543"/>
            <a:ext cx="2729948" cy="1846659"/>
          </a:xfrm>
          <a:prstGeom prst="rect">
            <a:avLst/>
          </a:prstGeom>
        </p:spPr>
        <p:txBody>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hangingPunct="1"/>
            <a:r>
              <a:rPr lang="en-US" sz="12000" dirty="0">
                <a:solidFill>
                  <a:schemeClr val="bg1"/>
                </a:solidFill>
                <a:latin typeface="Dava Sans Med" pitchFamily="50" charset="0"/>
              </a:rPr>
              <a:t>01</a:t>
            </a:r>
          </a:p>
        </p:txBody>
      </p:sp>
      <p:cxnSp>
        <p:nvCxnSpPr>
          <p:cNvPr id="7" name="Straight Connector 6">
            <a:extLst>
              <a:ext uri="{FF2B5EF4-FFF2-40B4-BE49-F238E27FC236}">
                <a16:creationId xmlns:a16="http://schemas.microsoft.com/office/drawing/2014/main" id="{5C3C5358-F205-97C8-D037-767B383C13C4}"/>
              </a:ext>
            </a:extLst>
          </p:cNvPr>
          <p:cNvCxnSpPr/>
          <p:nvPr/>
        </p:nvCxnSpPr>
        <p:spPr>
          <a:xfrm>
            <a:off x="874644" y="3021494"/>
            <a:ext cx="21985356" cy="0"/>
          </a:xfrm>
          <a:prstGeom prst="line">
            <a:avLst/>
          </a:prstGeom>
          <a:ln/>
        </p:spPr>
        <p:style>
          <a:lnRef idx="1">
            <a:schemeClr val="accent3"/>
          </a:lnRef>
          <a:fillRef idx="0">
            <a:schemeClr val="accent3"/>
          </a:fillRef>
          <a:effectRef idx="0">
            <a:schemeClr val="accent3"/>
          </a:effectRef>
          <a:fontRef idx="minor">
            <a:schemeClr val="tx1"/>
          </a:fontRef>
        </p:style>
      </p:cxnSp>
      <p:pic>
        <p:nvPicPr>
          <p:cNvPr id="9" name="Picture 8">
            <a:extLst>
              <a:ext uri="{FF2B5EF4-FFF2-40B4-BE49-F238E27FC236}">
                <a16:creationId xmlns:a16="http://schemas.microsoft.com/office/drawing/2014/main" id="{4944D819-1EEC-0145-16DD-AD4F5B69F4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9079" y="3122927"/>
            <a:ext cx="20209565" cy="10454429"/>
          </a:xfrm>
          <a:prstGeom prst="rect">
            <a:avLst/>
          </a:prstGeom>
        </p:spPr>
      </p:pic>
      <p:sp>
        <p:nvSpPr>
          <p:cNvPr id="11" name="Rectangle 10">
            <a:extLst>
              <a:ext uri="{FF2B5EF4-FFF2-40B4-BE49-F238E27FC236}">
                <a16:creationId xmlns:a16="http://schemas.microsoft.com/office/drawing/2014/main" id="{CDACB61D-FFBB-1D34-9C11-D4ED0C1450C6}"/>
              </a:ext>
            </a:extLst>
          </p:cNvPr>
          <p:cNvSpPr/>
          <p:nvPr/>
        </p:nvSpPr>
        <p:spPr>
          <a:xfrm>
            <a:off x="1013788" y="894522"/>
            <a:ext cx="2166734" cy="175591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192B37"/>
              </a:solidFill>
              <a:effectLst/>
              <a:uFillTx/>
              <a:latin typeface="+mn-lt"/>
              <a:ea typeface="+mn-ea"/>
              <a:cs typeface="+mn-cs"/>
              <a:sym typeface="Poppins Regular"/>
            </a:endParaRPr>
          </a:p>
        </p:txBody>
      </p:sp>
    </p:spTree>
    <p:extLst>
      <p:ext uri="{BB962C8B-B14F-4D97-AF65-F5344CB8AC3E}">
        <p14:creationId xmlns:p14="http://schemas.microsoft.com/office/powerpoint/2010/main" val="88001446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DC95D-0003-CF66-1160-FA10015A13CF}"/>
            </a:ext>
          </a:extLst>
        </p:cNvPr>
        <p:cNvGrpSpPr/>
        <p:nvPr/>
      </p:nvGrpSpPr>
      <p:grpSpPr>
        <a:xfrm>
          <a:off x="0" y="0"/>
          <a:ext cx="0" cy="0"/>
          <a:chOff x="0" y="0"/>
          <a:chExt cx="0" cy="0"/>
        </a:xfrm>
      </p:grpSpPr>
      <p:pic>
        <p:nvPicPr>
          <p:cNvPr id="2" name="Graphic 1">
            <a:extLst>
              <a:ext uri="{FF2B5EF4-FFF2-40B4-BE49-F238E27FC236}">
                <a16:creationId xmlns:a16="http://schemas.microsoft.com/office/drawing/2014/main" id="{F9D97A15-D085-6FAE-CA6B-50C247F28A7C}"/>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43996" t="22573" r="31822" b="28028"/>
          <a:stretch/>
        </p:blipFill>
        <p:spPr>
          <a:xfrm rot="10800000">
            <a:off x="17669398" y="0"/>
            <a:ext cx="6714602" cy="13715999"/>
          </a:xfrm>
          <a:prstGeom prst="rect">
            <a:avLst/>
          </a:prstGeom>
        </p:spPr>
      </p:pic>
      <p:sp>
        <p:nvSpPr>
          <p:cNvPr id="4" name="Insert chapter 1 name…">
            <a:extLst>
              <a:ext uri="{FF2B5EF4-FFF2-40B4-BE49-F238E27FC236}">
                <a16:creationId xmlns:a16="http://schemas.microsoft.com/office/drawing/2014/main" id="{90D13792-65DF-1499-06F2-96EA3A0A18F7}"/>
              </a:ext>
            </a:extLst>
          </p:cNvPr>
          <p:cNvSpPr txBox="1">
            <a:spLocks noGrp="1"/>
          </p:cNvSpPr>
          <p:nvPr>
            <p:ph type="title"/>
          </p:nvPr>
        </p:nvSpPr>
        <p:spPr>
          <a:xfrm>
            <a:off x="11867322" y="1282248"/>
            <a:ext cx="11103626" cy="1617092"/>
          </a:xfrm>
          <a:prstGeom prst="rect">
            <a:avLst/>
          </a:prstGeom>
        </p:spPr>
        <p:txBody>
          <a:bodyPr>
            <a:noAutofit/>
          </a:bodyPr>
          <a:lstStyle/>
          <a:p>
            <a:r>
              <a:rPr lang="en-US" sz="8800" dirty="0">
                <a:latin typeface="Dava Sans Med" pitchFamily="50" charset="0"/>
              </a:rPr>
              <a:t>DevOps milestones</a:t>
            </a:r>
            <a:endParaRPr sz="8800" dirty="0">
              <a:latin typeface="Dava Sans Med" pitchFamily="50" charset="0"/>
            </a:endParaRPr>
          </a:p>
        </p:txBody>
      </p:sp>
      <p:cxnSp>
        <p:nvCxnSpPr>
          <p:cNvPr id="7" name="Straight Connector 6">
            <a:extLst>
              <a:ext uri="{FF2B5EF4-FFF2-40B4-BE49-F238E27FC236}">
                <a16:creationId xmlns:a16="http://schemas.microsoft.com/office/drawing/2014/main" id="{C125A331-C8EA-8592-7700-FE83D45CEDD0}"/>
              </a:ext>
            </a:extLst>
          </p:cNvPr>
          <p:cNvCxnSpPr/>
          <p:nvPr/>
        </p:nvCxnSpPr>
        <p:spPr>
          <a:xfrm>
            <a:off x="874644" y="2574929"/>
            <a:ext cx="21985356"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12" name="Straight Connector 11">
            <a:extLst>
              <a:ext uri="{FF2B5EF4-FFF2-40B4-BE49-F238E27FC236}">
                <a16:creationId xmlns:a16="http://schemas.microsoft.com/office/drawing/2014/main" id="{F6F4B5A3-A42A-A2C6-D053-D9FB6F8241DA}"/>
              </a:ext>
            </a:extLst>
          </p:cNvPr>
          <p:cNvCxnSpPr>
            <a:cxnSpLocks/>
          </p:cNvCxnSpPr>
          <p:nvPr/>
        </p:nvCxnSpPr>
        <p:spPr>
          <a:xfrm>
            <a:off x="11543968" y="2672080"/>
            <a:ext cx="5302" cy="10149398"/>
          </a:xfrm>
          <a:prstGeom prst="line">
            <a:avLst/>
          </a:prstGeom>
          <a:ln/>
        </p:spPr>
        <p:style>
          <a:lnRef idx="2">
            <a:schemeClr val="accent3"/>
          </a:lnRef>
          <a:fillRef idx="0">
            <a:schemeClr val="accent3"/>
          </a:fillRef>
          <a:effectRef idx="1">
            <a:schemeClr val="accent3"/>
          </a:effectRef>
          <a:fontRef idx="minor">
            <a:schemeClr val="tx1"/>
          </a:fontRef>
        </p:style>
      </p:cxnSp>
      <p:sp>
        <p:nvSpPr>
          <p:cNvPr id="16" name="Content Placeholder 2">
            <a:extLst>
              <a:ext uri="{FF2B5EF4-FFF2-40B4-BE49-F238E27FC236}">
                <a16:creationId xmlns:a16="http://schemas.microsoft.com/office/drawing/2014/main" id="{DD5DA02E-F560-C4E4-1DB0-ED474CA40843}"/>
              </a:ext>
            </a:extLst>
          </p:cNvPr>
          <p:cNvSpPr txBox="1">
            <a:spLocks/>
          </p:cNvSpPr>
          <p:nvPr/>
        </p:nvSpPr>
        <p:spPr>
          <a:xfrm>
            <a:off x="836515" y="3129879"/>
            <a:ext cx="9433194" cy="2274149"/>
          </a:xfrm>
          <a:prstGeom prst="rect">
            <a:avLst/>
          </a:prstGeom>
        </p:spPr>
        <p:txBody>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algn="r">
              <a:lnSpc>
                <a:spcPct val="100000"/>
              </a:lnSpc>
              <a:buNone/>
            </a:pPr>
            <a:r>
              <a:rPr lang="en-US" sz="2000" b="1" dirty="0">
                <a:solidFill>
                  <a:schemeClr val="bg1"/>
                </a:solidFill>
              </a:rPr>
              <a:t>Pre-DevOps Era (pre-2000s)</a:t>
            </a:r>
          </a:p>
          <a:p>
            <a:pPr>
              <a:buFont typeface="Arial" panose="020B0604020202020204" pitchFamily="34" charset="0"/>
              <a:buChar char="•"/>
            </a:pPr>
            <a:r>
              <a:rPr lang="en-US" sz="2000" dirty="0">
                <a:solidFill>
                  <a:schemeClr val="bg2"/>
                </a:solidFill>
              </a:rPr>
              <a:t>Dev and Ops were totally siloed.</a:t>
            </a:r>
          </a:p>
          <a:p>
            <a:pPr>
              <a:buFont typeface="Arial" panose="020B0604020202020204" pitchFamily="34" charset="0"/>
              <a:buChar char="•"/>
            </a:pPr>
            <a:r>
              <a:rPr lang="en-US" sz="2000" dirty="0">
                <a:solidFill>
                  <a:schemeClr val="bg2"/>
                </a:solidFill>
              </a:rPr>
              <a:t>Waterfall model ruled – slow, rigid releases.</a:t>
            </a:r>
          </a:p>
          <a:p>
            <a:pPr>
              <a:buFont typeface="Arial" panose="020B0604020202020204" pitchFamily="34" charset="0"/>
              <a:buChar char="•"/>
            </a:pPr>
            <a:r>
              <a:rPr lang="en-US" sz="2000" dirty="0">
                <a:solidFill>
                  <a:schemeClr val="bg2"/>
                </a:solidFill>
              </a:rPr>
              <a:t>"It works on my machine" was a lifestyle 😅</a:t>
            </a:r>
          </a:p>
        </p:txBody>
      </p:sp>
      <p:grpSp>
        <p:nvGrpSpPr>
          <p:cNvPr id="20" name="Group 19">
            <a:extLst>
              <a:ext uri="{FF2B5EF4-FFF2-40B4-BE49-F238E27FC236}">
                <a16:creationId xmlns:a16="http://schemas.microsoft.com/office/drawing/2014/main" id="{D88E145E-9F78-A3F8-A6EF-42F16ED60551}"/>
              </a:ext>
            </a:extLst>
          </p:cNvPr>
          <p:cNvGrpSpPr/>
          <p:nvPr/>
        </p:nvGrpSpPr>
        <p:grpSpPr>
          <a:xfrm>
            <a:off x="11273093" y="2806524"/>
            <a:ext cx="541751" cy="738151"/>
            <a:chOff x="11284489" y="3182444"/>
            <a:chExt cx="541751" cy="738151"/>
          </a:xfrm>
        </p:grpSpPr>
        <p:sp>
          <p:nvSpPr>
            <p:cNvPr id="18" name="Rectangle 17">
              <a:extLst>
                <a:ext uri="{FF2B5EF4-FFF2-40B4-BE49-F238E27FC236}">
                  <a16:creationId xmlns:a16="http://schemas.microsoft.com/office/drawing/2014/main" id="{7B04EE63-ABA7-1729-A36F-EB1BE27646D1}"/>
                </a:ext>
              </a:extLst>
            </p:cNvPr>
            <p:cNvSpPr/>
            <p:nvPr/>
          </p:nvSpPr>
          <p:spPr>
            <a:xfrm>
              <a:off x="11284489" y="3338870"/>
              <a:ext cx="541751" cy="541751"/>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192B37"/>
                </a:solidFill>
                <a:effectLst/>
                <a:uFillTx/>
                <a:latin typeface="+mn-lt"/>
                <a:ea typeface="+mn-ea"/>
                <a:cs typeface="+mn-cs"/>
                <a:sym typeface="Poppins Regular"/>
              </a:endParaRPr>
            </a:p>
          </p:txBody>
        </p:sp>
        <p:sp>
          <p:nvSpPr>
            <p:cNvPr id="19" name="TextBox 18">
              <a:extLst>
                <a:ext uri="{FF2B5EF4-FFF2-40B4-BE49-F238E27FC236}">
                  <a16:creationId xmlns:a16="http://schemas.microsoft.com/office/drawing/2014/main" id="{03C39A03-C02A-7B9D-086D-102996E70A38}"/>
                </a:ext>
              </a:extLst>
            </p:cNvPr>
            <p:cNvSpPr txBox="1"/>
            <p:nvPr/>
          </p:nvSpPr>
          <p:spPr>
            <a:xfrm>
              <a:off x="11458448" y="3182444"/>
              <a:ext cx="366202" cy="7381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kumimoji="0" lang="en-US" sz="2400" b="1" i="0" u="none" strike="noStrike" cap="none" spc="0" normalizeH="0" baseline="0" dirty="0">
                  <a:ln>
                    <a:noFill/>
                  </a:ln>
                  <a:solidFill>
                    <a:schemeClr val="bg2"/>
                  </a:solidFill>
                  <a:effectLst/>
                  <a:uFillTx/>
                  <a:latin typeface="+mn-lt"/>
                  <a:ea typeface="+mn-ea"/>
                  <a:cs typeface="+mn-cs"/>
                  <a:sym typeface="Poppins Regular"/>
                </a:rPr>
                <a:t>1</a:t>
              </a:r>
            </a:p>
          </p:txBody>
        </p:sp>
      </p:grpSp>
      <p:cxnSp>
        <p:nvCxnSpPr>
          <p:cNvPr id="22" name="Straight Connector 21">
            <a:extLst>
              <a:ext uri="{FF2B5EF4-FFF2-40B4-BE49-F238E27FC236}">
                <a16:creationId xmlns:a16="http://schemas.microsoft.com/office/drawing/2014/main" id="{85E65BD2-0827-6542-E720-B68D3789CE71}"/>
              </a:ext>
            </a:extLst>
          </p:cNvPr>
          <p:cNvCxnSpPr>
            <a:cxnSpLocks/>
          </p:cNvCxnSpPr>
          <p:nvPr/>
        </p:nvCxnSpPr>
        <p:spPr>
          <a:xfrm>
            <a:off x="10269709" y="3233825"/>
            <a:ext cx="1003384" cy="0"/>
          </a:xfrm>
          <a:prstGeom prst="line">
            <a:avLst/>
          </a:prstGeom>
          <a:ln/>
        </p:spPr>
        <p:style>
          <a:lnRef idx="2">
            <a:schemeClr val="accent3"/>
          </a:lnRef>
          <a:fillRef idx="0">
            <a:schemeClr val="accent3"/>
          </a:fillRef>
          <a:effectRef idx="1">
            <a:schemeClr val="accent3"/>
          </a:effectRef>
          <a:fontRef idx="minor">
            <a:schemeClr val="tx1"/>
          </a:fontRef>
        </p:style>
      </p:cxnSp>
      <p:sp>
        <p:nvSpPr>
          <p:cNvPr id="27" name="Content Placeholder 2">
            <a:extLst>
              <a:ext uri="{FF2B5EF4-FFF2-40B4-BE49-F238E27FC236}">
                <a16:creationId xmlns:a16="http://schemas.microsoft.com/office/drawing/2014/main" id="{324FDA40-0ABD-B160-8841-11A1DB068DF0}"/>
              </a:ext>
            </a:extLst>
          </p:cNvPr>
          <p:cNvSpPr txBox="1">
            <a:spLocks/>
          </p:cNvSpPr>
          <p:nvPr/>
        </p:nvSpPr>
        <p:spPr>
          <a:xfrm>
            <a:off x="12616284" y="4181589"/>
            <a:ext cx="10324768" cy="1822483"/>
          </a:xfrm>
          <a:prstGeom prst="rect">
            <a:avLst/>
          </a:prstGeom>
        </p:spPr>
        <p:txBody>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a:lnSpc>
                <a:spcPct val="100000"/>
              </a:lnSpc>
              <a:buNone/>
            </a:pPr>
            <a:r>
              <a:rPr lang="en-US" sz="2000" b="1" dirty="0">
                <a:solidFill>
                  <a:schemeClr val="bg1"/>
                </a:solidFill>
              </a:rPr>
              <a:t>Agile Manifesto (2001)</a:t>
            </a:r>
          </a:p>
          <a:p>
            <a:pPr>
              <a:lnSpc>
                <a:spcPct val="100000"/>
              </a:lnSpc>
              <a:buFont typeface="Arial" panose="020B0604020202020204" pitchFamily="34" charset="0"/>
              <a:buChar char="•"/>
            </a:pPr>
            <a:r>
              <a:rPr lang="en-US" sz="2000" dirty="0">
                <a:solidFill>
                  <a:schemeClr val="bg2"/>
                </a:solidFill>
              </a:rPr>
              <a:t>Agile dev sparked the idea of </a:t>
            </a:r>
            <a:r>
              <a:rPr lang="en-US" sz="2000" i="1" dirty="0">
                <a:solidFill>
                  <a:schemeClr val="bg2"/>
                </a:solidFill>
              </a:rPr>
              <a:t>collaboration and iteration</a:t>
            </a:r>
            <a:r>
              <a:rPr lang="en-US" sz="2000" dirty="0">
                <a:solidFill>
                  <a:schemeClr val="bg2"/>
                </a:solidFill>
              </a:rPr>
              <a:t>.</a:t>
            </a:r>
          </a:p>
          <a:p>
            <a:pPr>
              <a:lnSpc>
                <a:spcPct val="100000"/>
              </a:lnSpc>
              <a:buFont typeface="Arial" panose="020B0604020202020204" pitchFamily="34" charset="0"/>
              <a:buChar char="•"/>
            </a:pPr>
            <a:r>
              <a:rPr lang="en-US" sz="2000" dirty="0">
                <a:solidFill>
                  <a:schemeClr val="bg2"/>
                </a:solidFill>
              </a:rPr>
              <a:t>Started to break down walls between teams.</a:t>
            </a:r>
          </a:p>
        </p:txBody>
      </p:sp>
      <p:grpSp>
        <p:nvGrpSpPr>
          <p:cNvPr id="28" name="Group 27">
            <a:extLst>
              <a:ext uri="{FF2B5EF4-FFF2-40B4-BE49-F238E27FC236}">
                <a16:creationId xmlns:a16="http://schemas.microsoft.com/office/drawing/2014/main" id="{4E450937-A857-E194-2794-6D65664F3C76}"/>
              </a:ext>
            </a:extLst>
          </p:cNvPr>
          <p:cNvGrpSpPr/>
          <p:nvPr/>
        </p:nvGrpSpPr>
        <p:grpSpPr>
          <a:xfrm>
            <a:off x="11260372" y="3875613"/>
            <a:ext cx="541751" cy="738151"/>
            <a:chOff x="11284489" y="3170918"/>
            <a:chExt cx="541751" cy="738151"/>
          </a:xfrm>
        </p:grpSpPr>
        <p:sp>
          <p:nvSpPr>
            <p:cNvPr id="29" name="Rectangle 28">
              <a:extLst>
                <a:ext uri="{FF2B5EF4-FFF2-40B4-BE49-F238E27FC236}">
                  <a16:creationId xmlns:a16="http://schemas.microsoft.com/office/drawing/2014/main" id="{5ECD7FA4-F8F0-65CC-7BFB-E14E1E8DEE58}"/>
                </a:ext>
              </a:extLst>
            </p:cNvPr>
            <p:cNvSpPr/>
            <p:nvPr/>
          </p:nvSpPr>
          <p:spPr>
            <a:xfrm>
              <a:off x="11284489" y="3338870"/>
              <a:ext cx="541751" cy="541751"/>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192B37"/>
                </a:solidFill>
                <a:effectLst/>
                <a:uFillTx/>
                <a:latin typeface="+mn-lt"/>
                <a:ea typeface="+mn-ea"/>
                <a:cs typeface="+mn-cs"/>
                <a:sym typeface="Poppins Regular"/>
              </a:endParaRPr>
            </a:p>
          </p:txBody>
        </p:sp>
        <p:sp>
          <p:nvSpPr>
            <p:cNvPr id="30" name="TextBox 29">
              <a:extLst>
                <a:ext uri="{FF2B5EF4-FFF2-40B4-BE49-F238E27FC236}">
                  <a16:creationId xmlns:a16="http://schemas.microsoft.com/office/drawing/2014/main" id="{337E2A37-06A2-33C0-3890-25210F094C71}"/>
                </a:ext>
              </a:extLst>
            </p:cNvPr>
            <p:cNvSpPr txBox="1"/>
            <p:nvPr/>
          </p:nvSpPr>
          <p:spPr>
            <a:xfrm>
              <a:off x="11420768" y="3170918"/>
              <a:ext cx="245694" cy="7381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ru-RU" sz="2400" b="1" dirty="0">
                  <a:solidFill>
                    <a:schemeClr val="bg2"/>
                  </a:solidFill>
                </a:rPr>
                <a:t>2</a:t>
              </a:r>
              <a:endParaRPr kumimoji="0" lang="en-US" sz="2400" b="1" i="0" u="none" strike="noStrike" cap="none" spc="0" normalizeH="0" baseline="0" dirty="0">
                <a:ln>
                  <a:noFill/>
                </a:ln>
                <a:solidFill>
                  <a:schemeClr val="bg2"/>
                </a:solidFill>
                <a:effectLst/>
                <a:uFillTx/>
                <a:latin typeface="+mn-lt"/>
                <a:ea typeface="+mn-ea"/>
                <a:cs typeface="+mn-cs"/>
                <a:sym typeface="Poppins Regular"/>
              </a:endParaRPr>
            </a:p>
          </p:txBody>
        </p:sp>
      </p:grpSp>
      <p:cxnSp>
        <p:nvCxnSpPr>
          <p:cNvPr id="31" name="Straight Connector 30">
            <a:extLst>
              <a:ext uri="{FF2B5EF4-FFF2-40B4-BE49-F238E27FC236}">
                <a16:creationId xmlns:a16="http://schemas.microsoft.com/office/drawing/2014/main" id="{E99F87E2-A528-39BA-DCC4-21AFD84B6D35}"/>
              </a:ext>
            </a:extLst>
          </p:cNvPr>
          <p:cNvCxnSpPr>
            <a:cxnSpLocks/>
          </p:cNvCxnSpPr>
          <p:nvPr/>
        </p:nvCxnSpPr>
        <p:spPr>
          <a:xfrm>
            <a:off x="11642345" y="4315353"/>
            <a:ext cx="973939" cy="0"/>
          </a:xfrm>
          <a:prstGeom prst="line">
            <a:avLst/>
          </a:prstGeom>
          <a:ln/>
        </p:spPr>
        <p:style>
          <a:lnRef idx="2">
            <a:schemeClr val="accent3"/>
          </a:lnRef>
          <a:fillRef idx="0">
            <a:schemeClr val="accent3"/>
          </a:fillRef>
          <a:effectRef idx="1">
            <a:schemeClr val="accent3"/>
          </a:effectRef>
          <a:fontRef idx="minor">
            <a:schemeClr val="tx1"/>
          </a:fontRef>
        </p:style>
      </p:cxnSp>
      <p:sp>
        <p:nvSpPr>
          <p:cNvPr id="34" name="Content Placeholder 2">
            <a:extLst>
              <a:ext uri="{FF2B5EF4-FFF2-40B4-BE49-F238E27FC236}">
                <a16:creationId xmlns:a16="http://schemas.microsoft.com/office/drawing/2014/main" id="{8383F4A2-37B8-9E36-D5BE-E9C77BD3F9CB}"/>
              </a:ext>
            </a:extLst>
          </p:cNvPr>
          <p:cNvSpPr txBox="1">
            <a:spLocks/>
          </p:cNvSpPr>
          <p:nvPr/>
        </p:nvSpPr>
        <p:spPr>
          <a:xfrm>
            <a:off x="874643" y="5661363"/>
            <a:ext cx="9395066" cy="1703190"/>
          </a:xfrm>
          <a:prstGeom prst="rect">
            <a:avLst/>
          </a:prstGeom>
        </p:spPr>
        <p:txBody>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algn="r">
              <a:lnSpc>
                <a:spcPct val="100000"/>
              </a:lnSpc>
              <a:buNone/>
            </a:pPr>
            <a:r>
              <a:rPr lang="en-US" sz="2000" b="1" dirty="0">
                <a:solidFill>
                  <a:schemeClr val="bg1"/>
                </a:solidFill>
              </a:rPr>
              <a:t>Flickr Deploys 10x a Day (2009)</a:t>
            </a:r>
          </a:p>
          <a:p>
            <a:pPr>
              <a:lnSpc>
                <a:spcPct val="100000"/>
              </a:lnSpc>
              <a:buFont typeface="Arial" panose="020B0604020202020204" pitchFamily="34" charset="0"/>
              <a:buChar char="•"/>
            </a:pPr>
            <a:r>
              <a:rPr lang="en-US" sz="2000" dirty="0">
                <a:solidFill>
                  <a:schemeClr val="bg2"/>
                </a:solidFill>
              </a:rPr>
              <a:t>John Allspaw &amp; Paul Hammond's legendary talk at Velocity Conf:</a:t>
            </a:r>
            <a:br>
              <a:rPr lang="en-US" sz="2000" dirty="0">
                <a:solidFill>
                  <a:schemeClr val="bg2"/>
                </a:solidFill>
              </a:rPr>
            </a:br>
            <a:r>
              <a:rPr lang="en-US" sz="2000" i="1" dirty="0">
                <a:solidFill>
                  <a:schemeClr val="bg2"/>
                </a:solidFill>
              </a:rPr>
              <a:t>“10+ Deploys per Day: Dev and Ops Cooperation.”</a:t>
            </a:r>
            <a:endParaRPr lang="en-US" sz="2000" dirty="0">
              <a:solidFill>
                <a:schemeClr val="bg2"/>
              </a:solidFill>
            </a:endParaRPr>
          </a:p>
          <a:p>
            <a:pPr>
              <a:lnSpc>
                <a:spcPct val="100000"/>
              </a:lnSpc>
              <a:buFont typeface="Arial" panose="020B0604020202020204" pitchFamily="34" charset="0"/>
              <a:buChar char="•"/>
            </a:pPr>
            <a:r>
              <a:rPr lang="en-US" sz="2000" dirty="0">
                <a:solidFill>
                  <a:schemeClr val="bg2"/>
                </a:solidFill>
              </a:rPr>
              <a:t>Massive influence – showed dev+ops working </a:t>
            </a:r>
            <a:r>
              <a:rPr lang="en-US" sz="2000" i="1" dirty="0">
                <a:solidFill>
                  <a:schemeClr val="bg2"/>
                </a:solidFill>
              </a:rPr>
              <a:t>together</a:t>
            </a:r>
            <a:r>
              <a:rPr lang="en-US" sz="2000" dirty="0">
                <a:solidFill>
                  <a:schemeClr val="bg2"/>
                </a:solidFill>
              </a:rPr>
              <a:t> was possible.</a:t>
            </a:r>
          </a:p>
        </p:txBody>
      </p:sp>
      <p:grpSp>
        <p:nvGrpSpPr>
          <p:cNvPr id="36" name="Group 35">
            <a:extLst>
              <a:ext uri="{FF2B5EF4-FFF2-40B4-BE49-F238E27FC236}">
                <a16:creationId xmlns:a16="http://schemas.microsoft.com/office/drawing/2014/main" id="{CDE06F69-18AF-ACCF-F16F-C0DEE7F0B515}"/>
              </a:ext>
            </a:extLst>
          </p:cNvPr>
          <p:cNvGrpSpPr/>
          <p:nvPr/>
        </p:nvGrpSpPr>
        <p:grpSpPr>
          <a:xfrm>
            <a:off x="11248622" y="5347700"/>
            <a:ext cx="541751" cy="738151"/>
            <a:chOff x="11284489" y="3183110"/>
            <a:chExt cx="541751" cy="738151"/>
          </a:xfrm>
        </p:grpSpPr>
        <p:sp>
          <p:nvSpPr>
            <p:cNvPr id="37" name="Rectangle 36">
              <a:extLst>
                <a:ext uri="{FF2B5EF4-FFF2-40B4-BE49-F238E27FC236}">
                  <a16:creationId xmlns:a16="http://schemas.microsoft.com/office/drawing/2014/main" id="{89E8F40C-0AF0-F9AA-B18E-2837066D294C}"/>
                </a:ext>
              </a:extLst>
            </p:cNvPr>
            <p:cNvSpPr/>
            <p:nvPr/>
          </p:nvSpPr>
          <p:spPr>
            <a:xfrm>
              <a:off x="11284489" y="3338870"/>
              <a:ext cx="541751" cy="541751"/>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192B37"/>
                </a:solidFill>
                <a:effectLst/>
                <a:uFillTx/>
                <a:latin typeface="+mn-lt"/>
                <a:ea typeface="+mn-ea"/>
                <a:cs typeface="+mn-cs"/>
                <a:sym typeface="Poppins Regular"/>
              </a:endParaRPr>
            </a:p>
          </p:txBody>
        </p:sp>
        <p:sp>
          <p:nvSpPr>
            <p:cNvPr id="38" name="TextBox 37">
              <a:extLst>
                <a:ext uri="{FF2B5EF4-FFF2-40B4-BE49-F238E27FC236}">
                  <a16:creationId xmlns:a16="http://schemas.microsoft.com/office/drawing/2014/main" id="{0EAD9124-32C4-0F33-3465-DC38CD313039}"/>
                </a:ext>
              </a:extLst>
            </p:cNvPr>
            <p:cNvSpPr txBox="1"/>
            <p:nvPr/>
          </p:nvSpPr>
          <p:spPr>
            <a:xfrm>
              <a:off x="11420768" y="3183110"/>
              <a:ext cx="245694" cy="7381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ru-RU" sz="2400" b="1" dirty="0">
                  <a:solidFill>
                    <a:schemeClr val="bg2"/>
                  </a:solidFill>
                </a:rPr>
                <a:t>3</a:t>
              </a:r>
              <a:endParaRPr kumimoji="0" lang="en-US" sz="2400" b="1" i="0" u="none" strike="noStrike" cap="none" spc="0" normalizeH="0" baseline="0" dirty="0">
                <a:ln>
                  <a:noFill/>
                </a:ln>
                <a:solidFill>
                  <a:schemeClr val="bg2"/>
                </a:solidFill>
                <a:effectLst/>
                <a:uFillTx/>
                <a:latin typeface="+mn-lt"/>
                <a:ea typeface="+mn-ea"/>
                <a:cs typeface="+mn-cs"/>
                <a:sym typeface="Poppins Regular"/>
              </a:endParaRPr>
            </a:p>
          </p:txBody>
        </p:sp>
      </p:grpSp>
      <p:cxnSp>
        <p:nvCxnSpPr>
          <p:cNvPr id="39" name="Straight Connector 38">
            <a:extLst>
              <a:ext uri="{FF2B5EF4-FFF2-40B4-BE49-F238E27FC236}">
                <a16:creationId xmlns:a16="http://schemas.microsoft.com/office/drawing/2014/main" id="{26CFF4FB-EAE7-2572-A977-4EF3943A9464}"/>
              </a:ext>
            </a:extLst>
          </p:cNvPr>
          <p:cNvCxnSpPr>
            <a:cxnSpLocks/>
          </p:cNvCxnSpPr>
          <p:nvPr/>
        </p:nvCxnSpPr>
        <p:spPr>
          <a:xfrm flipV="1">
            <a:off x="10269709" y="5761880"/>
            <a:ext cx="1003384" cy="8061"/>
          </a:xfrm>
          <a:prstGeom prst="line">
            <a:avLst/>
          </a:prstGeom>
          <a:ln/>
        </p:spPr>
        <p:style>
          <a:lnRef idx="2">
            <a:schemeClr val="accent3"/>
          </a:lnRef>
          <a:fillRef idx="0">
            <a:schemeClr val="accent3"/>
          </a:fillRef>
          <a:effectRef idx="1">
            <a:schemeClr val="accent3"/>
          </a:effectRef>
          <a:fontRef idx="minor">
            <a:schemeClr val="tx1"/>
          </a:fontRef>
        </p:style>
      </p:cxnSp>
      <p:sp>
        <p:nvSpPr>
          <p:cNvPr id="41" name="Content Placeholder 2">
            <a:extLst>
              <a:ext uri="{FF2B5EF4-FFF2-40B4-BE49-F238E27FC236}">
                <a16:creationId xmlns:a16="http://schemas.microsoft.com/office/drawing/2014/main" id="{C5D4E505-EB56-EEDE-1219-45993E36394E}"/>
              </a:ext>
            </a:extLst>
          </p:cNvPr>
          <p:cNvSpPr txBox="1">
            <a:spLocks/>
          </p:cNvSpPr>
          <p:nvPr/>
        </p:nvSpPr>
        <p:spPr>
          <a:xfrm>
            <a:off x="12616284" y="6418059"/>
            <a:ext cx="11625443" cy="1462421"/>
          </a:xfrm>
          <a:prstGeom prst="rect">
            <a:avLst/>
          </a:prstGeom>
        </p:spPr>
        <p:txBody>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a:lnSpc>
                <a:spcPct val="100000"/>
              </a:lnSpc>
              <a:buNone/>
            </a:pPr>
            <a:r>
              <a:rPr lang="en-US" sz="2000" b="1" dirty="0">
                <a:solidFill>
                  <a:schemeClr val="bg1"/>
                </a:solidFill>
              </a:rPr>
              <a:t>DevOps Term is Born (2009)</a:t>
            </a:r>
          </a:p>
          <a:p>
            <a:pPr>
              <a:lnSpc>
                <a:spcPct val="100000"/>
              </a:lnSpc>
              <a:buFont typeface="Arial" panose="020B0604020202020204" pitchFamily="34" charset="0"/>
              <a:buChar char="•"/>
            </a:pPr>
            <a:r>
              <a:rPr lang="en-US" sz="2000" dirty="0">
                <a:solidFill>
                  <a:schemeClr val="bg2"/>
                </a:solidFill>
              </a:rPr>
              <a:t>Patrick Debois coined “DevOps” while organizing the </a:t>
            </a:r>
            <a:r>
              <a:rPr lang="en-US" sz="2000" b="1" dirty="0">
                <a:solidFill>
                  <a:schemeClr val="bg2"/>
                </a:solidFill>
              </a:rPr>
              <a:t>first DevOpsDays</a:t>
            </a:r>
            <a:r>
              <a:rPr lang="en-US" sz="2000" dirty="0">
                <a:solidFill>
                  <a:schemeClr val="bg2"/>
                </a:solidFill>
              </a:rPr>
              <a:t> in Belgium.</a:t>
            </a:r>
          </a:p>
          <a:p>
            <a:pPr>
              <a:lnSpc>
                <a:spcPct val="100000"/>
              </a:lnSpc>
              <a:buFont typeface="Arial" panose="020B0604020202020204" pitchFamily="34" charset="0"/>
              <a:buChar char="•"/>
            </a:pPr>
            <a:r>
              <a:rPr lang="en-US" sz="2000" dirty="0">
                <a:solidFill>
                  <a:schemeClr val="bg2"/>
                </a:solidFill>
              </a:rPr>
              <a:t>A community-driven movement begins.</a:t>
            </a:r>
          </a:p>
        </p:txBody>
      </p:sp>
      <p:grpSp>
        <p:nvGrpSpPr>
          <p:cNvPr id="44" name="Group 43">
            <a:extLst>
              <a:ext uri="{FF2B5EF4-FFF2-40B4-BE49-F238E27FC236}">
                <a16:creationId xmlns:a16="http://schemas.microsoft.com/office/drawing/2014/main" id="{943E860E-917D-70E2-A9F9-DA9AC07CCB3B}"/>
              </a:ext>
            </a:extLst>
          </p:cNvPr>
          <p:cNvGrpSpPr/>
          <p:nvPr/>
        </p:nvGrpSpPr>
        <p:grpSpPr>
          <a:xfrm>
            <a:off x="11284299" y="6130169"/>
            <a:ext cx="541751" cy="738151"/>
            <a:chOff x="11284489" y="3170252"/>
            <a:chExt cx="541751" cy="738151"/>
          </a:xfrm>
        </p:grpSpPr>
        <p:sp>
          <p:nvSpPr>
            <p:cNvPr id="45" name="Rectangle 44">
              <a:extLst>
                <a:ext uri="{FF2B5EF4-FFF2-40B4-BE49-F238E27FC236}">
                  <a16:creationId xmlns:a16="http://schemas.microsoft.com/office/drawing/2014/main" id="{D4068610-7825-B14B-C260-4AE0461AFFFB}"/>
                </a:ext>
              </a:extLst>
            </p:cNvPr>
            <p:cNvSpPr/>
            <p:nvPr/>
          </p:nvSpPr>
          <p:spPr>
            <a:xfrm>
              <a:off x="11284489" y="3338870"/>
              <a:ext cx="541751" cy="541751"/>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192B37"/>
                </a:solidFill>
                <a:effectLst/>
                <a:uFillTx/>
                <a:latin typeface="+mn-lt"/>
                <a:ea typeface="+mn-ea"/>
                <a:cs typeface="+mn-cs"/>
                <a:sym typeface="Poppins Regular"/>
              </a:endParaRPr>
            </a:p>
          </p:txBody>
        </p:sp>
        <p:sp>
          <p:nvSpPr>
            <p:cNvPr id="46" name="TextBox 45">
              <a:extLst>
                <a:ext uri="{FF2B5EF4-FFF2-40B4-BE49-F238E27FC236}">
                  <a16:creationId xmlns:a16="http://schemas.microsoft.com/office/drawing/2014/main" id="{D6FCEFAD-FC17-103E-0BDE-55F4C6AD385F}"/>
                </a:ext>
              </a:extLst>
            </p:cNvPr>
            <p:cNvSpPr txBox="1"/>
            <p:nvPr/>
          </p:nvSpPr>
          <p:spPr>
            <a:xfrm>
              <a:off x="11398504" y="3170252"/>
              <a:ext cx="366202" cy="7381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kumimoji="0" lang="ru-RU" sz="2400" b="1" i="0" u="none" strike="noStrike" cap="none" spc="0" normalizeH="0" baseline="0" dirty="0">
                  <a:ln>
                    <a:noFill/>
                  </a:ln>
                  <a:solidFill>
                    <a:schemeClr val="bg2"/>
                  </a:solidFill>
                  <a:effectLst/>
                  <a:uFillTx/>
                  <a:latin typeface="+mn-lt"/>
                  <a:ea typeface="+mn-ea"/>
                  <a:cs typeface="+mn-cs"/>
                  <a:sym typeface="Poppins Regular"/>
                </a:rPr>
                <a:t>4</a:t>
              </a:r>
              <a:endParaRPr kumimoji="0" lang="en-US" sz="2400" b="1" i="0" u="none" strike="noStrike" cap="none" spc="0" normalizeH="0" baseline="0" dirty="0">
                <a:ln>
                  <a:noFill/>
                </a:ln>
                <a:solidFill>
                  <a:schemeClr val="bg2"/>
                </a:solidFill>
                <a:effectLst/>
                <a:uFillTx/>
                <a:latin typeface="+mn-lt"/>
                <a:ea typeface="+mn-ea"/>
                <a:cs typeface="+mn-cs"/>
                <a:sym typeface="Poppins Regular"/>
              </a:endParaRPr>
            </a:p>
          </p:txBody>
        </p:sp>
      </p:grpSp>
      <p:cxnSp>
        <p:nvCxnSpPr>
          <p:cNvPr id="47" name="Straight Connector 46">
            <a:extLst>
              <a:ext uri="{FF2B5EF4-FFF2-40B4-BE49-F238E27FC236}">
                <a16:creationId xmlns:a16="http://schemas.microsoft.com/office/drawing/2014/main" id="{F6834321-14A2-8B4E-33D1-88278C3344C5}"/>
              </a:ext>
            </a:extLst>
          </p:cNvPr>
          <p:cNvCxnSpPr>
            <a:cxnSpLocks/>
          </p:cNvCxnSpPr>
          <p:nvPr/>
        </p:nvCxnSpPr>
        <p:spPr>
          <a:xfrm>
            <a:off x="11764741" y="6566317"/>
            <a:ext cx="849731" cy="0"/>
          </a:xfrm>
          <a:prstGeom prst="line">
            <a:avLst/>
          </a:prstGeom>
          <a:ln/>
        </p:spPr>
        <p:style>
          <a:lnRef idx="2">
            <a:schemeClr val="accent3"/>
          </a:lnRef>
          <a:fillRef idx="0">
            <a:schemeClr val="accent3"/>
          </a:fillRef>
          <a:effectRef idx="1">
            <a:schemeClr val="accent3"/>
          </a:effectRef>
          <a:fontRef idx="minor">
            <a:schemeClr val="tx1"/>
          </a:fontRef>
        </p:style>
      </p:cxnSp>
      <p:sp>
        <p:nvSpPr>
          <p:cNvPr id="49" name="Content Placeholder 2">
            <a:extLst>
              <a:ext uri="{FF2B5EF4-FFF2-40B4-BE49-F238E27FC236}">
                <a16:creationId xmlns:a16="http://schemas.microsoft.com/office/drawing/2014/main" id="{F7117B6E-CB61-E201-DFF0-C3761E019148}"/>
              </a:ext>
            </a:extLst>
          </p:cNvPr>
          <p:cNvSpPr txBox="1">
            <a:spLocks/>
          </p:cNvSpPr>
          <p:nvPr/>
        </p:nvSpPr>
        <p:spPr>
          <a:xfrm>
            <a:off x="874644" y="7621888"/>
            <a:ext cx="9400368" cy="2115881"/>
          </a:xfrm>
          <a:prstGeom prst="rect">
            <a:avLst/>
          </a:prstGeom>
        </p:spPr>
        <p:txBody>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algn="r">
              <a:lnSpc>
                <a:spcPct val="100000"/>
              </a:lnSpc>
              <a:buNone/>
            </a:pPr>
            <a:r>
              <a:rPr lang="en-US" sz="2000" b="1" dirty="0">
                <a:solidFill>
                  <a:schemeClr val="bg1"/>
                </a:solidFill>
              </a:rPr>
              <a:t>CI/CD Goes Mainstream (2010s)</a:t>
            </a:r>
          </a:p>
          <a:p>
            <a:pPr>
              <a:buFont typeface="Arial" panose="020B0604020202020204" pitchFamily="34" charset="0"/>
              <a:buChar char="•"/>
            </a:pPr>
            <a:r>
              <a:rPr lang="en-US" sz="2000" dirty="0">
                <a:solidFill>
                  <a:schemeClr val="bg2"/>
                </a:solidFill>
              </a:rPr>
              <a:t>Jenkins, GitLab CI, Travis CI, </a:t>
            </a:r>
            <a:r>
              <a:rPr lang="en-US" sz="2000" dirty="0" err="1">
                <a:solidFill>
                  <a:schemeClr val="bg2"/>
                </a:solidFill>
              </a:rPr>
              <a:t>CircleCI</a:t>
            </a:r>
            <a:r>
              <a:rPr lang="en-US" sz="2000" dirty="0">
                <a:solidFill>
                  <a:schemeClr val="bg2"/>
                </a:solidFill>
              </a:rPr>
              <a:t> take off.</a:t>
            </a:r>
          </a:p>
          <a:p>
            <a:pPr>
              <a:buFont typeface="Arial" panose="020B0604020202020204" pitchFamily="34" charset="0"/>
              <a:buChar char="•"/>
            </a:pPr>
            <a:r>
              <a:rPr lang="en-US" sz="2000" dirty="0">
                <a:solidFill>
                  <a:schemeClr val="bg2"/>
                </a:solidFill>
              </a:rPr>
              <a:t>Pipelines become the heart of modern delivery.</a:t>
            </a:r>
          </a:p>
        </p:txBody>
      </p:sp>
      <p:grpSp>
        <p:nvGrpSpPr>
          <p:cNvPr id="50" name="Group 49">
            <a:extLst>
              <a:ext uri="{FF2B5EF4-FFF2-40B4-BE49-F238E27FC236}">
                <a16:creationId xmlns:a16="http://schemas.microsoft.com/office/drawing/2014/main" id="{969170F5-FBCC-30E6-78B5-3AED036C087C}"/>
              </a:ext>
            </a:extLst>
          </p:cNvPr>
          <p:cNvGrpSpPr/>
          <p:nvPr/>
        </p:nvGrpSpPr>
        <p:grpSpPr>
          <a:xfrm>
            <a:off x="11286111" y="7315656"/>
            <a:ext cx="541751" cy="738151"/>
            <a:chOff x="11284489" y="3182444"/>
            <a:chExt cx="541751" cy="738151"/>
          </a:xfrm>
        </p:grpSpPr>
        <p:sp>
          <p:nvSpPr>
            <p:cNvPr id="51" name="Rectangle 50">
              <a:extLst>
                <a:ext uri="{FF2B5EF4-FFF2-40B4-BE49-F238E27FC236}">
                  <a16:creationId xmlns:a16="http://schemas.microsoft.com/office/drawing/2014/main" id="{9ACD1B32-7681-34D8-78DD-B48E69793BC9}"/>
                </a:ext>
              </a:extLst>
            </p:cNvPr>
            <p:cNvSpPr/>
            <p:nvPr/>
          </p:nvSpPr>
          <p:spPr>
            <a:xfrm>
              <a:off x="11284489" y="3338870"/>
              <a:ext cx="541751" cy="541751"/>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192B37"/>
                </a:solidFill>
                <a:effectLst/>
                <a:uFillTx/>
                <a:latin typeface="+mn-lt"/>
                <a:ea typeface="+mn-ea"/>
                <a:cs typeface="+mn-cs"/>
                <a:sym typeface="Poppins Regular"/>
              </a:endParaRPr>
            </a:p>
          </p:txBody>
        </p:sp>
        <p:sp>
          <p:nvSpPr>
            <p:cNvPr id="52" name="TextBox 51">
              <a:extLst>
                <a:ext uri="{FF2B5EF4-FFF2-40B4-BE49-F238E27FC236}">
                  <a16:creationId xmlns:a16="http://schemas.microsoft.com/office/drawing/2014/main" id="{C11C08EB-6143-C4EB-67DC-5BB06D1654C3}"/>
                </a:ext>
              </a:extLst>
            </p:cNvPr>
            <p:cNvSpPr txBox="1"/>
            <p:nvPr/>
          </p:nvSpPr>
          <p:spPr>
            <a:xfrm>
              <a:off x="11409680" y="3182444"/>
              <a:ext cx="366202" cy="7381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ru-RU" sz="2400" b="1" dirty="0">
                  <a:solidFill>
                    <a:schemeClr val="bg2"/>
                  </a:solidFill>
                </a:rPr>
                <a:t>5</a:t>
              </a:r>
              <a:endParaRPr kumimoji="0" lang="en-US" sz="2400" b="1" i="0" u="none" strike="noStrike" cap="none" spc="0" normalizeH="0" baseline="0" dirty="0">
                <a:ln>
                  <a:noFill/>
                </a:ln>
                <a:solidFill>
                  <a:schemeClr val="bg2"/>
                </a:solidFill>
                <a:effectLst/>
                <a:uFillTx/>
                <a:latin typeface="+mn-lt"/>
                <a:ea typeface="+mn-ea"/>
                <a:cs typeface="+mn-cs"/>
                <a:sym typeface="Poppins Regular"/>
              </a:endParaRPr>
            </a:p>
          </p:txBody>
        </p:sp>
      </p:grpSp>
      <p:cxnSp>
        <p:nvCxnSpPr>
          <p:cNvPr id="53" name="Straight Connector 52">
            <a:extLst>
              <a:ext uri="{FF2B5EF4-FFF2-40B4-BE49-F238E27FC236}">
                <a16:creationId xmlns:a16="http://schemas.microsoft.com/office/drawing/2014/main" id="{756EF370-E7AD-AEDC-EF2D-142BB0FAFFE9}"/>
              </a:ext>
            </a:extLst>
          </p:cNvPr>
          <p:cNvCxnSpPr>
            <a:cxnSpLocks/>
          </p:cNvCxnSpPr>
          <p:nvPr/>
        </p:nvCxnSpPr>
        <p:spPr>
          <a:xfrm flipV="1">
            <a:off x="10269709" y="7734324"/>
            <a:ext cx="1016402" cy="8166"/>
          </a:xfrm>
          <a:prstGeom prst="line">
            <a:avLst/>
          </a:prstGeom>
          <a:ln/>
        </p:spPr>
        <p:style>
          <a:lnRef idx="2">
            <a:schemeClr val="accent3"/>
          </a:lnRef>
          <a:fillRef idx="0">
            <a:schemeClr val="accent3"/>
          </a:fillRef>
          <a:effectRef idx="1">
            <a:schemeClr val="accent3"/>
          </a:effectRef>
          <a:fontRef idx="minor">
            <a:schemeClr val="tx1"/>
          </a:fontRef>
        </p:style>
      </p:cxnSp>
      <p:sp>
        <p:nvSpPr>
          <p:cNvPr id="56" name="Content Placeholder 2">
            <a:extLst>
              <a:ext uri="{FF2B5EF4-FFF2-40B4-BE49-F238E27FC236}">
                <a16:creationId xmlns:a16="http://schemas.microsoft.com/office/drawing/2014/main" id="{6C062D21-FCE5-3C32-7EB3-09AA57F8B5F8}"/>
              </a:ext>
            </a:extLst>
          </p:cNvPr>
          <p:cNvSpPr txBox="1">
            <a:spLocks/>
          </p:cNvSpPr>
          <p:nvPr/>
        </p:nvSpPr>
        <p:spPr>
          <a:xfrm>
            <a:off x="12616284" y="8368442"/>
            <a:ext cx="6923102" cy="1449845"/>
          </a:xfrm>
          <a:prstGeom prst="rect">
            <a:avLst/>
          </a:prstGeom>
        </p:spPr>
        <p:txBody>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a:lnSpc>
                <a:spcPct val="100000"/>
              </a:lnSpc>
              <a:buNone/>
            </a:pPr>
            <a:r>
              <a:rPr lang="en-US" sz="2000" b="1" dirty="0">
                <a:solidFill>
                  <a:schemeClr val="bg1"/>
                </a:solidFill>
              </a:rPr>
              <a:t>Docker Launches (2013)</a:t>
            </a:r>
          </a:p>
          <a:p>
            <a:pPr>
              <a:lnSpc>
                <a:spcPct val="100000"/>
              </a:lnSpc>
              <a:buFont typeface="Arial" panose="020B0604020202020204" pitchFamily="34" charset="0"/>
              <a:buChar char="•"/>
            </a:pPr>
            <a:r>
              <a:rPr lang="en-US" sz="2000" dirty="0">
                <a:solidFill>
                  <a:schemeClr val="bg2"/>
                </a:solidFill>
              </a:rPr>
              <a:t>Huge for packaging apps reliably.</a:t>
            </a:r>
          </a:p>
          <a:p>
            <a:pPr>
              <a:lnSpc>
                <a:spcPct val="100000"/>
              </a:lnSpc>
              <a:buFont typeface="Arial" panose="020B0604020202020204" pitchFamily="34" charset="0"/>
              <a:buChar char="•"/>
            </a:pPr>
            <a:r>
              <a:rPr lang="en-US" sz="2000" dirty="0">
                <a:solidFill>
                  <a:schemeClr val="bg2"/>
                </a:solidFill>
              </a:rPr>
              <a:t>Containers start dominating deployment stories.</a:t>
            </a:r>
          </a:p>
          <a:p>
            <a:pPr>
              <a:lnSpc>
                <a:spcPct val="100000"/>
              </a:lnSpc>
              <a:buNone/>
            </a:pPr>
            <a:endParaRPr lang="en-US" sz="2000" dirty="0">
              <a:solidFill>
                <a:schemeClr val="bg2"/>
              </a:solidFill>
            </a:endParaRPr>
          </a:p>
        </p:txBody>
      </p:sp>
      <p:grpSp>
        <p:nvGrpSpPr>
          <p:cNvPr id="57" name="Group 56">
            <a:extLst>
              <a:ext uri="{FF2B5EF4-FFF2-40B4-BE49-F238E27FC236}">
                <a16:creationId xmlns:a16="http://schemas.microsoft.com/office/drawing/2014/main" id="{2C01BD47-024B-04AC-C9A5-45DC42B1FC09}"/>
              </a:ext>
            </a:extLst>
          </p:cNvPr>
          <p:cNvGrpSpPr/>
          <p:nvPr/>
        </p:nvGrpSpPr>
        <p:grpSpPr>
          <a:xfrm>
            <a:off x="11284299" y="8070861"/>
            <a:ext cx="541751" cy="738151"/>
            <a:chOff x="11284489" y="3176348"/>
            <a:chExt cx="541751" cy="738151"/>
          </a:xfrm>
        </p:grpSpPr>
        <p:sp>
          <p:nvSpPr>
            <p:cNvPr id="58" name="Rectangle 57">
              <a:extLst>
                <a:ext uri="{FF2B5EF4-FFF2-40B4-BE49-F238E27FC236}">
                  <a16:creationId xmlns:a16="http://schemas.microsoft.com/office/drawing/2014/main" id="{02A210E7-C738-F8EC-01C7-5776F44CEC47}"/>
                </a:ext>
              </a:extLst>
            </p:cNvPr>
            <p:cNvSpPr/>
            <p:nvPr/>
          </p:nvSpPr>
          <p:spPr>
            <a:xfrm>
              <a:off x="11284489" y="3338870"/>
              <a:ext cx="541751" cy="541751"/>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192B37"/>
                </a:solidFill>
                <a:effectLst/>
                <a:uFillTx/>
                <a:latin typeface="+mn-lt"/>
                <a:ea typeface="+mn-ea"/>
                <a:cs typeface="+mn-cs"/>
                <a:sym typeface="Poppins Regular"/>
              </a:endParaRPr>
            </a:p>
          </p:txBody>
        </p:sp>
        <p:sp>
          <p:nvSpPr>
            <p:cNvPr id="59" name="TextBox 58">
              <a:extLst>
                <a:ext uri="{FF2B5EF4-FFF2-40B4-BE49-F238E27FC236}">
                  <a16:creationId xmlns:a16="http://schemas.microsoft.com/office/drawing/2014/main" id="{F79BBA40-A3D2-E806-DDFD-1BB8815464A4}"/>
                </a:ext>
              </a:extLst>
            </p:cNvPr>
            <p:cNvSpPr txBox="1"/>
            <p:nvPr/>
          </p:nvSpPr>
          <p:spPr>
            <a:xfrm>
              <a:off x="11409680" y="3176348"/>
              <a:ext cx="366202" cy="7381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kumimoji="0" lang="ru-RU" sz="2400" b="1" i="0" u="none" strike="noStrike" cap="none" spc="0" normalizeH="0" baseline="0" dirty="0">
                  <a:ln>
                    <a:noFill/>
                  </a:ln>
                  <a:solidFill>
                    <a:schemeClr val="bg2"/>
                  </a:solidFill>
                  <a:effectLst/>
                  <a:uFillTx/>
                  <a:latin typeface="+mn-lt"/>
                  <a:ea typeface="+mn-ea"/>
                  <a:cs typeface="+mn-cs"/>
                  <a:sym typeface="Poppins Regular"/>
                </a:rPr>
                <a:t>6</a:t>
              </a:r>
              <a:endParaRPr kumimoji="0" lang="en-US" sz="2400" b="1" i="0" u="none" strike="noStrike" cap="none" spc="0" normalizeH="0" baseline="0" dirty="0">
                <a:ln>
                  <a:noFill/>
                </a:ln>
                <a:solidFill>
                  <a:schemeClr val="bg2"/>
                </a:solidFill>
                <a:effectLst/>
                <a:uFillTx/>
                <a:latin typeface="+mn-lt"/>
                <a:ea typeface="+mn-ea"/>
                <a:cs typeface="+mn-cs"/>
                <a:sym typeface="Poppins Regular"/>
              </a:endParaRPr>
            </a:p>
          </p:txBody>
        </p:sp>
      </p:grpSp>
      <p:cxnSp>
        <p:nvCxnSpPr>
          <p:cNvPr id="61" name="Straight Connector 60">
            <a:extLst>
              <a:ext uri="{FF2B5EF4-FFF2-40B4-BE49-F238E27FC236}">
                <a16:creationId xmlns:a16="http://schemas.microsoft.com/office/drawing/2014/main" id="{A3FE53CA-0E9E-3DFF-35B2-EE34FF2CA525}"/>
              </a:ext>
            </a:extLst>
          </p:cNvPr>
          <p:cNvCxnSpPr>
            <a:cxnSpLocks/>
          </p:cNvCxnSpPr>
          <p:nvPr/>
        </p:nvCxnSpPr>
        <p:spPr>
          <a:xfrm flipV="1">
            <a:off x="11814844" y="8490379"/>
            <a:ext cx="782608" cy="6288"/>
          </a:xfrm>
          <a:prstGeom prst="line">
            <a:avLst/>
          </a:prstGeom>
          <a:ln/>
        </p:spPr>
        <p:style>
          <a:lnRef idx="2">
            <a:schemeClr val="accent3"/>
          </a:lnRef>
          <a:fillRef idx="0">
            <a:schemeClr val="accent3"/>
          </a:fillRef>
          <a:effectRef idx="1">
            <a:schemeClr val="accent3"/>
          </a:effectRef>
          <a:fontRef idx="minor">
            <a:schemeClr val="tx1"/>
          </a:fontRef>
        </p:style>
      </p:cxnSp>
      <p:sp>
        <p:nvSpPr>
          <p:cNvPr id="62" name="Content Placeholder 2">
            <a:extLst>
              <a:ext uri="{FF2B5EF4-FFF2-40B4-BE49-F238E27FC236}">
                <a16:creationId xmlns:a16="http://schemas.microsoft.com/office/drawing/2014/main" id="{508BD525-3356-BF83-7F8D-036A72E01A53}"/>
              </a:ext>
            </a:extLst>
          </p:cNvPr>
          <p:cNvSpPr txBox="1">
            <a:spLocks/>
          </p:cNvSpPr>
          <p:nvPr/>
        </p:nvSpPr>
        <p:spPr>
          <a:xfrm>
            <a:off x="874643" y="9393045"/>
            <a:ext cx="9400369" cy="2115881"/>
          </a:xfrm>
          <a:prstGeom prst="rect">
            <a:avLst/>
          </a:prstGeom>
        </p:spPr>
        <p:txBody>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algn="r">
              <a:buNone/>
            </a:pPr>
            <a:r>
              <a:rPr lang="en-US" sz="2000" b="1" dirty="0">
                <a:solidFill>
                  <a:schemeClr val="bg1"/>
                </a:solidFill>
              </a:rPr>
              <a:t>Kubernetes + Cloud-Native Boom (2014–2018)</a:t>
            </a:r>
          </a:p>
          <a:p>
            <a:pPr>
              <a:buFont typeface="Arial" panose="020B0604020202020204" pitchFamily="34" charset="0"/>
              <a:buChar char="•"/>
            </a:pPr>
            <a:r>
              <a:rPr lang="en-US" sz="2000" dirty="0">
                <a:solidFill>
                  <a:schemeClr val="bg2"/>
                </a:solidFill>
              </a:rPr>
              <a:t>Kubernetes (from Google) becomes the container orchestration king.</a:t>
            </a:r>
          </a:p>
          <a:p>
            <a:pPr>
              <a:buFont typeface="Arial" panose="020B0604020202020204" pitchFamily="34" charset="0"/>
              <a:buChar char="•"/>
            </a:pPr>
            <a:r>
              <a:rPr lang="en-US" sz="2000" dirty="0">
                <a:solidFill>
                  <a:schemeClr val="bg2"/>
                </a:solidFill>
              </a:rPr>
              <a:t>Cloud-native patterns reshape infrastructure thinking.</a:t>
            </a:r>
          </a:p>
        </p:txBody>
      </p:sp>
      <p:grpSp>
        <p:nvGrpSpPr>
          <p:cNvPr id="63" name="Group 62">
            <a:extLst>
              <a:ext uri="{FF2B5EF4-FFF2-40B4-BE49-F238E27FC236}">
                <a16:creationId xmlns:a16="http://schemas.microsoft.com/office/drawing/2014/main" id="{846B2699-3504-14B7-B6E0-3343C8969DF6}"/>
              </a:ext>
            </a:extLst>
          </p:cNvPr>
          <p:cNvGrpSpPr/>
          <p:nvPr/>
        </p:nvGrpSpPr>
        <p:grpSpPr>
          <a:xfrm>
            <a:off x="11273092" y="9120110"/>
            <a:ext cx="541751" cy="738151"/>
            <a:chOff x="11284489" y="3182444"/>
            <a:chExt cx="541751" cy="738151"/>
          </a:xfrm>
        </p:grpSpPr>
        <p:sp>
          <p:nvSpPr>
            <p:cNvPr id="64" name="Rectangle 63">
              <a:extLst>
                <a:ext uri="{FF2B5EF4-FFF2-40B4-BE49-F238E27FC236}">
                  <a16:creationId xmlns:a16="http://schemas.microsoft.com/office/drawing/2014/main" id="{2A34B4A6-B767-2E4F-2224-99E937B0ACC8}"/>
                </a:ext>
              </a:extLst>
            </p:cNvPr>
            <p:cNvSpPr/>
            <p:nvPr/>
          </p:nvSpPr>
          <p:spPr>
            <a:xfrm>
              <a:off x="11284489" y="3338870"/>
              <a:ext cx="541751" cy="541751"/>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192B37"/>
                </a:solidFill>
                <a:effectLst/>
                <a:uFillTx/>
                <a:latin typeface="+mn-lt"/>
                <a:ea typeface="+mn-ea"/>
                <a:cs typeface="+mn-cs"/>
                <a:sym typeface="Poppins Regular"/>
              </a:endParaRPr>
            </a:p>
          </p:txBody>
        </p:sp>
        <p:sp>
          <p:nvSpPr>
            <p:cNvPr id="65" name="TextBox 64">
              <a:extLst>
                <a:ext uri="{FF2B5EF4-FFF2-40B4-BE49-F238E27FC236}">
                  <a16:creationId xmlns:a16="http://schemas.microsoft.com/office/drawing/2014/main" id="{3077DD74-B497-ACA9-796D-B5733346ABDC}"/>
                </a:ext>
              </a:extLst>
            </p:cNvPr>
            <p:cNvSpPr txBox="1"/>
            <p:nvPr/>
          </p:nvSpPr>
          <p:spPr>
            <a:xfrm>
              <a:off x="11434064" y="3182444"/>
              <a:ext cx="366202" cy="7381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kumimoji="0" lang="ru-RU" sz="2400" b="1" i="0" u="none" strike="noStrike" cap="none" spc="0" normalizeH="0" baseline="0" dirty="0">
                  <a:ln>
                    <a:noFill/>
                  </a:ln>
                  <a:solidFill>
                    <a:schemeClr val="bg2"/>
                  </a:solidFill>
                  <a:effectLst/>
                  <a:uFillTx/>
                  <a:latin typeface="+mn-lt"/>
                  <a:ea typeface="+mn-ea"/>
                  <a:cs typeface="+mn-cs"/>
                  <a:sym typeface="Poppins Regular"/>
                </a:rPr>
                <a:t>7</a:t>
              </a:r>
              <a:endParaRPr kumimoji="0" lang="en-US" sz="2400" b="1" i="0" u="none" strike="noStrike" cap="none" spc="0" normalizeH="0" baseline="0" dirty="0">
                <a:ln>
                  <a:noFill/>
                </a:ln>
                <a:solidFill>
                  <a:schemeClr val="bg2"/>
                </a:solidFill>
                <a:effectLst/>
                <a:uFillTx/>
                <a:latin typeface="+mn-lt"/>
                <a:ea typeface="+mn-ea"/>
                <a:cs typeface="+mn-cs"/>
                <a:sym typeface="Poppins Regular"/>
              </a:endParaRPr>
            </a:p>
          </p:txBody>
        </p:sp>
      </p:grpSp>
      <p:cxnSp>
        <p:nvCxnSpPr>
          <p:cNvPr id="66" name="Straight Connector 65">
            <a:extLst>
              <a:ext uri="{FF2B5EF4-FFF2-40B4-BE49-F238E27FC236}">
                <a16:creationId xmlns:a16="http://schemas.microsoft.com/office/drawing/2014/main" id="{E598CD25-9032-7970-27A7-E14E481D3D55}"/>
              </a:ext>
            </a:extLst>
          </p:cNvPr>
          <p:cNvCxnSpPr>
            <a:cxnSpLocks/>
          </p:cNvCxnSpPr>
          <p:nvPr/>
        </p:nvCxnSpPr>
        <p:spPr>
          <a:xfrm flipV="1">
            <a:off x="10269709" y="9547411"/>
            <a:ext cx="1084680" cy="8715"/>
          </a:xfrm>
          <a:prstGeom prst="line">
            <a:avLst/>
          </a:prstGeom>
          <a:ln/>
        </p:spPr>
        <p:style>
          <a:lnRef idx="2">
            <a:schemeClr val="accent3"/>
          </a:lnRef>
          <a:fillRef idx="0">
            <a:schemeClr val="accent3"/>
          </a:fillRef>
          <a:effectRef idx="1">
            <a:schemeClr val="accent3"/>
          </a:effectRef>
          <a:fontRef idx="minor">
            <a:schemeClr val="tx1"/>
          </a:fontRef>
        </p:style>
      </p:cxnSp>
      <p:sp>
        <p:nvSpPr>
          <p:cNvPr id="78" name="Content Placeholder 2">
            <a:extLst>
              <a:ext uri="{FF2B5EF4-FFF2-40B4-BE49-F238E27FC236}">
                <a16:creationId xmlns:a16="http://schemas.microsoft.com/office/drawing/2014/main" id="{5949D631-0FCC-B304-D344-24D33A797145}"/>
              </a:ext>
            </a:extLst>
          </p:cNvPr>
          <p:cNvSpPr txBox="1">
            <a:spLocks/>
          </p:cNvSpPr>
          <p:nvPr/>
        </p:nvSpPr>
        <p:spPr>
          <a:xfrm>
            <a:off x="12597452" y="10420728"/>
            <a:ext cx="8979734" cy="2115881"/>
          </a:xfrm>
          <a:prstGeom prst="rect">
            <a:avLst/>
          </a:prstGeom>
        </p:spPr>
        <p:txBody>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a:lnSpc>
                <a:spcPct val="100000"/>
              </a:lnSpc>
              <a:buNone/>
            </a:pPr>
            <a:r>
              <a:rPr lang="en-US" sz="2000" b="1" dirty="0">
                <a:solidFill>
                  <a:schemeClr val="bg1"/>
                </a:solidFill>
              </a:rPr>
              <a:t>DevSecOps Rises (~2017+)</a:t>
            </a:r>
          </a:p>
          <a:p>
            <a:pPr>
              <a:lnSpc>
                <a:spcPct val="100000"/>
              </a:lnSpc>
              <a:buFont typeface="Arial" panose="020B0604020202020204" pitchFamily="34" charset="0"/>
              <a:buChar char="•"/>
            </a:pPr>
            <a:r>
              <a:rPr lang="en-US" sz="2000" dirty="0">
                <a:solidFill>
                  <a:schemeClr val="bg2"/>
                </a:solidFill>
              </a:rPr>
              <a:t>Security shifts </a:t>
            </a:r>
            <a:r>
              <a:rPr lang="en-US" sz="2000" i="1" dirty="0">
                <a:solidFill>
                  <a:schemeClr val="bg2"/>
                </a:solidFill>
              </a:rPr>
              <a:t>left</a:t>
            </a:r>
            <a:r>
              <a:rPr lang="en-US" sz="2000" dirty="0">
                <a:solidFill>
                  <a:schemeClr val="bg2"/>
                </a:solidFill>
              </a:rPr>
              <a:t> — integrated early in the pipeline.</a:t>
            </a:r>
          </a:p>
          <a:p>
            <a:pPr>
              <a:lnSpc>
                <a:spcPct val="100000"/>
              </a:lnSpc>
              <a:buFont typeface="Arial" panose="020B0604020202020204" pitchFamily="34" charset="0"/>
              <a:buChar char="•"/>
            </a:pPr>
            <a:r>
              <a:rPr lang="en-US" sz="2000" dirty="0">
                <a:solidFill>
                  <a:schemeClr val="bg2"/>
                </a:solidFill>
              </a:rPr>
              <a:t>Tools like Snyk, Aqua, and policy-as-code grow.</a:t>
            </a:r>
          </a:p>
        </p:txBody>
      </p:sp>
      <p:grpSp>
        <p:nvGrpSpPr>
          <p:cNvPr id="79" name="Group 78">
            <a:extLst>
              <a:ext uri="{FF2B5EF4-FFF2-40B4-BE49-F238E27FC236}">
                <a16:creationId xmlns:a16="http://schemas.microsoft.com/office/drawing/2014/main" id="{605057E6-F2B1-0D59-DE5A-45D69F900E48}"/>
              </a:ext>
            </a:extLst>
          </p:cNvPr>
          <p:cNvGrpSpPr/>
          <p:nvPr/>
        </p:nvGrpSpPr>
        <p:grpSpPr>
          <a:xfrm>
            <a:off x="11277188" y="10163982"/>
            <a:ext cx="541751" cy="738151"/>
            <a:chOff x="11284489" y="3170252"/>
            <a:chExt cx="541751" cy="738151"/>
          </a:xfrm>
        </p:grpSpPr>
        <p:sp>
          <p:nvSpPr>
            <p:cNvPr id="80" name="Rectangle 79">
              <a:extLst>
                <a:ext uri="{FF2B5EF4-FFF2-40B4-BE49-F238E27FC236}">
                  <a16:creationId xmlns:a16="http://schemas.microsoft.com/office/drawing/2014/main" id="{4A155F68-B539-3AA1-0073-E659A196AE29}"/>
                </a:ext>
              </a:extLst>
            </p:cNvPr>
            <p:cNvSpPr/>
            <p:nvPr/>
          </p:nvSpPr>
          <p:spPr>
            <a:xfrm>
              <a:off x="11284489" y="3338870"/>
              <a:ext cx="541751" cy="541751"/>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192B37"/>
                </a:solidFill>
                <a:effectLst/>
                <a:uFillTx/>
                <a:latin typeface="+mn-lt"/>
                <a:ea typeface="+mn-ea"/>
                <a:cs typeface="+mn-cs"/>
                <a:sym typeface="Poppins Regular"/>
              </a:endParaRPr>
            </a:p>
          </p:txBody>
        </p:sp>
        <p:sp>
          <p:nvSpPr>
            <p:cNvPr id="81" name="TextBox 80">
              <a:extLst>
                <a:ext uri="{FF2B5EF4-FFF2-40B4-BE49-F238E27FC236}">
                  <a16:creationId xmlns:a16="http://schemas.microsoft.com/office/drawing/2014/main" id="{73A153C6-4DFA-CAC1-1F67-1241B172BE85}"/>
                </a:ext>
              </a:extLst>
            </p:cNvPr>
            <p:cNvSpPr txBox="1"/>
            <p:nvPr/>
          </p:nvSpPr>
          <p:spPr>
            <a:xfrm>
              <a:off x="11415776" y="3170252"/>
              <a:ext cx="366202" cy="7381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kumimoji="0" lang="ru-RU" sz="2400" b="1" i="0" u="none" strike="noStrike" cap="none" spc="0" normalizeH="0" baseline="0" dirty="0">
                  <a:ln>
                    <a:noFill/>
                  </a:ln>
                  <a:solidFill>
                    <a:schemeClr val="bg2"/>
                  </a:solidFill>
                  <a:effectLst/>
                  <a:uFillTx/>
                  <a:latin typeface="+mn-lt"/>
                  <a:ea typeface="+mn-ea"/>
                  <a:cs typeface="+mn-cs"/>
                  <a:sym typeface="Poppins Regular"/>
                </a:rPr>
                <a:t>8</a:t>
              </a:r>
              <a:endParaRPr kumimoji="0" lang="en-US" sz="2400" b="1" i="0" u="none" strike="noStrike" cap="none" spc="0" normalizeH="0" baseline="0" dirty="0">
                <a:ln>
                  <a:noFill/>
                </a:ln>
                <a:solidFill>
                  <a:schemeClr val="bg2"/>
                </a:solidFill>
                <a:effectLst/>
                <a:uFillTx/>
                <a:latin typeface="+mn-lt"/>
                <a:ea typeface="+mn-ea"/>
                <a:cs typeface="+mn-cs"/>
                <a:sym typeface="Poppins Regular"/>
              </a:endParaRPr>
            </a:p>
          </p:txBody>
        </p:sp>
      </p:grpSp>
      <p:cxnSp>
        <p:nvCxnSpPr>
          <p:cNvPr id="82" name="Straight Connector 81">
            <a:extLst>
              <a:ext uri="{FF2B5EF4-FFF2-40B4-BE49-F238E27FC236}">
                <a16:creationId xmlns:a16="http://schemas.microsoft.com/office/drawing/2014/main" id="{4C8DB468-8C0A-7F8F-A94C-3BEE2CB77C82}"/>
              </a:ext>
            </a:extLst>
          </p:cNvPr>
          <p:cNvCxnSpPr>
            <a:cxnSpLocks/>
          </p:cNvCxnSpPr>
          <p:nvPr/>
        </p:nvCxnSpPr>
        <p:spPr>
          <a:xfrm flipV="1">
            <a:off x="11802123" y="10597187"/>
            <a:ext cx="782608" cy="6288"/>
          </a:xfrm>
          <a:prstGeom prst="line">
            <a:avLst/>
          </a:prstGeom>
          <a:ln/>
        </p:spPr>
        <p:style>
          <a:lnRef idx="2">
            <a:schemeClr val="accent3"/>
          </a:lnRef>
          <a:fillRef idx="0">
            <a:schemeClr val="accent3"/>
          </a:fillRef>
          <a:effectRef idx="1">
            <a:schemeClr val="accent3"/>
          </a:effectRef>
          <a:fontRef idx="minor">
            <a:schemeClr val="tx1"/>
          </a:fontRef>
        </p:style>
      </p:cxnSp>
      <p:grpSp>
        <p:nvGrpSpPr>
          <p:cNvPr id="83" name="Group 82">
            <a:extLst>
              <a:ext uri="{FF2B5EF4-FFF2-40B4-BE49-F238E27FC236}">
                <a16:creationId xmlns:a16="http://schemas.microsoft.com/office/drawing/2014/main" id="{13D6CC19-6697-2751-F79E-96010995FD23}"/>
              </a:ext>
            </a:extLst>
          </p:cNvPr>
          <p:cNvGrpSpPr/>
          <p:nvPr/>
        </p:nvGrpSpPr>
        <p:grpSpPr>
          <a:xfrm>
            <a:off x="11284299" y="11123654"/>
            <a:ext cx="541751" cy="738151"/>
            <a:chOff x="11284489" y="3182444"/>
            <a:chExt cx="541751" cy="738151"/>
          </a:xfrm>
        </p:grpSpPr>
        <p:sp>
          <p:nvSpPr>
            <p:cNvPr id="84" name="Rectangle 83">
              <a:extLst>
                <a:ext uri="{FF2B5EF4-FFF2-40B4-BE49-F238E27FC236}">
                  <a16:creationId xmlns:a16="http://schemas.microsoft.com/office/drawing/2014/main" id="{F24801A6-0471-F620-234B-2493A9CCBF99}"/>
                </a:ext>
              </a:extLst>
            </p:cNvPr>
            <p:cNvSpPr/>
            <p:nvPr/>
          </p:nvSpPr>
          <p:spPr>
            <a:xfrm>
              <a:off x="11284489" y="3338870"/>
              <a:ext cx="541751" cy="541751"/>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dirty="0">
                <a:ln>
                  <a:noFill/>
                </a:ln>
                <a:solidFill>
                  <a:srgbClr val="192B37"/>
                </a:solidFill>
                <a:effectLst/>
                <a:uFillTx/>
                <a:latin typeface="+mn-lt"/>
                <a:ea typeface="+mn-ea"/>
                <a:cs typeface="+mn-cs"/>
                <a:sym typeface="Poppins Regular"/>
              </a:endParaRPr>
            </a:p>
          </p:txBody>
        </p:sp>
        <p:sp>
          <p:nvSpPr>
            <p:cNvPr id="85" name="TextBox 84">
              <a:extLst>
                <a:ext uri="{FF2B5EF4-FFF2-40B4-BE49-F238E27FC236}">
                  <a16:creationId xmlns:a16="http://schemas.microsoft.com/office/drawing/2014/main" id="{51D0C9AB-A113-7A27-7241-4B3367DA2C3D}"/>
                </a:ext>
              </a:extLst>
            </p:cNvPr>
            <p:cNvSpPr txBox="1"/>
            <p:nvPr/>
          </p:nvSpPr>
          <p:spPr>
            <a:xfrm>
              <a:off x="11420348" y="3182444"/>
              <a:ext cx="366202" cy="7381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kumimoji="0" lang="ru-RU" sz="2400" b="1" i="0" u="none" strike="noStrike" cap="none" spc="0" normalizeH="0" baseline="0" dirty="0">
                  <a:ln>
                    <a:noFill/>
                  </a:ln>
                  <a:solidFill>
                    <a:schemeClr val="bg2"/>
                  </a:solidFill>
                  <a:effectLst/>
                  <a:uFillTx/>
                  <a:latin typeface="+mn-lt"/>
                  <a:ea typeface="+mn-ea"/>
                  <a:cs typeface="+mn-cs"/>
                  <a:sym typeface="Poppins Regular"/>
                </a:rPr>
                <a:t>9</a:t>
              </a:r>
              <a:endParaRPr kumimoji="0" lang="en-US" sz="2400" b="1" i="0" u="none" strike="noStrike" cap="none" spc="0" normalizeH="0" baseline="0" dirty="0">
                <a:ln>
                  <a:noFill/>
                </a:ln>
                <a:solidFill>
                  <a:schemeClr val="bg2"/>
                </a:solidFill>
                <a:effectLst/>
                <a:uFillTx/>
                <a:latin typeface="+mn-lt"/>
                <a:ea typeface="+mn-ea"/>
                <a:cs typeface="+mn-cs"/>
                <a:sym typeface="Poppins Regular"/>
              </a:endParaRPr>
            </a:p>
          </p:txBody>
        </p:sp>
      </p:grpSp>
      <p:cxnSp>
        <p:nvCxnSpPr>
          <p:cNvPr id="86" name="Straight Connector 85">
            <a:extLst>
              <a:ext uri="{FF2B5EF4-FFF2-40B4-BE49-F238E27FC236}">
                <a16:creationId xmlns:a16="http://schemas.microsoft.com/office/drawing/2014/main" id="{421917DD-8A93-BEB7-EDD4-7C93E58B7DBD}"/>
              </a:ext>
            </a:extLst>
          </p:cNvPr>
          <p:cNvCxnSpPr>
            <a:cxnSpLocks/>
          </p:cNvCxnSpPr>
          <p:nvPr/>
        </p:nvCxnSpPr>
        <p:spPr>
          <a:xfrm flipV="1">
            <a:off x="10274052" y="11550955"/>
            <a:ext cx="1084680" cy="8715"/>
          </a:xfrm>
          <a:prstGeom prst="line">
            <a:avLst/>
          </a:prstGeom>
          <a:ln/>
        </p:spPr>
        <p:style>
          <a:lnRef idx="2">
            <a:schemeClr val="accent3"/>
          </a:lnRef>
          <a:fillRef idx="0">
            <a:schemeClr val="accent3"/>
          </a:fillRef>
          <a:effectRef idx="1">
            <a:schemeClr val="accent3"/>
          </a:effectRef>
          <a:fontRef idx="minor">
            <a:schemeClr val="tx1"/>
          </a:fontRef>
        </p:style>
      </p:cxnSp>
      <p:sp>
        <p:nvSpPr>
          <p:cNvPr id="87" name="Content Placeholder 2">
            <a:extLst>
              <a:ext uri="{FF2B5EF4-FFF2-40B4-BE49-F238E27FC236}">
                <a16:creationId xmlns:a16="http://schemas.microsoft.com/office/drawing/2014/main" id="{231AB63C-2AB4-AE68-A969-D491C7E59A40}"/>
              </a:ext>
            </a:extLst>
          </p:cNvPr>
          <p:cNvSpPr txBox="1">
            <a:spLocks/>
          </p:cNvSpPr>
          <p:nvPr/>
        </p:nvSpPr>
        <p:spPr>
          <a:xfrm>
            <a:off x="868418" y="11417308"/>
            <a:ext cx="9400369" cy="2115881"/>
          </a:xfrm>
          <a:prstGeom prst="rect">
            <a:avLst/>
          </a:prstGeom>
        </p:spPr>
        <p:txBody>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algn="r">
              <a:lnSpc>
                <a:spcPct val="100000"/>
              </a:lnSpc>
              <a:buNone/>
            </a:pPr>
            <a:r>
              <a:rPr lang="en-US" sz="2000" b="1" dirty="0">
                <a:solidFill>
                  <a:schemeClr val="bg2"/>
                </a:solidFill>
              </a:rPr>
              <a:t> </a:t>
            </a:r>
            <a:r>
              <a:rPr lang="en-US" sz="2000" b="1" dirty="0">
                <a:solidFill>
                  <a:schemeClr val="bg1"/>
                </a:solidFill>
              </a:rPr>
              <a:t>GitOps, AIOps, Platform Engineering (2020s)</a:t>
            </a:r>
          </a:p>
          <a:p>
            <a:pPr>
              <a:lnSpc>
                <a:spcPct val="100000"/>
              </a:lnSpc>
              <a:buFont typeface="Arial" panose="020B0604020202020204" pitchFamily="34" charset="0"/>
              <a:buChar char="•"/>
            </a:pPr>
            <a:r>
              <a:rPr lang="en-US" sz="2000" dirty="0">
                <a:solidFill>
                  <a:schemeClr val="bg2"/>
                </a:solidFill>
              </a:rPr>
              <a:t>Git becomes the source of truth for everything (GitOps).</a:t>
            </a:r>
          </a:p>
          <a:p>
            <a:pPr>
              <a:lnSpc>
                <a:spcPct val="100000"/>
              </a:lnSpc>
              <a:buFont typeface="Arial" panose="020B0604020202020204" pitchFamily="34" charset="0"/>
              <a:buChar char="•"/>
            </a:pPr>
            <a:r>
              <a:rPr lang="en-US" sz="2000" dirty="0">
                <a:solidFill>
                  <a:schemeClr val="bg2"/>
                </a:solidFill>
              </a:rPr>
              <a:t>Observability and automation get smarter (AIOps).</a:t>
            </a:r>
          </a:p>
          <a:p>
            <a:pPr>
              <a:lnSpc>
                <a:spcPct val="100000"/>
              </a:lnSpc>
              <a:buFont typeface="Arial" panose="020B0604020202020204" pitchFamily="34" charset="0"/>
              <a:buChar char="•"/>
            </a:pPr>
            <a:r>
              <a:rPr lang="en-US" sz="2000" dirty="0">
                <a:solidFill>
                  <a:schemeClr val="bg2"/>
                </a:solidFill>
              </a:rPr>
              <a:t>Platform teams support devs like product teams.</a:t>
            </a:r>
          </a:p>
        </p:txBody>
      </p:sp>
    </p:spTree>
    <p:extLst>
      <p:ext uri="{BB962C8B-B14F-4D97-AF65-F5344CB8AC3E}">
        <p14:creationId xmlns:p14="http://schemas.microsoft.com/office/powerpoint/2010/main" val="347714829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F8698-785B-CD74-793B-E248F205B57D}"/>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580DFF8-0000-2490-2BC7-5079FC907491}"/>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3648849" y="2575202"/>
            <a:ext cx="16399566" cy="9224756"/>
          </a:xfrm>
          <a:prstGeom prst="rect">
            <a:avLst/>
          </a:prstGeom>
        </p:spPr>
      </p:pic>
      <p:pic>
        <p:nvPicPr>
          <p:cNvPr id="2" name="Graphic 1">
            <a:extLst>
              <a:ext uri="{FF2B5EF4-FFF2-40B4-BE49-F238E27FC236}">
                <a16:creationId xmlns:a16="http://schemas.microsoft.com/office/drawing/2014/main" id="{096E8CC7-F6C5-4859-0730-74377905325F}"/>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43996" t="22573" r="31822" b="28028"/>
          <a:stretch/>
        </p:blipFill>
        <p:spPr>
          <a:xfrm rot="10800000">
            <a:off x="17669398" y="0"/>
            <a:ext cx="6714602" cy="13715999"/>
          </a:xfrm>
          <a:prstGeom prst="rect">
            <a:avLst/>
          </a:prstGeom>
        </p:spPr>
      </p:pic>
      <p:sp>
        <p:nvSpPr>
          <p:cNvPr id="4" name="Insert chapter 1 name…">
            <a:extLst>
              <a:ext uri="{FF2B5EF4-FFF2-40B4-BE49-F238E27FC236}">
                <a16:creationId xmlns:a16="http://schemas.microsoft.com/office/drawing/2014/main" id="{293C9207-1580-126B-1218-6B4B01B24FC6}"/>
              </a:ext>
            </a:extLst>
          </p:cNvPr>
          <p:cNvSpPr txBox="1">
            <a:spLocks noGrp="1"/>
          </p:cNvSpPr>
          <p:nvPr>
            <p:ph type="title"/>
          </p:nvPr>
        </p:nvSpPr>
        <p:spPr>
          <a:xfrm>
            <a:off x="3902762" y="1867148"/>
            <a:ext cx="17740160" cy="1617092"/>
          </a:xfrm>
          <a:prstGeom prst="rect">
            <a:avLst/>
          </a:prstGeom>
        </p:spPr>
        <p:txBody>
          <a:bodyPr>
            <a:noAutofit/>
          </a:bodyPr>
          <a:lstStyle/>
          <a:p>
            <a:r>
              <a:rPr lang="en-US" sz="10000" dirty="0">
                <a:latin typeface="Dava Sans Med" pitchFamily="50" charset="0"/>
              </a:rPr>
              <a:t>Define DevOps</a:t>
            </a:r>
            <a:endParaRPr sz="10000" dirty="0">
              <a:latin typeface="Dava Sans Med" pitchFamily="50" charset="0"/>
            </a:endParaRPr>
          </a:p>
        </p:txBody>
      </p:sp>
      <p:sp>
        <p:nvSpPr>
          <p:cNvPr id="5" name="01">
            <a:extLst>
              <a:ext uri="{FF2B5EF4-FFF2-40B4-BE49-F238E27FC236}">
                <a16:creationId xmlns:a16="http://schemas.microsoft.com/office/drawing/2014/main" id="{F857A48E-0CDD-08E6-3131-12B83ADEB52A}"/>
              </a:ext>
            </a:extLst>
          </p:cNvPr>
          <p:cNvSpPr txBox="1">
            <a:spLocks/>
          </p:cNvSpPr>
          <p:nvPr/>
        </p:nvSpPr>
        <p:spPr>
          <a:xfrm>
            <a:off x="609600" y="728543"/>
            <a:ext cx="2729948" cy="1846659"/>
          </a:xfrm>
          <a:prstGeom prst="rect">
            <a:avLst/>
          </a:prstGeom>
        </p:spPr>
        <p:txBody>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hangingPunct="1"/>
            <a:r>
              <a:rPr lang="en-US" sz="12000" dirty="0">
                <a:solidFill>
                  <a:schemeClr val="bg1"/>
                </a:solidFill>
                <a:latin typeface="Dava Sans Med" pitchFamily="50" charset="0"/>
              </a:rPr>
              <a:t>02</a:t>
            </a:r>
          </a:p>
        </p:txBody>
      </p:sp>
      <p:cxnSp>
        <p:nvCxnSpPr>
          <p:cNvPr id="7" name="Straight Connector 6">
            <a:extLst>
              <a:ext uri="{FF2B5EF4-FFF2-40B4-BE49-F238E27FC236}">
                <a16:creationId xmlns:a16="http://schemas.microsoft.com/office/drawing/2014/main" id="{E9D73442-72AC-DC59-889C-3DC524721DE5}"/>
              </a:ext>
            </a:extLst>
          </p:cNvPr>
          <p:cNvCxnSpPr/>
          <p:nvPr/>
        </p:nvCxnSpPr>
        <p:spPr>
          <a:xfrm>
            <a:off x="874644" y="3021494"/>
            <a:ext cx="21985356" cy="0"/>
          </a:xfrm>
          <a:prstGeom prst="line">
            <a:avLst/>
          </a:prstGeom>
          <a:ln/>
        </p:spPr>
        <p:style>
          <a:lnRef idx="1">
            <a:schemeClr val="accent3"/>
          </a:lnRef>
          <a:fillRef idx="0">
            <a:schemeClr val="accent3"/>
          </a:fillRef>
          <a:effectRef idx="0">
            <a:schemeClr val="accent3"/>
          </a:effectRef>
          <a:fontRef idx="minor">
            <a:schemeClr val="tx1"/>
          </a:fontRef>
        </p:style>
      </p:cxnSp>
      <p:sp>
        <p:nvSpPr>
          <p:cNvPr id="10" name="Content Placeholder 2">
            <a:extLst>
              <a:ext uri="{FF2B5EF4-FFF2-40B4-BE49-F238E27FC236}">
                <a16:creationId xmlns:a16="http://schemas.microsoft.com/office/drawing/2014/main" id="{FB3C7623-FFB5-A474-1005-A95EB9E03FA9}"/>
              </a:ext>
            </a:extLst>
          </p:cNvPr>
          <p:cNvSpPr txBox="1">
            <a:spLocks/>
          </p:cNvSpPr>
          <p:nvPr/>
        </p:nvSpPr>
        <p:spPr>
          <a:xfrm>
            <a:off x="3648849" y="4888218"/>
            <a:ext cx="15553551" cy="5448477"/>
          </a:xfrm>
          <a:prstGeom prst="rect">
            <a:avLst/>
          </a:prstGeom>
        </p:spPr>
        <p:txBody>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a:lnSpc>
                <a:spcPct val="100000"/>
              </a:lnSpc>
              <a:buNone/>
            </a:pPr>
            <a:r>
              <a:rPr lang="en-US" sz="8800" b="1" dirty="0">
                <a:solidFill>
                  <a:schemeClr val="bg1"/>
                </a:solidFill>
                <a:effectLst>
                  <a:outerShdw blurRad="50800" dist="38100" dir="5400000" algn="t" rotWithShape="0">
                    <a:prstClr val="black">
                      <a:alpha val="40000"/>
                    </a:prstClr>
                  </a:outerShdw>
                </a:effectLst>
              </a:rPr>
              <a:t> DevOps is everything that happens to the code from developers IDE to the customer. </a:t>
            </a:r>
            <a:endParaRPr lang="en-US" sz="8800" dirty="0">
              <a:solidFill>
                <a:schemeClr val="bg2"/>
              </a:solidFill>
              <a:effectLst>
                <a:outerShdw blurRad="50800" dist="38100" dir="5400000" algn="t" rotWithShape="0">
                  <a:prstClr val="black">
                    <a:alpha val="40000"/>
                  </a:prstClr>
                </a:outerShdw>
              </a:effectLst>
            </a:endParaRPr>
          </a:p>
        </p:txBody>
      </p:sp>
      <p:sp>
        <p:nvSpPr>
          <p:cNvPr id="9" name="Rectangle 8">
            <a:extLst>
              <a:ext uri="{FF2B5EF4-FFF2-40B4-BE49-F238E27FC236}">
                <a16:creationId xmlns:a16="http://schemas.microsoft.com/office/drawing/2014/main" id="{9CCBCD4B-5DF5-DFB8-0EEB-8D0F9AEFCFB2}"/>
              </a:ext>
            </a:extLst>
          </p:cNvPr>
          <p:cNvSpPr/>
          <p:nvPr/>
        </p:nvSpPr>
        <p:spPr>
          <a:xfrm>
            <a:off x="1013788" y="894522"/>
            <a:ext cx="2484786" cy="175591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192B37"/>
              </a:solidFill>
              <a:effectLst/>
              <a:uFillTx/>
              <a:latin typeface="+mn-lt"/>
              <a:ea typeface="+mn-ea"/>
              <a:cs typeface="+mn-cs"/>
              <a:sym typeface="Poppins Regular"/>
            </a:endParaRPr>
          </a:p>
        </p:txBody>
      </p:sp>
    </p:spTree>
    <p:extLst>
      <p:ext uri="{BB962C8B-B14F-4D97-AF65-F5344CB8AC3E}">
        <p14:creationId xmlns:p14="http://schemas.microsoft.com/office/powerpoint/2010/main" val="245463484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BDB7A-02B4-040D-BDF1-BABC56F71B30}"/>
            </a:ext>
          </a:extLst>
        </p:cNvPr>
        <p:cNvGrpSpPr/>
        <p:nvPr/>
      </p:nvGrpSpPr>
      <p:grpSpPr>
        <a:xfrm>
          <a:off x="0" y="0"/>
          <a:ext cx="0" cy="0"/>
          <a:chOff x="0" y="0"/>
          <a:chExt cx="0" cy="0"/>
        </a:xfrm>
      </p:grpSpPr>
      <p:pic>
        <p:nvPicPr>
          <p:cNvPr id="2" name="Graphic 1">
            <a:extLst>
              <a:ext uri="{FF2B5EF4-FFF2-40B4-BE49-F238E27FC236}">
                <a16:creationId xmlns:a16="http://schemas.microsoft.com/office/drawing/2014/main" id="{E318568E-2443-4573-7F6C-589519A6DFF4}"/>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3996" t="22573" r="31822" b="28028"/>
          <a:stretch/>
        </p:blipFill>
        <p:spPr>
          <a:xfrm rot="10800000">
            <a:off x="17669398" y="0"/>
            <a:ext cx="6714602" cy="13715999"/>
          </a:xfrm>
          <a:prstGeom prst="rect">
            <a:avLst/>
          </a:prstGeom>
        </p:spPr>
      </p:pic>
      <p:sp>
        <p:nvSpPr>
          <p:cNvPr id="4" name="Insert chapter 1 name…">
            <a:extLst>
              <a:ext uri="{FF2B5EF4-FFF2-40B4-BE49-F238E27FC236}">
                <a16:creationId xmlns:a16="http://schemas.microsoft.com/office/drawing/2014/main" id="{46C1BD01-7BD8-34D2-8335-A335408FC5EB}"/>
              </a:ext>
            </a:extLst>
          </p:cNvPr>
          <p:cNvSpPr txBox="1">
            <a:spLocks noGrp="1"/>
          </p:cNvSpPr>
          <p:nvPr>
            <p:ph type="title"/>
          </p:nvPr>
        </p:nvSpPr>
        <p:spPr>
          <a:xfrm>
            <a:off x="3902762" y="1862797"/>
            <a:ext cx="17740160" cy="1617092"/>
          </a:xfrm>
          <a:prstGeom prst="rect">
            <a:avLst/>
          </a:prstGeom>
        </p:spPr>
        <p:txBody>
          <a:bodyPr>
            <a:noAutofit/>
          </a:bodyPr>
          <a:lstStyle/>
          <a:p>
            <a:r>
              <a:rPr lang="en-US" sz="10000" dirty="0">
                <a:latin typeface="Dava Sans Med" pitchFamily="50" charset="0"/>
              </a:rPr>
              <a:t>What should a DevOps do?</a:t>
            </a:r>
            <a:endParaRPr sz="10000" dirty="0">
              <a:latin typeface="Dava Sans Med" pitchFamily="50" charset="0"/>
            </a:endParaRPr>
          </a:p>
        </p:txBody>
      </p:sp>
      <p:sp>
        <p:nvSpPr>
          <p:cNvPr id="5" name="01">
            <a:extLst>
              <a:ext uri="{FF2B5EF4-FFF2-40B4-BE49-F238E27FC236}">
                <a16:creationId xmlns:a16="http://schemas.microsoft.com/office/drawing/2014/main" id="{E8482E8B-DA7D-2739-6C04-ACD662181076}"/>
              </a:ext>
            </a:extLst>
          </p:cNvPr>
          <p:cNvSpPr txBox="1">
            <a:spLocks/>
          </p:cNvSpPr>
          <p:nvPr/>
        </p:nvSpPr>
        <p:spPr>
          <a:xfrm>
            <a:off x="609600" y="728543"/>
            <a:ext cx="2729948" cy="1846659"/>
          </a:xfrm>
          <a:prstGeom prst="rect">
            <a:avLst/>
          </a:prstGeom>
        </p:spPr>
        <p:txBody>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hangingPunct="1"/>
            <a:r>
              <a:rPr lang="en-US" sz="12000" dirty="0">
                <a:solidFill>
                  <a:schemeClr val="bg1"/>
                </a:solidFill>
                <a:latin typeface="Dava Sans Med" pitchFamily="50" charset="0"/>
              </a:rPr>
              <a:t>03</a:t>
            </a:r>
          </a:p>
        </p:txBody>
      </p:sp>
      <p:cxnSp>
        <p:nvCxnSpPr>
          <p:cNvPr id="7" name="Straight Connector 6">
            <a:extLst>
              <a:ext uri="{FF2B5EF4-FFF2-40B4-BE49-F238E27FC236}">
                <a16:creationId xmlns:a16="http://schemas.microsoft.com/office/drawing/2014/main" id="{B9801145-ADAE-7567-005B-C03B7A20C718}"/>
              </a:ext>
            </a:extLst>
          </p:cNvPr>
          <p:cNvCxnSpPr/>
          <p:nvPr/>
        </p:nvCxnSpPr>
        <p:spPr>
          <a:xfrm>
            <a:off x="874644" y="3021494"/>
            <a:ext cx="21985356" cy="0"/>
          </a:xfrm>
          <a:prstGeom prst="line">
            <a:avLst/>
          </a:prstGeom>
          <a:ln/>
        </p:spPr>
        <p:style>
          <a:lnRef idx="1">
            <a:schemeClr val="accent3"/>
          </a:lnRef>
          <a:fillRef idx="0">
            <a:schemeClr val="accent3"/>
          </a:fillRef>
          <a:effectRef idx="0">
            <a:schemeClr val="accent3"/>
          </a:effectRef>
          <a:fontRef idx="minor">
            <a:schemeClr val="tx1"/>
          </a:fontRef>
        </p:style>
      </p:cxnSp>
      <p:pic>
        <p:nvPicPr>
          <p:cNvPr id="10" name="Picture 9">
            <a:extLst>
              <a:ext uri="{FF2B5EF4-FFF2-40B4-BE49-F238E27FC236}">
                <a16:creationId xmlns:a16="http://schemas.microsoft.com/office/drawing/2014/main" id="{2F9CA7DC-EB6E-8745-48CF-549C7F12C467}"/>
              </a:ext>
            </a:extLst>
          </p:cNvPr>
          <p:cNvPicPr>
            <a:picLocks noChangeAspect="1"/>
          </p:cNvPicPr>
          <p:nvPr/>
        </p:nvPicPr>
        <p:blipFill>
          <a:blip r:embed="rId4">
            <a:alphaModFix amt="85000"/>
            <a:extLst>
              <a:ext uri="{28A0092B-C50C-407E-A947-70E740481C1C}">
                <a14:useLocalDpi xmlns:a14="http://schemas.microsoft.com/office/drawing/2010/main" val="0"/>
              </a:ext>
            </a:extLst>
          </a:blip>
          <a:stretch>
            <a:fillRect/>
          </a:stretch>
        </p:blipFill>
        <p:spPr>
          <a:xfrm>
            <a:off x="13197494" y="3814549"/>
            <a:ext cx="10873442" cy="7694961"/>
          </a:xfrm>
          <a:prstGeom prst="rect">
            <a:avLst/>
          </a:prstGeom>
        </p:spPr>
      </p:pic>
      <p:sp>
        <p:nvSpPr>
          <p:cNvPr id="3" name="TextBox 2">
            <a:extLst>
              <a:ext uri="{FF2B5EF4-FFF2-40B4-BE49-F238E27FC236}">
                <a16:creationId xmlns:a16="http://schemas.microsoft.com/office/drawing/2014/main" id="{CB3A37C6-32A5-39DF-1362-467B744C737D}"/>
              </a:ext>
            </a:extLst>
          </p:cNvPr>
          <p:cNvSpPr txBox="1"/>
          <p:nvPr/>
        </p:nvSpPr>
        <p:spPr>
          <a:xfrm>
            <a:off x="874644" y="3432416"/>
            <a:ext cx="17286272" cy="93251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2800" b="1" i="0" u="none" strike="noStrike" cap="none" spc="0" normalizeH="0" baseline="0" dirty="0">
                <a:ln>
                  <a:noFill/>
                </a:ln>
                <a:solidFill>
                  <a:schemeClr val="bg1"/>
                </a:solidFill>
                <a:effectLst/>
                <a:uFillTx/>
                <a:latin typeface="+mn-lt"/>
                <a:ea typeface="+mn-ea"/>
                <a:cs typeface="+mn-cs"/>
                <a:sym typeface="Poppins Regular"/>
              </a:rPr>
              <a:t>CI/CD pipeline building </a:t>
            </a:r>
            <a:r>
              <a:rPr kumimoji="0" lang="en-US" sz="2800" b="0" i="0" u="none" strike="noStrike" cap="none" spc="0" normalizeH="0" baseline="0" dirty="0">
                <a:ln>
                  <a:noFill/>
                </a:ln>
                <a:solidFill>
                  <a:schemeClr val="bg2"/>
                </a:solidFill>
                <a:effectLst/>
                <a:uFillTx/>
                <a:latin typeface="+mn-lt"/>
                <a:ea typeface="+mn-ea"/>
                <a:cs typeface="+mn-cs"/>
                <a:sym typeface="Poppins Regular"/>
              </a:rPr>
              <a:t>– automate code build, test, and deploy</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2800" b="1" i="0" u="none" strike="noStrike" cap="none" spc="0" normalizeH="0" baseline="0" dirty="0">
                <a:ln>
                  <a:noFill/>
                </a:ln>
                <a:solidFill>
                  <a:schemeClr val="bg1"/>
                </a:solidFill>
                <a:effectLst/>
                <a:uFillTx/>
                <a:latin typeface="+mn-lt"/>
                <a:ea typeface="+mn-ea"/>
                <a:cs typeface="+mn-cs"/>
                <a:sym typeface="Poppins Regular"/>
              </a:rPr>
              <a:t>Infrastructure as Code (IaC) </a:t>
            </a:r>
            <a:r>
              <a:rPr kumimoji="0" lang="en-US" sz="2800" b="0" i="0" u="none" strike="noStrike" cap="none" spc="0" normalizeH="0" baseline="0" dirty="0">
                <a:ln>
                  <a:noFill/>
                </a:ln>
                <a:solidFill>
                  <a:schemeClr val="bg2"/>
                </a:solidFill>
                <a:effectLst/>
                <a:uFillTx/>
                <a:latin typeface="+mn-lt"/>
                <a:ea typeface="+mn-ea"/>
                <a:cs typeface="+mn-cs"/>
                <a:sym typeface="Poppins Regular"/>
              </a:rPr>
              <a:t>– write infra using tools like Terraform, Ansible</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2800" b="1" i="0" u="none" strike="noStrike" cap="none" spc="0" normalizeH="0" baseline="0" dirty="0">
                <a:ln>
                  <a:noFill/>
                </a:ln>
                <a:solidFill>
                  <a:schemeClr val="bg1"/>
                </a:solidFill>
                <a:effectLst/>
                <a:uFillTx/>
                <a:latin typeface="+mn-lt"/>
                <a:ea typeface="+mn-ea"/>
                <a:cs typeface="+mn-cs"/>
                <a:sym typeface="Poppins Regular"/>
              </a:rPr>
              <a:t>Cloud management </a:t>
            </a:r>
            <a:r>
              <a:rPr kumimoji="0" lang="en-US" sz="2800" b="0" i="0" u="none" strike="noStrike" cap="none" spc="0" normalizeH="0" baseline="0" dirty="0">
                <a:ln>
                  <a:noFill/>
                </a:ln>
                <a:solidFill>
                  <a:schemeClr val="bg2"/>
                </a:solidFill>
                <a:effectLst/>
                <a:uFillTx/>
                <a:latin typeface="+mn-lt"/>
                <a:ea typeface="+mn-ea"/>
                <a:cs typeface="+mn-cs"/>
                <a:sym typeface="Poppins Regular"/>
              </a:rPr>
              <a:t>– AWS, Azure, GCP, etc. setup &amp; optimization</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2800" b="1" i="0" u="none" strike="noStrike" cap="none" spc="0" normalizeH="0" baseline="0" dirty="0">
                <a:ln>
                  <a:noFill/>
                </a:ln>
                <a:solidFill>
                  <a:schemeClr val="bg1"/>
                </a:solidFill>
                <a:effectLst/>
                <a:uFillTx/>
                <a:latin typeface="+mn-lt"/>
                <a:ea typeface="+mn-ea"/>
                <a:cs typeface="+mn-cs"/>
                <a:sym typeface="Poppins Regular"/>
              </a:rPr>
              <a:t>Monitoring &amp; alerting </a:t>
            </a:r>
            <a:r>
              <a:rPr kumimoji="0" lang="en-US" sz="2800" b="0" i="0" u="none" strike="noStrike" cap="none" spc="0" normalizeH="0" baseline="0" dirty="0">
                <a:ln>
                  <a:noFill/>
                </a:ln>
                <a:solidFill>
                  <a:schemeClr val="bg2"/>
                </a:solidFill>
                <a:effectLst/>
                <a:uFillTx/>
                <a:latin typeface="+mn-lt"/>
                <a:ea typeface="+mn-ea"/>
                <a:cs typeface="+mn-cs"/>
                <a:sym typeface="Poppins Regular"/>
              </a:rPr>
              <a:t>– set up tools like Prometheus, Grafana, ELK</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2800" b="1" i="0" u="none" strike="noStrike" cap="none" spc="0" normalizeH="0" baseline="0" dirty="0">
                <a:ln>
                  <a:noFill/>
                </a:ln>
                <a:solidFill>
                  <a:schemeClr val="bg1"/>
                </a:solidFill>
                <a:effectLst/>
                <a:uFillTx/>
                <a:latin typeface="+mn-lt"/>
                <a:ea typeface="+mn-ea"/>
                <a:cs typeface="+mn-cs"/>
                <a:sym typeface="Poppins Regular"/>
              </a:rPr>
              <a:t>Automation everywhere </a:t>
            </a:r>
            <a:r>
              <a:rPr kumimoji="0" lang="en-US" sz="2800" b="0" i="0" u="none" strike="noStrike" cap="none" spc="0" normalizeH="0" baseline="0" dirty="0">
                <a:ln>
                  <a:noFill/>
                </a:ln>
                <a:solidFill>
                  <a:schemeClr val="bg2"/>
                </a:solidFill>
                <a:effectLst/>
                <a:uFillTx/>
                <a:latin typeface="+mn-lt"/>
                <a:ea typeface="+mn-ea"/>
                <a:cs typeface="+mn-cs"/>
                <a:sym typeface="Poppins Regular"/>
              </a:rPr>
              <a:t>– from testing to backups and scaling</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2800" b="1" i="0" u="none" strike="noStrike" cap="none" spc="0" normalizeH="0" baseline="0" dirty="0">
                <a:ln>
                  <a:noFill/>
                </a:ln>
                <a:solidFill>
                  <a:schemeClr val="bg1"/>
                </a:solidFill>
                <a:effectLst/>
                <a:uFillTx/>
                <a:latin typeface="+mn-lt"/>
                <a:ea typeface="+mn-ea"/>
                <a:cs typeface="+mn-cs"/>
                <a:sym typeface="Poppins Regular"/>
              </a:rPr>
              <a:t>Containerization</a:t>
            </a:r>
            <a:r>
              <a:rPr kumimoji="0" lang="en-US" sz="2800" b="0" i="0" u="none" strike="noStrike" cap="none" spc="0" normalizeH="0" baseline="0" dirty="0">
                <a:ln>
                  <a:noFill/>
                </a:ln>
                <a:solidFill>
                  <a:schemeClr val="bg2"/>
                </a:solidFill>
                <a:effectLst/>
                <a:uFillTx/>
                <a:latin typeface="+mn-lt"/>
                <a:ea typeface="+mn-ea"/>
                <a:cs typeface="+mn-cs"/>
                <a:sym typeface="Poppins Regular"/>
              </a:rPr>
              <a:t> – Docker images, Kubernetes deployments</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2800" b="1" i="0" u="none" strike="noStrike" cap="none" spc="0" normalizeH="0" baseline="0" dirty="0">
                <a:ln>
                  <a:noFill/>
                </a:ln>
                <a:solidFill>
                  <a:schemeClr val="bg1"/>
                </a:solidFill>
                <a:effectLst/>
                <a:uFillTx/>
                <a:latin typeface="+mn-lt"/>
                <a:ea typeface="+mn-ea"/>
                <a:cs typeface="+mn-cs"/>
                <a:sym typeface="Poppins Regular"/>
              </a:rPr>
              <a:t>Version control support </a:t>
            </a:r>
            <a:r>
              <a:rPr kumimoji="0" lang="en-US" sz="2800" b="0" i="0" u="none" strike="noStrike" cap="none" spc="0" normalizeH="0" baseline="0" dirty="0">
                <a:ln>
                  <a:noFill/>
                </a:ln>
                <a:solidFill>
                  <a:schemeClr val="bg2"/>
                </a:solidFill>
                <a:effectLst/>
                <a:uFillTx/>
                <a:latin typeface="+mn-lt"/>
                <a:ea typeface="+mn-ea"/>
                <a:cs typeface="+mn-cs"/>
                <a:sym typeface="Poppins Regular"/>
              </a:rPr>
              <a:t>– manage Git workflows, branching strategies</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2800" b="1" i="0" u="none" strike="noStrike" cap="none" spc="0" normalizeH="0" baseline="0" dirty="0">
                <a:ln>
                  <a:noFill/>
                </a:ln>
                <a:solidFill>
                  <a:schemeClr val="bg1"/>
                </a:solidFill>
                <a:effectLst/>
                <a:uFillTx/>
                <a:latin typeface="+mn-lt"/>
                <a:ea typeface="+mn-ea"/>
                <a:cs typeface="+mn-cs"/>
                <a:sym typeface="Poppins Regular"/>
              </a:rPr>
              <a:t>Security &amp; compliance </a:t>
            </a:r>
            <a:r>
              <a:rPr kumimoji="0" lang="en-US" sz="2800" b="0" i="0" u="none" strike="noStrike" cap="none" spc="0" normalizeH="0" baseline="0" dirty="0">
                <a:ln>
                  <a:noFill/>
                </a:ln>
                <a:solidFill>
                  <a:schemeClr val="bg2"/>
                </a:solidFill>
                <a:effectLst/>
                <a:uFillTx/>
                <a:latin typeface="+mn-lt"/>
                <a:ea typeface="+mn-ea"/>
                <a:cs typeface="+mn-cs"/>
                <a:sym typeface="Poppins Regular"/>
              </a:rPr>
              <a:t>– integrate security in the pipeline (DevSecOps)</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2800" b="1" i="0" u="none" strike="noStrike" cap="none" spc="0" normalizeH="0" baseline="0" dirty="0">
                <a:ln>
                  <a:noFill/>
                </a:ln>
                <a:solidFill>
                  <a:schemeClr val="bg1"/>
                </a:solidFill>
                <a:effectLst/>
                <a:uFillTx/>
                <a:latin typeface="+mn-lt"/>
                <a:ea typeface="+mn-ea"/>
                <a:cs typeface="+mn-cs"/>
                <a:sym typeface="Poppins Regular"/>
              </a:rPr>
              <a:t>Incident response </a:t>
            </a:r>
            <a:r>
              <a:rPr kumimoji="0" lang="en-US" sz="2800" b="0" i="0" u="none" strike="noStrike" cap="none" spc="0" normalizeH="0" baseline="0" dirty="0">
                <a:ln>
                  <a:noFill/>
                </a:ln>
                <a:solidFill>
                  <a:schemeClr val="bg2"/>
                </a:solidFill>
                <a:effectLst/>
                <a:uFillTx/>
                <a:latin typeface="+mn-lt"/>
                <a:ea typeface="+mn-ea"/>
                <a:cs typeface="+mn-cs"/>
                <a:sym typeface="Poppins Regular"/>
              </a:rPr>
              <a:t>– logs, debugging, and fixing prod issues fast</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2800" b="1" i="0" u="none" strike="noStrike" cap="none" spc="0" normalizeH="0" baseline="0" dirty="0">
                <a:ln>
                  <a:noFill/>
                </a:ln>
                <a:solidFill>
                  <a:schemeClr val="bg1"/>
                </a:solidFill>
                <a:effectLst/>
                <a:uFillTx/>
                <a:latin typeface="+mn-lt"/>
                <a:ea typeface="+mn-ea"/>
                <a:cs typeface="+mn-cs"/>
                <a:sym typeface="Poppins Regular"/>
              </a:rPr>
              <a:t>Collaboration</a:t>
            </a:r>
            <a:r>
              <a:rPr kumimoji="0" lang="en-US" sz="2800" b="0" i="0" u="none" strike="noStrike" cap="none" spc="0" normalizeH="0" baseline="0" dirty="0">
                <a:ln>
                  <a:noFill/>
                </a:ln>
                <a:solidFill>
                  <a:schemeClr val="bg2"/>
                </a:solidFill>
                <a:effectLst/>
                <a:uFillTx/>
                <a:latin typeface="+mn-lt"/>
                <a:ea typeface="+mn-ea"/>
                <a:cs typeface="+mn-cs"/>
                <a:sym typeface="Poppins Regular"/>
              </a:rPr>
              <a:t> – work closely with devs, QA, and ops teams</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2800" b="1" i="0" u="none" strike="noStrike" cap="none" spc="0" normalizeH="0" baseline="0" dirty="0">
                <a:ln>
                  <a:noFill/>
                </a:ln>
                <a:solidFill>
                  <a:schemeClr val="bg1"/>
                </a:solidFill>
                <a:effectLst/>
                <a:uFillTx/>
                <a:latin typeface="+mn-lt"/>
                <a:ea typeface="+mn-ea"/>
                <a:cs typeface="+mn-cs"/>
                <a:sym typeface="Poppins Regular"/>
              </a:rPr>
              <a:t>Performance tuning </a:t>
            </a:r>
            <a:r>
              <a:rPr kumimoji="0" lang="en-US" sz="2800" b="0" i="0" u="none" strike="noStrike" cap="none" spc="0" normalizeH="0" baseline="0" dirty="0">
                <a:ln>
                  <a:noFill/>
                </a:ln>
                <a:solidFill>
                  <a:schemeClr val="bg2"/>
                </a:solidFill>
                <a:effectLst/>
                <a:uFillTx/>
                <a:latin typeface="+mn-lt"/>
                <a:ea typeface="+mn-ea"/>
                <a:cs typeface="+mn-cs"/>
                <a:sym typeface="Poppins Regular"/>
              </a:rPr>
              <a:t>– find bottlenecks, optimize systems</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2800" b="1" i="0" u="none" strike="noStrike" cap="none" spc="0" normalizeH="0" baseline="0" dirty="0">
                <a:ln>
                  <a:noFill/>
                </a:ln>
                <a:solidFill>
                  <a:schemeClr val="bg1"/>
                </a:solidFill>
                <a:effectLst/>
                <a:uFillTx/>
                <a:latin typeface="+mn-lt"/>
                <a:ea typeface="+mn-ea"/>
                <a:cs typeface="+mn-cs"/>
                <a:sym typeface="Poppins Regular"/>
              </a:rPr>
              <a:t>Documentation &amp; knowledge sharing </a:t>
            </a:r>
            <a:r>
              <a:rPr kumimoji="0" lang="en-US" sz="2800" b="0" i="0" u="none" strike="noStrike" cap="none" spc="0" normalizeH="0" baseline="0" dirty="0">
                <a:ln>
                  <a:noFill/>
                </a:ln>
                <a:solidFill>
                  <a:schemeClr val="bg2"/>
                </a:solidFill>
                <a:effectLst/>
                <a:uFillTx/>
                <a:latin typeface="+mn-lt"/>
                <a:ea typeface="+mn-ea"/>
                <a:cs typeface="+mn-cs"/>
                <a:sym typeface="Poppins Regular"/>
              </a:rPr>
              <a:t>– make sure stuff isn’t tribal knowledge</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endParaRPr kumimoji="0" lang="en-US" sz="2800" b="0" i="0" u="none" strike="noStrike" cap="none" spc="0" normalizeH="0" baseline="0" dirty="0">
              <a:ln>
                <a:noFill/>
              </a:ln>
              <a:solidFill>
                <a:schemeClr val="bg2"/>
              </a:solidFill>
              <a:effectLst/>
              <a:uFillTx/>
              <a:latin typeface="+mn-lt"/>
              <a:ea typeface="+mn-ea"/>
              <a:cs typeface="+mn-cs"/>
              <a:sym typeface="Poppins Regular"/>
            </a:endParaRPr>
          </a:p>
        </p:txBody>
      </p:sp>
      <p:sp>
        <p:nvSpPr>
          <p:cNvPr id="11" name="Rectangle 10">
            <a:extLst>
              <a:ext uri="{FF2B5EF4-FFF2-40B4-BE49-F238E27FC236}">
                <a16:creationId xmlns:a16="http://schemas.microsoft.com/office/drawing/2014/main" id="{4A548CE9-FB24-1626-9BCF-34A0C0710882}"/>
              </a:ext>
            </a:extLst>
          </p:cNvPr>
          <p:cNvSpPr/>
          <p:nvPr/>
        </p:nvSpPr>
        <p:spPr>
          <a:xfrm>
            <a:off x="1013788" y="894522"/>
            <a:ext cx="2484786" cy="175591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192B37"/>
              </a:solidFill>
              <a:effectLst/>
              <a:uFillTx/>
              <a:latin typeface="+mn-lt"/>
              <a:ea typeface="+mn-ea"/>
              <a:cs typeface="+mn-cs"/>
              <a:sym typeface="Poppins Regular"/>
            </a:endParaRPr>
          </a:p>
        </p:txBody>
      </p:sp>
    </p:spTree>
    <p:extLst>
      <p:ext uri="{BB962C8B-B14F-4D97-AF65-F5344CB8AC3E}">
        <p14:creationId xmlns:p14="http://schemas.microsoft.com/office/powerpoint/2010/main" val="131615079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A8E0D-41A4-89E2-6D80-BFE6CE906929}"/>
            </a:ext>
          </a:extLst>
        </p:cNvPr>
        <p:cNvGrpSpPr/>
        <p:nvPr/>
      </p:nvGrpSpPr>
      <p:grpSpPr>
        <a:xfrm>
          <a:off x="0" y="0"/>
          <a:ext cx="0" cy="0"/>
          <a:chOff x="0" y="0"/>
          <a:chExt cx="0" cy="0"/>
        </a:xfrm>
      </p:grpSpPr>
      <p:pic>
        <p:nvPicPr>
          <p:cNvPr id="2" name="Graphic 1">
            <a:extLst>
              <a:ext uri="{FF2B5EF4-FFF2-40B4-BE49-F238E27FC236}">
                <a16:creationId xmlns:a16="http://schemas.microsoft.com/office/drawing/2014/main" id="{57652915-ABDB-A6B2-3FD5-A04574A4A56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3996" t="22573" r="31822" b="28028"/>
          <a:stretch/>
        </p:blipFill>
        <p:spPr>
          <a:xfrm rot="10800000">
            <a:off x="17669398" y="0"/>
            <a:ext cx="6714602" cy="13715999"/>
          </a:xfrm>
          <a:prstGeom prst="rect">
            <a:avLst/>
          </a:prstGeom>
        </p:spPr>
      </p:pic>
      <p:sp>
        <p:nvSpPr>
          <p:cNvPr id="4" name="Insert chapter 1 name…">
            <a:extLst>
              <a:ext uri="{FF2B5EF4-FFF2-40B4-BE49-F238E27FC236}">
                <a16:creationId xmlns:a16="http://schemas.microsoft.com/office/drawing/2014/main" id="{0EF35963-D6E0-1142-DD25-287F85AB28C5}"/>
              </a:ext>
            </a:extLst>
          </p:cNvPr>
          <p:cNvSpPr txBox="1">
            <a:spLocks noGrp="1"/>
          </p:cNvSpPr>
          <p:nvPr>
            <p:ph type="title"/>
          </p:nvPr>
        </p:nvSpPr>
        <p:spPr>
          <a:xfrm>
            <a:off x="4103922" y="1827816"/>
            <a:ext cx="19160265" cy="1617092"/>
          </a:xfrm>
          <a:prstGeom prst="rect">
            <a:avLst/>
          </a:prstGeom>
        </p:spPr>
        <p:txBody>
          <a:bodyPr>
            <a:noAutofit/>
          </a:bodyPr>
          <a:lstStyle/>
          <a:p>
            <a:r>
              <a:rPr lang="en-US" sz="10000" dirty="0">
                <a:latin typeface="Dava Sans Med" pitchFamily="50" charset="0"/>
              </a:rPr>
              <a:t>What should a DevOps know?</a:t>
            </a:r>
            <a:endParaRPr sz="10000" dirty="0">
              <a:latin typeface="Dava Sans Med" pitchFamily="50" charset="0"/>
            </a:endParaRPr>
          </a:p>
        </p:txBody>
      </p:sp>
      <p:sp>
        <p:nvSpPr>
          <p:cNvPr id="5" name="01">
            <a:extLst>
              <a:ext uri="{FF2B5EF4-FFF2-40B4-BE49-F238E27FC236}">
                <a16:creationId xmlns:a16="http://schemas.microsoft.com/office/drawing/2014/main" id="{0FB5F82E-3CEB-95FF-A87F-A4E29FC74CC0}"/>
              </a:ext>
            </a:extLst>
          </p:cNvPr>
          <p:cNvSpPr txBox="1">
            <a:spLocks/>
          </p:cNvSpPr>
          <p:nvPr/>
        </p:nvSpPr>
        <p:spPr>
          <a:xfrm>
            <a:off x="609599" y="728543"/>
            <a:ext cx="2809461" cy="1846659"/>
          </a:xfrm>
          <a:prstGeom prst="rect">
            <a:avLst/>
          </a:prstGeom>
        </p:spPr>
        <p:txBody>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hangingPunct="1"/>
            <a:r>
              <a:rPr lang="en-US" sz="12000" dirty="0">
                <a:solidFill>
                  <a:schemeClr val="bg1"/>
                </a:solidFill>
                <a:latin typeface="Dava Sans Med" pitchFamily="50" charset="0"/>
              </a:rPr>
              <a:t>04</a:t>
            </a:r>
          </a:p>
        </p:txBody>
      </p:sp>
      <p:cxnSp>
        <p:nvCxnSpPr>
          <p:cNvPr id="7" name="Straight Connector 6">
            <a:extLst>
              <a:ext uri="{FF2B5EF4-FFF2-40B4-BE49-F238E27FC236}">
                <a16:creationId xmlns:a16="http://schemas.microsoft.com/office/drawing/2014/main" id="{C41EF642-9705-1C1C-0075-07CFE54C81CA}"/>
              </a:ext>
            </a:extLst>
          </p:cNvPr>
          <p:cNvCxnSpPr/>
          <p:nvPr/>
        </p:nvCxnSpPr>
        <p:spPr>
          <a:xfrm>
            <a:off x="874644" y="3021494"/>
            <a:ext cx="21985356" cy="0"/>
          </a:xfrm>
          <a:prstGeom prst="line">
            <a:avLst/>
          </a:prstGeom>
          <a:ln/>
        </p:spPr>
        <p:style>
          <a:lnRef idx="1">
            <a:schemeClr val="accent3"/>
          </a:lnRef>
          <a:fillRef idx="0">
            <a:schemeClr val="accent3"/>
          </a:fillRef>
          <a:effectRef idx="0">
            <a:schemeClr val="accent3"/>
          </a:effectRef>
          <a:fontRef idx="minor">
            <a:schemeClr val="tx1"/>
          </a:fontRef>
        </p:style>
      </p:cxnSp>
      <p:sp>
        <p:nvSpPr>
          <p:cNvPr id="3" name="TextBox 2">
            <a:extLst>
              <a:ext uri="{FF2B5EF4-FFF2-40B4-BE49-F238E27FC236}">
                <a16:creationId xmlns:a16="http://schemas.microsoft.com/office/drawing/2014/main" id="{B3A3CF13-5C46-C1F6-CDC5-AC035AE9778F}"/>
              </a:ext>
            </a:extLst>
          </p:cNvPr>
          <p:cNvSpPr txBox="1"/>
          <p:nvPr/>
        </p:nvSpPr>
        <p:spPr>
          <a:xfrm>
            <a:off x="1524000" y="3021493"/>
            <a:ext cx="17286272" cy="102853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Linux fundamentals </a:t>
            </a:r>
            <a:r>
              <a:rPr kumimoji="0" lang="en-US" sz="3200" b="1" i="0" u="none" strike="noStrike" cap="none" spc="0" normalizeH="0" baseline="0" dirty="0">
                <a:ln>
                  <a:noFill/>
                </a:ln>
                <a:solidFill>
                  <a:schemeClr val="bg2"/>
                </a:solidFill>
                <a:effectLst/>
                <a:uFillTx/>
                <a:latin typeface="+mn-lt"/>
                <a:ea typeface="+mn-ea"/>
                <a:cs typeface="+mn-cs"/>
                <a:sym typeface="Poppins Regular"/>
              </a:rPr>
              <a:t>– shell scripting, networking, file permissions</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Git &amp; version control </a:t>
            </a:r>
            <a:r>
              <a:rPr kumimoji="0" lang="en-US" sz="3200" b="1" i="0" u="none" strike="noStrike" cap="none" spc="0" normalizeH="0" baseline="0" dirty="0">
                <a:ln>
                  <a:noFill/>
                </a:ln>
                <a:solidFill>
                  <a:schemeClr val="bg2"/>
                </a:solidFill>
                <a:effectLst/>
                <a:uFillTx/>
                <a:latin typeface="+mn-lt"/>
                <a:ea typeface="+mn-ea"/>
                <a:cs typeface="+mn-cs"/>
                <a:sym typeface="Poppins Regular"/>
              </a:rPr>
              <a:t>– Git workflows, branching, GitOps concepts</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CI/CD tools </a:t>
            </a:r>
            <a:r>
              <a:rPr kumimoji="0" lang="en-US" sz="3200" b="1" i="0" u="none" strike="noStrike" cap="none" spc="0" normalizeH="0" baseline="0" dirty="0">
                <a:ln>
                  <a:noFill/>
                </a:ln>
                <a:solidFill>
                  <a:schemeClr val="bg2"/>
                </a:solidFill>
                <a:effectLst/>
                <a:uFillTx/>
                <a:latin typeface="+mn-lt"/>
                <a:ea typeface="+mn-ea"/>
                <a:cs typeface="+mn-cs"/>
                <a:sym typeface="Poppins Regular"/>
              </a:rPr>
              <a:t>– Jenkins, GitLab CI, GitHub Actions, ArgoCD</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Containers &amp; orchestration </a:t>
            </a:r>
            <a:r>
              <a:rPr kumimoji="0" lang="en-US" sz="3200" b="1" i="0" u="none" strike="noStrike" cap="none" spc="0" normalizeH="0" baseline="0" dirty="0">
                <a:ln>
                  <a:noFill/>
                </a:ln>
                <a:solidFill>
                  <a:schemeClr val="bg2"/>
                </a:solidFill>
                <a:effectLst/>
                <a:uFillTx/>
                <a:latin typeface="+mn-lt"/>
                <a:ea typeface="+mn-ea"/>
                <a:cs typeface="+mn-cs"/>
                <a:sym typeface="Poppins Regular"/>
              </a:rPr>
              <a:t>– Docker, Kubernetes (and Helm)</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Infrastructure as Code (IaC) </a:t>
            </a:r>
            <a:r>
              <a:rPr kumimoji="0" lang="en-US" sz="3200" b="1" i="0" u="none" strike="noStrike" cap="none" spc="0" normalizeH="0" baseline="0" dirty="0">
                <a:ln>
                  <a:noFill/>
                </a:ln>
                <a:solidFill>
                  <a:schemeClr val="bg2"/>
                </a:solidFill>
                <a:effectLst/>
                <a:uFillTx/>
                <a:latin typeface="+mn-lt"/>
                <a:ea typeface="+mn-ea"/>
                <a:cs typeface="+mn-cs"/>
                <a:sym typeface="Poppins Regular"/>
              </a:rPr>
              <a:t>– Terraform, Ansible, Pulumi</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Cloud platforms </a:t>
            </a:r>
            <a:r>
              <a:rPr kumimoji="0" lang="en-US" sz="3200" b="1" i="0" u="none" strike="noStrike" cap="none" spc="0" normalizeH="0" baseline="0" dirty="0">
                <a:ln>
                  <a:noFill/>
                </a:ln>
                <a:solidFill>
                  <a:schemeClr val="bg2"/>
                </a:solidFill>
                <a:effectLst/>
                <a:uFillTx/>
                <a:latin typeface="+mn-lt"/>
                <a:ea typeface="+mn-ea"/>
                <a:cs typeface="+mn-cs"/>
                <a:sym typeface="Poppins Regular"/>
              </a:rPr>
              <a:t>– AWS, Azure, GCP basics &amp; core services</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Monitoring &amp; logging </a:t>
            </a:r>
            <a:r>
              <a:rPr kumimoji="0" lang="en-US" sz="3200" b="1" i="0" u="none" strike="noStrike" cap="none" spc="0" normalizeH="0" baseline="0" dirty="0">
                <a:ln>
                  <a:noFill/>
                </a:ln>
                <a:solidFill>
                  <a:schemeClr val="bg2"/>
                </a:solidFill>
                <a:effectLst/>
                <a:uFillTx/>
                <a:latin typeface="+mn-lt"/>
                <a:ea typeface="+mn-ea"/>
                <a:cs typeface="+mn-cs"/>
                <a:sym typeface="Poppins Regular"/>
              </a:rPr>
              <a:t>– Prometheus, Grafana, ELK, Loki</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Security basics </a:t>
            </a:r>
            <a:r>
              <a:rPr kumimoji="0" lang="en-US" sz="3200" b="1" i="0" u="none" strike="noStrike" cap="none" spc="0" normalizeH="0" baseline="0" dirty="0">
                <a:ln>
                  <a:noFill/>
                </a:ln>
                <a:solidFill>
                  <a:schemeClr val="bg2"/>
                </a:solidFill>
                <a:effectLst/>
                <a:uFillTx/>
                <a:latin typeface="+mn-lt"/>
                <a:ea typeface="+mn-ea"/>
                <a:cs typeface="+mn-cs"/>
                <a:sym typeface="Poppins Regular"/>
              </a:rPr>
              <a:t>– secrets management, access control, DevSecOps mindset</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Networking knowledge </a:t>
            </a:r>
            <a:r>
              <a:rPr kumimoji="0" lang="en-US" sz="3200" b="1" i="0" u="none" strike="noStrike" cap="none" spc="0" normalizeH="0" baseline="0" dirty="0">
                <a:ln>
                  <a:noFill/>
                </a:ln>
                <a:solidFill>
                  <a:schemeClr val="bg2"/>
                </a:solidFill>
                <a:effectLst/>
                <a:uFillTx/>
                <a:latin typeface="+mn-lt"/>
                <a:ea typeface="+mn-ea"/>
                <a:cs typeface="+mn-cs"/>
                <a:sym typeface="Poppins Regular"/>
              </a:rPr>
              <a:t>– DNS, TCP/IP, load balancing, firewalls</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Automation scripting </a:t>
            </a:r>
            <a:r>
              <a:rPr kumimoji="0" lang="en-US" sz="3200" b="1" i="0" u="none" strike="noStrike" cap="none" spc="0" normalizeH="0" baseline="0" dirty="0">
                <a:ln>
                  <a:noFill/>
                </a:ln>
                <a:solidFill>
                  <a:schemeClr val="bg2"/>
                </a:solidFill>
                <a:effectLst/>
                <a:uFillTx/>
                <a:latin typeface="+mn-lt"/>
                <a:ea typeface="+mn-ea"/>
                <a:cs typeface="+mn-cs"/>
                <a:sym typeface="Poppins Regular"/>
              </a:rPr>
              <a:t>– Bash, Python, or Go</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Agile/DevOps culture</a:t>
            </a:r>
            <a:r>
              <a:rPr kumimoji="0" lang="en-US" sz="3200" b="1" i="0" u="none" strike="noStrike" cap="none" spc="0" normalizeH="0" baseline="0" dirty="0">
                <a:ln>
                  <a:noFill/>
                </a:ln>
                <a:solidFill>
                  <a:schemeClr val="bg2"/>
                </a:solidFill>
                <a:effectLst/>
                <a:uFillTx/>
                <a:latin typeface="+mn-lt"/>
                <a:ea typeface="+mn-ea"/>
                <a:cs typeface="+mn-cs"/>
                <a:sym typeface="Poppins Regular"/>
              </a:rPr>
              <a:t> – collaboration, feedback loops, fail fast</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Incident response &amp; troubleshooting </a:t>
            </a:r>
            <a:r>
              <a:rPr kumimoji="0" lang="en-US" sz="3200" b="1" i="0" u="none" strike="noStrike" cap="none" spc="0" normalizeH="0" baseline="0" dirty="0">
                <a:ln>
                  <a:noFill/>
                </a:ln>
                <a:solidFill>
                  <a:schemeClr val="bg2"/>
                </a:solidFill>
                <a:effectLst/>
                <a:uFillTx/>
                <a:latin typeface="+mn-lt"/>
                <a:ea typeface="+mn-ea"/>
                <a:cs typeface="+mn-cs"/>
                <a:sym typeface="Poppins Regular"/>
              </a:rPr>
              <a:t>– logs, metrics, system recovery</a:t>
            </a:r>
          </a:p>
          <a:p>
            <a:pPr marL="342900" marR="0" indent="-3429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chemeClr val="bg1"/>
                </a:solidFill>
                <a:effectLst/>
                <a:uFillTx/>
                <a:latin typeface="+mn-lt"/>
                <a:ea typeface="+mn-ea"/>
                <a:cs typeface="+mn-cs"/>
                <a:sym typeface="Poppins Regular"/>
              </a:rPr>
              <a:t>Tooling ecosystem </a:t>
            </a:r>
            <a:r>
              <a:rPr kumimoji="0" lang="en-US" sz="3200" b="1" i="0" u="none" strike="noStrike" cap="none" spc="0" normalizeH="0" baseline="0" dirty="0">
                <a:ln>
                  <a:noFill/>
                </a:ln>
                <a:solidFill>
                  <a:schemeClr val="bg2"/>
                </a:solidFill>
                <a:effectLst/>
                <a:uFillTx/>
                <a:latin typeface="+mn-lt"/>
                <a:ea typeface="+mn-ea"/>
                <a:cs typeface="+mn-cs"/>
                <a:sym typeface="Poppins Regular"/>
              </a:rPr>
              <a:t>– know what's out there &amp; how to choose tools wisely</a:t>
            </a:r>
            <a:endParaRPr kumimoji="0" lang="en-US" sz="3200" b="0" i="0" u="none" strike="noStrike" cap="none" spc="0" normalizeH="0" baseline="0" dirty="0">
              <a:ln>
                <a:noFill/>
              </a:ln>
              <a:solidFill>
                <a:schemeClr val="bg2"/>
              </a:solidFill>
              <a:effectLst/>
              <a:uFillTx/>
              <a:latin typeface="+mn-lt"/>
              <a:ea typeface="+mn-ea"/>
              <a:cs typeface="+mn-cs"/>
              <a:sym typeface="Poppins Regular"/>
            </a:endParaRPr>
          </a:p>
        </p:txBody>
      </p:sp>
      <p:pic>
        <p:nvPicPr>
          <p:cNvPr id="9" name="Picture 8">
            <a:extLst>
              <a:ext uri="{FF2B5EF4-FFF2-40B4-BE49-F238E27FC236}">
                <a16:creationId xmlns:a16="http://schemas.microsoft.com/office/drawing/2014/main" id="{E92061D3-83C0-639B-1572-BAC51D74DC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6163" y="3087592"/>
            <a:ext cx="8738220" cy="8738220"/>
          </a:xfrm>
          <a:prstGeom prst="rect">
            <a:avLst/>
          </a:prstGeom>
        </p:spPr>
      </p:pic>
      <p:sp>
        <p:nvSpPr>
          <p:cNvPr id="11" name="Rectangle 10">
            <a:extLst>
              <a:ext uri="{FF2B5EF4-FFF2-40B4-BE49-F238E27FC236}">
                <a16:creationId xmlns:a16="http://schemas.microsoft.com/office/drawing/2014/main" id="{20EECBCE-8A99-8D65-EB4F-583BC6E538A2}"/>
              </a:ext>
            </a:extLst>
          </p:cNvPr>
          <p:cNvSpPr/>
          <p:nvPr/>
        </p:nvSpPr>
        <p:spPr>
          <a:xfrm>
            <a:off x="1013787" y="894522"/>
            <a:ext cx="2623935" cy="1755913"/>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1600" b="0" i="0" u="none" strike="noStrike" cap="none" spc="0" normalizeH="0" baseline="0">
              <a:ln>
                <a:noFill/>
              </a:ln>
              <a:solidFill>
                <a:srgbClr val="192B37"/>
              </a:solidFill>
              <a:effectLst/>
              <a:uFillTx/>
              <a:latin typeface="+mn-lt"/>
              <a:ea typeface="+mn-ea"/>
              <a:cs typeface="+mn-cs"/>
              <a:sym typeface="Poppins Regular"/>
            </a:endParaRPr>
          </a:p>
        </p:txBody>
      </p:sp>
    </p:spTree>
    <p:extLst>
      <p:ext uri="{BB962C8B-B14F-4D97-AF65-F5344CB8AC3E}">
        <p14:creationId xmlns:p14="http://schemas.microsoft.com/office/powerpoint/2010/main" val="4137251570"/>
      </p:ext>
    </p:extLst>
  </p:cSld>
  <p:clrMapOvr>
    <a:masterClrMapping/>
  </p:clrMapOvr>
  <p:transition spd="med"/>
</p:sld>
</file>

<file path=ppt/theme/theme1.xml><?xml version="1.0" encoding="utf-8"?>
<a:theme xmlns:a="http://schemas.openxmlformats.org/drawingml/2006/main"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a:ea typeface=""/>
        <a:cs typeface=""/>
      </a:majorFont>
      <a:minorFont>
        <a:latin typeface="Dava Sans"/>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a:ea typeface=""/>
        <a:cs typeface=""/>
      </a:majorFont>
      <a:minorFont>
        <a:latin typeface="Dava Sans"/>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Poppins Medium"/>
        <a:ea typeface="Poppins Medium"/>
        <a:cs typeface="Poppins Medium"/>
      </a:majorFont>
      <a:minorFont>
        <a:latin typeface="Poppins Regular"/>
        <a:ea typeface="Poppins Regular"/>
        <a:cs typeface="Poppins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63D12F5F33524597CCC25CF01D77E9" ma:contentTypeVersion="10" ma:contentTypeDescription="Create a new document." ma:contentTypeScope="" ma:versionID="945369c2d5e4637f97cce2b1674bf4e1">
  <xsd:schema xmlns:xsd="http://www.w3.org/2001/XMLSchema" xmlns:xs="http://www.w3.org/2001/XMLSchema" xmlns:p="http://schemas.microsoft.com/office/2006/metadata/properties" xmlns:ns2="6c652186-f1bf-4bb2-aa57-08a277ab8d11" xmlns:ns3="f0073297-b368-4a6b-8c72-f97ebcc0c666" targetNamespace="http://schemas.microsoft.com/office/2006/metadata/properties" ma:root="true" ma:fieldsID="5aa7695869452402b3e3f5eeb24da9e7" ns2:_="" ns3:_="">
    <xsd:import namespace="6c652186-f1bf-4bb2-aa57-08a277ab8d11"/>
    <xsd:import namespace="f0073297-b368-4a6b-8c72-f97ebcc0c66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652186-f1bf-4bb2-aa57-08a277ab8d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0073297-b368-4a6b-8c72-f97ebcc0c66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64A0CD3-21D1-4645-9D40-F308FE97041F}">
  <ds:schemaRefs>
    <ds:schemaRef ds:uri="6c652186-f1bf-4bb2-aa57-08a277ab8d11"/>
    <ds:schemaRef ds:uri="f0073297-b368-4a6b-8c72-f97ebcc0c66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88893CB-68E5-4F55-8EA9-9D64A7B751D3}">
  <ds:schemaRefs>
    <ds:schemaRef ds:uri="http://www.w3.org/XML/1998/namespace"/>
    <ds:schemaRef ds:uri="f0073297-b368-4a6b-8c72-f97ebcc0c666"/>
    <ds:schemaRef ds:uri="http://schemas.microsoft.com/office/2006/metadata/properties"/>
    <ds:schemaRef ds:uri="6c652186-f1bf-4bb2-aa57-08a277ab8d11"/>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154546E5-6158-445B-86FA-D0CB17A6BF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421</TotalTime>
  <Words>1028</Words>
  <Application>Microsoft Office PowerPoint</Application>
  <PresentationFormat>Custom</PresentationFormat>
  <Paragraphs>129</Paragraphs>
  <Slides>14</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Dava Sans Med</vt:lpstr>
      <vt:lpstr>Arial</vt:lpstr>
      <vt:lpstr>Dava Sans</vt:lpstr>
      <vt:lpstr>Calibri</vt:lpstr>
      <vt:lpstr>Poppins SemiBold</vt:lpstr>
      <vt:lpstr>White</vt:lpstr>
      <vt:lpstr>1_White</vt:lpstr>
      <vt:lpstr>PowerPoint Presentation</vt:lpstr>
      <vt:lpstr>Introduction to DevOps</vt:lpstr>
      <vt:lpstr>PowerPoint Presentation</vt:lpstr>
      <vt:lpstr>PowerPoint Presentation</vt:lpstr>
      <vt:lpstr>DevOps Timelines</vt:lpstr>
      <vt:lpstr>DevOps milestones</vt:lpstr>
      <vt:lpstr>Define DevOps</vt:lpstr>
      <vt:lpstr>What should a DevOps do?</vt:lpstr>
      <vt:lpstr>What should a DevOps know?</vt:lpstr>
      <vt:lpstr>DevOps Toolset</vt:lpstr>
      <vt:lpstr>DevOps Mindset</vt:lpstr>
      <vt:lpstr>PowerPoint Presentation</vt:lpstr>
      <vt:lpstr>PowerPoint Presentation</vt:lpstr>
      <vt:lpstr>PowerPoint Presentation</vt:lpstr>
    </vt:vector>
  </TitlesOfParts>
  <Company>Endava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Base Course</dc:title>
  <dc:creator>Igor Bannicov</dc:creator>
  <cp:keywords>DevOps</cp:keywords>
  <cp:lastModifiedBy>Igor Bannicov</cp:lastModifiedBy>
  <cp:revision>49</cp:revision>
  <dcterms:modified xsi:type="dcterms:W3CDTF">2025-04-03T09:06:38Z</dcterms:modified>
  <cp:category>DevOps Internship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0x010100CE63D12F5F33524597CCC25CF01D77E9</vt:lpwstr>
  </property>
</Properties>
</file>