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6"/>
  </p:notesMasterIdLst>
  <p:handoutMasterIdLst>
    <p:handoutMasterId r:id="rId17"/>
  </p:handoutMasterIdLst>
  <p:sldIdLst>
    <p:sldId id="281" r:id="rId5"/>
    <p:sldId id="291" r:id="rId6"/>
    <p:sldId id="299" r:id="rId7"/>
    <p:sldId id="301" r:id="rId8"/>
    <p:sldId id="303" r:id="rId9"/>
    <p:sldId id="305" r:id="rId10"/>
    <p:sldId id="314" r:id="rId11"/>
    <p:sldId id="311" r:id="rId12"/>
    <p:sldId id="313" r:id="rId13"/>
    <p:sldId id="315" r:id="rId14"/>
    <p:sldId id="298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ichard Curzon" initials="RC" lastIdx="1" clrIdx="0">
    <p:extLst/>
  </p:cmAuthor>
  <p:cmAuthor id="2" name="Cristina Roman" initials="CR" lastIdx="10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411B"/>
    <a:srgbClr val="000000"/>
    <a:srgbClr val="DC5D2A"/>
    <a:srgbClr val="DF411C"/>
    <a:srgbClr val="7F8781"/>
    <a:srgbClr val="EEEEEE"/>
    <a:srgbClr val="DE412F"/>
    <a:srgbClr val="4A4E52"/>
    <a:srgbClr val="E3E8EB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68" autoAdjust="0"/>
  </p:normalViewPr>
  <p:slideViewPr>
    <p:cSldViewPr snapToGrid="0">
      <p:cViewPr varScale="1">
        <p:scale>
          <a:sx n="118" d="100"/>
          <a:sy n="118" d="100"/>
        </p:scale>
        <p:origin x="96" y="156"/>
      </p:cViewPr>
      <p:guideLst>
        <p:guide orient="horz" pos="88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4985468-EA09-47E3-8036-5BF84197CAEF}" type="datetimeFigureOut">
              <a:rPr lang="en-GB" smtClean="0"/>
              <a:t>03/10/2018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7B2011F-DB26-4689-9E20-378C13B1A818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65702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C303BD5E-F603-431C-B79D-697385AE35AF}" type="datetimeFigureOut">
              <a:rPr lang="en-GB" smtClean="0"/>
              <a:t>03/10/2018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C59FDB4-792A-4C30-B3CA-9A37EF575B9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2104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394460" y="3404110"/>
            <a:ext cx="7254240" cy="1063387"/>
          </a:xfrm>
        </p:spPr>
        <p:txBody>
          <a:bodyPr wrap="square" lIns="0" anchor="b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 GOES HERE. It may stretch to two lines.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3" hasCustomPrompt="1"/>
          </p:nvPr>
        </p:nvSpPr>
        <p:spPr>
          <a:xfrm>
            <a:off x="1394460" y="4533900"/>
            <a:ext cx="7254240" cy="1042606"/>
          </a:xfrm>
        </p:spPr>
        <p:txBody>
          <a:bodyPr lIns="0"/>
          <a:lstStyle>
            <a:lvl1pPr marL="342900" marR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en-US" sz="2200" b="0" kern="1200" cap="all" baseline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This is subtitle text it can It can also go to additional lines if necessary. If this goes to multiple lines it looks like this.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endava-new-logo.png"/>
          <p:cNvPicPr>
            <a:picLocks noChangeAspect="1"/>
          </p:cNvPicPr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785605" y="1190270"/>
            <a:ext cx="2440870" cy="806337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73532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337995" y="26655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06824" y="996707"/>
            <a:ext cx="4186165" cy="660738"/>
          </a:xfrm>
        </p:spPr>
        <p:txBody>
          <a:bodyPr wrap="square" lIns="0" anchor="t" anchorCtr="0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28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9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06824" y="2016874"/>
            <a:ext cx="9682333" cy="3934346"/>
          </a:xfrm>
        </p:spPr>
        <p:txBody>
          <a:bodyPr wrap="none" lIns="0">
            <a:no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E411B"/>
              </a:buClr>
              <a:buSzTx/>
              <a:buFont typeface="Wingdings" panose="05000000000000000000" pitchFamily="2" charset="2"/>
              <a:buChar char="§"/>
              <a:tabLst/>
              <a:defRPr lang="en-US" sz="33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/>
              <a:t>First topics on the agenda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Text Placeholder 1"/>
          <p:cNvSpPr txBox="1">
            <a:spLocks/>
          </p:cNvSpPr>
          <p:nvPr userDrawn="1"/>
        </p:nvSpPr>
        <p:spPr>
          <a:xfrm flipH="1">
            <a:off x="806824" y="1708920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138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1218690" y="18666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22"/>
          </p:nvPr>
        </p:nvSpPr>
        <p:spPr>
          <a:xfrm>
            <a:off x="1218690" y="3360613"/>
            <a:ext cx="9831977" cy="1201232"/>
          </a:xfrm>
        </p:spPr>
        <p:txBody>
          <a:bodyPr lIns="0" anchor="t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ct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ct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600200" indent="-228600" algn="ctr">
              <a:buFont typeface="Calibri" panose="020F0502020204030204" pitchFamily="34" charset="0"/>
              <a:buChar char="-"/>
              <a:defRPr sz="1400">
                <a:solidFill>
                  <a:schemeClr val="tx1"/>
                </a:solidFill>
              </a:defRPr>
            </a:lvl4pPr>
            <a:lvl5pPr algn="ctr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idx="23" hasCustomPrompt="1"/>
          </p:nvPr>
        </p:nvSpPr>
        <p:spPr>
          <a:xfrm>
            <a:off x="1218690" y="2595507"/>
            <a:ext cx="9831977" cy="424732"/>
          </a:xfrm>
        </p:spPr>
        <p:txBody>
          <a:bodyPr lIns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7927070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/>
          <p:cNvSpPr>
            <a:spLocks noGrp="1"/>
          </p:cNvSpPr>
          <p:nvPr>
            <p:ph idx="13"/>
          </p:nvPr>
        </p:nvSpPr>
        <p:spPr>
          <a:xfrm>
            <a:off x="4952246" y="3054273"/>
            <a:ext cx="6401554" cy="3021340"/>
          </a:xfrm>
        </p:spPr>
        <p:txBody>
          <a:bodyPr lIns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r">
              <a:buFontTx/>
              <a:buNone/>
              <a:defRPr sz="1600">
                <a:solidFill>
                  <a:schemeClr val="tx1"/>
                </a:solidFill>
              </a:defRPr>
            </a:lvl2pPr>
            <a:lvl3pPr marL="914400" indent="0" algn="r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r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r">
              <a:buFontTx/>
              <a:buNone/>
              <a:defRPr>
                <a:solidFill>
                  <a:schemeClr val="tx1"/>
                </a:solidFill>
              </a:defRPr>
            </a:lvl5pPr>
            <a:lvl6pPr algn="r">
              <a:defRPr sz="1200"/>
            </a:lvl6pPr>
            <a:lvl8pPr algn="r">
              <a:defRPr sz="1200"/>
            </a:lvl8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806824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4952246" y="2629541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r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5775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SECTION TITLE</a:t>
            </a:r>
            <a:br>
              <a:rPr lang="en-US" dirty="0" smtClean="0"/>
            </a:br>
            <a:r>
              <a:rPr lang="en-US" dirty="0" smtClean="0"/>
              <a:t>and possibly second row</a:t>
            </a:r>
            <a:endParaRPr lang="en-GB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552410" y="2414294"/>
            <a:ext cx="3801390" cy="2661312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200" b="0" kern="1200" cap="all" baseline="0" dirty="0" smtClean="0">
                <a:solidFill>
                  <a:srgbClr val="000000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Click to edit Master text styles</a:t>
            </a:r>
          </a:p>
          <a:p>
            <a:pPr marL="0" marR="0" lvl="1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Second level</a:t>
            </a:r>
          </a:p>
          <a:p>
            <a:pPr marL="0" marR="0" lvl="2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Third level</a:t>
            </a:r>
          </a:p>
          <a:p>
            <a:pPr marL="0" marR="0" lvl="3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Fourth level</a:t>
            </a:r>
          </a:p>
          <a:p>
            <a:pPr marL="0" marR="0" lvl="4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2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06824" y="2603655"/>
            <a:ext cx="6401554" cy="424732"/>
          </a:xfrm>
        </p:spPr>
        <p:txBody>
          <a:bodyPr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3028387"/>
            <a:ext cx="6401554" cy="1347548"/>
          </a:xfrm>
        </p:spPr>
        <p:txBody>
          <a:bodyPr wrap="square" lIns="0" tIns="0" rIns="0" b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7345590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columns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23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82749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6346564" y="2568629"/>
            <a:ext cx="5007236" cy="1439881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6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5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</p:txBody>
      </p:sp>
      <p:sp>
        <p:nvSpPr>
          <p:cNvPr id="19" name="Content Placeholder 2"/>
          <p:cNvSpPr>
            <a:spLocks noGrp="1"/>
          </p:cNvSpPr>
          <p:nvPr>
            <p:ph idx="21" hasCustomPrompt="1"/>
          </p:nvPr>
        </p:nvSpPr>
        <p:spPr>
          <a:xfrm>
            <a:off x="6346564" y="2191023"/>
            <a:ext cx="5007236" cy="369332"/>
          </a:xfrm>
        </p:spPr>
        <p:txBody>
          <a:bodyPr wrap="square" lIns="0"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</p:spTree>
    <p:extLst>
      <p:ext uri="{BB962C8B-B14F-4D97-AF65-F5344CB8AC3E}">
        <p14:creationId xmlns:p14="http://schemas.microsoft.com/office/powerpoint/2010/main" val="290398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-columns_th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5" name="TextBox 19"/>
          <p:cNvSpPr txBox="1"/>
          <p:nvPr userDrawn="1"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21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7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22" name="Title 1"/>
          <p:cNvSpPr>
            <a:spLocks noGrp="1"/>
          </p:cNvSpPr>
          <p:nvPr>
            <p:ph type="title" hasCustomPrompt="1"/>
          </p:nvPr>
        </p:nvSpPr>
        <p:spPr>
          <a:xfrm>
            <a:off x="1210833" y="159908"/>
            <a:ext cx="9831977" cy="1025980"/>
          </a:xfrm>
        </p:spPr>
        <p:txBody>
          <a:bodyPr lIns="0" anchor="b" anchorCtr="1">
            <a:normAutofit/>
          </a:bodyPr>
          <a:lstStyle>
            <a:lvl1pPr marL="0" algn="ct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Page title</a:t>
            </a:r>
            <a:endParaRPr lang="en-GB" dirty="0"/>
          </a:p>
        </p:txBody>
      </p:sp>
      <p:sp>
        <p:nvSpPr>
          <p:cNvPr id="30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6824" y="2103444"/>
            <a:ext cx="3267235" cy="448637"/>
          </a:xfrm>
        </p:spPr>
        <p:txBody>
          <a:bodyPr lIns="0" bIns="0" anchor="b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text here</a:t>
            </a:r>
          </a:p>
        </p:txBody>
      </p:sp>
      <p:sp>
        <p:nvSpPr>
          <p:cNvPr id="32" name="Content Placeholder 2"/>
          <p:cNvSpPr>
            <a:spLocks noGrp="1"/>
          </p:cNvSpPr>
          <p:nvPr>
            <p:ph idx="21" hasCustomPrompt="1"/>
          </p:nvPr>
        </p:nvSpPr>
        <p:spPr>
          <a:xfrm>
            <a:off x="4399541" y="2111718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23" hasCustomPrompt="1"/>
          </p:nvPr>
        </p:nvSpPr>
        <p:spPr>
          <a:xfrm>
            <a:off x="8086565" y="2119992"/>
            <a:ext cx="3267235" cy="448637"/>
          </a:xfrm>
        </p:spPr>
        <p:txBody>
          <a:bodyPr vert="horz" lIns="0" tIns="45720" rIns="91440" bIns="0" rtlCol="0" anchor="b" anchorCtr="0">
            <a:normAutofit/>
          </a:bodyPr>
          <a:lstStyle>
            <a:lvl1pPr>
              <a:defRPr lang="en-US" sz="1600" b="1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</a:lstStyle>
          <a:p>
            <a:pPr marL="0" marR="0" lvl="0" indent="0" algn="ctr" fontAlgn="auto">
              <a:spcAft>
                <a:spcPts val="0"/>
              </a:spcAft>
              <a:buClrTx/>
              <a:buSzTx/>
              <a:buNone/>
              <a:tabLst/>
            </a:pPr>
            <a:r>
              <a:rPr lang="en-US" dirty="0" smtClean="0"/>
              <a:t>Insert text here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06824" y="2560355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4" name="Content Placeholder 2"/>
          <p:cNvSpPr>
            <a:spLocks noGrp="1"/>
          </p:cNvSpPr>
          <p:nvPr>
            <p:ph idx="24" hasCustomPrompt="1"/>
          </p:nvPr>
        </p:nvSpPr>
        <p:spPr>
          <a:xfrm>
            <a:off x="4399541" y="2575061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  <p:sp>
        <p:nvSpPr>
          <p:cNvPr id="26" name="Content Placeholder 2"/>
          <p:cNvSpPr>
            <a:spLocks noGrp="1"/>
          </p:cNvSpPr>
          <p:nvPr>
            <p:ph idx="25" hasCustomPrompt="1"/>
          </p:nvPr>
        </p:nvSpPr>
        <p:spPr>
          <a:xfrm>
            <a:off x="8093355" y="2586006"/>
            <a:ext cx="3267235" cy="1578894"/>
          </a:xfrm>
        </p:spPr>
        <p:txBody>
          <a:bodyPr wrap="square" lIns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400" b="0" kern="1200" cap="none" baseline="0" dirty="0" smtClean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85750" indent="-285750" algn="l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2pPr>
            <a:lvl3pPr marL="914400" indent="0" algn="l">
              <a:buClr>
                <a:srgbClr val="81ADB5"/>
              </a:buClr>
              <a:buFontTx/>
              <a:buNone/>
              <a:defRPr sz="1200">
                <a:solidFill>
                  <a:schemeClr val="tx1"/>
                </a:solidFill>
              </a:defRPr>
            </a:lvl3pPr>
            <a:lvl4pPr marL="1371600" indent="0" algn="l">
              <a:buFontTx/>
              <a:buNone/>
              <a:defRPr sz="1200">
                <a:solidFill>
                  <a:schemeClr val="tx1"/>
                </a:solidFill>
              </a:defRPr>
            </a:lvl4pPr>
            <a:lvl5pPr marL="1828800" indent="0" algn="l">
              <a:buFontTx/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Insert text here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87115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80985" y="1539089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19"/>
          <p:cNvSpPr txBox="1"/>
          <p:nvPr/>
        </p:nvSpPr>
        <p:spPr>
          <a:xfrm>
            <a:off x="5876739" y="327511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5" hasCustomPrompt="1"/>
          </p:nvPr>
        </p:nvSpPr>
        <p:spPr>
          <a:xfrm>
            <a:off x="3647761" y="2337460"/>
            <a:ext cx="7982533" cy="1109009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2" name="TextBox 19"/>
          <p:cNvSpPr txBox="1"/>
          <p:nvPr userDrawn="1"/>
        </p:nvSpPr>
        <p:spPr>
          <a:xfrm>
            <a:off x="198454" y="6478399"/>
            <a:ext cx="43853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1200" baseline="0" smtClean="0">
                <a:solidFill>
                  <a:srgbClr val="000000"/>
                </a:solidFill>
                <a:latin typeface="Arial Narrow Bold" panose="020B0706020202030204" pitchFamily="34" charset="0"/>
              </a:rPr>
              <a:pPr algn="ctr"/>
              <a:t>‹#›</a:t>
            </a:fld>
            <a:endParaRPr lang="en-GB" sz="1200" baseline="0" dirty="0">
              <a:solidFill>
                <a:srgbClr val="000000"/>
              </a:solidFill>
              <a:latin typeface="Arial Narrow Bold" panose="020B0706020202030204" pitchFamily="34" charset="0"/>
            </a:endParaRPr>
          </a:p>
        </p:txBody>
      </p:sp>
      <p:sp>
        <p:nvSpPr>
          <p:cNvPr id="14" name="Shape 149"/>
          <p:cNvSpPr/>
          <p:nvPr userDrawn="1"/>
        </p:nvSpPr>
        <p:spPr>
          <a:xfrm>
            <a:off x="334119" y="6274519"/>
            <a:ext cx="11537176" cy="59606"/>
          </a:xfrm>
          <a:prstGeom prst="line">
            <a:avLst/>
          </a:prstGeom>
          <a:ln w="3175" cap="rnd">
            <a:solidFill>
              <a:srgbClr val="A6AAA9"/>
            </a:solidFill>
            <a:custDash>
              <a:ds d="100000" sp="200000"/>
            </a:custDash>
          </a:ln>
        </p:spPr>
        <p:txBody>
          <a:bodyPr lIns="50800" tIns="50800" rIns="50800" bIns="50800" anchor="ctr"/>
          <a:lstStyle/>
          <a:p>
            <a:pPr defTabSz="800100">
              <a:defRPr sz="4600">
                <a:solidFill>
                  <a:srgbClr val="FFFFFF"/>
                </a:solidFill>
                <a:effectLst>
                  <a:outerShdw blurRad="38100" dist="64529" dir="2700000" rotWithShape="0">
                    <a:srgbClr val="000000">
                      <a:alpha val="48275"/>
                    </a:srgbClr>
                  </a:outerShdw>
                </a:effectLst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58524" y="6445284"/>
            <a:ext cx="812771" cy="268215"/>
          </a:xfrm>
          <a:prstGeom prst="rect">
            <a:avLst/>
          </a:prstGeom>
        </p:spPr>
      </p:pic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1066126" y="1647185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6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06824" y="2321982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26" name="Text Placeholder 1"/>
          <p:cNvSpPr txBox="1">
            <a:spLocks/>
          </p:cNvSpPr>
          <p:nvPr userDrawn="1"/>
        </p:nvSpPr>
        <p:spPr>
          <a:xfrm flipH="1">
            <a:off x="806824" y="1290244"/>
            <a:ext cx="10546976" cy="17321"/>
          </a:xfrm>
          <a:prstGeom prst="line">
            <a:avLst/>
          </a:prstGeom>
          <a:ln w="31750" cap="rnd">
            <a:solidFill>
              <a:srgbClr val="000000"/>
            </a:solidFill>
            <a:prstDash val="sysDot"/>
            <a:round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/>
          <a:lstStyle>
            <a:lvl1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1pPr>
            <a:lvl2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2pPr>
            <a:lvl3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3pPr>
            <a:lvl4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4pPr>
            <a:lvl5pPr marL="0" marR="0" indent="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5pPr>
            <a:lvl6pPr marL="0" marR="0" indent="2413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6pPr>
            <a:lvl7pPr marL="0" marR="0" indent="4699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7pPr>
            <a:lvl8pPr marL="0" marR="0" indent="7112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8pPr>
            <a:lvl9pPr marL="0" marR="0" indent="952500" algn="l" defTabSz="822960" latinLnBrk="0">
              <a:lnSpc>
                <a:spcPct val="100000"/>
              </a:lnSpc>
              <a:spcBef>
                <a:spcPts val="3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all" spc="-168" baseline="17857">
                <a:ln>
                  <a:noFill/>
                </a:ln>
                <a:solidFill>
                  <a:srgbClr val="000000"/>
                </a:solidFill>
                <a:uFillTx/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pPr hangingPunct="1"/>
            <a:endParaRPr lang="en-US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854106" y="3166616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Content Placeholder 2"/>
          <p:cNvSpPr>
            <a:spLocks noGrp="1"/>
          </p:cNvSpPr>
          <p:nvPr>
            <p:ph idx="25" hasCustomPrompt="1"/>
          </p:nvPr>
        </p:nvSpPr>
        <p:spPr>
          <a:xfrm>
            <a:off x="1066126" y="3274712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36" name="Content Placeholder 2"/>
          <p:cNvSpPr>
            <a:spLocks noGrp="1"/>
          </p:cNvSpPr>
          <p:nvPr>
            <p:ph idx="26" hasCustomPrompt="1"/>
          </p:nvPr>
        </p:nvSpPr>
        <p:spPr>
          <a:xfrm>
            <a:off x="806824" y="3949509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0" name="Rectangle 39"/>
          <p:cNvSpPr/>
          <p:nvPr userDrawn="1"/>
        </p:nvSpPr>
        <p:spPr>
          <a:xfrm>
            <a:off x="854106" y="4794143"/>
            <a:ext cx="2234066" cy="133957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Content Placeholder 2"/>
          <p:cNvSpPr>
            <a:spLocks noGrp="1"/>
          </p:cNvSpPr>
          <p:nvPr>
            <p:ph idx="27" hasCustomPrompt="1"/>
          </p:nvPr>
        </p:nvSpPr>
        <p:spPr>
          <a:xfrm>
            <a:off x="1066126" y="4902239"/>
            <a:ext cx="1762822" cy="646811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55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1234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2" name="Content Placeholder 2"/>
          <p:cNvSpPr>
            <a:spLocks noGrp="1"/>
          </p:cNvSpPr>
          <p:nvPr>
            <p:ph idx="28" hasCustomPrompt="1"/>
          </p:nvPr>
        </p:nvSpPr>
        <p:spPr>
          <a:xfrm>
            <a:off x="806824" y="5577036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bg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SMALLFONT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3" name="Content Placeholder 2"/>
          <p:cNvSpPr>
            <a:spLocks noGrp="1"/>
          </p:cNvSpPr>
          <p:nvPr>
            <p:ph idx="29" hasCustomPrompt="1"/>
          </p:nvPr>
        </p:nvSpPr>
        <p:spPr>
          <a:xfrm>
            <a:off x="3647761" y="1539089"/>
            <a:ext cx="7982533" cy="742791"/>
          </a:xfrm>
        </p:spPr>
        <p:txBody>
          <a:bodyPr lIns="0"/>
          <a:lstStyle>
            <a:lvl1pPr marL="0" marR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000" b="1" kern="1200" cap="all" baseline="0" dirty="0" smtClean="0">
                <a:solidFill>
                  <a:srgbClr val="DE411B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Insert copy here insert copy here</a:t>
            </a:r>
          </a:p>
        </p:txBody>
      </p:sp>
      <p:sp>
        <p:nvSpPr>
          <p:cNvPr id="44" name="Title 1"/>
          <p:cNvSpPr>
            <a:spLocks noGrp="1"/>
          </p:cNvSpPr>
          <p:nvPr>
            <p:ph type="title" hasCustomPrompt="1"/>
          </p:nvPr>
        </p:nvSpPr>
        <p:spPr>
          <a:xfrm>
            <a:off x="3647761" y="159908"/>
            <a:ext cx="7395049" cy="1025980"/>
          </a:xfrm>
        </p:spPr>
        <p:txBody>
          <a:bodyPr lIns="0" anchor="b" anchorCtr="1">
            <a:normAutofit/>
          </a:bodyPr>
          <a:lstStyle>
            <a:lvl1pPr marL="0" algn="l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3600" b="1" kern="1200" cap="all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TITLE</a:t>
            </a:r>
            <a:endParaRPr lang="en-GB" dirty="0"/>
          </a:p>
        </p:txBody>
      </p:sp>
      <p:sp>
        <p:nvSpPr>
          <p:cNvPr id="19" name="Content Placeholder 2"/>
          <p:cNvSpPr>
            <a:spLocks noGrp="1"/>
          </p:cNvSpPr>
          <p:nvPr>
            <p:ph idx="30" hasCustomPrompt="1"/>
          </p:nvPr>
        </p:nvSpPr>
        <p:spPr>
          <a:xfrm>
            <a:off x="880985" y="648708"/>
            <a:ext cx="2330874" cy="332623"/>
          </a:xfrm>
        </p:spPr>
        <p:txBody>
          <a:bodyPr wrap="square" lIns="0" tIns="0" rIns="0" bIns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400" b="0" kern="1200" cap="all" baseline="0" dirty="0" smtClean="0">
                <a:solidFill>
                  <a:schemeClr val="tx1"/>
                </a:solidFill>
                <a:latin typeface="Arial Narrow Bold" panose="020B0706020202030204" pitchFamily="34" charset="0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logo or icons here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83050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19"/>
          <p:cNvSpPr txBox="1"/>
          <p:nvPr/>
        </p:nvSpPr>
        <p:spPr>
          <a:xfrm>
            <a:off x="4862147" y="3225095"/>
            <a:ext cx="43853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A1DA2AA2-429F-44A3-8B4B-2F1B3950F5A7}" type="slidenum">
              <a:rPr lang="en-GB" sz="2000" smtClean="0">
                <a:solidFill>
                  <a:schemeClr val="bg1"/>
                </a:solidFill>
              </a:rPr>
              <a:pPr algn="ctr"/>
              <a:t>‹#›</a:t>
            </a:fld>
            <a:endParaRPr lang="en-GB" sz="2000" dirty="0">
              <a:solidFill>
                <a:schemeClr val="bg1"/>
              </a:solidFill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206888" y="2379387"/>
            <a:ext cx="7421880" cy="594213"/>
          </a:xfrm>
        </p:spPr>
        <p:txBody>
          <a:bodyPr wrap="square"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lang="en-GB" sz="4800" b="1" kern="1200" cap="none" baseline="0" dirty="0">
                <a:solidFill>
                  <a:srgbClr val="000000"/>
                </a:solidFill>
                <a:latin typeface="Arial Narrow" charset="0"/>
                <a:ea typeface="Arial Narrow" charset="0"/>
                <a:cs typeface="Arial Narrow" charset="0"/>
              </a:defRPr>
            </a:lvl1pPr>
          </a:lstStyle>
          <a:p>
            <a:r>
              <a:rPr lang="en-US" dirty="0" smtClean="0"/>
              <a:t>THANK YOU</a:t>
            </a:r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20" hasCustomPrompt="1"/>
          </p:nvPr>
        </p:nvSpPr>
        <p:spPr>
          <a:xfrm>
            <a:off x="5590243" y="4671588"/>
            <a:ext cx="5038525" cy="216152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+mn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+ 00 000 000 000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5" name="Content Placeholder 2"/>
          <p:cNvSpPr>
            <a:spLocks noGrp="1"/>
          </p:cNvSpPr>
          <p:nvPr>
            <p:ph idx="21" hasCustomPrompt="1"/>
          </p:nvPr>
        </p:nvSpPr>
        <p:spPr>
          <a:xfrm>
            <a:off x="5590244" y="3532872"/>
            <a:ext cx="5038524" cy="448637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rgbClr val="DF411C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 surname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22" hasCustomPrompt="1"/>
          </p:nvPr>
        </p:nvSpPr>
        <p:spPr>
          <a:xfrm>
            <a:off x="5590244" y="4888429"/>
            <a:ext cx="5020417" cy="290153"/>
          </a:xfrm>
        </p:spPr>
        <p:txBody>
          <a:bodyPr lIns="0" tIns="0" rIns="0" bIns="0"/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800" b="0" kern="1200" cap="none" baseline="0" dirty="0" smtClean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name.surname@endava.com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 smtClean="0"/>
          </a:p>
          <a:p>
            <a:pPr lvl="0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23" hasCustomPrompt="1"/>
          </p:nvPr>
        </p:nvSpPr>
        <p:spPr>
          <a:xfrm>
            <a:off x="5590244" y="3981510"/>
            <a:ext cx="5038524" cy="210246"/>
          </a:xfrm>
        </p:spPr>
        <p:txBody>
          <a:bodyPr lIns="0" tIns="0" rIns="0" bIns="0" anchor="b" anchorCtr="0">
            <a:norm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16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>
              <a:buNone/>
              <a:defRPr sz="1600">
                <a:solidFill>
                  <a:srgbClr val="4A4E52"/>
                </a:solidFill>
              </a:defRPr>
            </a:lvl2pPr>
            <a:lvl3pPr marL="1257300" indent="-342900">
              <a:buClr>
                <a:srgbClr val="81ADB5"/>
              </a:buClr>
              <a:buFont typeface="Arial" panose="020B0604020202020204" pitchFamily="34" charset="0"/>
              <a:buChar char="•"/>
              <a:defRPr sz="1600">
                <a:solidFill>
                  <a:srgbClr val="4A4E52"/>
                </a:solidFill>
              </a:defRPr>
            </a:lvl3pPr>
            <a:lvl4pPr marL="1600200" indent="-228600">
              <a:buFont typeface="Calibri" panose="020F0502020204030204" pitchFamily="34" charset="0"/>
              <a:buChar char="-"/>
              <a:defRPr sz="1500">
                <a:solidFill>
                  <a:srgbClr val="4A4E52"/>
                </a:solidFill>
              </a:defRPr>
            </a:lvl4pPr>
            <a:lvl5pPr>
              <a:defRPr>
                <a:solidFill>
                  <a:srgbClr val="4A4E52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41652810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‹#›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6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6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54078-FBCE-4758-9F4C-1C7F7852075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818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2" r:id="rId2"/>
    <p:sldLayoutId id="2147483718" r:id="rId3"/>
    <p:sldLayoutId id="2147483715" r:id="rId4"/>
    <p:sldLayoutId id="2147483716" r:id="rId5"/>
    <p:sldLayoutId id="2147483717" r:id="rId6"/>
    <p:sldLayoutId id="2147483683" r:id="rId7"/>
    <p:sldLayoutId id="2147483714" r:id="rId8"/>
    <p:sldLayoutId id="2147483686" r:id="rId9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E411B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59" y="3404110"/>
            <a:ext cx="7588673" cy="106338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Linux</a:t>
            </a:r>
            <a:endParaRPr lang="en-GB" sz="4400" dirty="0">
              <a:solidFill>
                <a:srgbClr val="DE411B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AM Internship</a:t>
            </a:r>
            <a:r>
              <a:rPr lang="en-US" smtClean="0"/>
              <a:t>, SEPTEMBER 2018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92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 Stack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22"/>
          </p:nvPr>
        </p:nvSpPr>
        <p:spPr>
          <a:xfrm>
            <a:off x="1210832" y="1804306"/>
            <a:ext cx="9831977" cy="4106637"/>
          </a:xfrm>
        </p:spPr>
        <p:txBody>
          <a:bodyPr/>
          <a:lstStyle/>
          <a:p>
            <a:pPr algn="l"/>
            <a:r>
              <a:rPr lang="en-US" sz="2800" dirty="0" smtClean="0"/>
              <a:t>Add to stack:</a:t>
            </a:r>
          </a:p>
          <a:p>
            <a:pPr algn="l"/>
            <a:r>
              <a:rPr lang="en-US" sz="2800" dirty="0" err="1">
                <a:solidFill>
                  <a:schemeClr val="accent1"/>
                </a:solidFill>
              </a:rPr>
              <a:t>p</a:t>
            </a:r>
            <a:r>
              <a:rPr lang="en-US" sz="2800" dirty="0" err="1" smtClean="0">
                <a:solidFill>
                  <a:schemeClr val="accent1"/>
                </a:solidFill>
              </a:rPr>
              <a:t>ushd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algn="l"/>
            <a:endParaRPr lang="en-US" sz="2800" dirty="0"/>
          </a:p>
          <a:p>
            <a:pPr algn="l"/>
            <a:r>
              <a:rPr lang="en-US" sz="2800" dirty="0" smtClean="0"/>
              <a:t>Remove from stack:</a:t>
            </a:r>
          </a:p>
          <a:p>
            <a:pPr algn="l"/>
            <a:r>
              <a:rPr lang="en-US" sz="2800" dirty="0" err="1">
                <a:solidFill>
                  <a:schemeClr val="accent1"/>
                </a:solidFill>
              </a:rPr>
              <a:t>p</a:t>
            </a:r>
            <a:r>
              <a:rPr lang="en-US" sz="2800" dirty="0" err="1" smtClean="0">
                <a:solidFill>
                  <a:schemeClr val="accent1"/>
                </a:solidFill>
              </a:rPr>
              <a:t>opd</a:t>
            </a:r>
            <a:endParaRPr lang="en-US" sz="2800" dirty="0" smtClean="0">
              <a:solidFill>
                <a:schemeClr val="accent1"/>
              </a:solidFill>
            </a:endParaRPr>
          </a:p>
          <a:p>
            <a:pPr algn="l"/>
            <a:endParaRPr lang="en-US" sz="2800" dirty="0" smtClean="0">
              <a:solidFill>
                <a:schemeClr val="accent1"/>
              </a:solidFill>
            </a:endParaRPr>
          </a:p>
          <a:p>
            <a:pPr algn="l"/>
            <a:r>
              <a:rPr lang="en-US" sz="2800" dirty="0" smtClean="0"/>
              <a:t>List stack:</a:t>
            </a:r>
            <a:endParaRPr lang="en-US" sz="2800" dirty="0"/>
          </a:p>
          <a:p>
            <a:pPr algn="l"/>
            <a:r>
              <a:rPr lang="en-US" sz="2800" dirty="0" err="1">
                <a:solidFill>
                  <a:schemeClr val="accent1"/>
                </a:solidFill>
              </a:rPr>
              <a:t>d</a:t>
            </a:r>
            <a:r>
              <a:rPr lang="en-US" sz="2800" dirty="0" err="1" smtClean="0">
                <a:solidFill>
                  <a:schemeClr val="accent1"/>
                </a:solidFill>
              </a:rPr>
              <a:t>irs</a:t>
            </a:r>
            <a:r>
              <a:rPr lang="en-US" sz="2800" dirty="0" smtClean="0">
                <a:solidFill>
                  <a:schemeClr val="accent1"/>
                </a:solidFill>
              </a:rPr>
              <a:t> -v</a:t>
            </a: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5071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r>
              <a:rPr lang="en-GB" dirty="0" smtClean="0"/>
              <a:t>Dumitru Gurjui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23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DEVOPS Engineer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30" y="358268"/>
            <a:ext cx="6412698" cy="31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9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r>
              <a:rPr lang="en-US" sz="2000" dirty="0" smtClean="0"/>
              <a:t>How to find your file</a:t>
            </a:r>
          </a:p>
          <a:p>
            <a:r>
              <a:rPr lang="en-US" sz="2000" dirty="0" smtClean="0"/>
              <a:t>And how you suppose to look through all this output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smtClean="0"/>
              <a:t>A great ease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smtClean="0"/>
              <a:t>Just send it somewhere else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smtClean="0"/>
              <a:t>Make. Me. A. Sandwich.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smtClean="0"/>
              <a:t>All your files are belong to us</a:t>
            </a:r>
          </a:p>
          <a:p>
            <a:pPr>
              <a:lnSpc>
                <a:spcPct val="100000"/>
              </a:lnSpc>
              <a:buFont typeface="Symbol"/>
              <a:buChar char=""/>
            </a:pPr>
            <a:r>
              <a:rPr lang="en-US" sz="2000" dirty="0" err="1" smtClean="0"/>
              <a:t>Matrioshka</a:t>
            </a:r>
            <a:endParaRPr lang="en-US" sz="2000" dirty="0" smtClean="0"/>
          </a:p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endParaRPr lang="en-GB" sz="3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272" y="2437553"/>
            <a:ext cx="3594544" cy="351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3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DE411B"/>
                </a:solidFill>
              </a:rPr>
              <a:t>find </a:t>
            </a:r>
            <a:r>
              <a:rPr lang="en-US" dirty="0"/>
              <a:t>your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23"/>
          </p:nvPr>
        </p:nvSpPr>
        <p:spPr>
          <a:xfrm>
            <a:off x="1210833" y="1438901"/>
            <a:ext cx="5272346" cy="424732"/>
          </a:xfrm>
        </p:spPr>
        <p:txBody>
          <a:bodyPr/>
          <a:lstStyle/>
          <a:p>
            <a:pPr algn="l"/>
            <a:r>
              <a:rPr lang="en-US" dirty="0" smtClean="0"/>
              <a:t>So you can go this way…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idx="22"/>
          </p:nvPr>
        </p:nvSpPr>
        <p:spPr>
          <a:xfrm>
            <a:off x="1706305" y="4234301"/>
            <a:ext cx="4420516" cy="1777033"/>
          </a:xfrm>
        </p:spPr>
        <p:txBody>
          <a:bodyPr numCol="2"/>
          <a:lstStyle/>
          <a:p>
            <a:pPr algn="l"/>
            <a:r>
              <a:rPr lang="en-US" sz="1400" dirty="0"/>
              <a:t>find &lt;Path&gt; &lt;options</a:t>
            </a:r>
            <a:r>
              <a:rPr lang="en-US" sz="1400" dirty="0" smtClean="0"/>
              <a:t>&gt;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name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user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group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type </a:t>
            </a:r>
            <a:r>
              <a:rPr lang="en-US" sz="1400" dirty="0" smtClean="0">
                <a:solidFill>
                  <a:srgbClr val="DE411B"/>
                </a:solidFill>
              </a:rPr>
              <a:t>x</a:t>
            </a:r>
          </a:p>
          <a:p>
            <a:pPr algn="l"/>
            <a:endParaRPr lang="en-US" sz="1400" dirty="0"/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perm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>
                <a:solidFill>
                  <a:srgbClr val="DE411B"/>
                </a:solidFill>
              </a:rPr>
              <a:t>size n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-</a:t>
            </a:r>
            <a:r>
              <a:rPr lang="en-US" sz="1400" dirty="0" err="1">
                <a:solidFill>
                  <a:srgbClr val="DE411B"/>
                </a:solidFill>
              </a:rPr>
              <a:t>mtime</a:t>
            </a:r>
            <a:r>
              <a:rPr lang="en-US" sz="1400" dirty="0">
                <a:solidFill>
                  <a:srgbClr val="DE411B"/>
                </a:solidFill>
              </a:rPr>
              <a:t> –n + </a:t>
            </a:r>
            <a:r>
              <a:rPr lang="en-US" sz="1400" dirty="0" smtClean="0">
                <a:solidFill>
                  <a:srgbClr val="DE411B"/>
                </a:solidFill>
              </a:rPr>
              <a:t>n</a:t>
            </a:r>
            <a:endParaRPr lang="en-US" sz="1400" dirty="0">
              <a:solidFill>
                <a:srgbClr val="DE411B"/>
              </a:solidFill>
            </a:endParaRPr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1706305" y="1779523"/>
            <a:ext cx="4420516" cy="1777033"/>
          </a:xfrm>
        </p:spPr>
        <p:txBody>
          <a:bodyPr numCol="2"/>
          <a:lstStyle/>
          <a:p>
            <a:pPr algn="l"/>
            <a:r>
              <a:rPr lang="en-US" sz="1400" dirty="0"/>
              <a:t>l</a:t>
            </a:r>
            <a:r>
              <a:rPr lang="en-US" sz="1400" dirty="0" smtClean="0"/>
              <a:t>ocate &lt;filename&gt;</a:t>
            </a:r>
          </a:p>
          <a:p>
            <a:pPr algn="l"/>
            <a:r>
              <a:rPr lang="en-US" sz="1400" dirty="0" smtClean="0">
                <a:solidFill>
                  <a:srgbClr val="DE411B"/>
                </a:solidFill>
              </a:rPr>
              <a:t>	-</a:t>
            </a:r>
            <a:r>
              <a:rPr lang="en-US" sz="1400" dirty="0" err="1" smtClean="0">
                <a:solidFill>
                  <a:srgbClr val="DE411B"/>
                </a:solidFill>
              </a:rPr>
              <a:t>i</a:t>
            </a:r>
            <a:r>
              <a:rPr lang="en-US" sz="1400" dirty="0" smtClean="0">
                <a:solidFill>
                  <a:srgbClr val="DE411B"/>
                </a:solidFill>
              </a:rPr>
              <a:t> </a:t>
            </a:r>
          </a:p>
          <a:p>
            <a:pPr algn="l"/>
            <a:r>
              <a:rPr lang="en-US" sz="1400" dirty="0">
                <a:solidFill>
                  <a:srgbClr val="DE411B"/>
                </a:solidFill>
              </a:rPr>
              <a:t>	</a:t>
            </a:r>
            <a:r>
              <a:rPr lang="en-US" sz="1400" dirty="0" smtClean="0">
                <a:solidFill>
                  <a:srgbClr val="DE411B"/>
                </a:solidFill>
              </a:rPr>
              <a:t>-c </a:t>
            </a:r>
          </a:p>
          <a:p>
            <a:pPr algn="l"/>
            <a:r>
              <a:rPr lang="en-US" sz="1400" dirty="0">
                <a:solidFill>
                  <a:srgbClr val="DE411B"/>
                </a:solidFill>
              </a:rPr>
              <a:t>	</a:t>
            </a:r>
            <a:r>
              <a:rPr lang="en-US" sz="1400" dirty="0" smtClean="0">
                <a:solidFill>
                  <a:srgbClr val="DE411B"/>
                </a:solidFill>
              </a:rPr>
              <a:t>-n &lt;</a:t>
            </a:r>
            <a:r>
              <a:rPr lang="en-US" sz="1400" dirty="0" err="1" smtClean="0">
                <a:solidFill>
                  <a:srgbClr val="DE411B"/>
                </a:solidFill>
              </a:rPr>
              <a:t>num</a:t>
            </a:r>
            <a:r>
              <a:rPr lang="en-US" sz="1400" dirty="0" smtClean="0">
                <a:solidFill>
                  <a:srgbClr val="DE411B"/>
                </a:solidFill>
              </a:rPr>
              <a:t>&gt;</a:t>
            </a:r>
            <a:endParaRPr lang="en-US" sz="1400" dirty="0">
              <a:solidFill>
                <a:srgbClr val="DE411B"/>
              </a:solidFill>
            </a:endParaRPr>
          </a:p>
        </p:txBody>
      </p:sp>
      <p:sp>
        <p:nvSpPr>
          <p:cNvPr id="10" name="Content Placeholder 4"/>
          <p:cNvSpPr>
            <a:spLocks noGrp="1"/>
          </p:cNvSpPr>
          <p:nvPr>
            <p:ph idx="23"/>
          </p:nvPr>
        </p:nvSpPr>
        <p:spPr>
          <a:xfrm>
            <a:off x="1210833" y="3761279"/>
            <a:ext cx="5272346" cy="424732"/>
          </a:xfrm>
        </p:spPr>
        <p:txBody>
          <a:bodyPr/>
          <a:lstStyle/>
          <a:p>
            <a:pPr algn="l"/>
            <a:r>
              <a:rPr lang="en-US" dirty="0" smtClean="0"/>
              <a:t>Or long and correct one…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9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64349">
            <a:off x="5945715" y="2642130"/>
            <a:ext cx="5619750" cy="2809875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1210833" y="2543403"/>
            <a:ext cx="8559700" cy="3524042"/>
          </a:xfrm>
        </p:spPr>
        <p:txBody>
          <a:bodyPr/>
          <a:lstStyle/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–key ‘regex’ ‘directory’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–key ‘regex’ file1 file2 … </a:t>
            </a:r>
            <a:r>
              <a:rPr lang="en-US" sz="1400" dirty="0" err="1">
                <a:solidFill>
                  <a:srgbClr val="DE411B"/>
                </a:solidFill>
              </a:rPr>
              <a:t>filen</a:t>
            </a:r>
            <a:endParaRPr lang="en-US" sz="1400" dirty="0">
              <a:solidFill>
                <a:srgbClr val="DE411B"/>
              </a:solidFill>
            </a:endParaRP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&lt;command&gt; … | grep ‘regex’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	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–v &lt;template&gt;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–L &lt;template&gt;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–l &lt;template&gt;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–h &lt;template&gt;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	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–A n &lt;regex&gt; &lt;path&gt;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–B n &lt;regex&gt; &lt;path&gt;</a:t>
            </a:r>
          </a:p>
          <a:p>
            <a:pPr marL="744538" algn="l">
              <a:spcBef>
                <a:spcPts val="600"/>
              </a:spcBef>
            </a:pPr>
            <a:r>
              <a:rPr lang="en-US" sz="1400" dirty="0">
                <a:solidFill>
                  <a:srgbClr val="DE411B"/>
                </a:solidFill>
              </a:rPr>
              <a:t>grep –C n &lt;regex&gt; &lt;path&gt;</a:t>
            </a:r>
            <a:endParaRPr lang="en-US" sz="1400" dirty="0"/>
          </a:p>
        </p:txBody>
      </p:sp>
      <p:sp>
        <p:nvSpPr>
          <p:cNvPr id="9" name="Content Placeholder 8"/>
          <p:cNvSpPr>
            <a:spLocks noGrp="1"/>
          </p:cNvSpPr>
          <p:nvPr>
            <p:ph idx="15"/>
          </p:nvPr>
        </p:nvSpPr>
        <p:spPr>
          <a:xfrm>
            <a:off x="1125312" y="1670746"/>
            <a:ext cx="8806087" cy="683264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DE411B"/>
                </a:solidFill>
              </a:rPr>
              <a:t>GREP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= </a:t>
            </a:r>
            <a:r>
              <a:rPr lang="en-US" dirty="0">
                <a:solidFill>
                  <a:srgbClr val="000000"/>
                </a:solidFill>
              </a:rPr>
              <a:t>search </a:t>
            </a:r>
            <a:r>
              <a:rPr lang="en-US" dirty="0">
                <a:solidFill>
                  <a:srgbClr val="DE411B"/>
                </a:solidFill>
              </a:rPr>
              <a:t>G</a:t>
            </a:r>
            <a:r>
              <a:rPr lang="en-US" dirty="0">
                <a:solidFill>
                  <a:srgbClr val="000000"/>
                </a:solidFill>
              </a:rPr>
              <a:t>lobally for lines matching the </a:t>
            </a:r>
            <a:r>
              <a:rPr lang="en-US" dirty="0">
                <a:solidFill>
                  <a:srgbClr val="DE411B"/>
                </a:solidFill>
              </a:rPr>
              <a:t>R</a:t>
            </a:r>
            <a:r>
              <a:rPr lang="en-US" dirty="0">
                <a:solidFill>
                  <a:srgbClr val="000000"/>
                </a:solidFill>
              </a:rPr>
              <a:t>egular </a:t>
            </a:r>
            <a:r>
              <a:rPr lang="en-US" dirty="0">
                <a:solidFill>
                  <a:srgbClr val="DE411B"/>
                </a:solidFill>
              </a:rPr>
              <a:t>E</a:t>
            </a:r>
            <a:r>
              <a:rPr lang="en-US" dirty="0">
                <a:solidFill>
                  <a:srgbClr val="000000"/>
                </a:solidFill>
              </a:rPr>
              <a:t>xpression, and </a:t>
            </a:r>
            <a:r>
              <a:rPr lang="en-US" dirty="0">
                <a:solidFill>
                  <a:srgbClr val="DE411B"/>
                </a:solidFill>
              </a:rPr>
              <a:t>P</a:t>
            </a:r>
            <a:r>
              <a:rPr lang="en-US" dirty="0">
                <a:solidFill>
                  <a:srgbClr val="000000"/>
                </a:solidFill>
              </a:rPr>
              <a:t>rint them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And how you suppose to </a:t>
            </a:r>
            <a:r>
              <a:rPr lang="en-US" sz="2800" dirty="0">
                <a:solidFill>
                  <a:srgbClr val="DE411B"/>
                </a:solidFill>
              </a:rPr>
              <a:t>look through all this output</a:t>
            </a:r>
          </a:p>
        </p:txBody>
      </p:sp>
    </p:spTree>
    <p:extLst>
      <p:ext uri="{BB962C8B-B14F-4D97-AF65-F5344CB8AC3E}">
        <p14:creationId xmlns:p14="http://schemas.microsoft.com/office/powerpoint/2010/main" val="81574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great </a:t>
            </a:r>
            <a:r>
              <a:rPr lang="en-US" dirty="0">
                <a:solidFill>
                  <a:srgbClr val="DE411B"/>
                </a:solidFill>
              </a:rPr>
              <a:t>ease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22"/>
            <p:extLst>
              <p:ext uri="{D42A27DB-BD31-4B8C-83A1-F6EECF244321}">
                <p14:modId xmlns:p14="http://schemas.microsoft.com/office/powerpoint/2010/main" val="1526200918"/>
              </p:ext>
            </p:extLst>
          </p:nvPr>
        </p:nvGraphicFramePr>
        <p:xfrm>
          <a:off x="200156" y="1303870"/>
          <a:ext cx="11853330" cy="5042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58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02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3446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i="0" dirty="0" smtClean="0"/>
                        <a:t>!!</a:t>
                      </a:r>
                      <a:endParaRPr lang="en-US" sz="16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</a:t>
                      </a:r>
                      <a:r>
                        <a:rPr lang="en-US" sz="1400" baseline="0" dirty="0" smtClean="0"/>
                        <a:t> the last command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sudo</a:t>
                      </a:r>
                      <a:r>
                        <a:rPr lang="en-US" sz="1600" dirty="0" smtClean="0"/>
                        <a:t> !!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the last command with the </a:t>
                      </a:r>
                      <a:r>
                        <a:rPr lang="en-US" sz="1400" dirty="0" err="1" smtClean="0"/>
                        <a:t>sudo</a:t>
                      </a:r>
                      <a:r>
                        <a:rPr lang="en-US" sz="1400" dirty="0" smtClean="0"/>
                        <a:t> permission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</a:t>
                      </a:r>
                      <a:r>
                        <a:rPr lang="en-US" sz="1400" baseline="0" dirty="0" smtClean="0"/>
                        <a:t> the last n line from the history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cd !$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cd to the directory that was the last argument of</a:t>
                      </a:r>
                      <a:r>
                        <a:rPr lang="en-US" sz="1400" baseline="0" dirty="0" smtClean="0"/>
                        <a:t> the previous command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!&lt;</a:t>
                      </a:r>
                      <a:r>
                        <a:rPr lang="en-US" sz="1600" dirty="0" err="1" smtClean="0"/>
                        <a:t>cmd</a:t>
                      </a:r>
                      <a:r>
                        <a:rPr lang="en-US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the last command that begins from the &lt;</a:t>
                      </a:r>
                      <a:r>
                        <a:rPr lang="en-US" sz="1400" dirty="0" err="1" smtClean="0"/>
                        <a:t>cmd</a:t>
                      </a:r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^&lt;str1&gt;^&lt;str2&gt;^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Replace</a:t>
                      </a:r>
                      <a:r>
                        <a:rPr lang="en-US" sz="1400" baseline="0" dirty="0" smtClean="0"/>
                        <a:t> the &lt;str1&gt; in the last command with the &lt;str2&gt; and execute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!?&lt;</a:t>
                      </a:r>
                      <a:r>
                        <a:rPr lang="en-US" sz="1600" dirty="0" err="1" smtClean="0"/>
                        <a:t>str</a:t>
                      </a:r>
                      <a:r>
                        <a:rPr lang="en-US" sz="1600" dirty="0" smtClean="0"/>
                        <a:t>&gt;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Execute the last command that contains &lt;</a:t>
                      </a:r>
                      <a:r>
                        <a:rPr lang="en-US" sz="1400" dirty="0" err="1" smtClean="0"/>
                        <a:t>str</a:t>
                      </a:r>
                      <a:r>
                        <a:rPr lang="en-US" sz="1400" dirty="0" smtClean="0"/>
                        <a:t>&gt;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!&lt;</a:t>
                      </a:r>
                      <a:r>
                        <a:rPr lang="en-US" sz="1600" dirty="0" err="1" smtClean="0"/>
                        <a:t>cmd</a:t>
                      </a:r>
                      <a:r>
                        <a:rPr lang="en-US" sz="1600" dirty="0" smtClean="0"/>
                        <a:t>&gt;:^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argument of the command that starts with &lt;</a:t>
                      </a:r>
                      <a:r>
                        <a:rPr lang="en-US" sz="1400" dirty="0" err="1" smtClean="0"/>
                        <a:t>cmd</a:t>
                      </a:r>
                      <a:r>
                        <a:rPr lang="en-US" sz="1400" dirty="0" smtClean="0"/>
                        <a:t>&gt;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!!:1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first argument of the last 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!:1:r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 the extension from the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baseline="0" dirty="0" smtClean="0"/>
                        <a:t> argument of the last command</a:t>
                      </a:r>
                      <a:r>
                        <a:rPr lang="en-US" sz="1400" dirty="0" smtClean="0"/>
                        <a:t> 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!#:^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first argument of the current</a:t>
                      </a:r>
                      <a:r>
                        <a:rPr lang="en-US" sz="1400" baseline="0" dirty="0" smtClean="0"/>
                        <a:t> 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!&lt;</a:t>
                      </a:r>
                      <a:r>
                        <a:rPr lang="en-US" sz="1600" dirty="0" err="1" smtClean="0"/>
                        <a:t>cmd</a:t>
                      </a:r>
                      <a:r>
                        <a:rPr lang="en-US" sz="1600" dirty="0" smtClean="0"/>
                        <a:t>&gt;:&lt;</a:t>
                      </a:r>
                      <a:r>
                        <a:rPr lang="en-US" sz="1600" dirty="0" err="1" smtClean="0"/>
                        <a:t>args</a:t>
                      </a:r>
                      <a:r>
                        <a:rPr lang="en-US" sz="1600" dirty="0" smtClean="0"/>
                        <a:t>&gt;:p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Print the command without execution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!:n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n-</a:t>
                      </a:r>
                      <a:r>
                        <a:rPr lang="en-US" sz="1400" dirty="0" err="1" smtClean="0"/>
                        <a:t>th</a:t>
                      </a:r>
                      <a:r>
                        <a:rPr lang="en-US" sz="1400" dirty="0" smtClean="0"/>
                        <a:t> argument of the last command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!&lt;</a:t>
                      </a:r>
                      <a:r>
                        <a:rPr lang="en-US" sz="1600" dirty="0" err="1" smtClean="0"/>
                        <a:t>cmd</a:t>
                      </a:r>
                      <a:r>
                        <a:rPr lang="en-US" sz="1600" dirty="0" smtClean="0"/>
                        <a:t>&gt;:x-y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Get the arguments from x to 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!:1:h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 the filename from the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argument of the last 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Ctrl+R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Look for the previous</a:t>
                      </a:r>
                      <a:r>
                        <a:rPr lang="en-US" sz="1400" baseline="0" dirty="0" smtClean="0"/>
                        <a:t> command(same as !?&lt;</a:t>
                      </a:r>
                      <a:r>
                        <a:rPr lang="en-US" sz="1400" baseline="0" dirty="0" err="1" smtClean="0"/>
                        <a:t>str</a:t>
                      </a:r>
                      <a:r>
                        <a:rPr lang="en-US" sz="1400" baseline="0" dirty="0" smtClean="0"/>
                        <a:t>&gt;)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344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!:1:t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Remove the path from the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argument of the last</a:t>
                      </a:r>
                      <a:r>
                        <a:rPr lang="en-US" sz="1400" baseline="0" dirty="0" smtClean="0"/>
                        <a:t> command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36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Just </a:t>
            </a:r>
            <a:r>
              <a:rPr lang="en-US" dirty="0">
                <a:solidFill>
                  <a:srgbClr val="DE411B"/>
                </a:solidFill>
              </a:rPr>
              <a:t>send</a:t>
            </a:r>
            <a:r>
              <a:rPr lang="en-US" dirty="0"/>
              <a:t> it </a:t>
            </a:r>
            <a:r>
              <a:rPr lang="en-US" dirty="0">
                <a:solidFill>
                  <a:srgbClr val="DE411B"/>
                </a:solidFill>
              </a:rPr>
              <a:t>somewhere</a:t>
            </a:r>
            <a:r>
              <a:rPr lang="en-US" dirty="0"/>
              <a:t> else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idx="23"/>
          </p:nvPr>
        </p:nvSpPr>
        <p:spPr>
          <a:xfrm>
            <a:off x="1218690" y="1424802"/>
            <a:ext cx="3742777" cy="424732"/>
          </a:xfrm>
        </p:spPr>
        <p:txBody>
          <a:bodyPr/>
          <a:lstStyle/>
          <a:p>
            <a:pPr algn="l"/>
            <a:r>
              <a:rPr lang="en-US" dirty="0" smtClean="0"/>
              <a:t>Lets talk bout </a:t>
            </a:r>
            <a:r>
              <a:rPr lang="en-US" dirty="0" smtClean="0">
                <a:solidFill>
                  <a:srgbClr val="DE411B"/>
                </a:solidFill>
              </a:rPr>
              <a:t>stream</a:t>
            </a:r>
            <a:r>
              <a:rPr lang="en-US" dirty="0" smtClean="0"/>
              <a:t>s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11" name="Content Placeholder 3"/>
          <p:cNvSpPr>
            <a:spLocks noGrp="1"/>
          </p:cNvSpPr>
          <p:nvPr>
            <p:ph idx="22"/>
          </p:nvPr>
        </p:nvSpPr>
        <p:spPr>
          <a:xfrm>
            <a:off x="1609925" y="2088448"/>
            <a:ext cx="6703083" cy="2886579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&gt;</a:t>
            </a:r>
            <a:r>
              <a:rPr lang="en-US" dirty="0">
                <a:solidFill>
                  <a:srgbClr val="000000"/>
                </a:solidFill>
              </a:rPr>
              <a:t> - </a:t>
            </a:r>
            <a:r>
              <a:rPr lang="en-US" dirty="0" err="1">
                <a:solidFill>
                  <a:srgbClr val="000000"/>
                </a:solidFill>
              </a:rPr>
              <a:t>stdout</a:t>
            </a:r>
            <a:r>
              <a:rPr lang="en-US" dirty="0">
                <a:solidFill>
                  <a:srgbClr val="000000"/>
                </a:solidFill>
              </a:rPr>
              <a:t> redirect. You also can use </a:t>
            </a:r>
            <a:r>
              <a:rPr lang="en-US" dirty="0">
                <a:solidFill>
                  <a:srgbClr val="DE411B"/>
                </a:solidFill>
              </a:rPr>
              <a:t>1&gt;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&gt;&gt;</a:t>
            </a:r>
            <a:r>
              <a:rPr lang="en-US" dirty="0">
                <a:solidFill>
                  <a:srgbClr val="000000"/>
                </a:solidFill>
              </a:rPr>
              <a:t> - append to a file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2&gt;</a:t>
            </a:r>
            <a:r>
              <a:rPr lang="en-US" dirty="0">
                <a:solidFill>
                  <a:srgbClr val="000000"/>
                </a:solidFill>
              </a:rPr>
              <a:t> - </a:t>
            </a:r>
            <a:r>
              <a:rPr lang="en-US" dirty="0" err="1">
                <a:solidFill>
                  <a:srgbClr val="000000"/>
                </a:solidFill>
              </a:rPr>
              <a:t>stderr</a:t>
            </a:r>
            <a:r>
              <a:rPr lang="en-US" dirty="0">
                <a:solidFill>
                  <a:srgbClr val="000000"/>
                </a:solidFill>
              </a:rPr>
              <a:t> redirect. 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&gt;|</a:t>
            </a:r>
            <a:r>
              <a:rPr lang="en-US" dirty="0">
                <a:solidFill>
                  <a:srgbClr val="000000"/>
                </a:solidFill>
              </a:rPr>
              <a:t> - allows to rewrite file</a:t>
            </a: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2&gt;&amp;</a:t>
            </a:r>
            <a:r>
              <a:rPr lang="en-US" dirty="0" smtClean="0">
                <a:solidFill>
                  <a:srgbClr val="DE411B"/>
                </a:solidFill>
              </a:rPr>
              <a:t>1</a:t>
            </a:r>
            <a:r>
              <a:rPr lang="en-US" dirty="0" smtClean="0">
                <a:solidFill>
                  <a:srgbClr val="000000"/>
                </a:solidFill>
              </a:rPr>
              <a:t> / </a:t>
            </a:r>
            <a:r>
              <a:rPr lang="en-US" dirty="0" smtClean="0">
                <a:solidFill>
                  <a:srgbClr val="DE411B"/>
                </a:solidFill>
              </a:rPr>
              <a:t>1</a:t>
            </a:r>
            <a:r>
              <a:rPr lang="en-US" dirty="0">
                <a:solidFill>
                  <a:srgbClr val="DE411B"/>
                </a:solidFill>
              </a:rPr>
              <a:t>&gt;&amp;2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– redirect </a:t>
            </a:r>
            <a:r>
              <a:rPr lang="en-US" dirty="0" err="1">
                <a:solidFill>
                  <a:srgbClr val="000000"/>
                </a:solidFill>
              </a:rPr>
              <a:t>stdout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stderr</a:t>
            </a:r>
            <a:r>
              <a:rPr lang="en-US" dirty="0">
                <a:solidFill>
                  <a:srgbClr val="000000"/>
                </a:solidFill>
              </a:rPr>
              <a:t> to the same file.</a:t>
            </a:r>
          </a:p>
          <a:p>
            <a:pPr algn="l">
              <a:lnSpc>
                <a:spcPct val="100000"/>
              </a:lnSpc>
            </a:pPr>
            <a:r>
              <a:rPr lang="en-US" dirty="0" smtClean="0">
                <a:solidFill>
                  <a:srgbClr val="DE411B"/>
                </a:solidFill>
              </a:rPr>
              <a:t>&amp;&gt;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- unites </a:t>
            </a:r>
            <a:r>
              <a:rPr lang="en-US" dirty="0" err="1">
                <a:solidFill>
                  <a:srgbClr val="000000"/>
                </a:solidFill>
              </a:rPr>
              <a:t>stdout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stderr</a:t>
            </a:r>
            <a:endParaRPr lang="en-US" dirty="0">
              <a:solidFill>
                <a:srgbClr val="000000"/>
              </a:solidFill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DE411B"/>
                </a:solidFill>
              </a:rPr>
              <a:t>&lt;</a:t>
            </a:r>
            <a:r>
              <a:rPr lang="en-US" dirty="0">
                <a:solidFill>
                  <a:srgbClr val="000000"/>
                </a:solidFill>
              </a:rPr>
              <a:t> or </a:t>
            </a:r>
            <a:r>
              <a:rPr lang="en-US" dirty="0">
                <a:solidFill>
                  <a:srgbClr val="DE411B"/>
                </a:solidFill>
              </a:rPr>
              <a:t>0&lt;</a:t>
            </a:r>
            <a:r>
              <a:rPr lang="en-US" dirty="0">
                <a:solidFill>
                  <a:srgbClr val="000000"/>
                </a:solidFill>
              </a:rPr>
              <a:t> - redirecting </a:t>
            </a:r>
            <a:r>
              <a:rPr lang="en-US" dirty="0" err="1">
                <a:solidFill>
                  <a:srgbClr val="000000"/>
                </a:solidFill>
              </a:rPr>
              <a:t>stdin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70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E411B"/>
                </a:solidFill>
              </a:rPr>
              <a:t>Make</a:t>
            </a:r>
            <a:r>
              <a:rPr lang="en-US" dirty="0"/>
              <a:t>. Me. A. Sandwich.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1210832" y="1647611"/>
            <a:ext cx="9831977" cy="424732"/>
          </a:xfrm>
          <a:prstGeom prst="rect">
            <a:avLst/>
          </a:prstGeom>
        </p:spPr>
        <p:txBody>
          <a:bodyPr vert="horz" lIns="0" tIns="45720" rIns="91440" bIns="45720" rtlCol="0" anchor="b" anchorCtr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400" b="1" kern="1200" cap="all" baseline="0" dirty="0" smtClean="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DE411B"/>
              </a:buClr>
              <a:buFont typeface="Wingdings" panose="05000000000000000000" pitchFamily="2" charset="2"/>
              <a:buNone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1ADB5"/>
              </a:buClr>
              <a:buFont typeface="Arial" panose="020B0604020202020204" pitchFamily="34" charset="0"/>
              <a:buChar char="•"/>
              <a:defRPr sz="16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alibri" panose="020F0502020204030204" pitchFamily="34" charset="0"/>
              <a:buChar char="-"/>
              <a:defRPr sz="15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rgbClr val="4A4E5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rgbClr val="DE411B"/>
                </a:solidFill>
              </a:rPr>
              <a:t>SUDO</a:t>
            </a:r>
            <a:r>
              <a:rPr lang="en-US" dirty="0"/>
              <a:t> = </a:t>
            </a:r>
            <a:r>
              <a:rPr lang="en-US" dirty="0">
                <a:solidFill>
                  <a:srgbClr val="DE411B"/>
                </a:solidFill>
              </a:rPr>
              <a:t>S</a:t>
            </a:r>
            <a:r>
              <a:rPr lang="en-US" dirty="0"/>
              <a:t>ubstitute </a:t>
            </a:r>
            <a:r>
              <a:rPr lang="en-US" dirty="0">
                <a:solidFill>
                  <a:srgbClr val="DE411B"/>
                </a:solidFill>
              </a:rPr>
              <a:t>U</a:t>
            </a:r>
            <a:r>
              <a:rPr lang="en-US" dirty="0"/>
              <a:t>ser and </a:t>
            </a:r>
            <a:r>
              <a:rPr lang="en-US" dirty="0">
                <a:solidFill>
                  <a:srgbClr val="DE411B"/>
                </a:solidFill>
              </a:rPr>
              <a:t>DO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idx="22"/>
          </p:nvPr>
        </p:nvSpPr>
        <p:spPr>
          <a:xfrm>
            <a:off x="1635127" y="2131609"/>
            <a:ext cx="5070474" cy="3854323"/>
          </a:xfrm>
        </p:spPr>
        <p:txBody>
          <a:bodyPr/>
          <a:lstStyle/>
          <a:p>
            <a:pPr algn="l"/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sudoers</a:t>
            </a:r>
            <a:r>
              <a:rPr lang="en-US" dirty="0"/>
              <a:t> – file with </a:t>
            </a:r>
            <a:r>
              <a:rPr lang="en-US" dirty="0" err="1"/>
              <a:t>sudo</a:t>
            </a:r>
            <a:r>
              <a:rPr lang="en-US" dirty="0"/>
              <a:t> rights</a:t>
            </a:r>
          </a:p>
          <a:p>
            <a:pPr algn="l"/>
            <a:endParaRPr lang="en-US" dirty="0"/>
          </a:p>
          <a:p>
            <a:pPr algn="l"/>
            <a:r>
              <a:rPr lang="en-US" dirty="0" err="1"/>
              <a:t>sudo</a:t>
            </a:r>
            <a:r>
              <a:rPr lang="en-US" dirty="0"/>
              <a:t> –</a:t>
            </a:r>
            <a:r>
              <a:rPr lang="en-US" dirty="0" err="1"/>
              <a:t>iu</a:t>
            </a:r>
            <a:r>
              <a:rPr lang="en-US" dirty="0"/>
              <a:t> &lt;over user&gt;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–s -H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–b &lt;command&gt;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–</a:t>
            </a:r>
            <a:r>
              <a:rPr lang="en-US" dirty="0" err="1"/>
              <a:t>i</a:t>
            </a:r>
            <a:endParaRPr lang="en-US" dirty="0"/>
          </a:p>
          <a:p>
            <a:pPr algn="l"/>
            <a:r>
              <a:rPr lang="en-US" dirty="0" err="1"/>
              <a:t>sudo</a:t>
            </a:r>
            <a:r>
              <a:rPr lang="en-US" dirty="0"/>
              <a:t> –l</a:t>
            </a:r>
          </a:p>
          <a:p>
            <a:pPr algn="l"/>
            <a:r>
              <a:rPr lang="en-US" dirty="0" err="1"/>
              <a:t>sudo</a:t>
            </a:r>
            <a:r>
              <a:rPr lang="en-US" dirty="0"/>
              <a:t> –K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67" y="2198802"/>
            <a:ext cx="4881034" cy="405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your </a:t>
            </a:r>
            <a:r>
              <a:rPr lang="en-US" dirty="0">
                <a:solidFill>
                  <a:srgbClr val="DE411B"/>
                </a:solidFill>
              </a:rPr>
              <a:t>files</a:t>
            </a:r>
            <a:r>
              <a:rPr lang="en-US" dirty="0"/>
              <a:t> are </a:t>
            </a:r>
            <a:r>
              <a:rPr lang="en-US" dirty="0">
                <a:solidFill>
                  <a:srgbClr val="DE411B"/>
                </a:solidFill>
              </a:rPr>
              <a:t>belong</a:t>
            </a:r>
            <a:r>
              <a:rPr lang="en-US" dirty="0"/>
              <a:t> to us</a:t>
            </a:r>
            <a:endParaRPr lang="en-US" dirty="0">
              <a:solidFill>
                <a:srgbClr val="DE411B"/>
              </a:solidFill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idx="19"/>
          </p:nvPr>
        </p:nvSpPr>
        <p:spPr>
          <a:xfrm>
            <a:off x="1210833" y="1361958"/>
            <a:ext cx="3076738" cy="448637"/>
          </a:xfrm>
        </p:spPr>
        <p:txBody>
          <a:bodyPr>
            <a:noAutofit/>
          </a:bodyPr>
          <a:lstStyle/>
          <a:p>
            <a:r>
              <a:rPr lang="en-US" sz="2000" dirty="0" smtClean="0"/>
              <a:t>OK. </a:t>
            </a:r>
            <a:r>
              <a:rPr lang="en-US" sz="2000" dirty="0" smtClean="0">
                <a:solidFill>
                  <a:srgbClr val="000000"/>
                </a:solidFill>
              </a:rPr>
              <a:t>So what`s next ?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idx="13"/>
          </p:nvPr>
        </p:nvSpPr>
        <p:spPr>
          <a:xfrm>
            <a:off x="1556194" y="1799127"/>
            <a:ext cx="7368731" cy="4216539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File permissions – </a:t>
            </a:r>
            <a:r>
              <a:rPr lang="en-US" sz="1600" dirty="0">
                <a:solidFill>
                  <a:srgbClr val="DE411B"/>
                </a:solidFill>
              </a:rPr>
              <a:t>R</a:t>
            </a:r>
            <a:r>
              <a:rPr lang="en-US" sz="1600" dirty="0">
                <a:solidFill>
                  <a:srgbClr val="000000"/>
                </a:solidFill>
              </a:rPr>
              <a:t>ead, </a:t>
            </a:r>
            <a:r>
              <a:rPr lang="en-US" sz="1600" dirty="0">
                <a:solidFill>
                  <a:srgbClr val="DE411B"/>
                </a:solidFill>
              </a:rPr>
              <a:t>W</a:t>
            </a:r>
            <a:r>
              <a:rPr lang="en-US" sz="1600" dirty="0">
                <a:solidFill>
                  <a:srgbClr val="000000"/>
                </a:solidFill>
              </a:rPr>
              <a:t>rite, </a:t>
            </a:r>
            <a:r>
              <a:rPr lang="en-US" sz="1600" dirty="0" err="1">
                <a:solidFill>
                  <a:srgbClr val="000000"/>
                </a:solidFill>
              </a:rPr>
              <a:t>e</a:t>
            </a:r>
            <a:r>
              <a:rPr lang="en-US" sz="1600" dirty="0" err="1">
                <a:solidFill>
                  <a:srgbClr val="DE411B"/>
                </a:solidFill>
              </a:rPr>
              <a:t>X</a:t>
            </a:r>
            <a:r>
              <a:rPr lang="en-US" sz="1600" dirty="0" err="1">
                <a:solidFill>
                  <a:srgbClr val="000000"/>
                </a:solidFill>
              </a:rPr>
              <a:t>ecute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	</a:t>
            </a:r>
            <a:r>
              <a:rPr lang="en-US" sz="1600" dirty="0" smtClean="0">
                <a:solidFill>
                  <a:srgbClr val="DE411B"/>
                </a:solidFill>
              </a:rPr>
              <a:t>_ </a:t>
            </a:r>
            <a:r>
              <a:rPr lang="en-US" sz="1600" dirty="0" err="1">
                <a:solidFill>
                  <a:srgbClr val="DE411B"/>
                </a:solidFill>
              </a:rPr>
              <a:t>rwx</a:t>
            </a:r>
            <a:r>
              <a:rPr lang="en-US" sz="1600" dirty="0">
                <a:solidFill>
                  <a:srgbClr val="DE411B"/>
                </a:solidFill>
              </a:rPr>
              <a:t> </a:t>
            </a:r>
            <a:r>
              <a:rPr lang="en-US" sz="1600" dirty="0" err="1">
                <a:solidFill>
                  <a:srgbClr val="DE411B"/>
                </a:solidFill>
              </a:rPr>
              <a:t>rwx</a:t>
            </a:r>
            <a:r>
              <a:rPr lang="en-US" sz="1600" dirty="0">
                <a:solidFill>
                  <a:srgbClr val="DE411B"/>
                </a:solidFill>
              </a:rPr>
              <a:t> </a:t>
            </a:r>
            <a:r>
              <a:rPr lang="en-US" sz="1600" dirty="0" err="1" smtClean="0">
                <a:solidFill>
                  <a:srgbClr val="DE411B"/>
                </a:solidFill>
              </a:rPr>
              <a:t>rwx</a:t>
            </a:r>
            <a:endParaRPr lang="en-US" sz="1600" dirty="0">
              <a:solidFill>
                <a:srgbClr val="DE411B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 err="1">
                <a:solidFill>
                  <a:srgbClr val="DE411B"/>
                </a:solidFill>
              </a:rPr>
              <a:t>chmod</a:t>
            </a:r>
            <a:r>
              <a:rPr lang="en-US" sz="1600" dirty="0">
                <a:solidFill>
                  <a:srgbClr val="DE411B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&lt;options&gt; &lt;mode&gt; &lt;file&gt;	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	-R = recursive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	</a:t>
            </a:r>
            <a:r>
              <a:rPr lang="en-US" sz="1600" dirty="0" err="1">
                <a:solidFill>
                  <a:srgbClr val="000000"/>
                </a:solidFill>
              </a:rPr>
              <a:t>chmod</a:t>
            </a:r>
            <a:r>
              <a:rPr lang="en-US" sz="1600" dirty="0">
                <a:solidFill>
                  <a:srgbClr val="000000"/>
                </a:solidFill>
              </a:rPr>
              <a:t> +x &lt;file&gt;	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DE411B"/>
                </a:solidFill>
              </a:rPr>
              <a:t>777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– Any user can read, write and execute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DE411B"/>
                </a:solidFill>
              </a:rPr>
              <a:t>400</a:t>
            </a:r>
            <a:r>
              <a:rPr lang="en-US" sz="1600" dirty="0">
                <a:solidFill>
                  <a:srgbClr val="000000"/>
                </a:solidFill>
              </a:rPr>
              <a:t> – Owner can read, Other users cannot do nothing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DE411B"/>
                </a:solidFill>
              </a:rPr>
              <a:t>666</a:t>
            </a:r>
            <a:r>
              <a:rPr lang="en-US" sz="1600" dirty="0">
                <a:solidFill>
                  <a:srgbClr val="000000"/>
                </a:solidFill>
              </a:rPr>
              <a:t> – Any user can read and write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DE411B"/>
                </a:solidFill>
              </a:rPr>
              <a:t>755</a:t>
            </a:r>
            <a:r>
              <a:rPr lang="en-US" sz="1600" dirty="0">
                <a:solidFill>
                  <a:srgbClr val="000000"/>
                </a:solidFill>
              </a:rPr>
              <a:t> – Any user can read and execute, Owner can write</a:t>
            </a:r>
          </a:p>
          <a:p>
            <a:pPr>
              <a:spcBef>
                <a:spcPts val="600"/>
              </a:spcBef>
            </a:pPr>
            <a:r>
              <a:rPr lang="en-US" sz="1600" dirty="0" smtClean="0">
                <a:solidFill>
                  <a:srgbClr val="DE411B"/>
                </a:solidFill>
              </a:rPr>
              <a:t>555</a:t>
            </a:r>
            <a:r>
              <a:rPr lang="en-US" sz="1600" dirty="0" smtClean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– Every user can read and execute with owner </a:t>
            </a:r>
            <a:r>
              <a:rPr lang="en-US" sz="1600" dirty="0" smtClean="0">
                <a:solidFill>
                  <a:srgbClr val="000000"/>
                </a:solidFill>
              </a:rPr>
              <a:t>rights</a:t>
            </a:r>
            <a:endParaRPr lang="en-US" sz="1600" dirty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endParaRPr lang="en-US" sz="1600" dirty="0" smtClean="0">
              <a:solidFill>
                <a:srgbClr val="0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600" dirty="0" err="1" smtClean="0">
                <a:solidFill>
                  <a:srgbClr val="DE411B"/>
                </a:solidFill>
              </a:rPr>
              <a:t>chown</a:t>
            </a:r>
            <a:r>
              <a:rPr lang="en-US" sz="1600" dirty="0" smtClean="0">
                <a:solidFill>
                  <a:srgbClr val="DE411B"/>
                </a:solidFill>
              </a:rPr>
              <a:t> </a:t>
            </a:r>
            <a:r>
              <a:rPr lang="en-US" sz="1600" dirty="0">
                <a:solidFill>
                  <a:srgbClr val="000000"/>
                </a:solidFill>
              </a:rPr>
              <a:t>&lt;options&gt; &lt;new owner&gt; &lt;file&gt;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rgbClr val="000000"/>
                </a:solidFill>
              </a:rPr>
              <a:t>	-R = </a:t>
            </a:r>
            <a:r>
              <a:rPr lang="en-US" sz="1600" dirty="0" smtClean="0">
                <a:solidFill>
                  <a:srgbClr val="000000"/>
                </a:solidFill>
              </a:rPr>
              <a:t>recursive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15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rgbClr val="DE411B"/>
                </a:solidFill>
              </a:rPr>
              <a:t>Matrioshka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22"/>
          </p:nvPr>
        </p:nvSpPr>
        <p:spPr>
          <a:xfrm>
            <a:off x="1995568" y="1935931"/>
            <a:ext cx="4370307" cy="4473335"/>
          </a:xfrm>
        </p:spPr>
        <p:txBody>
          <a:bodyPr/>
          <a:lstStyle/>
          <a:p>
            <a:pPr algn="l">
              <a:spcBef>
                <a:spcPts val="600"/>
              </a:spcBef>
            </a:pPr>
            <a:r>
              <a:rPr lang="en-US" dirty="0" err="1">
                <a:solidFill>
                  <a:srgbClr val="DE411B"/>
                </a:solidFill>
              </a:rPr>
              <a:t>gzip</a:t>
            </a:r>
            <a:r>
              <a:rPr lang="en-US" dirty="0">
                <a:solidFill>
                  <a:srgbClr val="000000"/>
                </a:solidFill>
              </a:rPr>
              <a:t> &lt;archive name&gt; &lt;files&gt;</a:t>
            </a:r>
          </a:p>
          <a:p>
            <a:pPr algn="l">
              <a:spcBef>
                <a:spcPts val="600"/>
              </a:spcBef>
            </a:pPr>
            <a:r>
              <a:rPr lang="en-US" dirty="0" err="1">
                <a:solidFill>
                  <a:srgbClr val="DE411B"/>
                </a:solidFill>
              </a:rPr>
              <a:t>gunzip</a:t>
            </a:r>
            <a:r>
              <a:rPr lang="en-US" dirty="0">
                <a:solidFill>
                  <a:srgbClr val="000000"/>
                </a:solidFill>
              </a:rPr>
              <a:t> &lt;archive&gt;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	-f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	-r	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	-1 --fast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	-9 --best</a:t>
            </a:r>
          </a:p>
          <a:p>
            <a:pPr algn="l">
              <a:spcBef>
                <a:spcPts val="600"/>
              </a:spcBef>
            </a:pPr>
            <a:endParaRPr lang="en-US" dirty="0">
              <a:solidFill>
                <a:srgbClr val="000000"/>
              </a:solidFill>
            </a:endParaRP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tar –</a:t>
            </a:r>
            <a:r>
              <a:rPr lang="en-US" dirty="0" err="1">
                <a:solidFill>
                  <a:srgbClr val="000000"/>
                </a:solidFill>
              </a:rPr>
              <a:t>cf</a:t>
            </a:r>
            <a:r>
              <a:rPr lang="en-US" dirty="0">
                <a:solidFill>
                  <a:srgbClr val="000000"/>
                </a:solidFill>
              </a:rPr>
              <a:t> - &lt;archive name&gt; &lt;files&gt;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DE411B"/>
                </a:solidFill>
              </a:rPr>
              <a:t>tar –</a:t>
            </a:r>
            <a:r>
              <a:rPr lang="en-US" dirty="0" err="1">
                <a:solidFill>
                  <a:srgbClr val="DE411B"/>
                </a:solidFill>
              </a:rPr>
              <a:t>cvzf</a:t>
            </a:r>
            <a:r>
              <a:rPr lang="en-US" dirty="0">
                <a:solidFill>
                  <a:srgbClr val="000000"/>
                </a:solidFill>
              </a:rPr>
              <a:t> &lt;archive name&gt; &lt;files&gt;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tar –</a:t>
            </a:r>
            <a:r>
              <a:rPr lang="en-US" dirty="0" err="1">
                <a:solidFill>
                  <a:srgbClr val="000000"/>
                </a:solidFill>
              </a:rPr>
              <a:t>cvjf</a:t>
            </a:r>
            <a:r>
              <a:rPr lang="en-US" dirty="0">
                <a:solidFill>
                  <a:srgbClr val="000000"/>
                </a:solidFill>
              </a:rPr>
              <a:t> &lt;archive name&gt; &lt;files&gt;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DE411B"/>
                </a:solidFill>
              </a:rPr>
              <a:t>tar –</a:t>
            </a:r>
            <a:r>
              <a:rPr lang="en-US" dirty="0" err="1">
                <a:solidFill>
                  <a:srgbClr val="DE411B"/>
                </a:solidFill>
              </a:rPr>
              <a:t>xf</a:t>
            </a:r>
            <a:r>
              <a:rPr lang="en-US" dirty="0">
                <a:solidFill>
                  <a:srgbClr val="000000"/>
                </a:solidFill>
              </a:rPr>
              <a:t> &lt;archive&gt;</a:t>
            </a:r>
          </a:p>
          <a:p>
            <a:pPr algn="l">
              <a:spcBef>
                <a:spcPts val="600"/>
              </a:spcBef>
            </a:pPr>
            <a:r>
              <a:rPr lang="en-US" dirty="0">
                <a:solidFill>
                  <a:srgbClr val="000000"/>
                </a:solidFill>
              </a:rPr>
              <a:t>tar –</a:t>
            </a:r>
            <a:r>
              <a:rPr lang="en-US" dirty="0" err="1">
                <a:solidFill>
                  <a:srgbClr val="000000"/>
                </a:solidFill>
              </a:rPr>
              <a:t>xvf</a:t>
            </a:r>
            <a:r>
              <a:rPr lang="en-US" dirty="0">
                <a:solidFill>
                  <a:srgbClr val="000000"/>
                </a:solidFill>
              </a:rPr>
              <a:t> &lt;archive&gt; -C &lt;path&gt;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23"/>
          </p:nvPr>
        </p:nvSpPr>
        <p:spPr>
          <a:xfrm>
            <a:off x="1354155" y="1269888"/>
            <a:ext cx="4377777" cy="757130"/>
          </a:xfrm>
        </p:spPr>
        <p:txBody>
          <a:bodyPr/>
          <a:lstStyle/>
          <a:p>
            <a:pPr algn="l"/>
            <a:r>
              <a:rPr lang="en-US" dirty="0" smtClean="0"/>
              <a:t>It`s all about compression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27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dava PPT slides">
  <a:themeElements>
    <a:clrScheme name="Endava colors">
      <a:dk1>
        <a:srgbClr val="000000"/>
      </a:dk1>
      <a:lt1>
        <a:srgbClr val="FFFFFF"/>
      </a:lt1>
      <a:dk2>
        <a:srgbClr val="BDBEC0"/>
      </a:dk2>
      <a:lt2>
        <a:srgbClr val="FFFFFF"/>
      </a:lt2>
      <a:accent1>
        <a:srgbClr val="DF411C"/>
      </a:accent1>
      <a:accent2>
        <a:srgbClr val="000000"/>
      </a:accent2>
      <a:accent3>
        <a:srgbClr val="E8775C"/>
      </a:accent3>
      <a:accent4>
        <a:srgbClr val="7F878B"/>
      </a:accent4>
      <a:accent5>
        <a:srgbClr val="252729"/>
      </a:accent5>
      <a:accent6>
        <a:srgbClr val="000000"/>
      </a:accent6>
      <a:hlink>
        <a:srgbClr val="DF411C"/>
      </a:hlink>
      <a:folHlink>
        <a:srgbClr val="000000"/>
      </a:folHlink>
    </a:clrScheme>
    <a:fontScheme name="Endava standard font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-template-August2016" id="{8759937A-5D00-4C83-80D3-05A5A75A846C}" vid="{73A0825B-A9DC-4B49-80BD-44022E3E56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02A68E2502C24E8164DC74B9CA54FD" ma:contentTypeVersion="13" ma:contentTypeDescription="Create a new document." ma:contentTypeScope="" ma:versionID="b8c6b017e729bd92249048fdcbc8b310">
  <xsd:schema xmlns:xsd="http://www.w3.org/2001/XMLSchema" xmlns:xs="http://www.w3.org/2001/XMLSchema" xmlns:p="http://schemas.microsoft.com/office/2006/metadata/properties" xmlns:ns2="b8c5424a-dec6-4388-9651-e69598936c8f" xmlns:ns3="6f4697c3-dee1-4a90-9c4e-44273d1e298c" targetNamespace="http://schemas.microsoft.com/office/2006/metadata/properties" ma:root="true" ma:fieldsID="5698b56bd74d7c04a78363ad8fce9452" ns2:_="" ns3:_="">
    <xsd:import namespace="b8c5424a-dec6-4388-9651-e69598936c8f"/>
    <xsd:import namespace="6f4697c3-dee1-4a90-9c4e-44273d1e29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c5424a-dec6-4388-9651-e69598936c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cda9fbb2-20ec-4b38-b475-624b712916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4697c3-dee1-4a90-9c4e-44273d1e29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1c2da5e3-38e4-43a6-b0f1-bf7fe03e8bf7}" ma:internalName="TaxCatchAll" ma:showField="CatchAllData" ma:web="6f4697c3-dee1-4a90-9c4e-44273d1e29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c5424a-dec6-4388-9651-e69598936c8f">
      <Terms xmlns="http://schemas.microsoft.com/office/infopath/2007/PartnerControls"/>
    </lcf76f155ced4ddcb4097134ff3c332f>
    <TaxCatchAll xmlns="6f4697c3-dee1-4a90-9c4e-44273d1e298c" xsi:nil="true"/>
  </documentManagement>
</p:properties>
</file>

<file path=customXml/itemProps1.xml><?xml version="1.0" encoding="utf-8"?>
<ds:datastoreItem xmlns:ds="http://schemas.openxmlformats.org/officeDocument/2006/customXml" ds:itemID="{3A6F8885-C742-49FF-8AA9-1026DE61922C}"/>
</file>

<file path=customXml/itemProps2.xml><?xml version="1.0" encoding="utf-8"?>
<ds:datastoreItem xmlns:ds="http://schemas.openxmlformats.org/officeDocument/2006/customXml" ds:itemID="{F42C2D96-7AE6-498C-A65A-58BFE51032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E70423-9FE9-4B65-9BE2-E34FCE1BD5F6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PPT-template-August2016</Template>
  <TotalTime>5407</TotalTime>
  <Words>518</Words>
  <Application>Microsoft Office PowerPoint</Application>
  <PresentationFormat>Widescreen</PresentationFormat>
  <Paragraphs>138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Narrow</vt:lpstr>
      <vt:lpstr>Arial Narrow Bold</vt:lpstr>
      <vt:lpstr>Calibri</vt:lpstr>
      <vt:lpstr>Helvetica Neue Light</vt:lpstr>
      <vt:lpstr>Symbol</vt:lpstr>
      <vt:lpstr>Wingdings</vt:lpstr>
      <vt:lpstr>Endava PPT slides</vt:lpstr>
      <vt:lpstr>Linux</vt:lpstr>
      <vt:lpstr>agenda</vt:lpstr>
      <vt:lpstr>How to find your file</vt:lpstr>
      <vt:lpstr>And how you suppose to look through all this output</vt:lpstr>
      <vt:lpstr>A great ease</vt:lpstr>
      <vt:lpstr>Just send it somewhere else</vt:lpstr>
      <vt:lpstr>Make. Me. A. Sandwich.</vt:lpstr>
      <vt:lpstr>All your files are belong to us</vt:lpstr>
      <vt:lpstr>Matrioshka</vt:lpstr>
      <vt:lpstr>Directories Stack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and Maintaining GIT</dc:title>
  <dc:creator>Roman Tudvasev</dc:creator>
  <cp:lastModifiedBy>Dumitru Gurjui</cp:lastModifiedBy>
  <cp:revision>131</cp:revision>
  <cp:lastPrinted>2015-07-09T12:46:33Z</cp:lastPrinted>
  <dcterms:created xsi:type="dcterms:W3CDTF">2016-09-13T13:31:08Z</dcterms:created>
  <dcterms:modified xsi:type="dcterms:W3CDTF">2018-10-03T07:28:55Z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0x0101004302A68E2502C24E8164DC74B9CA54FD</vt:lpwstr>
  </property>
  <property fmtid="{D5CDD505-2E9C-101B-9397-08002B2CF9AE}" pid="3" name="MediaServiceImageTags">
    <vt:lpwstr/>
  </property>
</Properties>
</file>