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1" r:id="rId2"/>
  </p:sldMasterIdLst>
  <p:notesMasterIdLst>
    <p:notesMasterId r:id="rId51"/>
  </p:notesMasterIdLst>
  <p:sldIdLst>
    <p:sldId id="410" r:id="rId3"/>
    <p:sldId id="411" r:id="rId4"/>
    <p:sldId id="259" r:id="rId5"/>
    <p:sldId id="268" r:id="rId6"/>
    <p:sldId id="324" r:id="rId7"/>
    <p:sldId id="405" r:id="rId8"/>
    <p:sldId id="406" r:id="rId9"/>
    <p:sldId id="407" r:id="rId10"/>
    <p:sldId id="330" r:id="rId11"/>
    <p:sldId id="319" r:id="rId12"/>
    <p:sldId id="323" r:id="rId13"/>
    <p:sldId id="336" r:id="rId14"/>
    <p:sldId id="339" r:id="rId15"/>
    <p:sldId id="340" r:id="rId16"/>
    <p:sldId id="341" r:id="rId17"/>
    <p:sldId id="370" r:id="rId18"/>
    <p:sldId id="371" r:id="rId19"/>
    <p:sldId id="372" r:id="rId20"/>
    <p:sldId id="373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408" r:id="rId30"/>
    <p:sldId id="385" r:id="rId31"/>
    <p:sldId id="386" r:id="rId32"/>
    <p:sldId id="387" r:id="rId33"/>
    <p:sldId id="388" r:id="rId34"/>
    <p:sldId id="389" r:id="rId35"/>
    <p:sldId id="390" r:id="rId36"/>
    <p:sldId id="409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</p:sldIdLst>
  <p:sldSz cx="12192000" cy="6858000"/>
  <p:notesSz cx="6858000" cy="9144000"/>
  <p:custDataLst>
    <p:tags r:id="rId52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C31"/>
    <a:srgbClr val="2F8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BB736-8313-4D19-B776-1A171911D8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05851-F1DD-425E-8F98-64D976DA01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1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2ABC2-BDCE-46BC-AB85-E9FA38A75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4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91121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49422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0440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0419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27648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8752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85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8362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7623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011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203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0152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2706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1791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7249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855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0110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79821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2628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r>
              <a:rPr lang="pt-BR" sz="1800" b="0" i="0" u="none" strike="noStrike" cap="none" baseline="0" dirty="0" smtClean="0"/>
              <a:t>Importância do ;</a:t>
            </a:r>
            <a:endParaRPr sz="1800" b="0" i="0" u="none" strike="noStrike" cap="none" baseline="0" dirty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8074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190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7629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249611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10535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r>
              <a:rPr lang="pt-BR" sz="1800" b="0" i="0" u="none" strike="noStrike" cap="none" baseline="0" smtClean="0"/>
              <a:t>Exemplo sobre conversão </a:t>
            </a:r>
            <a:r>
              <a:rPr lang="pt-BR" sz="1800" b="0" i="0" u="none" strike="noStrike" cap="none" baseline="0" dirty="0" smtClean="0"/>
              <a:t>de valores</a:t>
            </a:r>
            <a:endParaRPr sz="1800" b="0" i="0" u="none" strike="noStrike" cap="none" baseline="0"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51594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75423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30358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667718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231605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1884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640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846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741753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24682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8421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071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44780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15529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339014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91542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319156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804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83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3686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223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0044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7741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BC5-2C38-48A3-B992-E685F3AC53B2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39F9-674E-44E2-8392-020201F179FD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17A-A7E8-4D3C-9605-6F40C5FA9D4F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0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69237" y="2084172"/>
            <a:ext cx="11653522" cy="1796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11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341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2">
    <p:bg>
      <p:bgPr>
        <a:solidFill>
          <a:schemeClr val="accen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9237" y="2084172"/>
            <a:ext cx="11653522" cy="1796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860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ccent Color 3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90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B76D-4879-4EB6-B229-29FA47DB1F22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2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7655-AEE7-40AE-9373-705BFB6988AA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9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3BBF-B644-47A6-BAFA-5A3CB1696C66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15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42E6-23FD-4968-A0B5-4D09C22BA72C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6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ABC-AB5D-42E5-B0D8-C31C9002C668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29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C23A-C27C-4131-BCA8-06F15D4459B5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62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A794-3661-4A8E-8DB5-E93D0F712C79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17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F89E-1D22-4783-ABD8-269B7E2614EC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90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C25C-58F1-441B-BF2A-62918CFDDE9E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09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7B17-52E1-426E-AC8A-661EF29CF685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84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0AC9-9F85-4D0E-80E1-CEC2A7AF62BE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13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4794-0EF6-4DDF-BC42-0FBC43956ACB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8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818F-91D8-48FF-971D-EECCA77992A3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078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4BF-5B71-44BE-82F3-53594BCF6076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51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65C1-C9B9-40F9-9433-CEA786EB6E5C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59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7F80-A13A-4310-9A69-908998C8C2C5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121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7A9E-E771-4DF2-92F1-9D6A860C5543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98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A9CA-CDD9-48B1-B66E-CCF61E7DB167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97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2BA3-22C5-4199-98CD-A982A75657B1}" type="datetime1">
              <a:rPr lang="pt-BR" smtClean="0"/>
              <a:t>16/12/2015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385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2">
    <p:bg>
      <p:bgPr>
        <a:solidFill>
          <a:schemeClr val="accen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9237" y="2084172"/>
            <a:ext cx="11653522" cy="1796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746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69237" y="2084172"/>
            <a:ext cx="11653522" cy="1796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203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606D-4394-45E7-A78B-50D1C3EED2FB}" type="datetime1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EE90-1072-42BF-B725-B8939EB93CDB}" type="datetime1">
              <a:rPr lang="pt-BR" smtClean="0"/>
              <a:t>16/12/2015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9479-E752-4162-999B-71C3505BE0BA}" type="datetime1">
              <a:rPr lang="pt-BR" smtClean="0"/>
              <a:t>16/12/2015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1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2762-9DEB-433B-BF30-64845B11E136}" type="datetime1">
              <a:rPr lang="pt-BR" smtClean="0"/>
              <a:t>16/12/2015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6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9173-2F95-4B2A-97F4-1662ABFF28F0}" type="datetime1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7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441-79CE-4AA3-BC19-F4F589736C75}" type="datetime1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3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EF5E6-E9BF-448C-AF0E-9756000CB479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1" r:id="rId12"/>
    <p:sldLayoutId id="2147483722" r:id="rId13"/>
    <p:sldLayoutId id="2147483723" r:id="rId14"/>
    <p:sldLayoutId id="214748372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D98BF6-D880-4BFA-A7ED-85A045C54841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65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3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4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4.xml"/><Relationship Id="rId4" Type="http://schemas.openxmlformats.org/officeDocument/2006/relationships/hyperlink" Target="https://www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5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6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7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21" y="1122363"/>
            <a:ext cx="11083635" cy="238760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Introdução ao Visual Studio e Visual C#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22" y="4682693"/>
            <a:ext cx="9144000" cy="1655762"/>
          </a:xfrm>
        </p:spPr>
        <p:txBody>
          <a:bodyPr anchor="b"/>
          <a:lstStyle/>
          <a:p>
            <a:pPr algn="l"/>
            <a:r>
              <a:rPr lang="pt-BR" dirty="0" smtClean="0"/>
              <a:t>Prof. Igor Conrado Alves de Lima – 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prof.igor@microcamp.com.br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76" y="5763827"/>
            <a:ext cx="1068080" cy="57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Visual Studio – Desenvolvimento Web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Podemos desenvolver para web com Visual Studio, através de </a:t>
            </a:r>
            <a:r>
              <a:rPr lang="pt-BR" altLang="pt-BR" sz="3600" i="1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templates</a:t>
            </a: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que são modelos de aplicações utilizáveis e que agilizam o processo de desenvolvimento.</a:t>
            </a:r>
          </a:p>
          <a:p>
            <a:endParaRPr lang="pt-BR" altLang="pt-BR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Hoje podemos criar aplicações: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6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WebForms</a:t>
            </a:r>
            <a:endParaRPr lang="pt-BR" altLang="pt-BR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6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6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altLang="pt-BR" sz="36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WebAPI</a:t>
            </a:r>
            <a:endParaRPr lang="pt-BR" altLang="pt-BR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 / CSS /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pt-BR" sz="28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458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Visual Studio – Desenvolvimento Web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pt-BR" altLang="pt-BR" sz="36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Templates</a:t>
            </a: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para Web no Visual Studio 2015:</a:t>
            </a:r>
            <a:endParaRPr lang="pt-BR" altLang="pt-BR" sz="28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326" y="1878543"/>
            <a:ext cx="5731349" cy="44698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469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Visual Studio – </a:t>
            </a:r>
            <a:r>
              <a:rPr lang="en-US" sz="36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Ferramentas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2631332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Temos diversas ferramentas integradas ao Visual Studio, que auxiliam o desenvolvimento e tornam o desenvolvedor muito mais produtivo, por exemplo:</a:t>
            </a:r>
          </a:p>
          <a:p>
            <a:endParaRPr lang="pt-BR" altLang="pt-BR" sz="28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Nuvem do Microsoft </a:t>
            </a:r>
            <a:r>
              <a:rPr lang="pt-BR" altLang="pt-BR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totalmente integrado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Gerenciamento do Ciclo de Vida das Aplicações (ALM) com Visual Studio Online e Team Foundation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Integração com GitHub, um dos maiores portais de código open </a:t>
            </a:r>
            <a:r>
              <a:rPr lang="pt-BR" altLang="pt-BR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source</a:t>
            </a:r>
            <a:endParaRPr lang="pt-BR" altLang="pt-BR" sz="28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Gerenciamento de Banco de Dados SQL integrado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Emuladores de dispositivos como Windows Phone e até mesmo </a:t>
            </a:r>
            <a:r>
              <a:rPr lang="pt-BR" altLang="pt-BR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endParaRPr lang="pt-BR" altLang="pt-BR" sz="28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Publicação de aplicações web diretamente na nuvem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pt-BR" sz="28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7734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Visual Studio – </a:t>
            </a:r>
            <a:r>
              <a:rPr lang="en-US" sz="36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Ferramentas</a:t>
            </a: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 - SQL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2631332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Integração com SQL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pt-BR" sz="2800" kern="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1" y="1605173"/>
            <a:ext cx="9541957" cy="50922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9381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Visual Studio – </a:t>
            </a:r>
            <a:r>
              <a:rPr lang="en-US" sz="36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Ferramentas</a:t>
            </a: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 – </a:t>
            </a:r>
            <a:r>
              <a:rPr lang="en-US" sz="36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Emulador</a:t>
            </a: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 Android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2631332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Emulador </a:t>
            </a:r>
            <a:r>
              <a:rPr lang="pt-BR" altLang="pt-BR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Nativo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pt-BR" sz="2800" kern="0" dirty="0" smtClean="0"/>
          </a:p>
        </p:txBody>
      </p:sp>
      <p:pic>
        <p:nvPicPr>
          <p:cNvPr id="7170" name="Picture 2" descr="http://i.ytimg.com/vi/imDT6hIyKc4/maxres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4" y="1632097"/>
            <a:ext cx="8536805" cy="48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8063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Visual Studio – </a:t>
            </a:r>
            <a:r>
              <a:rPr lang="en-US" sz="36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IoT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2631332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Crie aplicativos para Windows 10 </a:t>
            </a:r>
            <a:r>
              <a:rPr lang="pt-BR" altLang="pt-BR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IoT</a:t>
            </a:r>
            <a:endParaRPr lang="pt-BR" altLang="pt-BR" sz="28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42" name="Picture 2" descr="http://o.aolcdn.com/hss/storage/midas/71465bd66f5558f952d3e15f39b31217/201931120/windows-10-i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7" y="1690296"/>
            <a:ext cx="60007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0400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b="0" i="0" strike="noStrike" cap="none" baseline="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Visual C#</a:t>
            </a:r>
            <a:endParaRPr lang="en-US" sz="5400" b="0" i="0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154122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Visual C#</a:t>
            </a:r>
          </a:p>
        </p:txBody>
      </p:sp>
      <p:sp>
        <p:nvSpPr>
          <p:cNvPr id="7" name="Shape 496"/>
          <p:cNvSpPr txBox="1"/>
          <p:nvPr/>
        </p:nvSpPr>
        <p:spPr>
          <a:xfrm>
            <a:off x="1" y="1062770"/>
            <a:ext cx="11852694" cy="1073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Linguagem moderna de alto nível implementada pela Microsoft para ser usada no Microsoft Visual Studio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10" name="Shape 496"/>
          <p:cNvSpPr txBox="1"/>
          <p:nvPr/>
        </p:nvSpPr>
        <p:spPr>
          <a:xfrm>
            <a:off x="12" y="2141693"/>
            <a:ext cx="11852694" cy="7023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Multi-propósito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0" y="2355471"/>
            <a:ext cx="267041" cy="26704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2706146"/>
            <a:ext cx="12192009" cy="153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Apps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Desktop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Embarcados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Web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2" name="Shape 496"/>
          <p:cNvSpPr txBox="1"/>
          <p:nvPr/>
        </p:nvSpPr>
        <p:spPr>
          <a:xfrm>
            <a:off x="1" y="4241566"/>
            <a:ext cx="11852694" cy="7159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Foco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em simplicidade, orientação à objetos  e poder computacional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4455344"/>
            <a:ext cx="267041" cy="267041"/>
          </a:xfrm>
          <a:prstGeom prst="rect">
            <a:avLst/>
          </a:prstGeom>
        </p:spPr>
      </p:pic>
      <p:sp>
        <p:nvSpPr>
          <p:cNvPr id="14" name="Shape 496"/>
          <p:cNvSpPr txBox="1"/>
          <p:nvPr/>
        </p:nvSpPr>
        <p:spPr>
          <a:xfrm>
            <a:off x="0" y="5101025"/>
            <a:ext cx="11852694" cy="7159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Atualmente na versão 6, onde o compilador foi totalmente reescrito (em C#) abriu muitas possibilidades, como por exemplo escrever analisadores estáticos de código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5" y="5138777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1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Visual C#</a:t>
            </a:r>
          </a:p>
        </p:txBody>
      </p:sp>
      <p:sp>
        <p:nvSpPr>
          <p:cNvPr id="7" name="Shape 496"/>
          <p:cNvSpPr txBox="1"/>
          <p:nvPr/>
        </p:nvSpPr>
        <p:spPr>
          <a:xfrm>
            <a:off x="1" y="1062770"/>
            <a:ext cx="11852694" cy="7056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linguagem (e o .NET Framework) suportam uma variedade de conceitos e estilos de programação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1674592"/>
            <a:ext cx="12192009" cy="3012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 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Objetos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Tarefas Assíncronas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Atributos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 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Propriedades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Coleções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 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Objetos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Iteradores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	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Reflexão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 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Binding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Threading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Serialização</a:t>
            </a:r>
          </a:p>
        </p:txBody>
      </p:sp>
    </p:spTree>
    <p:extLst>
      <p:ext uri="{BB962C8B-B14F-4D97-AF65-F5344CB8AC3E}">
        <p14:creationId xmlns:p14="http://schemas.microsoft.com/office/powerpoint/2010/main" val="2738502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Visual C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# 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- main</a:t>
            </a:r>
          </a:p>
        </p:txBody>
      </p:sp>
      <p:sp>
        <p:nvSpPr>
          <p:cNvPr id="7" name="Shape 496"/>
          <p:cNvSpPr txBox="1"/>
          <p:nvPr/>
        </p:nvSpPr>
        <p:spPr>
          <a:xfrm>
            <a:off x="1" y="1062770"/>
            <a:ext cx="11852694" cy="1073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Método </a:t>
            </a:r>
            <a:r>
              <a:rPr lang="pt-BR" sz="2000" b="1" i="1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</a:t>
            </a:r>
            <a:r>
              <a:rPr lang="pt-BR" sz="2000" b="1" i="1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ain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é o ponto de entrada de uma aplicação </a:t>
            </a:r>
            <a:r>
              <a:rPr lang="pt-BR" sz="2000" b="1" i="1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C#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- também o chamamos de método principal  - isso é particularmente notável em aplicações console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82155" y="2456258"/>
            <a:ext cx="10454485" cy="3903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0">
              <a:lnSpc>
                <a:spcPct val="131625"/>
              </a:lnSpc>
              <a:buClr>
                <a:schemeClr val="dk1"/>
              </a:buClr>
              <a:buSzPct val="25000"/>
            </a:pPr>
            <a:r>
              <a:rPr lang="pt-BR" sz="21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 b="1" dirty="0" smtClean="0"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21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1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1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pt-BR" sz="21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[] args)</a:t>
            </a:r>
            <a:br>
              <a:rPr lang="pt-BR" sz="21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pt-BR" sz="21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1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Início do programa</a:t>
            </a: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21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100" b="1" dirty="0" smtClean="0"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 b="1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“Iniciando o programa.”)</a:t>
            </a: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1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pt-BR" sz="21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1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21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2100" dirty="0">
                <a:latin typeface="Consolas"/>
                <a:ea typeface="Consolas"/>
                <a:cs typeface="Consolas"/>
                <a:sym typeface="Consolas"/>
              </a:rPr>
            </a:br>
            <a:endParaRPr lang="pt-BR" sz="2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25530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b="0" i="0" strike="noStrike" cap="none" baseline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Visual </a:t>
            </a:r>
            <a:r>
              <a:rPr lang="en-US" sz="540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Studio</a:t>
            </a:r>
            <a:endParaRPr lang="en-US" sz="5400" b="0" i="0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99606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854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de Dados</a:t>
            </a:r>
            <a:endParaRPr lang="en-US" sz="5400" b="0" i="0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81471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de Dados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9" name="Shape 496"/>
          <p:cNvSpPr txBox="1"/>
          <p:nvPr/>
        </p:nvSpPr>
        <p:spPr>
          <a:xfrm>
            <a:off x="1" y="1062770"/>
            <a:ext cx="11852694" cy="1073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C#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é uma linguagem fortemente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“tipada”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- isso significa que  os métodos, variáveis e constantes precisam ser descritas através de um tipo de dado antes de serem utilizadas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11" name="Shape 496"/>
          <p:cNvSpPr txBox="1"/>
          <p:nvPr/>
        </p:nvSpPr>
        <p:spPr>
          <a:xfrm>
            <a:off x="12" y="2141693"/>
            <a:ext cx="11852694" cy="7023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Cada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 de dado possui características como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0" y="2355471"/>
            <a:ext cx="267041" cy="2670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2706146"/>
            <a:ext cx="121920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Tamanho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 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Armazenamento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Valores Iniciais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Valores Máximos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 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Mínimos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perações</a:t>
            </a:r>
          </a:p>
        </p:txBody>
      </p:sp>
    </p:spTree>
    <p:extLst>
      <p:ext uri="{BB962C8B-B14F-4D97-AF65-F5344CB8AC3E}">
        <p14:creationId xmlns:p14="http://schemas.microsoft.com/office/powerpoint/2010/main" val="3717751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de Dados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9" name="Shape 496"/>
          <p:cNvSpPr txBox="1"/>
          <p:nvPr/>
        </p:nvSpPr>
        <p:spPr>
          <a:xfrm>
            <a:off x="1" y="1062770"/>
            <a:ext cx="11852694" cy="701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Os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de dados são divididos em duas categorias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1689246"/>
            <a:ext cx="12192009" cy="340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de 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Referência</a:t>
            </a:r>
            <a:b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</a:b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○ Contém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uma referência(apontador) para a localização do 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dado</a:t>
            </a:r>
          </a:p>
          <a:p>
            <a:pPr marL="377100" lvl="2">
              <a:lnSpc>
                <a:spcPct val="120000"/>
              </a:lnSpc>
              <a:buClr>
                <a:srgbClr val="3F3F3F"/>
              </a:buClr>
              <a:buSzPct val="100000"/>
            </a:pP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   ○ </a:t>
            </a:r>
            <a:r>
              <a:rPr lang="pt-BR" sz="2000" dirty="0" err="1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String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e </a:t>
            </a:r>
            <a:r>
              <a:rPr lang="pt-BR" sz="2000" dirty="0" err="1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arrays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/>
            </a:r>
            <a:b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</a:b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    ○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Classes definidas pelo usuário (herdam de </a:t>
            </a:r>
            <a:r>
              <a:rPr lang="pt-BR" sz="2000" dirty="0" err="1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Object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)</a:t>
            </a: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377100" lvl="2">
              <a:lnSpc>
                <a:spcPct val="120000"/>
              </a:lnSpc>
              <a:buClr>
                <a:srgbClr val="3F3F3F"/>
              </a:buClr>
              <a:buSzPct val="100000"/>
            </a:pPr>
            <a:endParaRPr lang="pt-BR" sz="2000" dirty="0" smtClean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de Valor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/>
            </a:r>
            <a:b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</a:b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○ Armazena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 valor diretamente 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/>
            </a:r>
            <a:b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</a:b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○ Tipos numéricos, </a:t>
            </a:r>
            <a:r>
              <a:rPr lang="pt-BR" sz="2000" dirty="0" err="1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boolean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, estruturas e </a:t>
            </a:r>
            <a:r>
              <a:rPr lang="pt-BR" sz="2000" dirty="0" err="1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enums</a:t>
            </a:r>
            <a:endParaRPr lang="pt-BR" sz="2000" dirty="0" smtClean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377100" lvl="2">
              <a:lnSpc>
                <a:spcPct val="120000"/>
              </a:lnSpc>
              <a:buClr>
                <a:srgbClr val="3F3F3F"/>
              </a:buClr>
              <a:buSzPct val="100000"/>
            </a:pP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82984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de Dados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9" name="Shape 496"/>
          <p:cNvSpPr txBox="1"/>
          <p:nvPr/>
        </p:nvSpPr>
        <p:spPr>
          <a:xfrm>
            <a:off x="1" y="1062770"/>
            <a:ext cx="11852694" cy="701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Integrais (Inteiros)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graphicFrame>
        <p:nvGraphicFramePr>
          <p:cNvPr id="6" name="Shape 247"/>
          <p:cNvGraphicFramePr/>
          <p:nvPr>
            <p:extLst/>
          </p:nvPr>
        </p:nvGraphicFramePr>
        <p:xfrm>
          <a:off x="753376" y="1878250"/>
          <a:ext cx="10560800" cy="38100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26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82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7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84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194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002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TIpo</a:t>
                      </a:r>
                      <a:endParaRPr lang="pt-BR" sz="1300" b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Tamanho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Menor Valor</a:t>
                      </a:r>
                      <a:endParaRPr lang="pt-BR" sz="1300" b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Maior Valor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Valor Inicial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Classificação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sbyte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8 bits com sinal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-128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127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Valor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Byte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8 bits sem sinal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255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Valor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char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16 bits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U + 0000 para 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FFFF + U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‘\0’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Valor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short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16 bits com sinal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-32.768 a 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32.767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Valor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ushort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16 bits sem sinal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65.535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Valor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int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32 bits com sinal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-2.147.483.648 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2.147.483.647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Valor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uint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32 bits sem sinal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 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 4,294,967,295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Valor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Long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64 bits com sinal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-9,223,372,036,854,775,808 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9.223.372.036.854.775.807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0L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Valor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 err="1">
                          <a:rtl val="0"/>
                        </a:rPr>
                        <a:t>ulong</a:t>
                      </a:r>
                      <a:endParaRPr lang="pt-BR" sz="1300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64 bits sem sinal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18,446,744,073,709,551,615</a:t>
                      </a:r>
                      <a:endParaRPr lang="pt-BR" sz="1300" u="none" strike="noStrike" cap="none" baseline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A2A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0</a:t>
                      </a:r>
                      <a:endParaRPr lang="pt-BR" sz="1300" u="none" strike="noStrike" cap="none" baseline="0" dirty="0">
                        <a:solidFill>
                          <a:srgbClr val="2A2A2A"/>
                        </a:solidFill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Valor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479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de Dados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9" name="Shape 496"/>
          <p:cNvSpPr txBox="1"/>
          <p:nvPr/>
        </p:nvSpPr>
        <p:spPr>
          <a:xfrm>
            <a:off x="1" y="1062770"/>
            <a:ext cx="11852694" cy="701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Ponto Flutuante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graphicFrame>
        <p:nvGraphicFramePr>
          <p:cNvPr id="7" name="Shape 254"/>
          <p:cNvGraphicFramePr/>
          <p:nvPr>
            <p:extLst/>
          </p:nvPr>
        </p:nvGraphicFramePr>
        <p:xfrm>
          <a:off x="729100" y="1837790"/>
          <a:ext cx="10560750" cy="11430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60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0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0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60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60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601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Tipo</a:t>
                      </a:r>
                      <a:endParaRPr lang="pt-BR" sz="1300" b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Tamanho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Menor Valor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Maior Valor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Padrão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Classificação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float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32 bits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300" u="none" strike="noStrike" cap="none" baseline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0.0F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0.0F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Valor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double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64 bits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300" u="none" strike="noStrike" cap="none" baseline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0.0D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0.0D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Valor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Shape 496"/>
          <p:cNvSpPr txBox="1"/>
          <p:nvPr/>
        </p:nvSpPr>
        <p:spPr>
          <a:xfrm>
            <a:off x="1" y="3429000"/>
            <a:ext cx="11852694" cy="701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Cadeia de Caracteres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3642778"/>
            <a:ext cx="267041" cy="267041"/>
          </a:xfrm>
          <a:prstGeom prst="rect">
            <a:avLst/>
          </a:prstGeom>
        </p:spPr>
      </p:pic>
      <p:graphicFrame>
        <p:nvGraphicFramePr>
          <p:cNvPr id="13" name="Shape 256"/>
          <p:cNvGraphicFramePr/>
          <p:nvPr>
            <p:extLst/>
          </p:nvPr>
        </p:nvGraphicFramePr>
        <p:xfrm>
          <a:off x="737192" y="4130294"/>
          <a:ext cx="10537250" cy="777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6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5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25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5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Tipo</a:t>
                      </a:r>
                      <a:endParaRPr lang="pt-BR" sz="1300" b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Tamanho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Valor Padrão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Classificação</a:t>
                      </a:r>
                      <a:endParaRPr lang="pt-BR" sz="1300" b="1" u="none" strike="noStrike" cap="none" baseline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String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até 2 GB (depende da plataforma e do hardware)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>
                          <a:rtl val="0"/>
                        </a:rPr>
                        <a:t>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300" u="none" strike="noStrike" cap="none" baseline="0" dirty="0">
                          <a:rtl val="0"/>
                        </a:rPr>
                        <a:t>Referência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985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de Dados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9" name="Shape 496"/>
          <p:cNvSpPr txBox="1"/>
          <p:nvPr/>
        </p:nvSpPr>
        <p:spPr>
          <a:xfrm>
            <a:off x="1" y="1062770"/>
            <a:ext cx="11852694" cy="701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Classe Object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1689246"/>
            <a:ext cx="12192009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 classe </a:t>
            </a:r>
            <a:r>
              <a:rPr lang="pt-BR" sz="2000" b="1" i="1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object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é a classe base para todas as outras classes do .NET 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Framework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Também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é a classe base para classes definidas pelo usuário</a:t>
            </a:r>
          </a:p>
        </p:txBody>
      </p:sp>
    </p:spTree>
    <p:extLst>
      <p:ext uri="{BB962C8B-B14F-4D97-AF65-F5344CB8AC3E}">
        <p14:creationId xmlns:p14="http://schemas.microsoft.com/office/powerpoint/2010/main" val="3558143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de Dados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9" name="Shape 496"/>
          <p:cNvSpPr txBox="1"/>
          <p:nvPr/>
        </p:nvSpPr>
        <p:spPr>
          <a:xfrm>
            <a:off x="0" y="1015738"/>
            <a:ext cx="12042061" cy="701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Ao escolher o valor de uma variável ou de retorno de um método, considere as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seguintes questões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1689246"/>
            <a:ext cx="12192009" cy="153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Domínio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 abstração: o que a variável ou método representa?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Valor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mínimo: qual o menor valor  a ser armazenado?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</a:t>
            </a: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alor 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máximo: qual o maior valor a ser armazenado?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Operações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: que operações serão executadas nas variáveis ou métodos?</a:t>
            </a:r>
          </a:p>
        </p:txBody>
      </p:sp>
    </p:spTree>
    <p:extLst>
      <p:ext uri="{BB962C8B-B14F-4D97-AF65-F5344CB8AC3E}">
        <p14:creationId xmlns:p14="http://schemas.microsoft.com/office/powerpoint/2010/main" val="2632986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Tipos de Dados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9" name="Shape 496"/>
          <p:cNvSpPr txBox="1"/>
          <p:nvPr/>
        </p:nvSpPr>
        <p:spPr>
          <a:xfrm>
            <a:off x="1" y="1062769"/>
            <a:ext cx="11852694" cy="108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 vasta gama de tipos reflete a característica de propósito genérico da linguagem. Contudo, os tipos mais comumente usados são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2012928"/>
            <a:ext cx="12192009" cy="190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int: para quase toda representação de números inteiros (idade, quantidades, etc.)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char: para representar opções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double: números de ponto flutuante (dinheiro, medidas, etc.)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bool: valores verdadeiro ou falso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string: texto (descrições, mensagens, etc.)</a:t>
            </a:r>
          </a:p>
        </p:txBody>
      </p:sp>
    </p:spTree>
    <p:extLst>
      <p:ext uri="{BB962C8B-B14F-4D97-AF65-F5344CB8AC3E}">
        <p14:creationId xmlns:p14="http://schemas.microsoft.com/office/powerpoint/2010/main" val="106546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Declarando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variáveis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9" name="Shape 496"/>
          <p:cNvSpPr txBox="1"/>
          <p:nvPr/>
        </p:nvSpPr>
        <p:spPr>
          <a:xfrm>
            <a:off x="1" y="1062769"/>
            <a:ext cx="11852694" cy="675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Para declarar variáveis devemos colocar o tipo da variável seguido do nome da mesma. Exemplo: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2012928"/>
            <a:ext cx="121920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00" lvl="2">
              <a:lnSpc>
                <a:spcPct val="120000"/>
              </a:lnSpc>
              <a:buClr>
                <a:srgbClr val="3F3F3F"/>
              </a:buClr>
              <a:buSzPct val="100000"/>
            </a:pPr>
            <a:r>
              <a:rPr lang="pt-BR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 Program</a:t>
            </a:r>
            <a:br>
              <a:rPr lang="pt-BR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pt-BR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[] args)</a:t>
            </a:r>
            <a:br>
              <a:rPr lang="pt-BR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pt-BR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0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Início do programa</a:t>
            </a: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 	    </a:t>
            </a:r>
            <a:r>
              <a:rPr lang="pt-BR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lang="pt-BR" sz="2000" b="1" dirty="0" smtClean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377100" lvl="2">
              <a:lnSpc>
                <a:spcPct val="120000"/>
              </a:lnSpc>
              <a:buClr>
                <a:srgbClr val="3F3F3F"/>
              </a:buClr>
              <a:buSzPct val="100000"/>
            </a:pPr>
            <a:r>
              <a:rPr lang="pt-BR" sz="2000" b="1" dirty="0" smtClean="0">
                <a:latin typeface="Consolas"/>
                <a:ea typeface="Consolas"/>
                <a:cs typeface="Consolas"/>
                <a:sym typeface="Consolas"/>
              </a:rPr>
              <a:t> 	    </a:t>
            </a:r>
            <a:r>
              <a:rPr lang="pt-BR" sz="2000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 sz="2000" b="1" dirty="0" smtClean="0">
                <a:latin typeface="Consolas"/>
                <a:ea typeface="Consolas"/>
                <a:cs typeface="Consolas"/>
                <a:sym typeface="Consolas"/>
              </a:rPr>
              <a:t>idade;</a:t>
            </a:r>
          </a:p>
          <a:p>
            <a:pPr marL="377100" lvl="2">
              <a:lnSpc>
                <a:spcPct val="120000"/>
              </a:lnSpc>
              <a:buClr>
                <a:srgbClr val="3F3F3F"/>
              </a:buClr>
              <a:buSzPct val="100000"/>
            </a:pP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pt-BR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pt-BR" sz="2000" b="1" dirty="0" smtClean="0">
                <a:latin typeface="Consolas"/>
                <a:ea typeface="Consolas"/>
                <a:cs typeface="Consolas"/>
                <a:sym typeface="Consolas"/>
              </a:rPr>
              <a:t>peso;</a:t>
            </a:r>
            <a:br>
              <a:rPr lang="pt-BR" sz="20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000" b="1" dirty="0" smtClean="0"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0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20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2000" dirty="0">
                <a:latin typeface="Consolas"/>
                <a:ea typeface="Consolas"/>
                <a:cs typeface="Consolas"/>
                <a:sym typeface="Consolas"/>
              </a:rPr>
            </a:br>
            <a:endParaRPr lang="pt-BR"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3F3F3F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56428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5400" b="0" i="0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759697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762" y="684"/>
            <a:ext cx="12195524" cy="685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3397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877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Em </a:t>
            </a:r>
            <a:r>
              <a:rPr lang="pt-BR" sz="2000" b="1" i="1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</a:t>
            </a:r>
            <a:r>
              <a:rPr lang="pt-BR" sz="2000" b="1" i="1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#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 são símbolos ou palavras reservadas que especificam operações realizadas em expressões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150480"/>
            <a:ext cx="11852694" cy="69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Os mais utilizados são os operadores atribuição, aritméticos, relacionais e condicionais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364258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graphicFrame>
        <p:nvGraphicFramePr>
          <p:cNvPr id="9" name="Shape 303"/>
          <p:cNvGraphicFramePr/>
          <p:nvPr>
            <p:extLst/>
          </p:nvPr>
        </p:nvGraphicFramePr>
        <p:xfrm>
          <a:off x="724756" y="2011755"/>
          <a:ext cx="9930525" cy="283449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3310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0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01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Atribuição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 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= 2; valor de a será 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Atribuição com adição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+=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a 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+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valor de a será 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Atribuição com subtração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-=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a 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-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valor de a será 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Atribuição com multiplicação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*=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a 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*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valor de a será 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Atribuição com divisão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/=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a 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/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valor de a será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16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Aritméticos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graphicFrame>
        <p:nvGraphicFramePr>
          <p:cNvPr id="7" name="Shape 310"/>
          <p:cNvGraphicFramePr/>
          <p:nvPr>
            <p:extLst/>
          </p:nvPr>
        </p:nvGraphicFramePr>
        <p:xfrm>
          <a:off x="730938" y="1816863"/>
          <a:ext cx="9617709" cy="198105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32059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5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59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Soma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+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 = 3+2; valor de a será 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Subtração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x-none" sz="1400" u="none" strike="noStrike" cap="none" baseline="0" dirty="0" smtClean="0">
                          <a:rtl val="0"/>
                        </a:rPr>
                        <a:t>-</a:t>
                      </a:r>
                      <a:endParaRPr sz="1400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 = 3-2; valor de a será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Multiplicação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= 3 * 2; valor de a será 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Divisão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 = 3/2; valor de a será 1.5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Módulo (resto da divisão)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= 3%2; valor de a será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hape 496"/>
          <p:cNvSpPr txBox="1"/>
          <p:nvPr/>
        </p:nvSpPr>
        <p:spPr>
          <a:xfrm>
            <a:off x="0" y="3950278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Concatenação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4164056"/>
            <a:ext cx="267041" cy="267041"/>
          </a:xfrm>
          <a:prstGeom prst="rect">
            <a:avLst/>
          </a:prstGeom>
        </p:spPr>
      </p:pic>
      <p:graphicFrame>
        <p:nvGraphicFramePr>
          <p:cNvPr id="11" name="Shape 311"/>
          <p:cNvGraphicFramePr/>
          <p:nvPr>
            <p:extLst/>
          </p:nvPr>
        </p:nvGraphicFramePr>
        <p:xfrm>
          <a:off x="747123" y="4643480"/>
          <a:ext cx="9601524" cy="39621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3200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0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0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Concatenação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+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= “ab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” + ”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cd”; valor de a será “abcd”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283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Igualdade e Diferença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8" name="Shape 496"/>
          <p:cNvSpPr txBox="1"/>
          <p:nvPr/>
        </p:nvSpPr>
        <p:spPr>
          <a:xfrm>
            <a:off x="1" y="2951988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Relacionais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3165766"/>
            <a:ext cx="267041" cy="267041"/>
          </a:xfrm>
          <a:prstGeom prst="rect">
            <a:avLst/>
          </a:prstGeom>
        </p:spPr>
      </p:pic>
      <p:graphicFrame>
        <p:nvGraphicFramePr>
          <p:cNvPr id="9" name="Shape 318"/>
          <p:cNvGraphicFramePr/>
          <p:nvPr>
            <p:extLst/>
          </p:nvPr>
        </p:nvGraphicFramePr>
        <p:xfrm>
          <a:off x="736952" y="1889097"/>
          <a:ext cx="8832675" cy="79242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2944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Igualdade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 ==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1 == 1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true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Diferença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 !=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1 != 1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false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Shape 319"/>
          <p:cNvGraphicFramePr/>
          <p:nvPr>
            <p:extLst/>
          </p:nvPr>
        </p:nvGraphicFramePr>
        <p:xfrm>
          <a:off x="736952" y="3720693"/>
          <a:ext cx="8832675" cy="158484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2944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Maior que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2 &gt;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false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Menor que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&lt;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2 &lt;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false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igual ou Maior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&gt;=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2 &gt;= 2; 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retorna true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menor ou Igual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&lt;=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2 &lt;=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true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015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Incremento e Decremento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8" name="Shape 496"/>
          <p:cNvSpPr txBox="1"/>
          <p:nvPr/>
        </p:nvSpPr>
        <p:spPr>
          <a:xfrm>
            <a:off x="1" y="3514050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Condicional e Lógico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3727828"/>
            <a:ext cx="267041" cy="267041"/>
          </a:xfrm>
          <a:prstGeom prst="rect">
            <a:avLst/>
          </a:prstGeom>
        </p:spPr>
      </p:pic>
      <p:graphicFrame>
        <p:nvGraphicFramePr>
          <p:cNvPr id="11" name="Shape 326"/>
          <p:cNvGraphicFramePr/>
          <p:nvPr>
            <p:extLst/>
          </p:nvPr>
        </p:nvGraphicFramePr>
        <p:xfrm>
          <a:off x="738232" y="1853967"/>
          <a:ext cx="10255881" cy="121914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34186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5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913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30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Incremento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++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int 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c = 1;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c++; após a execução o valor de c será 2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Decremento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 --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int 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c = 1;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c--; após a execução o valor de c será 0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Shape 327"/>
          <p:cNvGraphicFramePr/>
          <p:nvPr>
            <p:extLst>
              <p:ext uri="{D42A27DB-BD31-4B8C-83A1-F6EECF244321}">
                <p14:modId xmlns:p14="http://schemas.microsoft.com/office/powerpoint/2010/main" val="40150892"/>
              </p:ext>
            </p:extLst>
          </p:nvPr>
        </p:nvGraphicFramePr>
        <p:xfrm>
          <a:off x="745341" y="4316311"/>
          <a:ext cx="8832675" cy="118863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2944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&amp;&amp;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(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1 == 1) &amp;&amp; (2 == 3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); retorna false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OU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||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(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1 == 1) || (2 == 3)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true</a:t>
                      </a:r>
                      <a:endParaRPr sz="1400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NÃO</a:t>
                      </a:r>
                      <a:endParaRPr lang="pt-BR" sz="1400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!</a:t>
                      </a:r>
                      <a:endParaRPr lang="pt-BR" sz="1400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!(1==1); retorna false</a:t>
                      </a:r>
                      <a:endParaRPr sz="1400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19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Comandos</a:t>
            </a:r>
            <a:endParaRPr lang="en-US" sz="5400" b="0" i="0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59506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Comandos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7978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Em c#, como em qualquer linguagem, o programador  escreve código que abstrai conceitos e negócios dependentes de ordem(sequência), condições, repetições e saídas - essas características de um programa de computador são expressas através de comandos que indicam o fluxo de execução do sistema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9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if..else</a:t>
            </a:r>
            <a:endParaRPr lang="en-US" sz="3600" dirty="0" smtClean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680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Comando condicional que determina ou não a execução de um bloco de código dependendo da avaliação de uma expressão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130804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Cláusula else (senão) é opcional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344582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2818701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Comandos if..else podem ser aninhados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3032479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3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if..else</a:t>
            </a:r>
            <a:endParaRPr lang="en-US" sz="3600" dirty="0" smtClean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1" name="Shape 349"/>
          <p:cNvSpPr txBox="1">
            <a:spLocks/>
          </p:cNvSpPr>
          <p:nvPr/>
        </p:nvSpPr>
        <p:spPr>
          <a:xfrm>
            <a:off x="327171" y="1489273"/>
            <a:ext cx="11526473" cy="4706958"/>
          </a:xfrm>
          <a:prstGeom prst="rect">
            <a:avLst/>
          </a:prstGeom>
          <a:noFill/>
          <a:ln>
            <a:noFill/>
          </a:ln>
        </p:spPr>
        <p:txBody>
          <a:bodyPr lIns="146300" tIns="91425" rIns="146300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solidFill>
                  <a:srgbClr val="0000FF"/>
                </a:solidFill>
                <a:latin typeface="Consolas"/>
                <a:ea typeface="Courier New"/>
                <a:cs typeface="Consolas"/>
                <a:sym typeface="Courier New"/>
              </a:rPr>
              <a:t>if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 (idade &gt;= 18)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{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	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"Pode solicitar habilitação para dirigir."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	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"Voto é obrigatório."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}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solidFill>
                  <a:srgbClr val="0000FF"/>
                </a:solidFill>
                <a:latin typeface="Consolas"/>
                <a:ea typeface="Courier New"/>
                <a:cs typeface="Consolas"/>
                <a:sym typeface="Courier New"/>
              </a:rPr>
              <a:t>else if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 (idade &gt;= 16)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{</a:t>
            </a:r>
          </a:p>
          <a:p>
            <a:pPr>
              <a:lnSpc>
                <a:spcPct val="115000"/>
              </a:lnSpc>
              <a:buClr>
                <a:schemeClr val="dk1"/>
              </a:buClr>
              <a:buFont typeface="Quattrocento Sans"/>
              <a:buNone/>
            </a:pPr>
            <a:endParaRPr lang="pt-BR" sz="1600" b="1" dirty="0" smtClean="0">
              <a:latin typeface="Consolas"/>
              <a:ea typeface="Courier New"/>
              <a:cs typeface="Consolas"/>
              <a:sym typeface="Courier New"/>
            </a:endParaRPr>
          </a:p>
          <a:p>
            <a:pPr indent="4572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pt-BR" sz="1600" b="1" dirty="0">
                <a:latin typeface="Consolas"/>
                <a:ea typeface="Courier New"/>
                <a:cs typeface="Consolas"/>
                <a:sym typeface="Courier New"/>
              </a:rPr>
              <a:t>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"Não pode dirigir."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	</a:t>
            </a:r>
          </a:p>
          <a:p>
            <a:pPr indent="4572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pt-BR" sz="1600" b="1" dirty="0">
                <a:latin typeface="Consolas"/>
                <a:ea typeface="Courier New"/>
                <a:cs typeface="Consolas"/>
                <a:sym typeface="Courier New"/>
              </a:rPr>
              <a:t>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"Pode exercer o direito de votar"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	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}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solidFill>
                  <a:srgbClr val="0000FF"/>
                </a:solidFill>
                <a:latin typeface="Consolas"/>
                <a:ea typeface="Courier New"/>
                <a:cs typeface="Consolas"/>
                <a:sym typeface="Courier New"/>
              </a:rPr>
              <a:t>else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{</a:t>
            </a:r>
          </a:p>
          <a:p>
            <a:pPr indent="4572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pt-BR" sz="1600" b="1" dirty="0">
                <a:latin typeface="Consolas"/>
                <a:ea typeface="Courier New"/>
                <a:cs typeface="Consolas"/>
                <a:sym typeface="Courier New"/>
              </a:rPr>
              <a:t>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"Não pode dirigir."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	</a:t>
            </a:r>
          </a:p>
          <a:p>
            <a:pPr indent="4572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pt-BR" sz="1600" b="1" dirty="0">
                <a:latin typeface="Consolas"/>
                <a:ea typeface="Courier New"/>
                <a:cs typeface="Consolas"/>
                <a:sym typeface="Courier New"/>
              </a:rPr>
              <a:t>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"Não pode votar."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	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}</a:t>
            </a:r>
          </a:p>
          <a:p>
            <a:pPr algn="just">
              <a:lnSpc>
                <a:spcPct val="90000"/>
              </a:lnSpc>
              <a:buClr>
                <a:schemeClr val="dk1"/>
              </a:buClr>
              <a:buFont typeface="Quattrocento Sans"/>
              <a:buNone/>
            </a:pPr>
            <a:endParaRPr lang="pt-BR" sz="3600" b="1" dirty="0">
              <a:latin typeface="Consolas"/>
              <a:ea typeface="Quattrocento Sans"/>
              <a:cs typeface="Consola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373231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switch..case</a:t>
            </a: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680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Comando condicional que determina ou não a execução de um bloco de código dependendo da avaliação de uma variável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130804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Cláusula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default (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padrão) é opcional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344582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2818701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Uso de break ao final de cada bloco de código é fortemente aconselhado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3032479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8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Visual Studio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É uma ferramenta de desenvolvimento completa que atende praticamente a todas as plataformas de desenvolvimento, como: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Windows/</a:t>
            </a:r>
            <a:r>
              <a:rPr lang="pt-BR" altLang="pt-BR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pt-BR" altLang="pt-BR" sz="28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Dispositivos Móveis (Windows Phone, </a:t>
            </a:r>
            <a:r>
              <a:rPr lang="pt-BR" altLang="pt-BR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 iOS)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Computação em Nuvem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Internet das Coisas - </a:t>
            </a:r>
            <a:r>
              <a:rPr lang="pt-BR" altLang="pt-BR" sz="28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IoT</a:t>
            </a:r>
            <a:endParaRPr lang="pt-BR" altLang="pt-BR" sz="28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altLang="pt-BR" sz="28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51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switch..case</a:t>
            </a:r>
            <a:endParaRPr lang="en-US" sz="3600" dirty="0" smtClean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6" name="Shape 362"/>
          <p:cNvSpPr txBox="1"/>
          <p:nvPr/>
        </p:nvSpPr>
        <p:spPr>
          <a:xfrm>
            <a:off x="358345" y="1275127"/>
            <a:ext cx="11503687" cy="47074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switch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 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(statusPagamento)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{</a:t>
            </a:r>
            <a:endParaRPr lang="pt-BR" sz="2000" b="1" i="0" u="none" strike="noStrike" cap="none" baseline="0" dirty="0">
              <a:solidFill>
                <a:srgbClr val="222222"/>
              </a:solidFill>
              <a:latin typeface="Consolas"/>
              <a:cs typeface="Consolas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case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 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'a':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Console.WriteLine(</a:t>
            </a:r>
            <a:r>
              <a:rPr lang="pt-BR" sz="2000" b="1" i="0" u="none" strike="noStrike" cap="none" baseline="0" dirty="0">
                <a:solidFill>
                  <a:srgbClr val="800000"/>
                </a:solidFill>
                <a:latin typeface="Consolas"/>
                <a:cs typeface="Consolas"/>
                <a:sym typeface="Arial"/>
                <a:rtl val="0"/>
              </a:rPr>
              <a:t>"pagamento em aberto"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break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/>
            </a:r>
            <a:b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</a:b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case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 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'p':</a:t>
            </a:r>
          </a:p>
          <a:p>
            <a:pPr lvl="0">
              <a:buClr>
                <a:srgbClr val="222222"/>
              </a:buClr>
              <a:buSzPct val="25000"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dirty="0" smtClean="0">
                <a:solidFill>
                  <a:srgbClr val="222222"/>
                </a:solidFill>
                <a:latin typeface="Consolas"/>
                <a:cs typeface="Consolas"/>
              </a:rPr>
              <a:t>Console.WriteLine(</a:t>
            </a:r>
            <a:r>
              <a:rPr lang="pt-BR" sz="2000" b="1" i="0" u="none" strike="noStrike" cap="none" baseline="0" dirty="0" smtClean="0">
                <a:solidFill>
                  <a:srgbClr val="800000"/>
                </a:solidFill>
                <a:latin typeface="Consolas"/>
                <a:cs typeface="Consolas"/>
                <a:sym typeface="Arial"/>
                <a:rtl val="0"/>
              </a:rPr>
              <a:t>"pagamento realizado"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break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/>
            </a:r>
            <a:b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</a:b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default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:</a:t>
            </a:r>
          </a:p>
          <a:p>
            <a:pPr lvl="0">
              <a:buClr>
                <a:srgbClr val="222222"/>
              </a:buClr>
              <a:buSzPct val="25000"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</a:t>
            </a:r>
            <a:r>
              <a:rPr lang="pt-BR" sz="2000" b="1" dirty="0">
                <a:solidFill>
                  <a:srgbClr val="222222"/>
                </a:solidFill>
                <a:latin typeface="Consolas"/>
                <a:cs typeface="Consolas"/>
              </a:rPr>
              <a:t>	</a:t>
            </a:r>
            <a:r>
              <a:rPr lang="pt-BR" sz="2000" b="1" dirty="0" smtClean="0">
                <a:solidFill>
                  <a:srgbClr val="222222"/>
                </a:solidFill>
                <a:latin typeface="Consolas"/>
                <a:cs typeface="Consolas"/>
              </a:rPr>
              <a:t>Console.WriteLine(</a:t>
            </a:r>
            <a:r>
              <a:rPr lang="pt-BR" sz="2000" b="1" i="0" u="none" strike="noStrike" cap="none" baseline="0" dirty="0" smtClean="0">
                <a:solidFill>
                  <a:srgbClr val="800000"/>
                </a:solidFill>
                <a:latin typeface="Consolas"/>
                <a:cs typeface="Consolas"/>
                <a:sym typeface="Arial"/>
                <a:rtl val="0"/>
              </a:rPr>
              <a:t>"status desconhecido"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break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}</a:t>
            </a:r>
            <a:endParaRPr lang="pt-BR" sz="2000" b="1" i="0" u="none" strike="noStrike" cap="none" baseline="0" dirty="0">
              <a:solidFill>
                <a:srgbClr val="222222"/>
              </a:solidFill>
              <a:latin typeface="Consolas"/>
              <a:cs typeface="Consolas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2029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if versus switch</a:t>
            </a: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428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Normalmente usa-se a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switch..case para situações nas quais as opções são previamente conhecidas ou podem ser facilmente mapeadas. Ex.: sexo (“masculino” ou “feminino”), menus (“principal”, “cadastros”, “sobre”)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491530"/>
            <a:ext cx="11852694" cy="10486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Normalmente usa-se a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if..else para situações nas quais as opções são intervalos ou expressões booleanas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705308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3540154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É possível representar o mesmo desvio de fluxo utilizando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ambas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as estruturas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3753932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2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for</a:t>
            </a: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747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 repetição utilizada para repetir um bloco de instruções até que uma expressão seja avaliada como falsa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137503"/>
            <a:ext cx="11852694" cy="7130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É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constituída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por três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parâmetros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351281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4790114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for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( &lt;inicialização&gt;; &lt;condição&gt;; &lt;iterador</a:t>
            </a: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&gt;)</a:t>
            </a:r>
            <a:b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</a:b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...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0" y="2724971"/>
            <a:ext cx="121920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Inicialização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: é executada apenas uma vez na entrada do comando 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Condição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: é testada a cada volta do laço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Iterador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: é executado ao final de cada volta do laço</a:t>
            </a:r>
          </a:p>
        </p:txBody>
      </p:sp>
    </p:spTree>
    <p:extLst>
      <p:ext uri="{BB962C8B-B14F-4D97-AF65-F5344CB8AC3E}">
        <p14:creationId xmlns:p14="http://schemas.microsoft.com/office/powerpoint/2010/main" val="3296475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for</a:t>
            </a:r>
          </a:p>
        </p:txBody>
      </p:sp>
      <p:sp>
        <p:nvSpPr>
          <p:cNvPr id="9" name="Shape 496"/>
          <p:cNvSpPr txBox="1"/>
          <p:nvPr/>
        </p:nvSpPr>
        <p:spPr>
          <a:xfrm>
            <a:off x="0" y="1986862"/>
            <a:ext cx="11852694" cy="42028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for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(</a:t>
            </a: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int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i = 1; i &lt;= 10; i++) 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    </a:t>
            </a: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Console.Write(i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for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(</a:t>
            </a: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int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i = 10; i &gt; 0; i--) </a:t>
            </a:r>
            <a:endParaRPr lang="pt-BR" sz="2400" b="1" dirty="0" smtClean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    </a:t>
            </a: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Console.Write(11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- i);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</p:txBody>
      </p:sp>
      <p:sp>
        <p:nvSpPr>
          <p:cNvPr id="10" name="Shape 496"/>
          <p:cNvSpPr txBox="1"/>
          <p:nvPr/>
        </p:nvSpPr>
        <p:spPr>
          <a:xfrm>
            <a:off x="0" y="1060020"/>
            <a:ext cx="11852694" cy="7130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Ambos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os programas escrevem “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12345678910”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na tela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1273798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39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while</a:t>
            </a: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747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 repetição utilizada para repetir um bloco de instruções até que uma expressão seja avaliada como falsa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0" y="2137503"/>
            <a:ext cx="11852694" cy="681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Não possui variável de iteração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2351281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3499900"/>
            <a:ext cx="11852694" cy="25066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(&lt;expressão booleana</a:t>
            </a: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&gt;)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...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</a:p>
        </p:txBody>
      </p:sp>
      <p:sp>
        <p:nvSpPr>
          <p:cNvPr id="10" name="Shape 496"/>
          <p:cNvSpPr txBox="1"/>
          <p:nvPr/>
        </p:nvSpPr>
        <p:spPr>
          <a:xfrm>
            <a:off x="-1" y="2818701"/>
            <a:ext cx="11852694" cy="681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É mais simples e mais flexível que o for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7" y="3032479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26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while</a:t>
            </a:r>
          </a:p>
        </p:txBody>
      </p:sp>
      <p:sp>
        <p:nvSpPr>
          <p:cNvPr id="9" name="Shape 496"/>
          <p:cNvSpPr txBox="1"/>
          <p:nvPr/>
        </p:nvSpPr>
        <p:spPr>
          <a:xfrm>
            <a:off x="0" y="1986862"/>
            <a:ext cx="11852694" cy="42028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int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i = 1;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(i &lt;= 10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</a:t>
            </a:r>
            <a:b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</a:b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Console.Write(i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i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++;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i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= 10;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(i &gt; 0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Console.Write(11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- i);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i-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-;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</p:txBody>
      </p:sp>
      <p:sp>
        <p:nvSpPr>
          <p:cNvPr id="10" name="Shape 496"/>
          <p:cNvSpPr txBox="1"/>
          <p:nvPr/>
        </p:nvSpPr>
        <p:spPr>
          <a:xfrm>
            <a:off x="0" y="1060020"/>
            <a:ext cx="11852694" cy="693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Ambos os programas escrevem “12345678910” na tela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1273798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9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do..while</a:t>
            </a:r>
          </a:p>
        </p:txBody>
      </p:sp>
      <p:sp>
        <p:nvSpPr>
          <p:cNvPr id="5" name="Shape 496"/>
          <p:cNvSpPr txBox="1"/>
          <p:nvPr/>
        </p:nvSpPr>
        <p:spPr>
          <a:xfrm>
            <a:off x="1" y="1039030"/>
            <a:ext cx="11852694" cy="10747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 repetição utilizada para repetir um bloco de instruções até que uma expressão seja avaliada como falsa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0" y="2279943"/>
            <a:ext cx="11852694" cy="681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 bloco de instruções é executado pelo menos uma vez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independentemente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da expressão de parada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2351281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3246021"/>
            <a:ext cx="11852694" cy="25066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do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...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 </a:t>
            </a:r>
            <a:endParaRPr lang="pt-BR" sz="2400" b="1" dirty="0" smtClean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</a:t>
            </a: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(&lt;expressão&gt;);</a:t>
            </a:r>
          </a:p>
        </p:txBody>
      </p:sp>
    </p:spTree>
    <p:extLst>
      <p:ext uri="{BB962C8B-B14F-4D97-AF65-F5344CB8AC3E}">
        <p14:creationId xmlns:p14="http://schemas.microsoft.com/office/powerpoint/2010/main" val="1385031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do..while</a:t>
            </a:r>
          </a:p>
        </p:txBody>
      </p:sp>
      <p:sp>
        <p:nvSpPr>
          <p:cNvPr id="9" name="Shape 496"/>
          <p:cNvSpPr txBox="1"/>
          <p:nvPr/>
        </p:nvSpPr>
        <p:spPr>
          <a:xfrm>
            <a:off x="0" y="1231853"/>
            <a:ext cx="11852694" cy="42028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int</a:t>
            </a: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i = 1;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do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Console.Write(i</a:t>
            </a: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i</a:t>
            </a: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++;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 </a:t>
            </a:r>
            <a:r>
              <a:rPr lang="pt-BR" sz="30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</a:t>
            </a: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(&lt;expressão&gt;);</a:t>
            </a:r>
          </a:p>
        </p:txBody>
      </p:sp>
    </p:spTree>
    <p:extLst>
      <p:ext uri="{BB962C8B-B14F-4D97-AF65-F5344CB8AC3E}">
        <p14:creationId xmlns:p14="http://schemas.microsoft.com/office/powerpoint/2010/main" val="3339603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do..while</a:t>
            </a:r>
          </a:p>
        </p:txBody>
      </p:sp>
      <p:sp>
        <p:nvSpPr>
          <p:cNvPr id="9" name="Shape 496"/>
          <p:cNvSpPr txBox="1"/>
          <p:nvPr/>
        </p:nvSpPr>
        <p:spPr>
          <a:xfrm>
            <a:off x="0" y="1528603"/>
            <a:ext cx="11852694" cy="42028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do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Console.WriteLine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</a:t>
            </a:r>
            <a:r>
              <a:rPr lang="pt-BR" sz="1800" b="1" dirty="0">
                <a:solidFill>
                  <a:srgbClr val="800000"/>
                </a:solidFill>
                <a:latin typeface="Consolas"/>
                <a:ea typeface="Quattrocento Sans"/>
                <a:cs typeface="Consolas"/>
                <a:sym typeface="Quattrocento Sans"/>
              </a:rPr>
              <a:t>"Escolha a opção [s] Sair  - [c] Cadastrar - [p] pesquisar"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opcao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= Console.ReadKey().KeyChar;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Console.WriteLine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</a:t>
            </a: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switch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(opcao)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{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	</a:t>
            </a: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case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'c': { Console.WriteLine(</a:t>
            </a:r>
            <a:r>
              <a:rPr lang="pt-BR" sz="1800" b="1" dirty="0">
                <a:solidFill>
                  <a:srgbClr val="800000"/>
                </a:solidFill>
                <a:latin typeface="Consolas"/>
                <a:ea typeface="Quattrocento Sans"/>
                <a:cs typeface="Consolas"/>
                <a:sym typeface="Quattrocento Sans"/>
              </a:rPr>
              <a:t>"Cadastro"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 }; </a:t>
            </a: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break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	</a:t>
            </a: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case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'p': { Console.WriteLine(</a:t>
            </a:r>
            <a:r>
              <a:rPr lang="pt-BR" sz="1800" b="1" dirty="0">
                <a:solidFill>
                  <a:srgbClr val="800000"/>
                </a:solidFill>
                <a:latin typeface="Consolas"/>
                <a:ea typeface="Quattrocento Sans"/>
                <a:cs typeface="Consolas"/>
                <a:sym typeface="Quattrocento Sans"/>
              </a:rPr>
              <a:t>"Pesquisa"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 }; </a:t>
            </a: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break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	</a:t>
            </a: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default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: { Console.WriteLine(</a:t>
            </a:r>
            <a:r>
              <a:rPr lang="pt-BR" sz="1800" b="1" dirty="0">
                <a:solidFill>
                  <a:srgbClr val="800000"/>
                </a:solidFill>
                <a:latin typeface="Consolas"/>
                <a:ea typeface="Quattrocento Sans"/>
                <a:cs typeface="Consolas"/>
                <a:sym typeface="Quattrocento Sans"/>
              </a:rPr>
              <a:t>"Opção Inexistente"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 }; </a:t>
            </a: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break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}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 </a:t>
            </a: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(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opcao != '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s');</a:t>
            </a:r>
          </a:p>
        </p:txBody>
      </p:sp>
    </p:spTree>
    <p:extLst>
      <p:ext uri="{BB962C8B-B14F-4D97-AF65-F5344CB8AC3E}">
        <p14:creationId xmlns:p14="http://schemas.microsoft.com/office/powerpoint/2010/main" val="1578533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ea typeface="Quattrocento Sans"/>
              </a:rPr>
              <a:t>Visual Studio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Hoje o Visual Studio 2015 possui 3 versões:</a:t>
            </a:r>
          </a:p>
          <a:p>
            <a:endParaRPr lang="pt-BR" altLang="pt-BR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</a:t>
            </a:r>
            <a:r>
              <a:rPr lang="pt-BR" altLang="pt-BR" sz="36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Enterprise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</a:t>
            </a:r>
            <a:r>
              <a:rPr lang="pt-BR" altLang="pt-BR" sz="36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</a:t>
            </a:r>
            <a:r>
              <a:rPr lang="pt-BR" altLang="pt-BR" sz="3600" b="1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Community</a:t>
            </a:r>
            <a:r>
              <a:rPr lang="pt-BR" altLang="pt-BR" sz="3600" b="1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altLang="pt-BR" sz="3600" b="1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Edition</a:t>
            </a:r>
            <a:endParaRPr lang="pt-BR" altLang="pt-BR" sz="3600" b="1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pt-BR" sz="36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altLang="pt-BR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versão </a:t>
            </a:r>
            <a:r>
              <a:rPr lang="pt-BR" altLang="pt-BR" sz="2400" kern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Community</a:t>
            </a:r>
            <a:r>
              <a:rPr lang="pt-BR" altLang="pt-BR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é totalmente gratuita e permite também a criação de todo tipo de aplicação.</a:t>
            </a:r>
          </a:p>
          <a:p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altLang="pt-BR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 Visual Studio pode também ser utilizado na versão </a:t>
            </a:r>
            <a:r>
              <a:rPr lang="pt-BR" altLang="pt-BR" sz="2400" b="1" kern="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Português</a:t>
            </a:r>
          </a:p>
          <a:p>
            <a:endParaRPr lang="pt-BR" altLang="pt-BR" sz="2400" b="1" kern="0" dirty="0" smtClean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altLang="pt-BR" sz="24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Faça </a:t>
            </a:r>
            <a:r>
              <a:rPr lang="pt-BR" altLang="pt-BR" sz="24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download no site: </a:t>
            </a:r>
            <a:r>
              <a:rPr lang="pt-BR" altLang="pt-BR" sz="2400" b="1" kern="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http://</a:t>
            </a:r>
            <a:r>
              <a:rPr lang="pt-BR" altLang="pt-BR" sz="2400" b="1" kern="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www.visualstudio.com</a:t>
            </a:r>
            <a:r>
              <a:rPr lang="pt-BR" altLang="pt-BR" sz="2400" b="1" kern="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/</a:t>
            </a:r>
            <a:r>
              <a:rPr lang="pt-BR" altLang="pt-BR" sz="2400" b="1" kern="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410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Visual Studio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pt-BR" altLang="pt-BR" sz="2400" b="1" kern="0" dirty="0" smtClean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70" y="1133126"/>
            <a:ext cx="3830660" cy="53629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265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Visual Studio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pt-BR" altLang="pt-BR" sz="2400" b="1" kern="0" dirty="0" smtClean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70" y="1133126"/>
            <a:ext cx="3830660" cy="53629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5999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Visual Studio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pt-BR" altLang="pt-BR" sz="2400" b="1" kern="0" dirty="0" smtClean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70" y="1133126"/>
            <a:ext cx="3830660" cy="53629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460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2D2C3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Visual Studio - </a:t>
            </a:r>
            <a:r>
              <a:rPr lang="en-US" sz="3600" dirty="0" err="1" smtClean="0">
                <a:solidFill>
                  <a:schemeClr val="tx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Linguagens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 Visual Studio suporta uma infinidade de linguagens, mas nativamente, quando você instala a ferramenta, nós temos:</a:t>
            </a:r>
          </a:p>
          <a:p>
            <a:endParaRPr lang="pt-BR" altLang="pt-BR" sz="36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Basic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6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F#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058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1674</Words>
  <Application>Microsoft Office PowerPoint</Application>
  <PresentationFormat>Widescreen</PresentationFormat>
  <Paragraphs>411</Paragraphs>
  <Slides>48</Slides>
  <Notes>48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Calibri Light</vt:lpstr>
      <vt:lpstr>Century Gothic</vt:lpstr>
      <vt:lpstr>Consolas</vt:lpstr>
      <vt:lpstr>Courier New</vt:lpstr>
      <vt:lpstr>Quattrocento Sans</vt:lpstr>
      <vt:lpstr>Segoe UI Light</vt:lpstr>
      <vt:lpstr>Wingdings 3</vt:lpstr>
      <vt:lpstr>Tema do Office</vt:lpstr>
      <vt:lpstr>Fatia</vt:lpstr>
      <vt:lpstr>Introdução ao Visual Studio e Visual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Students to Business</dc:title>
  <dc:creator>Jamil Lopes</dc:creator>
  <cp:lastModifiedBy>Igor C. A. de Lima</cp:lastModifiedBy>
  <cp:revision>61</cp:revision>
  <dcterms:created xsi:type="dcterms:W3CDTF">2015-09-21T20:00:03Z</dcterms:created>
  <dcterms:modified xsi:type="dcterms:W3CDTF">2015-12-16T18:06:38Z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F1578197-9B96-4CFC-9DF1-385FE507D45B</vt:lpwstr>
  </property>
  <property fmtid="{D5CDD505-2E9C-101B-9397-08002B2CF9AE}" pid="3" name="ArticulatePath">
    <vt:lpwstr>Apresentação1</vt:lpwstr>
  </property>
</Properties>
</file>