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410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32" r:id="rId16"/>
    <p:sldId id="433" r:id="rId17"/>
    <p:sldId id="434" r:id="rId18"/>
    <p:sldId id="435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7" r:id="rId27"/>
    <p:sldId id="438" r:id="rId28"/>
  </p:sldIdLst>
  <p:sldSz cx="12192000" cy="6858000"/>
  <p:notesSz cx="6858000" cy="9144000"/>
  <p:custDataLst>
    <p:tags r:id="rId30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00FFCC"/>
    <a:srgbClr val="2D2C31"/>
    <a:srgbClr val="2F8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BB736-8313-4D19-B776-1A171911D8B8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5851-F1DD-425E-8F98-64D976DA01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1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2ABC2-BDCE-46BC-AB85-E9FA38A75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4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192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412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932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3937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6478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4999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4053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1333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1235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523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3919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939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09360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3925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9453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048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6602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0529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7400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849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r>
              <a:rPr lang="pt-BR" sz="1800" b="0" i="0" u="none" strike="noStrike" cap="none" baseline="0" smtClean="0"/>
              <a:t>Exemplo sobre conversão </a:t>
            </a:r>
            <a:r>
              <a:rPr lang="pt-BR" sz="1800" b="0" i="0" u="none" strike="noStrike" cap="none" baseline="0" dirty="0" smtClean="0"/>
              <a:t>de valores</a:t>
            </a: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418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676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93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720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 baseline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756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DBC5-2C38-48A3-B992-E685F3AC53B2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39F9-674E-44E2-8392-020201F179FD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817A-A7E8-4D3C-9605-6F40C5FA9D4F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0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69237" y="2084172"/>
            <a:ext cx="11653522" cy="1796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11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34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3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51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BABC-AB5D-42E5-B0D8-C31C9002C668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7F80-A13A-4310-9A69-908998C8C2C5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606D-4394-45E7-A78B-50D1C3EED2FB}" type="datetime1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EE90-1072-42BF-B725-B8939EB93CDB}" type="datetime1">
              <a:rPr lang="pt-BR" smtClean="0"/>
              <a:t>16/12/2015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9479-E752-4162-999B-71C3505BE0BA}" type="datetime1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1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2762-9DEB-433B-BF30-64845B11E136}" type="datetime1">
              <a:rPr lang="pt-BR" smtClean="0"/>
              <a:t>16/12/2015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9173-2F95-4B2A-97F4-1662ABFF28F0}" type="datetime1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7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441-79CE-4AA3-BC19-F4F589736C75}" type="datetime1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3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EF5E6-E9BF-448C-AF0E-9756000CB479}" type="datetime1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DCA8-4D1A-429B-B99E-30883DB07A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1" r:id="rId12"/>
    <p:sldLayoutId id="2147483722" r:id="rId13"/>
    <p:sldLayoutId id="214748372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21" y="1122363"/>
            <a:ext cx="11083635" cy="238760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Visual C# (parte 2)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22" y="5227093"/>
            <a:ext cx="9144000" cy="1111362"/>
          </a:xfrm>
        </p:spPr>
        <p:txBody>
          <a:bodyPr anchor="b"/>
          <a:lstStyle/>
          <a:p>
            <a:pPr algn="l"/>
            <a:r>
              <a:rPr lang="pt-BR" dirty="0" smtClean="0"/>
              <a:t>Prof. Igor Conrado Alves de Lima – 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prof.igor@microcamp.com.br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76" y="5763827"/>
            <a:ext cx="1068080" cy="57462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93222" y="3509963"/>
            <a:ext cx="11083634" cy="1172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Operadores, estruturas de decisão, vetores </a:t>
            </a:r>
            <a:r>
              <a:rPr lang="pt-B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(arrays),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 estruturas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 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repetição</a:t>
            </a:r>
            <a:endParaRPr lang="pt-BR" dirty="0" smtClean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if..else</a:t>
            </a:r>
            <a:endParaRPr lang="en-US" sz="3600" dirty="0" smtClean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680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Comando condicional que determina ou não a execução de um bloco de código dependendo da avaliação de uma expressão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30804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Cláusula else (senão) é opcional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44582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2818701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Comandos if..else podem ser aninhados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3032479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7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if..else</a:t>
            </a:r>
            <a:endParaRPr lang="en-US" sz="3600" dirty="0" smtClean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1" name="Shape 349"/>
          <p:cNvSpPr txBox="1">
            <a:spLocks/>
          </p:cNvSpPr>
          <p:nvPr/>
        </p:nvSpPr>
        <p:spPr>
          <a:xfrm>
            <a:off x="327171" y="1489273"/>
            <a:ext cx="11526473" cy="4706958"/>
          </a:xfrm>
          <a:prstGeom prst="rect">
            <a:avLst/>
          </a:prstGeom>
          <a:noFill/>
          <a:ln>
            <a:noFill/>
          </a:ln>
        </p:spPr>
        <p:txBody>
          <a:bodyPr lIns="146300" tIns="91425" rIns="146300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solidFill>
                  <a:srgbClr val="0000FF"/>
                </a:solidFill>
                <a:latin typeface="Consolas"/>
                <a:ea typeface="Courier New"/>
                <a:cs typeface="Consolas"/>
                <a:sym typeface="Courier New"/>
              </a:rPr>
              <a:t>if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 (idade &gt;= 18)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	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"Pode solicitar habilitação para dirigir."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	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"Voto é obrigatório."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}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solidFill>
                  <a:srgbClr val="0000FF"/>
                </a:solidFill>
                <a:latin typeface="Consolas"/>
                <a:ea typeface="Courier New"/>
                <a:cs typeface="Consolas"/>
                <a:sym typeface="Courier New"/>
              </a:rPr>
              <a:t>else if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 (idade &gt;= 16)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{</a:t>
            </a:r>
          </a:p>
          <a:p>
            <a:pPr>
              <a:lnSpc>
                <a:spcPct val="115000"/>
              </a:lnSpc>
              <a:buClr>
                <a:schemeClr val="dk1"/>
              </a:buClr>
              <a:buFont typeface="Quattrocento Sans"/>
              <a:buNone/>
            </a:pPr>
            <a:endParaRPr lang="pt-BR" sz="1600" b="1" dirty="0" smtClean="0">
              <a:latin typeface="Consolas"/>
              <a:ea typeface="Courier New"/>
              <a:cs typeface="Consolas"/>
              <a:sym typeface="Courier New"/>
            </a:endParaRP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pt-BR" sz="1600" b="1" dirty="0">
                <a:latin typeface="Consolas"/>
                <a:ea typeface="Courier New"/>
                <a:cs typeface="Consolas"/>
                <a:sym typeface="Courier New"/>
              </a:rPr>
              <a:t>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"Não pode dirigir."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	</a:t>
            </a: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pt-BR" sz="1600" b="1" dirty="0">
                <a:latin typeface="Consolas"/>
                <a:ea typeface="Courier New"/>
                <a:cs typeface="Consolas"/>
                <a:sym typeface="Courier New"/>
              </a:rPr>
              <a:t>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"Pode exercer o direito de votar"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	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}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solidFill>
                  <a:srgbClr val="0000FF"/>
                </a:solidFill>
                <a:latin typeface="Consolas"/>
                <a:ea typeface="Courier New"/>
                <a:cs typeface="Consolas"/>
                <a:sym typeface="Courier New"/>
              </a:rPr>
              <a:t>else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{</a:t>
            </a: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pt-BR" sz="1600" b="1" dirty="0">
                <a:latin typeface="Consolas"/>
                <a:ea typeface="Courier New"/>
                <a:cs typeface="Consolas"/>
                <a:sym typeface="Courier New"/>
              </a:rPr>
              <a:t>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"Não pode dirigir."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	</a:t>
            </a:r>
          </a:p>
          <a:p>
            <a:pPr indent="457200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pt-BR" sz="1600" b="1" dirty="0">
                <a:latin typeface="Consolas"/>
                <a:ea typeface="Courier New"/>
                <a:cs typeface="Consolas"/>
                <a:sym typeface="Courier New"/>
              </a:rPr>
              <a:t>Console.WriteLine(</a:t>
            </a:r>
            <a:r>
              <a:rPr lang="pt-BR" sz="1600" b="1" dirty="0" smtClean="0">
                <a:solidFill>
                  <a:srgbClr val="800000"/>
                </a:solidFill>
                <a:latin typeface="Consolas"/>
                <a:ea typeface="Courier New"/>
                <a:cs typeface="Consolas"/>
                <a:sym typeface="Courier New"/>
              </a:rPr>
              <a:t>"Não pode votar."</a:t>
            </a: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);	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25000"/>
              <a:buFont typeface="Quattrocento Sans"/>
              <a:buNone/>
            </a:pPr>
            <a:r>
              <a:rPr lang="pt-BR" sz="1600" b="1" dirty="0" smtClean="0">
                <a:latin typeface="Consolas"/>
                <a:ea typeface="Courier New"/>
                <a:cs typeface="Consolas"/>
                <a:sym typeface="Courier New"/>
              </a:rPr>
              <a:t>}</a:t>
            </a:r>
          </a:p>
          <a:p>
            <a:pPr algn="just">
              <a:lnSpc>
                <a:spcPct val="90000"/>
              </a:lnSpc>
              <a:buClr>
                <a:schemeClr val="dk1"/>
              </a:buClr>
              <a:buFont typeface="Quattrocento Sans"/>
              <a:buNone/>
            </a:pPr>
            <a:endParaRPr lang="pt-BR" sz="3600" b="1" dirty="0">
              <a:latin typeface="Consolas"/>
              <a:ea typeface="Quattrocento Sans"/>
              <a:cs typeface="Consola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86937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switch..case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680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Comando condicional que determina ou não a execução de um bloco de código dependendo da avaliação de uma variável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30804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Cláusula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default (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padrão) é opcional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44582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2818701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Uso de break ao final de cada bloco de código é fortemente aconselhado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3032479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4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switch..case</a:t>
            </a:r>
            <a:endParaRPr lang="en-US" sz="3600" dirty="0" smtClean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6" name="Shape 362"/>
          <p:cNvSpPr txBox="1"/>
          <p:nvPr/>
        </p:nvSpPr>
        <p:spPr>
          <a:xfrm>
            <a:off x="358345" y="1275127"/>
            <a:ext cx="11503687" cy="4707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switch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 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(statusPagamento)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{</a:t>
            </a:r>
            <a:endParaRPr lang="pt-BR" sz="2000" b="1" i="0" u="none" strike="noStrike" cap="none" baseline="0" dirty="0">
              <a:solidFill>
                <a:srgbClr val="222222"/>
              </a:solidFill>
              <a:latin typeface="Consolas"/>
              <a:cs typeface="Consolas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case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 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'a':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Console.WriteLine(</a:t>
            </a:r>
            <a:r>
              <a:rPr lang="pt-BR" sz="2000" b="1" i="0" u="none" strike="noStrike" cap="none" baseline="0" dirty="0">
                <a:solidFill>
                  <a:srgbClr val="800000"/>
                </a:solidFill>
                <a:latin typeface="Consolas"/>
                <a:cs typeface="Consolas"/>
                <a:sym typeface="Arial"/>
                <a:rtl val="0"/>
              </a:rPr>
              <a:t>"pagamento em aberto"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break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/>
            </a:r>
            <a:b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</a:b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case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 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'p':</a:t>
            </a:r>
          </a:p>
          <a:p>
            <a:pPr lvl="0">
              <a:buClr>
                <a:srgbClr val="222222"/>
              </a:buClr>
              <a:buSzPct val="25000"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dirty="0" smtClean="0">
                <a:solidFill>
                  <a:srgbClr val="222222"/>
                </a:solidFill>
                <a:latin typeface="Consolas"/>
                <a:cs typeface="Consolas"/>
              </a:rPr>
              <a:t>Console.WriteLine(</a:t>
            </a:r>
            <a:r>
              <a:rPr lang="pt-BR" sz="2000" b="1" i="0" u="none" strike="noStrike" cap="none" baseline="0" dirty="0" smtClean="0">
                <a:solidFill>
                  <a:srgbClr val="800000"/>
                </a:solidFill>
                <a:latin typeface="Consolas"/>
                <a:cs typeface="Consolas"/>
                <a:sym typeface="Arial"/>
                <a:rtl val="0"/>
              </a:rPr>
              <a:t>"pagamento realizado"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break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/>
            </a:r>
            <a:b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</a:b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default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:</a:t>
            </a:r>
          </a:p>
          <a:p>
            <a:pPr lvl="0">
              <a:buClr>
                <a:srgbClr val="222222"/>
              </a:buClr>
              <a:buSzPct val="25000"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</a:t>
            </a:r>
            <a:r>
              <a:rPr lang="pt-BR" sz="2000" b="1" dirty="0">
                <a:solidFill>
                  <a:srgbClr val="222222"/>
                </a:solidFill>
                <a:latin typeface="Consolas"/>
                <a:cs typeface="Consolas"/>
              </a:rPr>
              <a:t>	</a:t>
            </a:r>
            <a:r>
              <a:rPr lang="pt-BR" sz="2000" b="1" dirty="0" smtClean="0">
                <a:solidFill>
                  <a:srgbClr val="222222"/>
                </a:solidFill>
                <a:latin typeface="Consolas"/>
                <a:cs typeface="Consolas"/>
              </a:rPr>
              <a:t>Console.WriteLine(</a:t>
            </a:r>
            <a:r>
              <a:rPr lang="pt-BR" sz="2000" b="1" i="0" u="none" strike="noStrike" cap="none" baseline="0" dirty="0" smtClean="0">
                <a:solidFill>
                  <a:srgbClr val="800000"/>
                </a:solidFill>
                <a:latin typeface="Consolas"/>
                <a:cs typeface="Consolas"/>
                <a:sym typeface="Arial"/>
                <a:rtl val="0"/>
              </a:rPr>
              <a:t>"status desconhecido"</a:t>
            </a: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	</a:t>
            </a:r>
            <a:r>
              <a:rPr lang="pt-BR" sz="2000" b="1" i="0" u="none" strike="noStrike" cap="none" baseline="0" dirty="0" smtClean="0">
                <a:solidFill>
                  <a:srgbClr val="0000FF"/>
                </a:solidFill>
                <a:latin typeface="Consolas"/>
                <a:cs typeface="Consolas"/>
                <a:sym typeface="Arial"/>
                <a:rtl val="0"/>
              </a:rPr>
              <a:t>break</a:t>
            </a:r>
            <a:r>
              <a:rPr lang="pt-BR" sz="2000" b="1" i="0" u="none" strike="noStrike" cap="none" baseline="0" dirty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pt-BR" sz="2000" b="1" i="0" u="none" strike="noStrike" cap="none" baseline="0" dirty="0" smtClean="0">
                <a:solidFill>
                  <a:srgbClr val="222222"/>
                </a:solidFill>
                <a:latin typeface="Consolas"/>
                <a:cs typeface="Consolas"/>
                <a:sym typeface="Arial"/>
                <a:rtl val="0"/>
              </a:rPr>
              <a:t>	}</a:t>
            </a:r>
            <a:endParaRPr lang="pt-BR" sz="2000" b="1" i="0" u="none" strike="noStrike" cap="none" baseline="0" dirty="0">
              <a:solidFill>
                <a:srgbClr val="222222"/>
              </a:solidFill>
              <a:latin typeface="Consolas"/>
              <a:cs typeface="Consolas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25060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if versus switch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428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Normalmente usa-se a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switch..case para situações nas quais as opções são previamente conhecidas ou podem ser facilmente mapeadas. Ex.: sexo (“masculino” ou “feminino”), menus (“principal”, “cadastros”, “sobre”)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491530"/>
            <a:ext cx="11852694" cy="10486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Normalmente usa-se a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if..else para situações nas quais as opções são intervalos ou expressões booleanas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705308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3540154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É possível representar o mesmo desvio de fluxo utilizando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ambas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as estruturas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3753932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64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Vetores</a:t>
            </a:r>
            <a:r>
              <a:rPr lang="en-US" sz="5400" b="0" i="0" strike="noStrike" cap="none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en-US" sz="5400" b="0" i="1" strike="noStrike" cap="none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(arrays)</a:t>
            </a:r>
            <a:endParaRPr lang="en-US" sz="5400" b="0" i="1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63116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Vetores</a:t>
            </a:r>
            <a:endParaRPr lang="en-US" sz="3600" kern="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Vetor é um agrupamento de variáveis do mesmo tipo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altLang="pt-BR" sz="2400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Declarando, definindo número de posições, e atribuindo valores nas posições de um vetor: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Declarando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vetor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meses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meses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Definindo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número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posições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meses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[12];</a:t>
            </a:r>
          </a:p>
          <a:p>
            <a:r>
              <a:rPr lang="pt-BR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Atribui a string "Janeiro" à primeira posição</a:t>
            </a:r>
            <a:endParaRPr lang="pt-BR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meses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"Janeiro"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80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rgbClr val="68217A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</a:rPr>
              <a:t>Vetores</a:t>
            </a:r>
            <a:endParaRPr lang="en-US" sz="3600" kern="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11455400" cy="51054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pt-BR" sz="2400" kern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Uma outra forma de declarar e inicializar um vetor: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altLang="pt-BR" sz="24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meses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"Janeiro"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Fevereiro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Março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"Abril"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Junho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Julho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"Agosto"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Setembro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Outrubro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Novembro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Dezembro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        };</a:t>
            </a:r>
            <a:endParaRPr lang="pt-BR" altLang="pt-BR" sz="2000" kern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426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b="0" i="0" strike="noStrike" cap="none" baseline="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Estruturas</a:t>
            </a:r>
            <a:r>
              <a:rPr lang="en-US" sz="5400" b="0" i="0" strike="noStrike" cap="none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5400" b="0" i="0" strike="noStrike" cap="none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repetição</a:t>
            </a:r>
            <a:endParaRPr lang="en-US" sz="5400" b="0" i="1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04257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for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747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repetição utilizada para repetir um bloco de instruções até que uma expressão seja avaliada como falsa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37503"/>
            <a:ext cx="11852694" cy="713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É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constituída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por três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parâmetros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51281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4790114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for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 &lt;inicialização&gt;; &lt;condição&gt;; &lt;iterador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&gt;)</a:t>
            </a:r>
            <a:b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</a:b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...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0" y="2724971"/>
            <a:ext cx="12192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Inicialização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: é executada apenas uma vez na entrada do comando 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Condição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: é testada a cada volta do laço</a:t>
            </a:r>
          </a:p>
          <a:p>
            <a:pPr marL="720000" lvl="2" indent="-342900">
              <a:lnSpc>
                <a:spcPct val="120000"/>
              </a:lnSpc>
              <a:buClr>
                <a:srgbClr val="3F3F3F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Iterador</a:t>
            </a:r>
            <a:r>
              <a:rPr lang="pt-BR" sz="2000" dirty="0">
                <a:solidFill>
                  <a:srgbClr val="3F3F3F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: é executado ao final de cada volta do laço</a:t>
            </a:r>
          </a:p>
        </p:txBody>
      </p:sp>
    </p:spTree>
    <p:extLst>
      <p:ext uri="{BB962C8B-B14F-4D97-AF65-F5344CB8AC3E}">
        <p14:creationId xmlns:p14="http://schemas.microsoft.com/office/powerpoint/2010/main" val="210792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16707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for</a:t>
            </a:r>
          </a:p>
        </p:txBody>
      </p:sp>
      <p:sp>
        <p:nvSpPr>
          <p:cNvPr id="9" name="Shape 496"/>
          <p:cNvSpPr txBox="1"/>
          <p:nvPr/>
        </p:nvSpPr>
        <p:spPr>
          <a:xfrm>
            <a:off x="0" y="1986862"/>
            <a:ext cx="11852694" cy="4202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for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</a:t>
            </a: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int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i = 1; i &lt;= 10; i++) 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    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Console.Write(i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for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</a:t>
            </a: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int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i = 10; i &gt; 0; i--) </a:t>
            </a:r>
            <a:endParaRPr lang="pt-BR" sz="2400" b="1" dirty="0" smtClean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    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Console.Write(11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- i);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</p:txBody>
      </p:sp>
      <p:sp>
        <p:nvSpPr>
          <p:cNvPr id="10" name="Shape 496"/>
          <p:cNvSpPr txBox="1"/>
          <p:nvPr/>
        </p:nvSpPr>
        <p:spPr>
          <a:xfrm>
            <a:off x="0" y="1060020"/>
            <a:ext cx="11852694" cy="713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Ambos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os programas escrevem “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12345678910”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na tela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127379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while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747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repetição utilizada para repetir um bloco de instruções até que uma expressão seja avaliada como falsa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0" y="2137503"/>
            <a:ext cx="11852694" cy="681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Não possui variável de iteração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2351281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3499900"/>
            <a:ext cx="11852694" cy="25066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(&lt;expressão booleana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&gt;)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...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</a:p>
        </p:txBody>
      </p:sp>
      <p:sp>
        <p:nvSpPr>
          <p:cNvPr id="10" name="Shape 496"/>
          <p:cNvSpPr txBox="1"/>
          <p:nvPr/>
        </p:nvSpPr>
        <p:spPr>
          <a:xfrm>
            <a:off x="-1" y="2818701"/>
            <a:ext cx="11852694" cy="681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É mais simples e mais flexível que o for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7" y="3032479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3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while</a:t>
            </a:r>
          </a:p>
        </p:txBody>
      </p:sp>
      <p:sp>
        <p:nvSpPr>
          <p:cNvPr id="9" name="Shape 496"/>
          <p:cNvSpPr txBox="1"/>
          <p:nvPr/>
        </p:nvSpPr>
        <p:spPr>
          <a:xfrm>
            <a:off x="0" y="1986862"/>
            <a:ext cx="11852694" cy="4202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int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i = 1;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(i &lt;= 10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</a:t>
            </a:r>
            <a:b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</a:b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Console.Write(i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i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++;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i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= 10;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(i &gt; 0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Console.Write(11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- i);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i-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-;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</p:txBody>
      </p:sp>
      <p:sp>
        <p:nvSpPr>
          <p:cNvPr id="10" name="Shape 496"/>
          <p:cNvSpPr txBox="1"/>
          <p:nvPr/>
        </p:nvSpPr>
        <p:spPr>
          <a:xfrm>
            <a:off x="0" y="1060020"/>
            <a:ext cx="11852694" cy="693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Ambos os programas escrevem “12345678910” na tela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127379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8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do..while</a:t>
            </a:r>
          </a:p>
        </p:txBody>
      </p:sp>
      <p:sp>
        <p:nvSpPr>
          <p:cNvPr id="5" name="Shape 496"/>
          <p:cNvSpPr txBox="1"/>
          <p:nvPr/>
        </p:nvSpPr>
        <p:spPr>
          <a:xfrm>
            <a:off x="1" y="1039030"/>
            <a:ext cx="11852694" cy="10747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repetição utilizada para repetir um bloco de instruções até que uma expressão seja avaliada como falsa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0" y="2279943"/>
            <a:ext cx="11852694" cy="681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 bloco de instruções é executado pelo menos uma vez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independentemente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da expressão de parada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" y="2351281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3246021"/>
            <a:ext cx="11852694" cy="25066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do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...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 </a:t>
            </a:r>
            <a:endParaRPr lang="pt-BR" sz="2400" b="1" dirty="0" smtClean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(&lt;expressão&gt;);</a:t>
            </a:r>
          </a:p>
        </p:txBody>
      </p:sp>
    </p:spTree>
    <p:extLst>
      <p:ext uri="{BB962C8B-B14F-4D97-AF65-F5344CB8AC3E}">
        <p14:creationId xmlns:p14="http://schemas.microsoft.com/office/powerpoint/2010/main" val="142783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do..while</a:t>
            </a:r>
          </a:p>
        </p:txBody>
      </p:sp>
      <p:sp>
        <p:nvSpPr>
          <p:cNvPr id="9" name="Shape 496"/>
          <p:cNvSpPr txBox="1"/>
          <p:nvPr/>
        </p:nvSpPr>
        <p:spPr>
          <a:xfrm>
            <a:off x="0" y="1231853"/>
            <a:ext cx="11852694" cy="4202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int</a:t>
            </a: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i = 1;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do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Console.Write(i</a:t>
            </a: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i</a:t>
            </a: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++;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 </a:t>
            </a:r>
            <a:r>
              <a:rPr lang="pt-BR" sz="30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30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(&lt;expressão&gt;);</a:t>
            </a:r>
          </a:p>
        </p:txBody>
      </p:sp>
    </p:spTree>
    <p:extLst>
      <p:ext uri="{BB962C8B-B14F-4D97-AF65-F5344CB8AC3E}">
        <p14:creationId xmlns:p14="http://schemas.microsoft.com/office/powerpoint/2010/main" val="656837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do..while</a:t>
            </a:r>
          </a:p>
        </p:txBody>
      </p:sp>
      <p:sp>
        <p:nvSpPr>
          <p:cNvPr id="9" name="Shape 496"/>
          <p:cNvSpPr txBox="1"/>
          <p:nvPr/>
        </p:nvSpPr>
        <p:spPr>
          <a:xfrm>
            <a:off x="0" y="1528603"/>
            <a:ext cx="11852694" cy="4202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do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Console.WriteLine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</a:t>
            </a:r>
            <a:r>
              <a:rPr lang="pt-BR" sz="1800" b="1" dirty="0">
                <a:solidFill>
                  <a:srgbClr val="800000"/>
                </a:solidFill>
                <a:latin typeface="Consolas"/>
                <a:ea typeface="Quattrocento Sans"/>
                <a:cs typeface="Consolas"/>
                <a:sym typeface="Quattrocento Sans"/>
              </a:rPr>
              <a:t>"Escolha a opção [s] Sair  - [c] Cadastrar - [p] pesquisar"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opcao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= Console.ReadKey().KeyChar;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Console.WriteLine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();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</a:t>
            </a: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switch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(opcao)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{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	</a:t>
            </a: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case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'c': { Console.WriteLine(</a:t>
            </a:r>
            <a:r>
              <a:rPr lang="pt-BR" sz="1800" b="1" dirty="0">
                <a:solidFill>
                  <a:srgbClr val="800000"/>
                </a:solidFill>
                <a:latin typeface="Consolas"/>
                <a:ea typeface="Quattrocento Sans"/>
                <a:cs typeface="Consolas"/>
                <a:sym typeface="Quattrocento Sans"/>
              </a:rPr>
              <a:t>"Cadastro"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 }; </a:t>
            </a: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break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	</a:t>
            </a: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case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'p': { Console.WriteLine(</a:t>
            </a:r>
            <a:r>
              <a:rPr lang="pt-BR" sz="1800" b="1" dirty="0">
                <a:solidFill>
                  <a:srgbClr val="800000"/>
                </a:solidFill>
                <a:latin typeface="Consolas"/>
                <a:ea typeface="Quattrocento Sans"/>
                <a:cs typeface="Consolas"/>
                <a:sym typeface="Quattrocento Sans"/>
              </a:rPr>
              <a:t>"Pesquisa"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 }; </a:t>
            </a: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break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	</a:t>
            </a:r>
            <a:r>
              <a:rPr lang="pt-BR" sz="18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default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: { Console.WriteLine(</a:t>
            </a:r>
            <a:r>
              <a:rPr lang="pt-BR" sz="1800" b="1" dirty="0">
                <a:solidFill>
                  <a:srgbClr val="800000"/>
                </a:solidFill>
                <a:latin typeface="Consolas"/>
                <a:ea typeface="Quattrocento Sans"/>
                <a:cs typeface="Consolas"/>
                <a:sym typeface="Quattrocento Sans"/>
              </a:rPr>
              <a:t>"Opção Inexistente"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); }; </a:t>
            </a: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break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;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}</a:t>
            </a:r>
            <a:endParaRPr lang="pt-BR" sz="18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 </a:t>
            </a:r>
            <a:r>
              <a:rPr lang="pt-BR" sz="1800" b="1" dirty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while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</a:t>
            </a:r>
            <a:r>
              <a:rPr lang="pt-BR" sz="18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opcao != '</a:t>
            </a:r>
            <a:r>
              <a:rPr lang="pt-BR" sz="1800" b="1" dirty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s');</a:t>
            </a:r>
          </a:p>
        </p:txBody>
      </p:sp>
    </p:spTree>
    <p:extLst>
      <p:ext uri="{BB962C8B-B14F-4D97-AF65-F5344CB8AC3E}">
        <p14:creationId xmlns:p14="http://schemas.microsoft.com/office/powerpoint/2010/main" val="136370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foreach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747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repetição utilizada para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iterar sobre os elementos de vetores e coleções.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9" name="Shape 496"/>
          <p:cNvSpPr txBox="1"/>
          <p:nvPr/>
        </p:nvSpPr>
        <p:spPr>
          <a:xfrm>
            <a:off x="0" y="2797538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rgbClr val="0000FF"/>
                </a:solidFill>
                <a:latin typeface="Consolas"/>
                <a:ea typeface="Quattrocento Sans"/>
                <a:cs typeface="Consolas"/>
                <a:sym typeface="Quattrocento Sans"/>
              </a:rPr>
              <a:t>for</a:t>
            </a: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 ( var item in collection)</a:t>
            </a:r>
            <a:b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</a:b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{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	...</a:t>
            </a:r>
          </a:p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400" b="1" dirty="0" smtClean="0">
                <a:solidFill>
                  <a:schemeClr val="tx1">
                    <a:lumMod val="75000"/>
                  </a:schemeClr>
                </a:solidFill>
                <a:latin typeface="Consolas"/>
                <a:ea typeface="Quattrocento Sans"/>
                <a:cs typeface="Consolas"/>
                <a:sym typeface="Quattrocento Sans"/>
              </a:rPr>
              <a:t>}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19524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foreach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" name="Shape 496"/>
          <p:cNvSpPr txBox="1"/>
          <p:nvPr/>
        </p:nvSpPr>
        <p:spPr>
          <a:xfrm>
            <a:off x="0" y="2797538"/>
            <a:ext cx="11852694" cy="68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AU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</a:t>
            </a:r>
            <a:r>
              <a:rPr lang="en-A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meses</a:t>
            </a:r>
            <a:r>
              <a:rPr lang="en-A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400" b="1" dirty="0">
              <a:solidFill>
                <a:schemeClr val="tx1">
                  <a:lumMod val="75000"/>
                </a:schemeClr>
              </a:solidFill>
              <a:latin typeface="Consolas"/>
              <a:ea typeface="Quattrocento Sans"/>
              <a:cs typeface="Consola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45489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0877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Em </a:t>
            </a:r>
            <a:r>
              <a:rPr lang="pt-BR" sz="2000" b="1" i="1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</a:t>
            </a:r>
            <a:r>
              <a:rPr lang="pt-BR" sz="2000" b="1" i="1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#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 são símbolos ou palavras reservadas que especificam operações realizadas em expressões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7" name="Shape 496"/>
          <p:cNvSpPr txBox="1"/>
          <p:nvPr/>
        </p:nvSpPr>
        <p:spPr>
          <a:xfrm>
            <a:off x="1" y="2150480"/>
            <a:ext cx="11852694" cy="69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Os mais utilizados são os operadores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 atribuição</a:t>
            </a: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, aritméticos, relacionais e condicionais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236425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3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graphicFrame>
        <p:nvGraphicFramePr>
          <p:cNvPr id="9" name="Shape 303"/>
          <p:cNvGraphicFramePr/>
          <p:nvPr>
            <p:extLst/>
          </p:nvPr>
        </p:nvGraphicFramePr>
        <p:xfrm>
          <a:off x="724756" y="2011755"/>
          <a:ext cx="9930525" cy="283449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3310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0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0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 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= 2; valor de a será 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 com adição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+=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a 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+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valor de a será 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 com subtração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-=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a 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-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valor de a será 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 com multiplicação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*=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a 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*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valor de a será 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Atribuição com divisão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/=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a 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/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valor de a será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143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Aritméticos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graphicFrame>
        <p:nvGraphicFramePr>
          <p:cNvPr id="7" name="Shape 310"/>
          <p:cNvGraphicFramePr/>
          <p:nvPr>
            <p:extLst/>
          </p:nvPr>
        </p:nvGraphicFramePr>
        <p:xfrm>
          <a:off x="730938" y="1816863"/>
          <a:ext cx="9617709" cy="198105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32059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5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59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Soma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+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 = 3+2; valor de a será 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Subtração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x-none" sz="1400" u="none" strike="noStrike" cap="none" baseline="0" dirty="0" smtClean="0">
                          <a:rtl val="0"/>
                        </a:rPr>
                        <a:t>-</a:t>
                      </a:r>
                      <a:endParaRPr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 = 3-2; valor de a será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Multiplicação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= 3 * 2; valor de a será 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Divisão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/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a = 3/2; valor de a será 1.5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Módulo (resto da divisão)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= 3%2; valor de a será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496"/>
          <p:cNvSpPr txBox="1"/>
          <p:nvPr/>
        </p:nvSpPr>
        <p:spPr>
          <a:xfrm>
            <a:off x="0" y="3950278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Concatenação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4164056"/>
            <a:ext cx="267041" cy="267041"/>
          </a:xfrm>
          <a:prstGeom prst="rect">
            <a:avLst/>
          </a:prstGeom>
        </p:spPr>
      </p:pic>
      <p:graphicFrame>
        <p:nvGraphicFramePr>
          <p:cNvPr id="11" name="Shape 311"/>
          <p:cNvGraphicFramePr/>
          <p:nvPr>
            <p:extLst/>
          </p:nvPr>
        </p:nvGraphicFramePr>
        <p:xfrm>
          <a:off x="747123" y="4643480"/>
          <a:ext cx="9601524" cy="39621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3200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0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0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Concatenação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+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a = “ab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” + ”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cd”; valor de a será “abcd”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5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Igualdade e Diferença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8" name="Shape 496"/>
          <p:cNvSpPr txBox="1"/>
          <p:nvPr/>
        </p:nvSpPr>
        <p:spPr>
          <a:xfrm>
            <a:off x="1" y="2951988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Relacionais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3165766"/>
            <a:ext cx="267041" cy="267041"/>
          </a:xfrm>
          <a:prstGeom prst="rect">
            <a:avLst/>
          </a:prstGeom>
        </p:spPr>
      </p:pic>
      <p:graphicFrame>
        <p:nvGraphicFramePr>
          <p:cNvPr id="9" name="Shape 318"/>
          <p:cNvGraphicFramePr/>
          <p:nvPr>
            <p:extLst/>
          </p:nvPr>
        </p:nvGraphicFramePr>
        <p:xfrm>
          <a:off x="736952" y="1889097"/>
          <a:ext cx="8832675" cy="79242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94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Igualdade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 ==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1 == 1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true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Diferença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 !=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1 != 1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false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Shape 319"/>
          <p:cNvGraphicFramePr/>
          <p:nvPr>
            <p:extLst/>
          </p:nvPr>
        </p:nvGraphicFramePr>
        <p:xfrm>
          <a:off x="736952" y="3720693"/>
          <a:ext cx="8832675" cy="158484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94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Maior que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2 &gt;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false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Menor que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&lt;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2 &lt;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false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igual ou Maior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&gt;=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2 &gt;= 2; 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retorna true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menor ou Igual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&lt;=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2 &lt;= 2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true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3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Operadores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Incremento e Decremento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  <p:sp>
        <p:nvSpPr>
          <p:cNvPr id="8" name="Shape 496"/>
          <p:cNvSpPr txBox="1"/>
          <p:nvPr/>
        </p:nvSpPr>
        <p:spPr>
          <a:xfrm>
            <a:off x="1" y="3514050"/>
            <a:ext cx="11852694" cy="6932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Condicional e Lógico</a:t>
            </a:r>
            <a:endParaRPr lang="pt-BR" sz="20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3727828"/>
            <a:ext cx="267041" cy="267041"/>
          </a:xfrm>
          <a:prstGeom prst="rect">
            <a:avLst/>
          </a:prstGeom>
        </p:spPr>
      </p:pic>
      <p:graphicFrame>
        <p:nvGraphicFramePr>
          <p:cNvPr id="11" name="Shape 326"/>
          <p:cNvGraphicFramePr/>
          <p:nvPr>
            <p:extLst/>
          </p:nvPr>
        </p:nvGraphicFramePr>
        <p:xfrm>
          <a:off x="738232" y="1853967"/>
          <a:ext cx="10255881" cy="121914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34186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5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913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30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Incremento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++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int 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c = 1;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c++; após a execução o valor de c será 2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Decremento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 --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int 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c = 1;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c--; após a execução o valor de c será 0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Shape 327"/>
          <p:cNvGraphicFramePr/>
          <p:nvPr>
            <p:extLst/>
          </p:nvPr>
        </p:nvGraphicFramePr>
        <p:xfrm>
          <a:off x="745341" y="4316311"/>
          <a:ext cx="8832675" cy="118863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94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44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E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&amp;&amp;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(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1 == 1) &amp;&amp; (2 == 3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); retorna false</a:t>
                      </a:r>
                      <a:endParaRPr lang="pt-BR" sz="1400" i="1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OU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>
                          <a:rtl val="0"/>
                        </a:rPr>
                        <a:t>||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>
                          <a:rtl val="0"/>
                        </a:rPr>
                        <a:t>(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1 == 1) || (2 == 3)</a:t>
                      </a:r>
                      <a:r>
                        <a:rPr lang="pt-BR" sz="1400" u="none" strike="noStrike" cap="none" baseline="0" dirty="0">
                          <a:rtl val="0"/>
                        </a:rPr>
                        <a:t>; retorna </a:t>
                      </a:r>
                      <a:r>
                        <a:rPr lang="pt-BR" sz="1400" u="none" strike="noStrike" cap="none" baseline="0" dirty="0" smtClean="0">
                          <a:rtl val="0"/>
                        </a:rPr>
                        <a:t>true</a:t>
                      </a:r>
                      <a:endParaRPr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NÃO</a:t>
                      </a:r>
                      <a:endParaRPr lang="pt-BR"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!</a:t>
                      </a:r>
                      <a:endParaRPr lang="pt-BR"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00" u="none" strike="noStrike" cap="none" baseline="0" dirty="0" smtClean="0">
                          <a:rtl val="0"/>
                        </a:rPr>
                        <a:t>!(1==1); retorna false</a:t>
                      </a:r>
                      <a:endParaRPr sz="1400" u="none" strike="noStrike" cap="none" baseline="0" dirty="0">
                        <a:rtl val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89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8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>
              <a:buSzPct val="25000"/>
            </a:pP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Estruturas</a:t>
            </a:r>
            <a:r>
              <a:rPr lang="en-US" sz="5400" dirty="0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5400" dirty="0" err="1" smtClean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decisão</a:t>
            </a:r>
            <a:endParaRPr lang="en-US" sz="5400" b="0" i="0" strike="noStrike" cap="none" baseline="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245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4"/>
          <p:cNvSpPr txBox="1">
            <a:spLocks/>
          </p:cNvSpPr>
          <p:nvPr/>
        </p:nvSpPr>
        <p:spPr>
          <a:xfrm>
            <a:off x="0" y="0"/>
            <a:ext cx="12191999" cy="979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 marL="360000">
              <a:buClr>
                <a:schemeClr val="dk2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Estruturas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decisão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5" name="Shape 496"/>
          <p:cNvSpPr txBox="1"/>
          <p:nvPr/>
        </p:nvSpPr>
        <p:spPr>
          <a:xfrm>
            <a:off x="1" y="1062770"/>
            <a:ext cx="11852694" cy="17978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20000" lvl="0">
              <a:lnSpc>
                <a:spcPct val="120000"/>
              </a:lnSpc>
              <a:buClr>
                <a:srgbClr val="7F7F7F"/>
              </a:buClr>
              <a:buSzPct val="25000"/>
            </a:pPr>
            <a:r>
              <a:rPr lang="pt-BR" sz="20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Em c#, como em qualquer linguagem, o programador  escreve código que abstrai conceitos e negócios dependentes de ordem(sequência), condições, repetições e saídas - essas características de um programa de computador são expressas através de comandos que indicam o fluxo de execução do sistema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9" y="1276548"/>
            <a:ext cx="267041" cy="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1004</Words>
  <Application>Microsoft Office PowerPoint</Application>
  <PresentationFormat>Widescreen</PresentationFormat>
  <Paragraphs>248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Quattrocento Sans</vt:lpstr>
      <vt:lpstr>Segoe UI Light</vt:lpstr>
      <vt:lpstr>Tema do Office</vt:lpstr>
      <vt:lpstr>Visual C# (parte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Students to Business</dc:title>
  <dc:creator>Jamil Lopes</dc:creator>
  <cp:lastModifiedBy>Igor C. A. de Lima</cp:lastModifiedBy>
  <cp:revision>71</cp:revision>
  <dcterms:created xsi:type="dcterms:W3CDTF">2015-09-21T20:00:03Z</dcterms:created>
  <dcterms:modified xsi:type="dcterms:W3CDTF">2015-12-16T19:39:35Z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F1578197-9B96-4CFC-9DF1-385FE507D45B</vt:lpwstr>
  </property>
  <property fmtid="{D5CDD505-2E9C-101B-9397-08002B2CF9AE}" pid="3" name="ArticulatePath">
    <vt:lpwstr>Apresentação1</vt:lpwstr>
  </property>
</Properties>
</file>