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410" r:id="rId2"/>
    <p:sldId id="412" r:id="rId3"/>
    <p:sldId id="413" r:id="rId4"/>
    <p:sldId id="439" r:id="rId5"/>
    <p:sldId id="440" r:id="rId6"/>
    <p:sldId id="418" r:id="rId7"/>
    <p:sldId id="419" r:id="rId8"/>
    <p:sldId id="432" r:id="rId9"/>
    <p:sldId id="433" r:id="rId10"/>
    <p:sldId id="443" r:id="rId11"/>
    <p:sldId id="444" r:id="rId12"/>
    <p:sldId id="435" r:id="rId13"/>
    <p:sldId id="425" r:id="rId14"/>
    <p:sldId id="445" r:id="rId15"/>
    <p:sldId id="442" r:id="rId16"/>
  </p:sldIdLst>
  <p:sldSz cx="12192000" cy="6858000"/>
  <p:notesSz cx="6858000" cy="9144000"/>
  <p:custDataLst>
    <p:tags r:id="rId18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72"/>
    <a:srgbClr val="00FFCC"/>
    <a:srgbClr val="2D2C31"/>
    <a:srgbClr val="2F85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BB736-8313-4D19-B776-1A171911D8B8}" type="datetimeFigureOut">
              <a:rPr lang="pt-BR" smtClean="0"/>
              <a:t>05/01/2016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05851-F1DD-425E-8F98-64D976DA01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91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2ABC2-BDCE-46BC-AB85-E9FA38A751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74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62817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 dirty="0"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16077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01235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15230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22039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6091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33919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 dirty="0"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98499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 dirty="0"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28096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 dirty="0"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11116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47206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27566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9499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r>
              <a:rPr lang="pt-BR" sz="1800" b="0" i="0" u="none" strike="noStrike" cap="none" baseline="0" dirty="0" smtClean="0"/>
              <a:t>Explicar como pegar elementos individuais.</a:t>
            </a:r>
            <a:endParaRPr sz="1800" b="0" i="0" u="none" strike="noStrike" cap="none" baseline="0" dirty="0"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84053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DBC5-2C38-48A3-B992-E685F3AC53B2}" type="datetime1">
              <a:rPr lang="pt-BR" smtClean="0"/>
              <a:t>05/01/2016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02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39F9-674E-44E2-8392-020201F179FD}" type="datetime1">
              <a:rPr lang="pt-BR" smtClean="0"/>
              <a:t>05/01/2016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48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817A-A7E8-4D3C-9605-6F40C5FA9D4F}" type="datetime1">
              <a:rPr lang="pt-BR" smtClean="0"/>
              <a:t>05/01/2016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909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ccent Color 1">
    <p:bg>
      <p:bgPr>
        <a:solidFill>
          <a:schemeClr val="accen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69237" y="2084172"/>
            <a:ext cx="11653522" cy="17962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6114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341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Accent Color 3">
    <p:bg>
      <p:bgPr>
        <a:solidFill>
          <a:schemeClr val="accent3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51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BABC-AB5D-42E5-B0D8-C31C9002C668}" type="datetime1">
              <a:rPr lang="pt-BR" smtClean="0"/>
              <a:t>05/01/2016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42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7F80-A13A-4310-9A69-908998C8C2C5}" type="datetime1">
              <a:rPr lang="pt-BR" smtClean="0"/>
              <a:t>05/01/2016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12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606D-4394-45E7-A78B-50D1C3EED2FB}" type="datetime1">
              <a:rPr lang="pt-BR" smtClean="0"/>
              <a:t>05/01/2016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33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EE90-1072-42BF-B725-B8939EB93CDB}" type="datetime1">
              <a:rPr lang="pt-BR" smtClean="0"/>
              <a:t>05/01/2016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6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9479-E752-4162-999B-71C3505BE0BA}" type="datetime1">
              <a:rPr lang="pt-BR" smtClean="0"/>
              <a:t>05/01/2016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12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2762-9DEB-433B-BF30-64845B11E136}" type="datetime1">
              <a:rPr lang="pt-BR" smtClean="0"/>
              <a:t>05/01/2016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61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9173-2F95-4B2A-97F4-1662ABFF28F0}" type="datetime1">
              <a:rPr lang="pt-BR" smtClean="0"/>
              <a:t>05/01/2016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75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441-79CE-4AA3-BC19-F4F589736C75}" type="datetime1">
              <a:rPr lang="pt-BR" smtClean="0"/>
              <a:t>05/01/2016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34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EF5E6-E9BF-448C-AF0E-9756000CB479}" type="datetime1">
              <a:rPr lang="pt-BR" smtClean="0"/>
              <a:t>05/01/2016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95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21" r:id="rId12"/>
    <p:sldLayoutId id="2147483722" r:id="rId13"/>
    <p:sldLayoutId id="214748372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va.microsoft.com/en-US/training-courses/c-fundamentals-for-absolute-beginners-8295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6tcf2h8w.asp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221" y="1122363"/>
            <a:ext cx="11083635" cy="2387600"/>
          </a:xfrm>
        </p:spPr>
        <p:txBody>
          <a:bodyPr>
            <a:normAutofit/>
          </a:bodyPr>
          <a:lstStyle/>
          <a:p>
            <a:pPr algn="l"/>
            <a:r>
              <a:rPr lang="pt-B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Visual C# (parte 3)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222" y="5227093"/>
            <a:ext cx="9144000" cy="1111362"/>
          </a:xfrm>
        </p:spPr>
        <p:txBody>
          <a:bodyPr anchor="b"/>
          <a:lstStyle/>
          <a:p>
            <a:pPr algn="l"/>
            <a:r>
              <a:rPr lang="pt-BR" dirty="0" smtClean="0"/>
              <a:t>Prof. Igor Conrado Alves de Lima – </a:t>
            </a:r>
            <a:r>
              <a:rPr lang="pt-BR" dirty="0" smtClean="0">
                <a:solidFill>
                  <a:schemeClr val="accent5">
                    <a:lumMod val="50000"/>
                  </a:schemeClr>
                </a:solidFill>
              </a:rPr>
              <a:t>prof.igor@microcamp.com.br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776" y="5763827"/>
            <a:ext cx="1068080" cy="574627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493222" y="3509963"/>
            <a:ext cx="11083634" cy="1172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Orientação a objetos, Modificadores de acesso, Lista (</a:t>
            </a:r>
            <a:r>
              <a:rPr lang="pt-BR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List</a:t>
            </a: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), Utilidades, e tratamento de erros</a:t>
            </a:r>
            <a:endParaRPr lang="pt-BR" dirty="0" smtClean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72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88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>
              <a:buSzPct val="25000"/>
            </a:pPr>
            <a:r>
              <a:rPr lang="en-US" sz="5400" b="0" i="0" strike="noStrike" cap="none" baseline="0" dirty="0" err="1" smtClean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Utilidades</a:t>
            </a:r>
            <a:endParaRPr lang="en-US" sz="5400" b="0" i="1" strike="noStrike" cap="none" baseline="0" dirty="0">
              <a:solidFill>
                <a:schemeClr val="lt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7322763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rgbClr val="68217A"/>
              </a:buClr>
              <a:buSzPct val="25000"/>
            </a:pPr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</a:rPr>
              <a:t>Utilidades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</a:rPr>
              <a:t> – Math</a:t>
            </a:r>
            <a:endParaRPr lang="en-US" sz="3600" kern="0" dirty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143000"/>
            <a:ext cx="11455400" cy="51054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altLang="pt-BR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classe Math contém alguns métodos e propriedades pré-definidas para facilitar a resolução de alguns cálculos mais complicados.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altLang="pt-BR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double</a:t>
            </a:r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meuValor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meuValor</a:t>
            </a:r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(121);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meuValor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11</a:t>
            </a:r>
            <a:endParaRPr lang="en-US" sz="2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meuValor</a:t>
            </a:r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24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.Round</a:t>
            </a:r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(42.556789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, 2);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meuValor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42.56</a:t>
            </a:r>
            <a:endParaRPr lang="en-US" sz="2400" dirty="0" smtClean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       meuValor = </a:t>
            </a:r>
            <a:r>
              <a:rPr lang="pt-BR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.Abs(-50); </a:t>
            </a:r>
            <a:r>
              <a:rPr lang="pt-BR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meuValor = 50</a:t>
            </a:r>
            <a:endParaRPr lang="pt-BR" sz="2400" dirty="0" smtClean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meuValor</a:t>
            </a:r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.Log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(24.212);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meuValor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3.18</a:t>
            </a:r>
            <a:endParaRPr lang="en-US" sz="2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meuValor</a:t>
            </a:r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meuValor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3.1415...</a:t>
            </a:r>
            <a:endParaRPr lang="pt-BR" altLang="pt-BR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0413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88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>
              <a:buSzPct val="25000"/>
            </a:pPr>
            <a:r>
              <a:rPr lang="en-US" sz="5400" b="0" i="0" strike="noStrike" cap="none" baseline="0" dirty="0" err="1" smtClean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Tratamento</a:t>
            </a:r>
            <a:r>
              <a:rPr lang="en-US" sz="5400" b="0" i="0" strike="noStrike" cap="none" baseline="0" dirty="0" smtClean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de </a:t>
            </a:r>
            <a:r>
              <a:rPr lang="en-US" sz="5400" b="0" i="0" strike="noStrike" cap="none" baseline="0" dirty="0" err="1" smtClean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erros</a:t>
            </a:r>
            <a:endParaRPr lang="en-US" sz="5400" b="0" i="1" strike="noStrike" cap="none" baseline="0" dirty="0">
              <a:solidFill>
                <a:schemeClr val="lt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204257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Tratamento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de </a:t>
            </a:r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erros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-1" y="1352282"/>
            <a:ext cx="12191999" cy="48246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76" indent="-347472"/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É sempre bom produzir código que esteja imune a </a:t>
            </a: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erros/exceções. </a:t>
            </a: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Para isso</a:t>
            </a: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podemos utilizar um bloco </a:t>
            </a:r>
            <a:r>
              <a:rPr lang="pt-BR" dirty="0" smtClean="0">
                <a:latin typeface="Consolas" panose="020B0609020204030204" pitchFamily="49" charset="0"/>
                <a:cs typeface="Segoe UI Light" panose="020B0502040204020203" pitchFamily="34" charset="0"/>
              </a:rPr>
              <a:t>try..catch..finally</a:t>
            </a: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endParaRPr lang="pt-BR" sz="1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Tenta executar bloco de código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Executa esse bloco de código em caso de algum erro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 </a:t>
            </a:r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pt-BR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(Opcional)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pt-BR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Executa </a:t>
            </a:r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bloco de código independente da existência de erro.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Útil para fechar arquivos de leitura, banco de dados, etc.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  <a:endParaRPr lang="pt-BR" sz="1400" i="1" dirty="0" smtClean="0">
              <a:latin typeface="Consolas" panose="020B0609020204030204" pitchFamily="49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920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Tratamento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de </a:t>
            </a:r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erros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-1" y="1352282"/>
            <a:ext cx="12191999" cy="48246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76" indent="-347472"/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Podemos definir diferentes blocos de código a ser executado para diferentes tipos de erros/exceções</a:t>
            </a: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entrada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.ToInt32(entrada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Converte string para tipo inteiro, se possível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excecao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"Erro na formatação: 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excecao.Message);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excecao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excecao.Message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  <a:endParaRPr lang="pt-BR" sz="1400" i="1" dirty="0" smtClean="0">
              <a:latin typeface="Consolas" panose="020B0609020204030204" pitchFamily="49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321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Atividade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extra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-1" y="1352282"/>
            <a:ext cx="12191999" cy="48246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254" indent="-514350">
              <a:buFont typeface="+mj-lt"/>
              <a:buAutoNum type="arabicPeriod"/>
            </a:pPr>
            <a:r>
              <a:rPr lang="pt-BR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Acessem o curso “</a:t>
            </a:r>
            <a:r>
              <a:rPr lang="pt-BR" sz="24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C# fundamentals for Absolute Beginners”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(Fundamentos de C# para Iniciantes) nesse endereço </a:t>
            </a:r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</a:t>
            </a:r>
            <a:r>
              <a:rPr lang="pt-BR" sz="24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mva.microsoft.com/en-US/training-courses/c-fundamentals-for-absolute-beginners-8295</a:t>
            </a:r>
            <a:endParaRPr lang="pt-BR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889254" indent="-514350">
              <a:buFont typeface="+mj-lt"/>
              <a:buAutoNum type="arabicPeriod"/>
            </a:pPr>
            <a:r>
              <a:rPr lang="pt-BR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Tentem iniciar e finalizar o curso.</a:t>
            </a:r>
          </a:p>
          <a:p>
            <a:pPr marL="889254" indent="-514350">
              <a:buFont typeface="+mj-lt"/>
              <a:buAutoNum type="arabicPeriod"/>
            </a:pPr>
            <a:r>
              <a:rPr lang="pt-BR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Na próxima aula, quem trouxer o certificado de conclusão terá </a:t>
            </a:r>
            <a:r>
              <a:rPr lang="pt-BR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 pontos extras</a:t>
            </a:r>
            <a:r>
              <a:rPr lang="pt-BR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válidos para a primeira nota.</a:t>
            </a:r>
          </a:p>
          <a:p>
            <a:pPr marL="889254" indent="-514350">
              <a:buFont typeface="+mj-lt"/>
              <a:buAutoNum type="arabicPeriod"/>
            </a:pPr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74904" indent="0">
              <a:buNone/>
            </a:pPr>
            <a:r>
              <a:rPr lang="pt-BR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 curso é excelente, contém muito material interessante, e dura apenas aproximadamente 9hrs. </a:t>
            </a:r>
          </a:p>
          <a:p>
            <a:pPr marL="374904" indent="0">
              <a:buNone/>
            </a:pPr>
            <a:endParaRPr lang="pt-BR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74904" indent="0">
              <a:buNone/>
            </a:pPr>
            <a:r>
              <a:rPr lang="pt-BR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r>
              <a:rPr lang="pt-BR" sz="24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Não deixe para amanhã o que você pode fazer hoje.</a:t>
            </a:r>
            <a:r>
              <a:rPr lang="pt-BR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9610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88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>
              <a:buSzPct val="25000"/>
            </a:pPr>
            <a:r>
              <a:rPr lang="en-US" sz="5400" dirty="0" err="1" smtClean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Orientação</a:t>
            </a:r>
            <a:r>
              <a:rPr lang="en-US" sz="5400" dirty="0" smtClean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a </a:t>
            </a:r>
            <a:r>
              <a:rPr lang="en-US" sz="5400" dirty="0" err="1" smtClean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objetos</a:t>
            </a:r>
            <a:endParaRPr lang="en-US" sz="5400" b="0" i="0" strike="noStrike" cap="none" baseline="0" dirty="0">
              <a:solidFill>
                <a:schemeClr val="lt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016707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Orientação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a </a:t>
            </a:r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objetos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5" name="Shape 496"/>
          <p:cNvSpPr txBox="1"/>
          <p:nvPr/>
        </p:nvSpPr>
        <p:spPr>
          <a:xfrm>
            <a:off x="1" y="1062770"/>
            <a:ext cx="11852694" cy="10877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Orientação a objetos é um modelo de análise, projeto e programação de sistema de software baseado na composiçãoe interação entre diversas unidades de software chamadas de objetos.</a:t>
            </a:r>
            <a:endParaRPr lang="pt-BR" sz="2000" dirty="0">
              <a:solidFill>
                <a:schemeClr val="tx1">
                  <a:lumMod val="75000"/>
                </a:schemeClr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1276548"/>
            <a:ext cx="267041" cy="267041"/>
          </a:xfrm>
          <a:prstGeom prst="rect">
            <a:avLst/>
          </a:prstGeom>
        </p:spPr>
      </p:pic>
      <p:sp>
        <p:nvSpPr>
          <p:cNvPr id="7" name="Shape 496"/>
          <p:cNvSpPr txBox="1"/>
          <p:nvPr/>
        </p:nvSpPr>
        <p:spPr>
          <a:xfrm>
            <a:off x="1" y="2150480"/>
            <a:ext cx="11852694" cy="6965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 que são objetos?</a:t>
            </a:r>
            <a:endParaRPr lang="pt-BR" sz="2000" dirty="0">
              <a:solidFill>
                <a:schemeClr val="tx1">
                  <a:lumMod val="75000"/>
                </a:schemeClr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2364258"/>
            <a:ext cx="267041" cy="26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83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Orientação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a </a:t>
            </a:r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objetos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– </a:t>
            </a:r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Classe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-1" y="1352282"/>
            <a:ext cx="12191999" cy="48246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76" indent="-34747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Classes são como modelos contendo especificações de características (propriedades), comportamentos (métodos), e eventos de </a:t>
            </a: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objetos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722376" indent="-347472"/>
            <a:endParaRPr lang="pt-BR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22376" indent="-34747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Imagine, por exemplo, uma especificação completa de um carro onde nela contém todos detalhes característicos do carro e sua funcionalidade. O modelo seria uma classe e os carros que podem ser criados a partir desse modelo seriam objetos.</a:t>
            </a:r>
          </a:p>
        </p:txBody>
      </p:sp>
    </p:spTree>
    <p:extLst>
      <p:ext uri="{BB962C8B-B14F-4D97-AF65-F5344CB8AC3E}">
        <p14:creationId xmlns:p14="http://schemas.microsoft.com/office/powerpoint/2010/main" val="1193409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Orientação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a </a:t>
            </a:r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objetos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– </a:t>
            </a:r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Classe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e </a:t>
            </a:r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método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5" name="Shape 496"/>
          <p:cNvSpPr txBox="1"/>
          <p:nvPr/>
        </p:nvSpPr>
        <p:spPr>
          <a:xfrm>
            <a:off x="1" y="1062770"/>
            <a:ext cx="11852694" cy="53653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class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Carro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Marca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Modelo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obterInformacoes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 - {1} - {2} - {3}"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.Marca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.Modelo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.Ano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2000" dirty="0">
              <a:solidFill>
                <a:schemeClr val="tx1">
                  <a:lumMod val="75000"/>
                </a:schemeClr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9964393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88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>
              <a:buSzPct val="25000"/>
            </a:pPr>
            <a:r>
              <a:rPr lang="en-US" sz="5400" dirty="0" err="1" smtClean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Modificadores</a:t>
            </a:r>
            <a:r>
              <a:rPr lang="en-US" sz="5400" dirty="0" smtClean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de </a:t>
            </a:r>
            <a:r>
              <a:rPr lang="en-US" sz="5400" dirty="0" err="1" smtClean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acesso</a:t>
            </a:r>
            <a:endParaRPr lang="en-US" sz="5400" b="0" i="0" strike="noStrike" cap="none" baseline="0" dirty="0">
              <a:solidFill>
                <a:schemeClr val="lt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92457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Modificadores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de </a:t>
            </a:r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acesso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-1" y="1352282"/>
            <a:ext cx="12191999" cy="48246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76" indent="-347472"/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Modificadores de acesso são palavras-chaves usadas para especificar o nível de acessibilidade de membros e tipos.</a:t>
            </a:r>
          </a:p>
          <a:p>
            <a:pPr marL="722376" indent="-347472"/>
            <a:endParaRPr lang="pt-BR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179576" lvl="1" indent="-347472"/>
            <a:r>
              <a:rPr lang="pt-BR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public</a:t>
            </a: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acesso sem restrição.</a:t>
            </a:r>
          </a:p>
          <a:p>
            <a:pPr marL="1179576" lvl="1" indent="-347472"/>
            <a:r>
              <a:rPr lang="pt-BR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protected:</a:t>
            </a: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acesso limitado às classes que contém o elemento ou suas derivadas.</a:t>
            </a:r>
          </a:p>
          <a:p>
            <a:pPr marL="1179576" lvl="1" indent="-347472"/>
            <a:r>
              <a:rPr lang="pt-BR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private</a:t>
            </a: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acesso limitado ao contexto onde o elemento foi declarado.</a:t>
            </a:r>
            <a:r>
              <a:rPr lang="pt-BR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1179576" lvl="1" indent="-347472"/>
            <a:r>
              <a:rPr lang="pt-BR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static</a:t>
            </a: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declara um membro estático que pertence ao tipo ao invés de a um objeto específico.</a:t>
            </a:r>
          </a:p>
          <a:p>
            <a:pPr marL="1179576" lvl="1" indent="-347472"/>
            <a:endParaRPr lang="pt-BR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179576" lvl="1" indent="-347472"/>
            <a:endParaRPr lang="pt-BR" i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74904" indent="0">
              <a:buNone/>
            </a:pPr>
            <a:r>
              <a:rPr lang="pt-BR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Existem muitos outros modificadores. </a:t>
            </a:r>
            <a:r>
              <a:rPr lang="pt-BR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Confira a lista aqui </a:t>
            </a:r>
            <a:r>
              <a:rPr lang="pt-BR" sz="1600" i="1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</a:t>
            </a:r>
            <a:r>
              <a:rPr lang="pt-BR" sz="1600" i="1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msdn.microsoft.com/en-us/library/6tcf2h8w.aspx</a:t>
            </a:r>
            <a:r>
              <a:rPr lang="pt-BR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7987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88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>
              <a:buSzPct val="25000"/>
            </a:pPr>
            <a:r>
              <a:rPr lang="en-US" sz="5400" b="0" i="0" strike="noStrike" cap="none" baseline="0" dirty="0" err="1" smtClean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Lista</a:t>
            </a:r>
            <a:r>
              <a:rPr lang="en-US" sz="5400" b="0" i="0" strike="noStrike" cap="none" baseline="0" dirty="0" smtClean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</a:t>
            </a:r>
            <a:r>
              <a:rPr lang="en-US" sz="5400" b="0" i="1" strike="noStrike" cap="none" dirty="0" smtClean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(List)</a:t>
            </a:r>
            <a:endParaRPr lang="en-US" sz="5400" b="0" i="1" strike="noStrike" cap="none" baseline="0" dirty="0">
              <a:solidFill>
                <a:schemeClr val="lt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2631167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rgbClr val="68217A"/>
              </a:buClr>
              <a:buSzPct val="25000"/>
            </a:pPr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</a:rPr>
              <a:t>Lista</a:t>
            </a:r>
            <a:endParaRPr lang="en-US" sz="3600" kern="0" dirty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143000"/>
            <a:ext cx="11455400" cy="51054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altLang="pt-BR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Listas são um pouco mais flexíveis que vetores. Ao contrário de vetores, listas não precisam que um tamanho limite seja especificado ao definí-las.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altLang="pt-BR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nomesAlunos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nomesAlunos.Add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Guinho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nomesAlunos.Add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Zezinho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nomesAlunos.Add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Luizinho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nome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nomesAlunos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nome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  <a:endParaRPr lang="pt-BR" altLang="pt-BR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5803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8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734</Words>
  <Application>Microsoft Office PowerPoint</Application>
  <PresentationFormat>Widescreen</PresentationFormat>
  <Paragraphs>103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Quattrocento Sans</vt:lpstr>
      <vt:lpstr>Segoe UI Light</vt:lpstr>
      <vt:lpstr>Tema do Office</vt:lpstr>
      <vt:lpstr>Visual C# (parte 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Students to Business</dc:title>
  <dc:creator>Jamil Lopes</dc:creator>
  <cp:lastModifiedBy>Igor C. A. de Lima</cp:lastModifiedBy>
  <cp:revision>89</cp:revision>
  <dcterms:created xsi:type="dcterms:W3CDTF">2015-09-21T20:00:03Z</dcterms:created>
  <dcterms:modified xsi:type="dcterms:W3CDTF">2016-01-05T15:29:34Z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F1578197-9B96-4CFC-9DF1-385FE507D45B</vt:lpwstr>
  </property>
  <property fmtid="{D5CDD505-2E9C-101B-9397-08002B2CF9AE}" pid="3" name="ArticulatePath">
    <vt:lpwstr>Apresentação1</vt:lpwstr>
  </property>
</Properties>
</file>